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[Case study one (anu).xlsx]SHEET 3!PivotTable4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Profit</a:t>
            </a:r>
            <a:r>
              <a:rPr lang="en-US" baseline="0" dirty="0" smtClean="0"/>
              <a:t> and loss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shade val="58000"/>
            </a:schemeClr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4">
              <a:shade val="86000"/>
            </a:schemeClr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4">
              <a:tint val="86000"/>
            </a:schemeClr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4">
              <a:tint val="58000"/>
            </a:schemeClr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'SHEET 3'!$B$20</c:f>
              <c:strCache>
                <c:ptCount val="1"/>
                <c:pt idx="0">
                  <c:v>Count of expenses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'SHEET 3'!$A$21:$A$27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first three months profit and loss</c:v>
                </c:pt>
                <c:pt idx="6">
                  <c:v>profit and loss</c:v>
                </c:pt>
              </c:strCache>
            </c:strRef>
          </c:cat>
          <c:val>
            <c:numRef>
              <c:f>'SHEET 3'!$B$21:$B$27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8-4F09-95B4-454205A128AE}"/>
            </c:ext>
          </c:extLst>
        </c:ser>
        <c:ser>
          <c:idx val="1"/>
          <c:order val="1"/>
          <c:tx>
            <c:strRef>
              <c:f>'SHEET 3'!$C$20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'SHEET 3'!$A$21:$A$27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first three months profit and loss</c:v>
                </c:pt>
                <c:pt idx="6">
                  <c:v>profit and loss</c:v>
                </c:pt>
              </c:strCache>
            </c:strRef>
          </c:cat>
          <c:val>
            <c:numRef>
              <c:f>'SHEET 3'!$C$21:$C$27</c:f>
              <c:numCache>
                <c:formatCode>General</c:formatCode>
                <c:ptCount val="7"/>
                <c:pt idx="0">
                  <c:v>50000</c:v>
                </c:pt>
                <c:pt idx="1">
                  <c:v>45000</c:v>
                </c:pt>
                <c:pt idx="2">
                  <c:v>5000</c:v>
                </c:pt>
                <c:pt idx="3">
                  <c:v>-30000</c:v>
                </c:pt>
                <c:pt idx="4">
                  <c:v>-60000</c:v>
                </c:pt>
                <c:pt idx="5">
                  <c:v>100000</c:v>
                </c:pt>
                <c:pt idx="6">
                  <c:v>-90000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8-4F09-95B4-454205A128AE}"/>
            </c:ext>
          </c:extLst>
        </c:ser>
        <c:ser>
          <c:idx val="2"/>
          <c:order val="2"/>
          <c:tx>
            <c:strRef>
              <c:f>'SHEET 3'!$D$20</c:f>
              <c:strCache>
                <c:ptCount val="1"/>
                <c:pt idx="0">
                  <c:v>Count of invested amount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'SHEET 3'!$A$21:$A$27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first three months profit and loss</c:v>
                </c:pt>
                <c:pt idx="6">
                  <c:v>profit and loss</c:v>
                </c:pt>
              </c:strCache>
            </c:strRef>
          </c:cat>
          <c:val>
            <c:numRef>
              <c:f>'SHEET 3'!$D$21:$D$27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8-4F09-95B4-454205A128AE}"/>
            </c:ext>
          </c:extLst>
        </c:ser>
        <c:ser>
          <c:idx val="3"/>
          <c:order val="3"/>
          <c:tx>
            <c:strRef>
              <c:f>'SHEET 3'!$E$20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'SHEET 3'!$A$21:$A$27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first three months profit and loss</c:v>
                </c:pt>
                <c:pt idx="6">
                  <c:v>profit and loss</c:v>
                </c:pt>
              </c:strCache>
            </c:strRef>
          </c:cat>
          <c:val>
            <c:numRef>
              <c:f>'SHEET 3'!$E$21:$E$27</c:f>
              <c:numCache>
                <c:formatCode>General</c:formatCode>
                <c:ptCount val="7"/>
                <c:pt idx="0">
                  <c:v>135000</c:v>
                </c:pt>
                <c:pt idx="1">
                  <c:v>125000</c:v>
                </c:pt>
                <c:pt idx="2">
                  <c:v>40000</c:v>
                </c:pt>
                <c:pt idx="3">
                  <c:v>45000</c:v>
                </c:pt>
                <c:pt idx="4">
                  <c:v>15000</c:v>
                </c:pt>
                <c:pt idx="5">
                  <c:v>300000</c:v>
                </c:pt>
                <c:pt idx="6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8-4F09-95B4-454205A12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7150943"/>
        <c:axId val="807155935"/>
        <c:axId val="0"/>
      </c:bar3DChart>
      <c:catAx>
        <c:axId val="80715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155935"/>
        <c:crosses val="autoZero"/>
        <c:auto val="1"/>
        <c:lblAlgn val="ctr"/>
        <c:lblOffset val="100"/>
        <c:noMultiLvlLbl val="0"/>
      </c:catAx>
      <c:valAx>
        <c:axId val="80715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15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one (anu).xlsx]SHEET 3!PivotTable1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food</a:t>
            </a:r>
            <a:r>
              <a:rPr lang="en-IN" baseline="0"/>
              <a:t> items v/s cost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3'!$B$1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3'!$A$2:$A$8</c:f>
              <c:strCache>
                <c:ptCount val="6"/>
                <c:pt idx="0">
                  <c:v>biryani</c:v>
                </c:pt>
                <c:pt idx="1">
                  <c:v>chicken kabab</c:v>
                </c:pt>
                <c:pt idx="2">
                  <c:v>egg bhujiya</c:v>
                </c:pt>
                <c:pt idx="3">
                  <c:v>maggie</c:v>
                </c:pt>
                <c:pt idx="4">
                  <c:v>omlets</c:v>
                </c:pt>
                <c:pt idx="5">
                  <c:v>paneer chilli</c:v>
                </c:pt>
              </c:strCache>
            </c:strRef>
          </c:cat>
          <c:val>
            <c:numRef>
              <c:f>'SHEET 3'!$B$2:$B$8</c:f>
              <c:numCache>
                <c:formatCode>General</c:formatCode>
                <c:ptCount val="6"/>
                <c:pt idx="0">
                  <c:v>60</c:v>
                </c:pt>
                <c:pt idx="1">
                  <c:v>100</c:v>
                </c:pt>
                <c:pt idx="2">
                  <c:v>35</c:v>
                </c:pt>
                <c:pt idx="3">
                  <c:v>45</c:v>
                </c:pt>
                <c:pt idx="4">
                  <c:v>20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3-4903-89B0-AA1E78E82E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37331327"/>
        <c:axId val="837340479"/>
      </c:barChart>
      <c:catAx>
        <c:axId val="837331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food</a:t>
                </a:r>
                <a:r>
                  <a:rPr lang="en-IN" baseline="0"/>
                  <a:t> items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340479"/>
        <c:crosses val="autoZero"/>
        <c:auto val="1"/>
        <c:lblAlgn val="ctr"/>
        <c:lblOffset val="100"/>
        <c:noMultiLvlLbl val="0"/>
      </c:catAx>
      <c:valAx>
        <c:axId val="83734047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cost/plate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3733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9C3F2-E397-4199-9B1E-5CFF7E2596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39736B-9E18-41C1-A5B8-6AFE15E31E26}">
      <dgm:prSet custT="1"/>
      <dgm:spPr/>
      <dgm:t>
        <a:bodyPr/>
        <a:lstStyle/>
        <a:p>
          <a:r>
            <a:rPr lang="en-US" sz="2400" dirty="0" smtClean="0">
              <a:latin typeface="Constantia" panose="02030602050306030303" pitchFamily="18" charset="0"/>
            </a:rPr>
            <a:t>A shop near the BTM layout ,Bangalore</a:t>
          </a:r>
          <a:endParaRPr lang="en-US" sz="2400" dirty="0">
            <a:latin typeface="Constantia" panose="02030602050306030303" pitchFamily="18" charset="0"/>
          </a:endParaRPr>
        </a:p>
      </dgm:t>
    </dgm:pt>
    <dgm:pt modelId="{C1E8D43A-B834-4265-90C1-31CFE7A3EFA3}" type="parTrans" cxnId="{9C90C84C-8ECD-4CDC-ABB8-487D0A4D1BD4}">
      <dgm:prSet/>
      <dgm:spPr/>
      <dgm:t>
        <a:bodyPr/>
        <a:lstStyle/>
        <a:p>
          <a:endParaRPr lang="en-US"/>
        </a:p>
      </dgm:t>
    </dgm:pt>
    <dgm:pt modelId="{163E1CF7-E349-4861-AA0B-FE218C682D34}" type="sibTrans" cxnId="{9C90C84C-8ECD-4CDC-ABB8-487D0A4D1BD4}">
      <dgm:prSet/>
      <dgm:spPr/>
      <dgm:t>
        <a:bodyPr/>
        <a:lstStyle/>
        <a:p>
          <a:endParaRPr lang="en-US"/>
        </a:p>
      </dgm:t>
    </dgm:pt>
    <dgm:pt modelId="{8ACEF957-FFA0-4E56-9D12-7D1668A2216A}">
      <dgm:prSet custT="1"/>
      <dgm:spPr/>
      <dgm:t>
        <a:bodyPr/>
        <a:lstStyle/>
        <a:p>
          <a:r>
            <a:rPr lang="en-US" sz="2400" dirty="0" smtClean="0">
              <a:latin typeface="Constantia" panose="02030602050306030303" pitchFamily="18" charset="0"/>
            </a:rPr>
            <a:t>A  new food supply has got been introduced </a:t>
          </a:r>
          <a:r>
            <a:rPr lang="en-US" sz="3400" dirty="0" smtClean="0"/>
            <a:t>.</a:t>
          </a:r>
          <a:endParaRPr lang="en-US" sz="3400" dirty="0" smtClean="0"/>
        </a:p>
      </dgm:t>
    </dgm:pt>
    <dgm:pt modelId="{32294E1B-2D03-4832-8C91-450E13C57F33}" type="parTrans" cxnId="{D59BAAC2-2765-46F9-9CD0-4CA2B0460094}">
      <dgm:prSet/>
      <dgm:spPr/>
      <dgm:t>
        <a:bodyPr/>
        <a:lstStyle/>
        <a:p>
          <a:endParaRPr lang="en-US"/>
        </a:p>
      </dgm:t>
    </dgm:pt>
    <dgm:pt modelId="{EE2079B6-0087-4AEB-B2CE-EE875EEAEEDF}" type="sibTrans" cxnId="{D59BAAC2-2765-46F9-9CD0-4CA2B0460094}">
      <dgm:prSet/>
      <dgm:spPr/>
      <dgm:t>
        <a:bodyPr/>
        <a:lstStyle/>
        <a:p>
          <a:endParaRPr lang="en-US"/>
        </a:p>
      </dgm:t>
    </dgm:pt>
    <dgm:pt modelId="{3B0CC20E-01C5-4E00-9978-DEDEEC1E1B3B}">
      <dgm:prSet custT="1"/>
      <dgm:spPr/>
      <dgm:t>
        <a:bodyPr/>
        <a:lstStyle/>
        <a:p>
          <a:r>
            <a:rPr lang="en-US" sz="2400" dirty="0" smtClean="0">
              <a:latin typeface="Constantia" panose="02030602050306030303" pitchFamily="18" charset="0"/>
            </a:rPr>
            <a:t>In the beginning the sale was good, but as the months passed proceeded there was loss in sales</a:t>
          </a:r>
          <a:endParaRPr lang="en-US" sz="2400" dirty="0">
            <a:latin typeface="Constantia" panose="02030602050306030303" pitchFamily="18" charset="0"/>
          </a:endParaRPr>
        </a:p>
      </dgm:t>
    </dgm:pt>
    <dgm:pt modelId="{56456B94-349F-42A7-8549-681339FDCE83}" type="parTrans" cxnId="{38DF6E65-8EA6-4A3B-A8B0-A4874C1C40E3}">
      <dgm:prSet/>
      <dgm:spPr/>
      <dgm:t>
        <a:bodyPr/>
        <a:lstStyle/>
        <a:p>
          <a:endParaRPr lang="en-US"/>
        </a:p>
      </dgm:t>
    </dgm:pt>
    <dgm:pt modelId="{C5AC1E00-74AB-4724-8494-F3D86F4400A5}" type="sibTrans" cxnId="{38DF6E65-8EA6-4A3B-A8B0-A4874C1C40E3}">
      <dgm:prSet/>
      <dgm:spPr/>
      <dgm:t>
        <a:bodyPr/>
        <a:lstStyle/>
        <a:p>
          <a:endParaRPr lang="en-US"/>
        </a:p>
      </dgm:t>
    </dgm:pt>
    <dgm:pt modelId="{4C334874-D506-4938-A6F5-C27E5027CF66}" type="pres">
      <dgm:prSet presAssocID="{95B9C3F2-E397-4199-9B1E-5CFF7E259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7D3F4D-9EBD-4F6E-9B31-031D7914264D}" type="pres">
      <dgm:prSet presAssocID="{F439736B-9E18-41C1-A5B8-6AFE15E31E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9637-7C2A-4E23-BF2C-CDAA3A388071}" type="pres">
      <dgm:prSet presAssocID="{163E1CF7-E349-4861-AA0B-FE218C682D34}" presName="spacer" presStyleCnt="0"/>
      <dgm:spPr/>
    </dgm:pt>
    <dgm:pt modelId="{44F49A78-EA3E-4F65-8778-21145F428C97}" type="pres">
      <dgm:prSet presAssocID="{8ACEF957-FFA0-4E56-9D12-7D1668A2216A}" presName="parentText" presStyleLbl="node1" presStyleIdx="1" presStyleCnt="3" custLinFactNeighborX="1263" custLinFactNeighborY="-53361">
        <dgm:presLayoutVars>
          <dgm:chMax val="0"/>
          <dgm:bulletEnabled val="1"/>
        </dgm:presLayoutVars>
      </dgm:prSet>
      <dgm:spPr/>
    </dgm:pt>
    <dgm:pt modelId="{8254D6A5-AEAA-408B-8CB4-6A58493AB938}" type="pres">
      <dgm:prSet presAssocID="{EE2079B6-0087-4AEB-B2CE-EE875EEAEEDF}" presName="spacer" presStyleCnt="0"/>
      <dgm:spPr/>
    </dgm:pt>
    <dgm:pt modelId="{728BE928-D411-4A7B-A551-8ACD8C9B6593}" type="pres">
      <dgm:prSet presAssocID="{3B0CC20E-01C5-4E00-9978-DEDEEC1E1B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B75031-B1F5-46DC-8CA4-1E1A03737787}" type="presOf" srcId="{F439736B-9E18-41C1-A5B8-6AFE15E31E26}" destId="{477D3F4D-9EBD-4F6E-9B31-031D7914264D}" srcOrd="0" destOrd="0" presId="urn:microsoft.com/office/officeart/2005/8/layout/vList2"/>
    <dgm:cxn modelId="{154098A2-BAF1-4FD0-8CF6-447D96DEADC3}" type="presOf" srcId="{3B0CC20E-01C5-4E00-9978-DEDEEC1E1B3B}" destId="{728BE928-D411-4A7B-A551-8ACD8C9B6593}" srcOrd="0" destOrd="0" presId="urn:microsoft.com/office/officeart/2005/8/layout/vList2"/>
    <dgm:cxn modelId="{13E2D7F2-A0B9-4817-89FA-8719E26CCB4F}" type="presOf" srcId="{8ACEF957-FFA0-4E56-9D12-7D1668A2216A}" destId="{44F49A78-EA3E-4F65-8778-21145F428C97}" srcOrd="0" destOrd="0" presId="urn:microsoft.com/office/officeart/2005/8/layout/vList2"/>
    <dgm:cxn modelId="{38DF6E65-8EA6-4A3B-A8B0-A4874C1C40E3}" srcId="{95B9C3F2-E397-4199-9B1E-5CFF7E2596C5}" destId="{3B0CC20E-01C5-4E00-9978-DEDEEC1E1B3B}" srcOrd="2" destOrd="0" parTransId="{56456B94-349F-42A7-8549-681339FDCE83}" sibTransId="{C5AC1E00-74AB-4724-8494-F3D86F4400A5}"/>
    <dgm:cxn modelId="{C9FB8CE7-5C05-48CD-AFA2-29F07B73E775}" type="presOf" srcId="{95B9C3F2-E397-4199-9B1E-5CFF7E2596C5}" destId="{4C334874-D506-4938-A6F5-C27E5027CF66}" srcOrd="0" destOrd="0" presId="urn:microsoft.com/office/officeart/2005/8/layout/vList2"/>
    <dgm:cxn modelId="{9C90C84C-8ECD-4CDC-ABB8-487D0A4D1BD4}" srcId="{95B9C3F2-E397-4199-9B1E-5CFF7E2596C5}" destId="{F439736B-9E18-41C1-A5B8-6AFE15E31E26}" srcOrd="0" destOrd="0" parTransId="{C1E8D43A-B834-4265-90C1-31CFE7A3EFA3}" sibTransId="{163E1CF7-E349-4861-AA0B-FE218C682D34}"/>
    <dgm:cxn modelId="{D59BAAC2-2765-46F9-9CD0-4CA2B0460094}" srcId="{95B9C3F2-E397-4199-9B1E-5CFF7E2596C5}" destId="{8ACEF957-FFA0-4E56-9D12-7D1668A2216A}" srcOrd="1" destOrd="0" parTransId="{32294E1B-2D03-4832-8C91-450E13C57F33}" sibTransId="{EE2079B6-0087-4AEB-B2CE-EE875EEAEEDF}"/>
    <dgm:cxn modelId="{722B02B2-0F5A-4963-A854-3147BE39ACAE}" type="presParOf" srcId="{4C334874-D506-4938-A6F5-C27E5027CF66}" destId="{477D3F4D-9EBD-4F6E-9B31-031D7914264D}" srcOrd="0" destOrd="0" presId="urn:microsoft.com/office/officeart/2005/8/layout/vList2"/>
    <dgm:cxn modelId="{8FFB5A08-73F1-424F-86C6-EE79EEE36CD5}" type="presParOf" srcId="{4C334874-D506-4938-A6F5-C27E5027CF66}" destId="{A05E9637-7C2A-4E23-BF2C-CDAA3A388071}" srcOrd="1" destOrd="0" presId="urn:microsoft.com/office/officeart/2005/8/layout/vList2"/>
    <dgm:cxn modelId="{8337C44D-DA9A-4297-AFE9-22A27627CBC6}" type="presParOf" srcId="{4C334874-D506-4938-A6F5-C27E5027CF66}" destId="{44F49A78-EA3E-4F65-8778-21145F428C97}" srcOrd="2" destOrd="0" presId="urn:microsoft.com/office/officeart/2005/8/layout/vList2"/>
    <dgm:cxn modelId="{A445112F-6DF6-4A1F-9237-B0C7D5D2AD5E}" type="presParOf" srcId="{4C334874-D506-4938-A6F5-C27E5027CF66}" destId="{8254D6A5-AEAA-408B-8CB4-6A58493AB938}" srcOrd="3" destOrd="0" presId="urn:microsoft.com/office/officeart/2005/8/layout/vList2"/>
    <dgm:cxn modelId="{F913D423-EB62-427D-A3FF-9C08B52D10B0}" type="presParOf" srcId="{4C334874-D506-4938-A6F5-C27E5027CF66}" destId="{728BE928-D411-4A7B-A551-8ACD8C9B65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D3F4D-9EBD-4F6E-9B31-031D7914264D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nstantia" panose="02030602050306030303" pitchFamily="18" charset="0"/>
            </a:rPr>
            <a:t>A shop near the BTM layout ,Bangalore</a:t>
          </a:r>
          <a:endParaRPr lang="en-US" sz="2400" kern="1200" dirty="0">
            <a:latin typeface="Constantia" panose="02030602050306030303" pitchFamily="18" charset="0"/>
          </a:endParaRPr>
        </a:p>
      </dsp:txBody>
      <dsp:txXfrm>
        <a:off x="59399" y="222667"/>
        <a:ext cx="10396802" cy="1098002"/>
      </dsp:txXfrm>
    </dsp:sp>
    <dsp:sp modelId="{44F49A78-EA3E-4F65-8778-21145F428C97}">
      <dsp:nvSpPr>
        <dsp:cNvPr id="0" name=""/>
        <dsp:cNvSpPr/>
      </dsp:nvSpPr>
      <dsp:spPr>
        <a:xfrm>
          <a:off x="0" y="1467377"/>
          <a:ext cx="10515600" cy="1216800"/>
        </a:xfrm>
        <a:prstGeom prst="roundRect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nstantia" panose="02030602050306030303" pitchFamily="18" charset="0"/>
            </a:rPr>
            <a:t>A  new food supply has got been introduced </a:t>
          </a:r>
          <a:r>
            <a:rPr lang="en-US" sz="3400" kern="1200" dirty="0" smtClean="0"/>
            <a:t>.</a:t>
          </a:r>
          <a:endParaRPr lang="en-US" sz="3400" kern="1200" dirty="0" smtClean="0"/>
        </a:p>
      </dsp:txBody>
      <dsp:txXfrm>
        <a:off x="59399" y="1526776"/>
        <a:ext cx="10396802" cy="1098002"/>
      </dsp:txXfrm>
    </dsp:sp>
    <dsp:sp modelId="{728BE928-D411-4A7B-A551-8ACD8C9B6593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nstantia" panose="02030602050306030303" pitchFamily="18" charset="0"/>
            </a:rPr>
            <a:t>In the beginning the sale was good, but as the months passed proceeded there was loss in sales</a:t>
          </a:r>
          <a:endParaRPr lang="en-US" sz="2400" kern="1200" dirty="0">
            <a:latin typeface="Constantia" panose="02030602050306030303" pitchFamily="18" charset="0"/>
          </a:endParaRPr>
        </a:p>
      </dsp:txBody>
      <dsp:txXfrm>
        <a:off x="59399" y="3030668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7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5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2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8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3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2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53FD20-0286-4371-9DDB-72E0D2DD50A3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398C2-113E-40DF-AD94-2ED631CA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-1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4" y="2557463"/>
            <a:ext cx="4976812" cy="3317875"/>
          </a:xfrm>
        </p:spPr>
      </p:pic>
    </p:spTree>
    <p:extLst>
      <p:ext uri="{BB962C8B-B14F-4D97-AF65-F5344CB8AC3E}">
        <p14:creationId xmlns:p14="http://schemas.microsoft.com/office/powerpoint/2010/main" val="29901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6" y="2170113"/>
            <a:ext cx="3662362" cy="366236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Yours faithfully,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sz="2200" dirty="0" smtClean="0"/>
              <a:t>-ANUSHMA JOY 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78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57943" y="106616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iandra GD" panose="020E0502030308020204" pitchFamily="34" charset="0"/>
              </a:rPr>
              <a:t>AGENDA</a:t>
            </a:r>
            <a:br>
              <a:rPr lang="en-US" sz="4800" dirty="0" smtClean="0">
                <a:latin typeface="Maiandra GD" panose="020E0502030308020204" pitchFamily="34" charset="0"/>
              </a:rPr>
            </a:br>
            <a:endParaRPr lang="en-IN" sz="4800" dirty="0">
              <a:latin typeface="Maiandra GD" panose="020E0502030308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806" y="347077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8"/>
            <a:endParaRPr lang="en-US" sz="1100" dirty="0" smtClean="0"/>
          </a:p>
          <a:p>
            <a:pPr marL="3829050" lvl="8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Black" panose="020B0A04020102020204" pitchFamily="34" charset="0"/>
              </a:rPr>
              <a:t>INTRODUCTION</a:t>
            </a:r>
          </a:p>
          <a:p>
            <a:pPr marL="3829050" lvl="8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Black" panose="020B0A04020102020204" pitchFamily="34" charset="0"/>
              </a:rPr>
              <a:t>PROBLEM STATEMENT AND DATA SCIENCE</a:t>
            </a:r>
          </a:p>
          <a:p>
            <a:pPr marL="3829050" lvl="8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Black" panose="020B0A04020102020204" pitchFamily="34" charset="0"/>
              </a:rPr>
              <a:t>OBJECTIVE AND METHODOLOGY</a:t>
            </a:r>
          </a:p>
          <a:p>
            <a:pPr marL="3829050" lvl="8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Black" panose="020B0A04020102020204" pitchFamily="34" charset="0"/>
              </a:rPr>
              <a:t>SOLUTION DESCRIPTION</a:t>
            </a:r>
          </a:p>
          <a:p>
            <a:pPr marL="3829050" lvl="8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Arial Black" panose="020B0A04020102020204" pitchFamily="34" charset="0"/>
              </a:rPr>
              <a:t>IMPACT</a:t>
            </a:r>
          </a:p>
          <a:p>
            <a:pPr lvl="8"/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4843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sto MT" panose="02040603050505030304" pitchFamily="18" charset="0"/>
              </a:rPr>
              <a:t>INTRODUCTION</a:t>
            </a:r>
            <a:endParaRPr lang="en-IN" dirty="0">
              <a:latin typeface="Calisto MT" panose="02040603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67BDA85-599F-4543-B0F9-716BE5B7E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347401"/>
              </p:ext>
            </p:extLst>
          </p:nvPr>
        </p:nvGraphicFramePr>
        <p:xfrm>
          <a:off x="681446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43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Problem statement and data science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0">
              <a:buFont typeface="Calibri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man has took a shop in rent near BTM layout , Bangalore , not in the main road but as a local shop . The rent of the shop is 14000 per month. The man took the shop to sell fast food like- biryani , egg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bhujiya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omlets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chicken kabab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457200" lvl="1" indent="0">
              <a:buFont typeface="Calibri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Calibri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Calibri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insights on small businesses about its operational structure and various risk creating factors and developing solutions to drag it towards success.</a:t>
            </a:r>
          </a:p>
          <a:p>
            <a:pPr marL="457200" lvl="1" indent="0">
              <a:buFont typeface="Calibri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 know affecting factors which are responsible for decrease in sale.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Finding various options to pull the business back to profit making.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Analyzing optimal expenses values.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Calibri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from Google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99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OBJECTIVE AND METHOLODOGY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the loss</a:t>
            </a:r>
          </a:p>
          <a:p>
            <a:r>
              <a:rPr lang="en-US" dirty="0" smtClean="0"/>
              <a:t>To reduce the expenses and increase in the sales</a:t>
            </a:r>
          </a:p>
          <a:p>
            <a:r>
              <a:rPr lang="en-US" dirty="0" smtClean="0"/>
              <a:t>Making supply of food in much preferably</a:t>
            </a:r>
          </a:p>
          <a:p>
            <a:r>
              <a:rPr lang="en-US" dirty="0" smtClean="0"/>
              <a:t>Knowing the risk factors and implementing more new methods.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04" y="469283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Solution and description</a:t>
            </a: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 should start selling his food through online , because in the present world everything is through online.</a:t>
            </a:r>
          </a:p>
          <a:p>
            <a:r>
              <a:rPr lang="en-US" dirty="0" smtClean="0"/>
              <a:t>Timely deliver of food items to the customers needs to be enhanced</a:t>
            </a:r>
          </a:p>
          <a:p>
            <a:r>
              <a:rPr lang="en-US" dirty="0" smtClean="0"/>
              <a:t>staff , serving and cooking environment must be in well maintained space , with proper safety measures .</a:t>
            </a:r>
          </a:p>
          <a:p>
            <a:r>
              <a:rPr lang="en-US" dirty="0" smtClean="0"/>
              <a:t>Costs of food should be manageable by the consumers</a:t>
            </a:r>
          </a:p>
          <a:p>
            <a:r>
              <a:rPr lang="en-US" dirty="0" smtClean="0"/>
              <a:t>Adding some more items in the food menu</a:t>
            </a:r>
          </a:p>
          <a:p>
            <a:r>
              <a:rPr lang="en-US" dirty="0" smtClean="0"/>
              <a:t>Laziness spoils the human. So the person should be active so he can overcome all the loss and implement his business in his own way with his profits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61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75" y="18816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arrington" panose="04040505050A02020702" pitchFamily="82" charset="0"/>
              </a:rPr>
              <a:t>Graph representation</a:t>
            </a:r>
            <a:endParaRPr lang="en-IN" dirty="0">
              <a:latin typeface="Harrington" panose="04040505050A0202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742250"/>
              </p:ext>
            </p:extLst>
          </p:nvPr>
        </p:nvGraphicFramePr>
        <p:xfrm>
          <a:off x="3455127" y="2547256"/>
          <a:ext cx="8736873" cy="3958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83035"/>
              </p:ext>
            </p:extLst>
          </p:nvPr>
        </p:nvGraphicFramePr>
        <p:xfrm>
          <a:off x="352515" y="1356972"/>
          <a:ext cx="53213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96">
                  <a:extLst>
                    <a:ext uri="{9D8B030D-6E8A-4147-A177-3AD203B41FA5}">
                      <a16:colId xmlns:a16="http://schemas.microsoft.com/office/drawing/2014/main" val="2760452490"/>
                    </a:ext>
                  </a:extLst>
                </a:gridCol>
                <a:gridCol w="1154323">
                  <a:extLst>
                    <a:ext uri="{9D8B030D-6E8A-4147-A177-3AD203B41FA5}">
                      <a16:colId xmlns:a16="http://schemas.microsoft.com/office/drawing/2014/main" val="2840264067"/>
                    </a:ext>
                  </a:extLst>
                </a:gridCol>
                <a:gridCol w="837201">
                  <a:extLst>
                    <a:ext uri="{9D8B030D-6E8A-4147-A177-3AD203B41FA5}">
                      <a16:colId xmlns:a16="http://schemas.microsoft.com/office/drawing/2014/main" val="3233238967"/>
                    </a:ext>
                  </a:extLst>
                </a:gridCol>
                <a:gridCol w="1626834">
                  <a:extLst>
                    <a:ext uri="{9D8B030D-6E8A-4147-A177-3AD203B41FA5}">
                      <a16:colId xmlns:a16="http://schemas.microsoft.com/office/drawing/2014/main" val="2807871517"/>
                    </a:ext>
                  </a:extLst>
                </a:gridCol>
                <a:gridCol w="799146">
                  <a:extLst>
                    <a:ext uri="{9D8B030D-6E8A-4147-A177-3AD203B41FA5}">
                      <a16:colId xmlns:a16="http://schemas.microsoft.com/office/drawing/2014/main" val="193740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expenses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profit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invested amount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sales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761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183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2100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924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95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2012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 three months profit and 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477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profit and loss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08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696289"/>
              </p:ext>
            </p:extLst>
          </p:nvPr>
        </p:nvGraphicFramePr>
        <p:xfrm>
          <a:off x="4420007" y="3233057"/>
          <a:ext cx="5781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93974"/>
              </p:ext>
            </p:extLst>
          </p:nvPr>
        </p:nvGraphicFramePr>
        <p:xfrm>
          <a:off x="783771" y="705395"/>
          <a:ext cx="4689566" cy="1959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363">
                  <a:extLst>
                    <a:ext uri="{9D8B030D-6E8A-4147-A177-3AD203B41FA5}">
                      <a16:colId xmlns:a16="http://schemas.microsoft.com/office/drawing/2014/main" val="3486853062"/>
                    </a:ext>
                  </a:extLst>
                </a:gridCol>
                <a:gridCol w="2630203">
                  <a:extLst>
                    <a:ext uri="{9D8B030D-6E8A-4147-A177-3AD203B41FA5}">
                      <a16:colId xmlns:a16="http://schemas.microsoft.com/office/drawing/2014/main" val="2558751392"/>
                    </a:ext>
                  </a:extLst>
                </a:gridCol>
              </a:tblGrid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 items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 cost/plate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370890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biryani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41890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chicken kabab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742755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egg bhujiya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309873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maggie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2459163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omlets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909927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paneer chilli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28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cript MT Bold" panose="03040602040607080904" pitchFamily="66" charset="0"/>
              </a:rPr>
              <a:t>I</a:t>
            </a:r>
            <a:r>
              <a:rPr lang="en-US" dirty="0" smtClean="0">
                <a:latin typeface="Script MT Bold" panose="03040602040607080904" pitchFamily="66" charset="0"/>
              </a:rPr>
              <a:t>mpact</a:t>
            </a:r>
            <a:endParaRPr lang="en-IN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and hygiene must be well maintained</a:t>
            </a:r>
          </a:p>
          <a:p>
            <a:r>
              <a:rPr lang="en-US" dirty="0" smtClean="0"/>
              <a:t>Discounts must be given seeing to his profit</a:t>
            </a:r>
          </a:p>
          <a:p>
            <a:r>
              <a:rPr lang="en-US" dirty="0" smtClean="0"/>
              <a:t>About the new shop advertisement must be done with much attractive , so that people will choose food from the new stall</a:t>
            </a:r>
          </a:p>
          <a:p>
            <a:r>
              <a:rPr lang="en-US" dirty="0" smtClean="0"/>
              <a:t>Combo offers should be provided </a:t>
            </a:r>
          </a:p>
          <a:p>
            <a:r>
              <a:rPr lang="en-US" dirty="0" smtClean="0"/>
              <a:t>Feedbacks are main , so that implement in the changes can be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425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Arial Black</vt:lpstr>
      <vt:lpstr>Baskerville Old Face</vt:lpstr>
      <vt:lpstr>Calibri</vt:lpstr>
      <vt:lpstr>Calisto MT</vt:lpstr>
      <vt:lpstr>Constantia</vt:lpstr>
      <vt:lpstr>Footlight MT Light</vt:lpstr>
      <vt:lpstr>Garamond</vt:lpstr>
      <vt:lpstr>Harrington</vt:lpstr>
      <vt:lpstr>Maiandra GD</vt:lpstr>
      <vt:lpstr>Mongolian Baiti</vt:lpstr>
      <vt:lpstr>Script MT Bold</vt:lpstr>
      <vt:lpstr>Times New Roman</vt:lpstr>
      <vt:lpstr>Wingdings</vt:lpstr>
      <vt:lpstr>Organic</vt:lpstr>
      <vt:lpstr>CASE STUDY -1</vt:lpstr>
      <vt:lpstr>AGENDA </vt:lpstr>
      <vt:lpstr>INTRODUCTION</vt:lpstr>
      <vt:lpstr>Problem statement and data science</vt:lpstr>
      <vt:lpstr>OBJECTIVE AND METHOLODOGY</vt:lpstr>
      <vt:lpstr>Solution and description</vt:lpstr>
      <vt:lpstr>Graph representation</vt:lpstr>
      <vt:lpstr>PowerPoint Presentation</vt:lpstr>
      <vt:lpstr>Impact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-1</dc:title>
  <dc:creator>PC</dc:creator>
  <cp:lastModifiedBy>PC</cp:lastModifiedBy>
  <cp:revision>10</cp:revision>
  <dcterms:created xsi:type="dcterms:W3CDTF">2021-08-06T17:26:24Z</dcterms:created>
  <dcterms:modified xsi:type="dcterms:W3CDTF">2021-08-06T18:38:22Z</dcterms:modified>
</cp:coreProperties>
</file>