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2" r:id="rId5"/>
    <p:sldId id="273" r:id="rId6"/>
    <p:sldId id="259" r:id="rId7"/>
    <p:sldId id="260" r:id="rId8"/>
    <p:sldId id="261" r:id="rId9"/>
    <p:sldId id="262" r:id="rId10"/>
    <p:sldId id="263" r:id="rId11"/>
    <p:sldId id="264" r:id="rId12"/>
    <p:sldId id="265" r:id="rId13"/>
    <p:sldId id="267" r:id="rId14"/>
    <p:sldId id="268" r:id="rId15"/>
    <p:sldId id="271"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22/01/2025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22/01/2025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22/01/2025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22/01/2025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sz="2400"/>
              <a:t>PROJECT TITLE:A One Stop Solution Focusing On Tourism</a:t>
            </a:r>
          </a:p>
        </p:txBody>
      </p:sp>
      <p:sp>
        <p:nvSpPr>
          <p:cNvPr id="3" name="Subtitle 2"/>
          <p:cNvSpPr>
            <a:spLocks noGrp="1"/>
          </p:cNvSpPr>
          <p:nvPr>
            <p:ph type="subTitle" idx="1"/>
          </p:nvPr>
        </p:nvSpPr>
        <p:spPr>
          <a:xfrm>
            <a:off x="790469" y="2721956"/>
            <a:ext cx="3970594" cy="552184"/>
          </a:xfrm>
        </p:spPr>
        <p:txBody>
          <a:bodyPr/>
          <a:lstStyle/>
          <a:p>
            <a:pPr algn="l"/>
            <a:r>
              <a:rPr lang="en-GB"/>
              <a:t>Batch Number:</a:t>
            </a:r>
          </a:p>
          <a:p>
            <a:pPr algn="l"/>
            <a:endParaRPr lang="en-GB"/>
          </a:p>
        </p:txBody>
      </p:sp>
      <p:graphicFrame>
        <p:nvGraphicFramePr>
          <p:cNvPr id="4" name="Table 3"/>
          <p:cNvGraphicFramePr>
            <a:graphicFrameLocks noGrp="1"/>
          </p:cNvGraphicFramePr>
          <p:nvPr>
            <p:extLst>
              <p:ext uri="{D42A27DB-BD31-4B8C-83A1-F6EECF244321}">
                <p14:modId xmlns:p14="http://schemas.microsoft.com/office/powerpoint/2010/main" val="1642746545"/>
              </p:ext>
            </p:extLst>
          </p:nvPr>
        </p:nvGraphicFramePr>
        <p:xfrm>
          <a:off x="587829" y="3516737"/>
          <a:ext cx="5461741" cy="2225040"/>
        </p:xfrm>
        <a:graphic>
          <a:graphicData uri="http://schemas.openxmlformats.org/drawingml/2006/table">
            <a:tbl>
              <a:tblPr firstRow="1" bandRow="1">
                <a:tableStyleId>{2D5ABB26-0587-4C30-8999-92F81FD0307C}</a:tableStyleId>
              </a:tblPr>
              <a:tblGrid>
                <a:gridCol w="2128075">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a:t>20211COM0097</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a:t>P.AYEESHA ANJUM</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a:t>20211COM0065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a:t>ADVI S.R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a:t>20211COM0048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a:t>ANUSHA R.M</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a:t>Under the Supervision of,</a:t>
            </a:r>
          </a:p>
          <a:p>
            <a:endParaRPr lang="en-GB"/>
          </a:p>
          <a:p>
            <a:pPr algn="l"/>
            <a:r>
              <a:rPr lang="en-GB" sz="1700"/>
              <a:t>Ms. Amirtha </a:t>
            </a:r>
            <a:r>
              <a:rPr lang="en-GB" sz="1700" err="1"/>
              <a:t>Preeya</a:t>
            </a:r>
            <a:r>
              <a:rPr lang="en-GB" sz="1700"/>
              <a:t> Venkatachalam</a:t>
            </a:r>
          </a:p>
          <a:p>
            <a:pPr algn="l"/>
            <a:r>
              <a:rPr lang="en-GB" sz="1700"/>
              <a:t>Assistant Professor</a:t>
            </a:r>
          </a:p>
          <a:p>
            <a:pPr algn="l"/>
            <a:r>
              <a:rPr lang="en-GB" sz="1700"/>
              <a:t>School of Computer Science &amp; Engineering</a:t>
            </a:r>
          </a:p>
          <a:p>
            <a:pPr algn="l"/>
            <a:r>
              <a:rPr lang="en-GB" sz="1700"/>
              <a:t>Presidency University</a:t>
            </a:r>
          </a:p>
          <a:p>
            <a:pPr algn="l"/>
            <a:endParaRPr lang="en-GB"/>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a:t>PIP104 University Project-II</a:t>
            </a:r>
          </a:p>
          <a:p>
            <a:r>
              <a:rPr lang="en-GB"/>
              <a:t>Final Review</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Expected Outcomes</a:t>
            </a:r>
          </a:p>
        </p:txBody>
      </p:sp>
      <p:sp>
        <p:nvSpPr>
          <p:cNvPr id="3" name="Content Placeholder 2"/>
          <p:cNvSpPr>
            <a:spLocks noGrp="1"/>
          </p:cNvSpPr>
          <p:nvPr>
            <p:ph idx="1"/>
          </p:nvPr>
        </p:nvSpPr>
        <p:spPr/>
        <p:txBody>
          <a:bodyPr>
            <a:normAutofit fontScale="85000" lnSpcReduction="10000"/>
          </a:bodyPr>
          <a:lstStyle/>
          <a:p>
            <a:pPr marL="0" indent="0" algn="just">
              <a:lnSpc>
                <a:spcPct val="150000"/>
              </a:lnSpc>
              <a:buNone/>
            </a:pPr>
            <a:r>
              <a:rPr lang="en-US" sz="1800" b="1">
                <a:effectLst/>
                <a:latin typeface="Times New Roman" panose="02020603050405020304" pitchFamily="18" charset="0"/>
                <a:ea typeface="Times New Roman" panose="02020603050405020304" pitchFamily="18" charset="0"/>
              </a:rPr>
              <a:t>Improved User Comfort and Contentment  </a:t>
            </a:r>
            <a:endParaRPr lang="en-IN" sz="1800" b="1">
              <a:effectLst/>
              <a:latin typeface="Times New Roman" panose="02020603050405020304" pitchFamily="18" charset="0"/>
              <a:ea typeface="Times New Roman" panose="02020603050405020304" pitchFamily="18" charset="0"/>
            </a:endParaRPr>
          </a:p>
          <a:p>
            <a:pPr marL="0" indent="0" algn="just">
              <a:lnSpc>
                <a:spcPct val="150000"/>
              </a:lnSpc>
              <a:buNone/>
              <a:tabLst>
                <a:tab pos="619125" algn="l"/>
              </a:tabLst>
            </a:pPr>
            <a:r>
              <a:rPr lang="en-US" sz="1800">
                <a:effectLst/>
                <a:latin typeface="Times New Roman" panose="02020603050405020304" pitchFamily="18" charset="0"/>
                <a:ea typeface="Times New Roman" panose="02020603050405020304" pitchFamily="18" charset="0"/>
              </a:rPr>
              <a:t>A significant result of the application is the substantial enhancement in user comfort and contentment. By consolidating multiple services like hotel reservations, cab bookings, event tickets, and customized travel plans, users receive a comprehensive solution that makes travel organization easier. Important results in this aspect include:</a:t>
            </a:r>
            <a:endParaRPr lang="en-IN" sz="1800">
              <a:effectLst/>
              <a:latin typeface="Times New Roman" panose="02020603050405020304" pitchFamily="18" charset="0"/>
              <a:ea typeface="Times New Roman" panose="02020603050405020304" pitchFamily="18" charset="0"/>
            </a:endParaRPr>
          </a:p>
          <a:p>
            <a:pPr marL="0" indent="0" algn="just">
              <a:lnSpc>
                <a:spcPct val="150000"/>
              </a:lnSpc>
              <a:buNone/>
              <a:tabLst>
                <a:tab pos="619125" algn="l"/>
              </a:tabLst>
            </a:pPr>
            <a:r>
              <a:rPr lang="en-US" sz="1800">
                <a:effectLst/>
                <a:latin typeface="Times New Roman" panose="02020603050405020304" pitchFamily="18" charset="0"/>
                <a:ea typeface="Times New Roman" panose="02020603050405020304" pitchFamily="18" charset="0"/>
              </a:rPr>
              <a:t> Travelers can now avoid the hassle of switching between different platforms for their bookings. The unified system allows them to organize their entire journey from a single location, conserving valuable time and energy. </a:t>
            </a:r>
            <a:endParaRPr lang="en-IN" sz="180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800">
                <a:effectLst/>
                <a:latin typeface="Times New Roman" panose="02020603050405020304" pitchFamily="18" charset="0"/>
                <a:ea typeface="Times New Roman" panose="02020603050405020304" pitchFamily="18" charset="0"/>
              </a:rPr>
              <a:t> By utilizing algorithms that examine user preferences and past behaviors, the app provides customized suggestions, including accommodations that fit their budget, local attractions, and activities that match their interests.</a:t>
            </a:r>
            <a:r>
              <a:rPr lang="en-US" sz="1800" b="1">
                <a:effectLst/>
                <a:latin typeface="Times New Roman" panose="02020603050405020304" pitchFamily="18" charset="0"/>
                <a:ea typeface="Times New Roman" panose="02020603050405020304" pitchFamily="18" charset="0"/>
              </a:rPr>
              <a:t> </a:t>
            </a:r>
            <a:r>
              <a:rPr lang="en-IN" sz="1800" b="1">
                <a:effectLst/>
                <a:latin typeface="Times New Roman" panose="02020603050405020304" pitchFamily="18" charset="0"/>
                <a:ea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endParaRPr>
          </a:p>
          <a:p>
            <a:pPr marL="0" lvl="0" indent="0" algn="just">
              <a:lnSpc>
                <a:spcPct val="150000"/>
              </a:lnSpc>
              <a:buNone/>
            </a:pPr>
            <a:r>
              <a:rPr lang="en-IN" sz="1800">
                <a:effectLst/>
                <a:latin typeface="Times New Roman" panose="02020603050405020304" pitchFamily="18" charset="0"/>
                <a:ea typeface="Times New Roman" panose="02020603050405020304" pitchFamily="18" charset="0"/>
              </a:rPr>
              <a:t>Seamless Navigation</a:t>
            </a:r>
            <a:r>
              <a:rPr lang="en-IN" sz="1800" b="1">
                <a:effectLst/>
                <a:latin typeface="Times New Roman" panose="02020603050405020304" pitchFamily="18" charset="0"/>
                <a:ea typeface="Times New Roman" panose="02020603050405020304" pitchFamily="18" charset="0"/>
              </a:rPr>
              <a:t>:</a:t>
            </a:r>
            <a:r>
              <a:rPr lang="en-IN" sz="1800">
                <a:effectLst/>
                <a:latin typeface="Times New Roman" panose="02020603050405020304" pitchFamily="18" charset="0"/>
                <a:ea typeface="Times New Roman" panose="02020603050405020304" pitchFamily="18" charset="0"/>
              </a:rPr>
              <a:t> A user-friendly interface ensures smooth navigation for all demographics, from tech-savvy millennials to senior citizens, fostering inclusivity.</a:t>
            </a:r>
          </a:p>
          <a:p>
            <a:pPr marL="0" indent="0" algn="just">
              <a:lnSpc>
                <a:spcPct val="150000"/>
              </a:lnSpc>
              <a:buNone/>
            </a:pPr>
            <a:r>
              <a:rPr lang="en-IN" sz="1800">
                <a:effectLst/>
                <a:latin typeface="Times New Roman" panose="02020603050405020304" pitchFamily="18" charset="0"/>
                <a:ea typeface="Times New Roman" panose="02020603050405020304" pitchFamily="18" charset="0"/>
              </a:rPr>
              <a:t>Real-Time Updates</a:t>
            </a:r>
            <a:r>
              <a:rPr lang="en-IN" sz="1800" b="1">
                <a:effectLst/>
                <a:latin typeface="Times New Roman" panose="02020603050405020304" pitchFamily="18" charset="0"/>
                <a:ea typeface="Times New Roman" panose="02020603050405020304" pitchFamily="18" charset="0"/>
              </a:rPr>
              <a:t>:</a:t>
            </a:r>
            <a:r>
              <a:rPr lang="en-IN" sz="1800">
                <a:effectLst/>
                <a:latin typeface="Times New Roman" panose="02020603050405020304" pitchFamily="18" charset="0"/>
                <a:ea typeface="Times New Roman" panose="02020603050405020304" pitchFamily="18" charset="0"/>
              </a:rPr>
              <a:t> Notifications about delays, cancellations, or changes to itineraries ensure users are always informed, reducing stress during travel.</a:t>
            </a:r>
          </a:p>
          <a:p>
            <a:pPr marL="0" indent="0" algn="just">
              <a:lnSpc>
                <a:spcPct val="150000"/>
              </a:lnSpc>
              <a:buNone/>
            </a:pPr>
            <a:r>
              <a:rPr lang="en-IN" sz="1800">
                <a:effectLst/>
                <a:latin typeface="Times New Roman" panose="02020603050405020304" pitchFamily="18" charset="0"/>
                <a:ea typeface="Times New Roman" panose="02020603050405020304" pitchFamily="18" charset="0"/>
              </a:rPr>
              <a:t>Safe Transactions: The incorporation of dependable payment gateways offers users various payment choices while safeguarding their information, fostering trust and assurance in the platform</a:t>
            </a:r>
            <a:endParaRPr lang="en-US"/>
          </a:p>
          <a:p>
            <a:endParaRPr lang="en-US"/>
          </a:p>
          <a:p>
            <a:endParaRPr lang="en-GB"/>
          </a:p>
        </p:txBody>
      </p:sp>
    </p:spTree>
    <p:extLst>
      <p:ext uri="{BB962C8B-B14F-4D97-AF65-F5344CB8AC3E}">
        <p14:creationId xmlns:p14="http://schemas.microsoft.com/office/powerpoint/2010/main" val="192392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Conclusion</a:t>
            </a:r>
          </a:p>
        </p:txBody>
      </p:sp>
      <p:sp>
        <p:nvSpPr>
          <p:cNvPr id="3" name="Content Placeholder 2"/>
          <p:cNvSpPr>
            <a:spLocks noGrp="1"/>
          </p:cNvSpPr>
          <p:nvPr>
            <p:ph idx="1"/>
          </p:nvPr>
        </p:nvSpPr>
        <p:spPr>
          <a:xfrm>
            <a:off x="812800" y="1143001"/>
            <a:ext cx="10668000" cy="5360436"/>
          </a:xfrm>
        </p:spPr>
        <p:txBody>
          <a:bodyPr>
            <a:noAutofit/>
          </a:bodyPr>
          <a:lstStyle/>
          <a:p>
            <a:pPr algn="just">
              <a:lnSpc>
                <a:spcPct val="150000"/>
              </a:lnSpc>
              <a:tabLst>
                <a:tab pos="619125" algn="l"/>
              </a:tabLst>
            </a:pPr>
            <a:r>
              <a:rPr lang="en-US" sz="1400">
                <a:effectLst/>
              </a:rPr>
              <a:t>In summary, the All-in-One Software project successfully integrates multiple services into a unified platform, providing users with a seamless experience for hotel bookings, taxi reservations, and various activities across different cities, all within one application. The frontend was developed using HTML, CSS, and JavaScript, ensuring an attractive and responsive user interface, while the backend employs ASP.NET Core Web APIs to provide a robust and scalable solution. Moreover, SQL Server was used as the database to handle the substantial amount of data generated by bookings, user interactions, and other transactional operations.</a:t>
            </a:r>
            <a:endParaRPr lang="en-IN" sz="1400">
              <a:effectLst/>
            </a:endParaRPr>
          </a:p>
          <a:p>
            <a:pPr algn="just">
              <a:lnSpc>
                <a:spcPct val="150000"/>
              </a:lnSpc>
              <a:tabLst>
                <a:tab pos="619125" algn="l"/>
              </a:tabLst>
            </a:pPr>
            <a:r>
              <a:rPr lang="en-US" sz="1400">
                <a:effectLst/>
              </a:rPr>
              <a:t>The comprehensive design of the project allows users to avoid the need to switch between multiple applications for various services, simplifying their booking process and improving overall efficiency. By leveraging ASP.NET Core Web APIs, the backend is able to adeptly manage complex interactions between the frontend and the database, while also ensuring high performance, security, and scalability. Furthermore, the SQL Server database has been optimized to effectively process large datasets, ensuring fast and reliable data retrieval even during high traffic periods.</a:t>
            </a:r>
            <a:endParaRPr lang="en-IN" sz="1400">
              <a:effectLst/>
            </a:endParaRPr>
          </a:p>
          <a:p>
            <a:pPr>
              <a:lnSpc>
                <a:spcPct val="150000"/>
              </a:lnSpc>
            </a:pPr>
            <a:r>
              <a:rPr lang="en-US" sz="1400">
                <a:effectLst/>
              </a:rPr>
              <a:t>The results from the tests conducted on response times, scalability, security, and usability validate the effectiveness of the architecture. The system demonstrated reliable performance even under significant load, effectively managing resources and keeping low latency during user engagement. </a:t>
            </a:r>
            <a:endParaRPr lang="en-GB" sz="1400"/>
          </a:p>
        </p:txBody>
      </p:sp>
    </p:spTree>
    <p:extLst>
      <p:ext uri="{BB962C8B-B14F-4D97-AF65-F5344CB8AC3E}">
        <p14:creationId xmlns:p14="http://schemas.microsoft.com/office/powerpoint/2010/main" val="2238571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References</a:t>
            </a:r>
          </a:p>
        </p:txBody>
      </p:sp>
      <p:sp>
        <p:nvSpPr>
          <p:cNvPr id="3" name="Content Placeholder 2"/>
          <p:cNvSpPr>
            <a:spLocks noGrp="1"/>
          </p:cNvSpPr>
          <p:nvPr>
            <p:ph idx="1"/>
          </p:nvPr>
        </p:nvSpPr>
        <p:spPr/>
        <p:txBody>
          <a:bodyPr>
            <a:normAutofit fontScale="62500" lnSpcReduction="20000"/>
          </a:bodyPr>
          <a:lstStyle/>
          <a:p>
            <a:pPr algn="just"/>
            <a:r>
              <a:rPr lang="en-GB" sz="2600"/>
              <a:t>M. F. A. B. </a:t>
            </a:r>
            <a:r>
              <a:rPr lang="en-GB" sz="2600" err="1"/>
              <a:t>Nordin</a:t>
            </a:r>
            <a:r>
              <a:rPr lang="en-GB" sz="2600"/>
              <a:t>, R. A. </a:t>
            </a:r>
            <a:r>
              <a:rPr lang="en-GB" sz="2600" err="1"/>
              <a:t>Aruchunan</a:t>
            </a:r>
            <a:r>
              <a:rPr lang="en-GB" sz="2600"/>
              <a:t> and N. H. B. </a:t>
            </a:r>
            <a:r>
              <a:rPr lang="en-GB" sz="2600" err="1"/>
              <a:t>Mahamarowi</a:t>
            </a:r>
            <a:r>
              <a:rPr lang="en-GB" sz="2600"/>
              <a:t>, "The Development of Travel Mobile Application for Local Malaysian Tourism Destinations", 2023 IEEE 14th Control and System Graduate Research Colloquium (ICSGRC), pp. 105-110, 2023.</a:t>
            </a:r>
          </a:p>
          <a:p>
            <a:pPr algn="just"/>
            <a:endParaRPr lang="en-GB" sz="2600"/>
          </a:p>
          <a:p>
            <a:pPr algn="just"/>
            <a:r>
              <a:rPr lang="en-GB" sz="2600"/>
              <a:t>A. Smirnov, A. </a:t>
            </a:r>
            <a:r>
              <a:rPr lang="en-GB" sz="2600" err="1"/>
              <a:t>Kashevnik</a:t>
            </a:r>
            <a:r>
              <a:rPr lang="en-GB" sz="2600"/>
              <a:t>, N. Shilov, N. </a:t>
            </a:r>
            <a:r>
              <a:rPr lang="en-GB" sz="2600" err="1"/>
              <a:t>Teslya</a:t>
            </a:r>
            <a:r>
              <a:rPr lang="en-GB" sz="2600"/>
              <a:t> and A. </a:t>
            </a:r>
            <a:r>
              <a:rPr lang="en-GB" sz="2600" err="1"/>
              <a:t>Shabaev</a:t>
            </a:r>
            <a:r>
              <a:rPr lang="en-GB" sz="2600"/>
              <a:t>, "Mobile application for guiding tourist activities: tourist assistant - TAIS," Proceedings of 16th Conference of Open Innovations Association FRUCT, Oulu, Finland, 2014, pp. 95-100, </a:t>
            </a:r>
            <a:r>
              <a:rPr lang="en-GB" sz="2600" err="1"/>
              <a:t>doi</a:t>
            </a:r>
            <a:r>
              <a:rPr lang="en-GB" sz="2600"/>
              <a:t>: 10.1109/FRUCT.2014.7000931.</a:t>
            </a:r>
          </a:p>
          <a:p>
            <a:pPr algn="just"/>
            <a:endParaRPr lang="en-GB" sz="2600"/>
          </a:p>
          <a:p>
            <a:pPr algn="just"/>
            <a:r>
              <a:rPr lang="en-GB" sz="2600"/>
              <a:t> N. </a:t>
            </a:r>
            <a:r>
              <a:rPr lang="en-GB" sz="2600" err="1"/>
              <a:t>Teslya</a:t>
            </a:r>
            <a:r>
              <a:rPr lang="en-GB" sz="2600"/>
              <a:t>, "Web mapping service for mobile tourist guide," Proceedings of 15th Conference of Open Innovations Association FRUCT, St. Petersburg, Russia, 2014, pp. 135-143, </a:t>
            </a:r>
            <a:r>
              <a:rPr lang="en-GB" sz="2600" err="1"/>
              <a:t>doi</a:t>
            </a:r>
            <a:r>
              <a:rPr lang="en-GB" sz="2600"/>
              <a:t>: 10.1109/FRUCT.2014.6872438. </a:t>
            </a:r>
          </a:p>
          <a:p>
            <a:pPr algn="just"/>
            <a:endParaRPr lang="en-GB" sz="2600"/>
          </a:p>
          <a:p>
            <a:pPr algn="just"/>
            <a:r>
              <a:rPr lang="en-GB" sz="2600"/>
              <a:t>D </a:t>
            </a:r>
            <a:r>
              <a:rPr lang="en-GB" sz="2600" err="1"/>
              <a:t>Buhalis</a:t>
            </a:r>
            <a:r>
              <a:rPr lang="en-GB" sz="2600"/>
              <a:t> and A </a:t>
            </a:r>
            <a:r>
              <a:rPr lang="en-GB" sz="2600" err="1"/>
              <a:t>Amaranggana</a:t>
            </a:r>
            <a:r>
              <a:rPr lang="en-GB" sz="2600"/>
              <a:t>, "Smart Tourism Destinations[M]" in Information and Communication Technologic in Tourism 2014, Springer International Publishing, pp. 553-564, 2013.</a:t>
            </a:r>
          </a:p>
          <a:p>
            <a:pPr algn="just"/>
            <a:endParaRPr lang="en-GB" sz="2600"/>
          </a:p>
          <a:p>
            <a:pPr algn="just"/>
            <a:r>
              <a:rPr lang="en-GB" sz="2600"/>
              <a:t>Z </a:t>
            </a:r>
            <a:r>
              <a:rPr lang="en-GB" sz="2600" err="1"/>
              <a:t>Haiou</a:t>
            </a:r>
            <a:r>
              <a:rPr lang="en-GB" sz="2600"/>
              <a:t>, (01) Southeast Academy Smart tourism model of self-help tourists' perception framework construction and empirical research, pp. 207-213, 2017.</a:t>
            </a:r>
          </a:p>
          <a:p>
            <a:pPr algn="just"/>
            <a:endParaRPr lang="en-GB" sz="2600"/>
          </a:p>
          <a:p>
            <a:pPr algn="just"/>
            <a:r>
              <a:rPr lang="en-GB" sz="2600"/>
              <a:t>L Yijun and G </a:t>
            </a:r>
            <a:r>
              <a:rPr lang="en-GB" sz="2600" err="1"/>
              <a:t>Huijun</a:t>
            </a:r>
            <a:r>
              <a:rPr lang="en-GB" sz="2600"/>
              <a:t>, Journal of tourism All-for-one tourism from the perspective of  informatization, vol. 31, no. 09, pp. 24-26, 2016.</a:t>
            </a:r>
          </a:p>
          <a:p>
            <a:pPr marL="514350" indent="-514350">
              <a:buFont typeface="+mj-lt"/>
              <a:buAutoNum type="arabicPeriod"/>
            </a:pPr>
            <a:endParaRPr lang="en-GB" sz="2600"/>
          </a:p>
          <a:p>
            <a:endParaRPr lang="en-GB"/>
          </a:p>
        </p:txBody>
      </p:sp>
    </p:spTree>
    <p:extLst>
      <p:ext uri="{BB962C8B-B14F-4D97-AF65-F5344CB8AC3E}">
        <p14:creationId xmlns:p14="http://schemas.microsoft.com/office/powerpoint/2010/main" val="361386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EF604-B332-9B46-2559-435CE99049FA}"/>
              </a:ext>
            </a:extLst>
          </p:cNvPr>
          <p:cNvSpPr>
            <a:spLocks noGrp="1"/>
          </p:cNvSpPr>
          <p:nvPr>
            <p:ph type="title"/>
          </p:nvPr>
        </p:nvSpPr>
        <p:spPr/>
        <p:txBody>
          <a:bodyPr/>
          <a:lstStyle/>
          <a:p>
            <a:r>
              <a:rPr lang="en-IN" i="0" u="none" strike="noStrike" baseline="0">
                <a:latin typeface="Calibri" panose="020F0502020204030204" pitchFamily="34" charset="0"/>
              </a:rPr>
              <a:t>Publication Details</a:t>
            </a:r>
            <a:endParaRPr lang="en-IN"/>
          </a:p>
        </p:txBody>
      </p:sp>
      <p:pic>
        <p:nvPicPr>
          <p:cNvPr id="9" name="Content Placeholder 8">
            <a:extLst>
              <a:ext uri="{FF2B5EF4-FFF2-40B4-BE49-F238E27FC236}">
                <a16:creationId xmlns:a16="http://schemas.microsoft.com/office/drawing/2014/main" id="{6B310BFF-9746-79C3-AF73-E49E2987D411}"/>
              </a:ext>
            </a:extLst>
          </p:cNvPr>
          <p:cNvPicPr>
            <a:picLocks noGrp="1" noChangeAspect="1"/>
          </p:cNvPicPr>
          <p:nvPr>
            <p:ph idx="1"/>
          </p:nvPr>
        </p:nvPicPr>
        <p:blipFill>
          <a:blip r:embed="rId2"/>
          <a:stretch>
            <a:fillRect/>
          </a:stretch>
        </p:blipFill>
        <p:spPr>
          <a:xfrm>
            <a:off x="2946952" y="1143000"/>
            <a:ext cx="6399695" cy="4953000"/>
          </a:xfrm>
        </p:spPr>
      </p:pic>
    </p:spTree>
    <p:extLst>
      <p:ext uri="{BB962C8B-B14F-4D97-AF65-F5344CB8AC3E}">
        <p14:creationId xmlns:p14="http://schemas.microsoft.com/office/powerpoint/2010/main" val="2645402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779C9-C2D4-50FA-9310-AA33D745CEB4}"/>
              </a:ext>
            </a:extLst>
          </p:cNvPr>
          <p:cNvSpPr>
            <a:spLocks noGrp="1"/>
          </p:cNvSpPr>
          <p:nvPr>
            <p:ph type="title"/>
          </p:nvPr>
        </p:nvSpPr>
        <p:spPr/>
        <p:txBody>
          <a:bodyPr/>
          <a:lstStyle/>
          <a:p>
            <a:r>
              <a:rPr lang="en-IN" i="0" u="none" strike="noStrike" baseline="0">
                <a:latin typeface="Calibri" panose="020F0502020204030204" pitchFamily="34" charset="0"/>
              </a:rPr>
              <a:t>Achievements</a:t>
            </a:r>
            <a:r>
              <a:rPr lang="en-IN" i="0" u="none" strike="noStrike" baseline="0">
                <a:solidFill>
                  <a:srgbClr val="000000"/>
                </a:solidFill>
                <a:latin typeface="Calibri" panose="020F0502020204030204" pitchFamily="34" charset="0"/>
              </a:rPr>
              <a:t> </a:t>
            </a:r>
            <a:endParaRPr lang="en-IN"/>
          </a:p>
        </p:txBody>
      </p:sp>
      <p:sp>
        <p:nvSpPr>
          <p:cNvPr id="3" name="Content Placeholder 2">
            <a:extLst>
              <a:ext uri="{FF2B5EF4-FFF2-40B4-BE49-F238E27FC236}">
                <a16:creationId xmlns:a16="http://schemas.microsoft.com/office/drawing/2014/main" id="{CE1A4BD7-DB8C-A4AE-D7B9-05A767D33C08}"/>
              </a:ext>
            </a:extLst>
          </p:cNvPr>
          <p:cNvSpPr>
            <a:spLocks noGrp="1"/>
          </p:cNvSpPr>
          <p:nvPr>
            <p:ph idx="1"/>
          </p:nvPr>
        </p:nvSpPr>
        <p:spPr/>
        <p:txBody>
          <a:bodyPr/>
          <a:lstStyle/>
          <a:p>
            <a:pPr marL="0" indent="0">
              <a:buNone/>
            </a:pPr>
            <a:endParaRPr lang="en-US" sz="1800"/>
          </a:p>
          <a:p>
            <a:endParaRPr lang="en-IN"/>
          </a:p>
        </p:txBody>
      </p:sp>
      <p:pic>
        <p:nvPicPr>
          <p:cNvPr id="7" name="Picture 6">
            <a:extLst>
              <a:ext uri="{FF2B5EF4-FFF2-40B4-BE49-F238E27FC236}">
                <a16:creationId xmlns:a16="http://schemas.microsoft.com/office/drawing/2014/main" id="{E9A8B7F9-B0BE-FECB-9F1E-B63D0E32F3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9045" y="1226077"/>
            <a:ext cx="4575004" cy="3862872"/>
          </a:xfrm>
          <a:prstGeom prst="rect">
            <a:avLst/>
          </a:prstGeom>
        </p:spPr>
      </p:pic>
      <p:pic>
        <p:nvPicPr>
          <p:cNvPr id="9" name="Picture 8">
            <a:extLst>
              <a:ext uri="{FF2B5EF4-FFF2-40B4-BE49-F238E27FC236}">
                <a16:creationId xmlns:a16="http://schemas.microsoft.com/office/drawing/2014/main" id="{38A7524F-3C7E-6A1B-EA5B-2AC7E5D7AB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6081" y="1226077"/>
            <a:ext cx="5464719" cy="3862873"/>
          </a:xfrm>
          <a:prstGeom prst="rect">
            <a:avLst/>
          </a:prstGeom>
        </p:spPr>
      </p:pic>
    </p:spTree>
    <p:extLst>
      <p:ext uri="{BB962C8B-B14F-4D97-AF65-F5344CB8AC3E}">
        <p14:creationId xmlns:p14="http://schemas.microsoft.com/office/powerpoint/2010/main" val="1321609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69F473-A755-72A1-2BD6-E7D7005AAD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2680" y="1156996"/>
            <a:ext cx="5794714" cy="4096139"/>
          </a:xfrm>
          <a:prstGeom prst="rect">
            <a:avLst/>
          </a:prstGeom>
        </p:spPr>
      </p:pic>
      <p:pic>
        <p:nvPicPr>
          <p:cNvPr id="7" name="Picture 6">
            <a:extLst>
              <a:ext uri="{FF2B5EF4-FFF2-40B4-BE49-F238E27FC236}">
                <a16:creationId xmlns:a16="http://schemas.microsoft.com/office/drawing/2014/main" id="{E070A089-FC83-2DC5-BF5E-5E5DF61F4A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2889" y="1156996"/>
            <a:ext cx="5794715" cy="4096139"/>
          </a:xfrm>
          <a:prstGeom prst="rect">
            <a:avLst/>
          </a:prstGeom>
        </p:spPr>
      </p:pic>
    </p:spTree>
    <p:extLst>
      <p:ext uri="{BB962C8B-B14F-4D97-AF65-F5344CB8AC3E}">
        <p14:creationId xmlns:p14="http://schemas.microsoft.com/office/powerpoint/2010/main" val="4111825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a:p>
          <a:p>
            <a:pPr marL="0" indent="0" algn="ctr">
              <a:buNone/>
            </a:pPr>
            <a:endParaRPr lang="en-GB" sz="4400"/>
          </a:p>
          <a:p>
            <a:pPr marL="0" indent="0" algn="ctr">
              <a:buNone/>
            </a:pPr>
            <a:r>
              <a:rPr lang="en-GB" sz="600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Introduction</a:t>
            </a:r>
          </a:p>
        </p:txBody>
      </p:sp>
      <p:sp>
        <p:nvSpPr>
          <p:cNvPr id="4" name="Rectangle 1">
            <a:extLst>
              <a:ext uri="{FF2B5EF4-FFF2-40B4-BE49-F238E27FC236}">
                <a16:creationId xmlns:a16="http://schemas.microsoft.com/office/drawing/2014/main" id="{ADDCE537-C985-0DD1-E62F-FA719BD34583}"/>
              </a:ext>
            </a:extLst>
          </p:cNvPr>
          <p:cNvSpPr>
            <a:spLocks noGrp="1" noChangeArrowheads="1"/>
          </p:cNvSpPr>
          <p:nvPr>
            <p:ph idx="1"/>
          </p:nvPr>
        </p:nvSpPr>
        <p:spPr bwMode="auto">
          <a:xfrm>
            <a:off x="121298" y="1348399"/>
            <a:ext cx="11765903" cy="4200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US" sz="1600">
                <a:effectLst/>
                <a:latin typeface="Times New Roman" panose="02020603050405020304" pitchFamily="18" charset="0"/>
                <a:ea typeface="Times New Roman" panose="02020603050405020304" pitchFamily="18" charset="0"/>
              </a:rPr>
              <a:t>The goal is to create a comprehensive tourism platform that addresses inefficiencies in both planning and execution. Existing tourism solutions frequently require users to depend on multiple platforms to handle various aspects such as hotel reservations, transportation, and activity organization, resulting in fragmented and labor-intensive experiences. These inefficiencies obstruct smooth travel, complicate the planning process, and often lead to missed opportunities for customization. For example, a traveler may need to utilize one platform to book flights, another for local transport, and yet a different one for organizing activities, resulting in a disjointed experience. </a:t>
            </a:r>
            <a:endParaRPr lang="en-IN" sz="1600">
              <a:effectLst/>
              <a:latin typeface="Times New Roman" panose="02020603050405020304" pitchFamily="18" charset="0"/>
              <a:ea typeface="Times New Roman" panose="02020603050405020304" pitchFamily="18" charset="0"/>
            </a:endParaRPr>
          </a:p>
          <a:p>
            <a:pPr algn="just">
              <a:lnSpc>
                <a:spcPct val="150000"/>
              </a:lnSpc>
            </a:pPr>
            <a:r>
              <a:rPr lang="en-US" sz="1600">
                <a:effectLst/>
                <a:latin typeface="Times New Roman" panose="02020603050405020304" pitchFamily="18" charset="0"/>
                <a:ea typeface="Times New Roman" panose="02020603050405020304" pitchFamily="18" charset="0"/>
              </a:rPr>
              <a:t>By tackling these challenges, the proposed platform intends to consolidate services, provide real-time suggestions, and ensure a unified user experience. The system combines various services into one framework, allowing users easy access to bookings, recommendations, and tailored plans. This holistic strategy makes tourism experiences more convenient and effective, while addressing issues such as scattered information, lack of coordination, and limited accessibility. The goal is to create a comprehensive tourism platform that removes inefficiencies in both planning and execution</a:t>
            </a:r>
            <a:r>
              <a:rPr lang="en-US" sz="1800">
                <a:effectLst/>
                <a:latin typeface="Times New Roman" panose="02020603050405020304" pitchFamily="18" charset="0"/>
                <a:ea typeface="Times New Roman" panose="02020603050405020304" pitchFamily="18" charset="0"/>
              </a:rPr>
              <a:t>.</a:t>
            </a:r>
            <a:endParaRPr lang="en-IN" sz="1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Literature Review</a:t>
            </a:r>
          </a:p>
        </p:txBody>
      </p:sp>
      <p:sp>
        <p:nvSpPr>
          <p:cNvPr id="3" name="Content Placeholder 2"/>
          <p:cNvSpPr>
            <a:spLocks noGrp="1"/>
          </p:cNvSpPr>
          <p:nvPr>
            <p:ph idx="1"/>
          </p:nvPr>
        </p:nvSpPr>
        <p:spPr>
          <a:xfrm>
            <a:off x="762000" y="1068355"/>
            <a:ext cx="10668000" cy="4952997"/>
          </a:xfrm>
        </p:spPr>
        <p:txBody>
          <a:bodyPr>
            <a:normAutofit/>
          </a:bodyPr>
          <a:lstStyle/>
          <a:p>
            <a:endParaRPr lang="en-US"/>
          </a:p>
          <a:p>
            <a:endParaRPr lang="en-GB"/>
          </a:p>
        </p:txBody>
      </p:sp>
      <p:graphicFrame>
        <p:nvGraphicFramePr>
          <p:cNvPr id="5" name="Table 4">
            <a:extLst>
              <a:ext uri="{FF2B5EF4-FFF2-40B4-BE49-F238E27FC236}">
                <a16:creationId xmlns:a16="http://schemas.microsoft.com/office/drawing/2014/main" id="{D9D1380E-A83F-F2FC-0A15-8C5885E2D4DA}"/>
              </a:ext>
            </a:extLst>
          </p:cNvPr>
          <p:cNvGraphicFramePr>
            <a:graphicFrameLocks noGrp="1"/>
          </p:cNvGraphicFramePr>
          <p:nvPr>
            <p:extLst>
              <p:ext uri="{D42A27DB-BD31-4B8C-83A1-F6EECF244321}">
                <p14:modId xmlns:p14="http://schemas.microsoft.com/office/powerpoint/2010/main" val="2029853756"/>
              </p:ext>
            </p:extLst>
          </p:nvPr>
        </p:nvGraphicFramePr>
        <p:xfrm>
          <a:off x="737118" y="1035698"/>
          <a:ext cx="10581952" cy="4911633"/>
        </p:xfrm>
        <a:graphic>
          <a:graphicData uri="http://schemas.openxmlformats.org/drawingml/2006/table">
            <a:tbl>
              <a:tblPr firstRow="1" bandRow="1">
                <a:tableStyleId>{5940675A-B579-460E-94D1-54222C63F5DA}</a:tableStyleId>
              </a:tblPr>
              <a:tblGrid>
                <a:gridCol w="2176936">
                  <a:extLst>
                    <a:ext uri="{9D8B030D-6E8A-4147-A177-3AD203B41FA5}">
                      <a16:colId xmlns:a16="http://schemas.microsoft.com/office/drawing/2014/main" val="2897739667"/>
                    </a:ext>
                  </a:extLst>
                </a:gridCol>
                <a:gridCol w="2101254">
                  <a:extLst>
                    <a:ext uri="{9D8B030D-6E8A-4147-A177-3AD203B41FA5}">
                      <a16:colId xmlns:a16="http://schemas.microsoft.com/office/drawing/2014/main" val="1389787877"/>
                    </a:ext>
                  </a:extLst>
                </a:gridCol>
                <a:gridCol w="2101254">
                  <a:extLst>
                    <a:ext uri="{9D8B030D-6E8A-4147-A177-3AD203B41FA5}">
                      <a16:colId xmlns:a16="http://schemas.microsoft.com/office/drawing/2014/main" val="1688454822"/>
                    </a:ext>
                  </a:extLst>
                </a:gridCol>
                <a:gridCol w="2101254">
                  <a:extLst>
                    <a:ext uri="{9D8B030D-6E8A-4147-A177-3AD203B41FA5}">
                      <a16:colId xmlns:a16="http://schemas.microsoft.com/office/drawing/2014/main" val="2628063987"/>
                    </a:ext>
                  </a:extLst>
                </a:gridCol>
                <a:gridCol w="2101254">
                  <a:extLst>
                    <a:ext uri="{9D8B030D-6E8A-4147-A177-3AD203B41FA5}">
                      <a16:colId xmlns:a16="http://schemas.microsoft.com/office/drawing/2014/main" val="2340960427"/>
                    </a:ext>
                  </a:extLst>
                </a:gridCol>
              </a:tblGrid>
              <a:tr h="395617">
                <a:tc>
                  <a:txBody>
                    <a:bodyPr/>
                    <a:lstStyle/>
                    <a:p>
                      <a:r>
                        <a:rPr lang="en-IN"/>
                        <a:t>Name of Paper</a:t>
                      </a:r>
                    </a:p>
                  </a:txBody>
                  <a:tcPr/>
                </a:tc>
                <a:tc>
                  <a:txBody>
                    <a:bodyPr/>
                    <a:lstStyle/>
                    <a:p>
                      <a:r>
                        <a:rPr lang="en-IN"/>
                        <a:t>Authors</a:t>
                      </a:r>
                    </a:p>
                  </a:txBody>
                  <a:tcPr/>
                </a:tc>
                <a:tc>
                  <a:txBody>
                    <a:bodyPr/>
                    <a:lstStyle/>
                    <a:p>
                      <a:r>
                        <a:rPr lang="en-IN" sz="1600"/>
                        <a:t>Methodology Used</a:t>
                      </a:r>
                    </a:p>
                  </a:txBody>
                  <a:tcPr/>
                </a:tc>
                <a:tc>
                  <a:txBody>
                    <a:bodyPr/>
                    <a:lstStyle/>
                    <a:p>
                      <a:r>
                        <a:rPr lang="en-IN"/>
                        <a:t>Results</a:t>
                      </a:r>
                    </a:p>
                  </a:txBody>
                  <a:tcPr/>
                </a:tc>
                <a:tc>
                  <a:txBody>
                    <a:bodyPr/>
                    <a:lstStyle/>
                    <a:p>
                      <a:r>
                        <a:rPr lang="en-IN"/>
                        <a:t>Drawbacks</a:t>
                      </a:r>
                    </a:p>
                  </a:txBody>
                  <a:tcPr/>
                </a:tc>
                <a:extLst>
                  <a:ext uri="{0D108BD9-81ED-4DB2-BD59-A6C34878D82A}">
                    <a16:rowId xmlns:a16="http://schemas.microsoft.com/office/drawing/2014/main" val="224338688"/>
                  </a:ext>
                </a:extLst>
              </a:tr>
              <a:tr h="671804">
                <a:tc>
                  <a:txBody>
                    <a:bodyPr/>
                    <a:lstStyle/>
                    <a:p>
                      <a:r>
                        <a:rPr lang="en-US" sz="1200"/>
                        <a:t>All-for-one tourism from the perspective of informatization</a:t>
                      </a:r>
                      <a:endParaRPr lang="en-IN" sz="1200"/>
                    </a:p>
                  </a:txBody>
                  <a:tcPr/>
                </a:tc>
                <a:tc>
                  <a:txBody>
                    <a:bodyPr/>
                    <a:lstStyle/>
                    <a:p>
                      <a:r>
                        <a:rPr lang="en-IN" sz="1200"/>
                        <a:t>L. Yijun, G. Huijun</a:t>
                      </a:r>
                    </a:p>
                  </a:txBody>
                  <a:tcPr/>
                </a:tc>
                <a:tc>
                  <a:txBody>
                    <a:bodyPr/>
                    <a:lstStyle/>
                    <a:p>
                      <a:r>
                        <a:rPr lang="en-US" sz="1200"/>
                        <a:t>Analytical review and case studies</a:t>
                      </a:r>
                      <a:endParaRPr lang="en-IN" sz="1200"/>
                    </a:p>
                  </a:txBody>
                  <a:tcPr/>
                </a:tc>
                <a:tc>
                  <a:txBody>
                    <a:bodyPr/>
                    <a:lstStyle/>
                    <a:p>
                      <a:r>
                        <a:rPr lang="en-US" sz="1200"/>
                        <a:t>Highlighted benefits of integrated tourism approaches</a:t>
                      </a:r>
                      <a:endParaRPr lang="en-IN" sz="1200"/>
                    </a:p>
                  </a:txBody>
                  <a:tcPr/>
                </a:tc>
                <a:tc>
                  <a:txBody>
                    <a:bodyPr/>
                    <a:lstStyle/>
                    <a:p>
                      <a:r>
                        <a:rPr lang="en-IN" sz="1200"/>
                        <a:t>May overlook regional differences</a:t>
                      </a:r>
                    </a:p>
                  </a:txBody>
                  <a:tcPr/>
                </a:tc>
                <a:extLst>
                  <a:ext uri="{0D108BD9-81ED-4DB2-BD59-A6C34878D82A}">
                    <a16:rowId xmlns:a16="http://schemas.microsoft.com/office/drawing/2014/main" val="3375237943"/>
                  </a:ext>
                </a:extLst>
              </a:tr>
              <a:tr h="671804">
                <a:tc>
                  <a:txBody>
                    <a:bodyPr/>
                    <a:lstStyle/>
                    <a:p>
                      <a:r>
                        <a:rPr lang="en-IN" sz="1200"/>
                        <a:t>Smart Tourism Destinations</a:t>
                      </a:r>
                    </a:p>
                  </a:txBody>
                  <a:tcPr/>
                </a:tc>
                <a:tc>
                  <a:txBody>
                    <a:bodyPr/>
                    <a:lstStyle/>
                    <a:p>
                      <a:r>
                        <a:rPr lang="en-IN" sz="1200"/>
                        <a:t>D. Buhalis, A. Amaranggana</a:t>
                      </a:r>
                    </a:p>
                  </a:txBody>
                  <a:tcPr/>
                </a:tc>
                <a:tc>
                  <a:txBody>
                    <a:bodyPr/>
                    <a:lstStyle/>
                    <a:p>
                      <a:r>
                        <a:rPr lang="en-US" sz="1200"/>
                        <a:t>Theoretical framework and case studies</a:t>
                      </a:r>
                    </a:p>
                  </a:txBody>
                  <a:tcPr anchor="ctr"/>
                </a:tc>
                <a:tc>
                  <a:txBody>
                    <a:bodyPr/>
                    <a:lstStyle/>
                    <a:p>
                      <a:r>
                        <a:rPr lang="en-US" sz="1200"/>
                        <a:t>Framework for integrating smart technologies in tourism</a:t>
                      </a:r>
                      <a:endParaRPr lang="en-IN" sz="1200"/>
                    </a:p>
                  </a:txBody>
                  <a:tcPr/>
                </a:tc>
                <a:tc>
                  <a:txBody>
                    <a:bodyPr/>
                    <a:lstStyle/>
                    <a:p>
                      <a:r>
                        <a:rPr lang="en-IN" sz="1200"/>
                        <a:t>Generalized findings</a:t>
                      </a:r>
                    </a:p>
                  </a:txBody>
                  <a:tcPr/>
                </a:tc>
                <a:extLst>
                  <a:ext uri="{0D108BD9-81ED-4DB2-BD59-A6C34878D82A}">
                    <a16:rowId xmlns:a16="http://schemas.microsoft.com/office/drawing/2014/main" val="2394297309"/>
                  </a:ext>
                </a:extLst>
              </a:tr>
              <a:tr h="671804">
                <a:tc>
                  <a:txBody>
                    <a:bodyPr/>
                    <a:lstStyle/>
                    <a:p>
                      <a:r>
                        <a:rPr lang="en-US" sz="1200"/>
                        <a:t>Web mapping service for mobile tourist</a:t>
                      </a:r>
                      <a:endParaRPr lang="en-IN" sz="1200"/>
                    </a:p>
                  </a:txBody>
                  <a:tcPr/>
                </a:tc>
                <a:tc>
                  <a:txBody>
                    <a:bodyPr/>
                    <a:lstStyle/>
                    <a:p>
                      <a:r>
                        <a:rPr lang="en-IN" sz="1200"/>
                        <a:t>N. Teslya</a:t>
                      </a:r>
                    </a:p>
                  </a:txBody>
                  <a:tcPr/>
                </a:tc>
                <a:tc>
                  <a:txBody>
                    <a:bodyPr/>
                    <a:lstStyle/>
                    <a:p>
                      <a:r>
                        <a:rPr lang="en-US" sz="1200"/>
                        <a:t>Development of a web-based mapping service</a:t>
                      </a:r>
                      <a:endParaRPr lang="en-IN" sz="1200"/>
                    </a:p>
                  </a:txBody>
                  <a:tcPr/>
                </a:tc>
                <a:tc>
                  <a:txBody>
                    <a:bodyPr/>
                    <a:lstStyle/>
                    <a:p>
                      <a:r>
                        <a:rPr lang="en-US" sz="1200"/>
                        <a:t>Facilitated easier access to tourist information</a:t>
                      </a:r>
                      <a:endParaRPr lang="en-IN" sz="1200"/>
                    </a:p>
                  </a:txBody>
                  <a:tcPr/>
                </a:tc>
                <a:tc>
                  <a:txBody>
                    <a:bodyPr/>
                    <a:lstStyle/>
                    <a:p>
                      <a:r>
                        <a:rPr lang="en-IN" sz="1200"/>
                        <a:t>Dependence on internet connectivity</a:t>
                      </a:r>
                    </a:p>
                  </a:txBody>
                  <a:tcPr/>
                </a:tc>
                <a:extLst>
                  <a:ext uri="{0D108BD9-81ED-4DB2-BD59-A6C34878D82A}">
                    <a16:rowId xmlns:a16="http://schemas.microsoft.com/office/drawing/2014/main" val="2466040606"/>
                  </a:ext>
                </a:extLst>
              </a:tr>
              <a:tr h="671804">
                <a:tc>
                  <a:txBody>
                    <a:bodyPr/>
                    <a:lstStyle/>
                    <a:p>
                      <a:r>
                        <a:rPr lang="en-IN" sz="1200"/>
                        <a:t>Mobile application for guiding tourist activities: tourist assistant - TAIS</a:t>
                      </a:r>
                    </a:p>
                  </a:txBody>
                  <a:tcPr/>
                </a:tc>
                <a:tc>
                  <a:txBody>
                    <a:bodyPr/>
                    <a:lstStyle/>
                    <a:p>
                      <a:r>
                        <a:rPr lang="en-IN" sz="1200"/>
                        <a:t>A. Smirnov, A. Kashevnik, N. Shilov, N. Teslya, A. Shabaev</a:t>
                      </a:r>
                    </a:p>
                  </a:txBody>
                  <a:tcPr/>
                </a:tc>
                <a:tc>
                  <a:txBody>
                    <a:bodyPr/>
                    <a:lstStyle/>
                    <a:p>
                      <a:r>
                        <a:rPr lang="en-US" sz="1200"/>
                        <a:t>Design and implementation of a mobile app</a:t>
                      </a:r>
                      <a:endParaRPr lang="en-IN" sz="1200"/>
                    </a:p>
                  </a:txBody>
                  <a:tcPr/>
                </a:tc>
                <a:tc>
                  <a:txBody>
                    <a:bodyPr/>
                    <a:lstStyle/>
                    <a:p>
                      <a:r>
                        <a:rPr lang="en-US" sz="1200"/>
                        <a:t>Enhanced tourist navigation and activity planning</a:t>
                      </a:r>
                      <a:endParaRPr lang="en-IN" sz="1200"/>
                    </a:p>
                  </a:txBody>
                  <a:tcPr/>
                </a:tc>
                <a:tc>
                  <a:txBody>
                    <a:bodyPr/>
                    <a:lstStyle/>
                    <a:p>
                      <a:r>
                        <a:rPr lang="en-IN" sz="1200"/>
                        <a:t>May lack comprehensive data</a:t>
                      </a:r>
                    </a:p>
                  </a:txBody>
                  <a:tcPr/>
                </a:tc>
                <a:extLst>
                  <a:ext uri="{0D108BD9-81ED-4DB2-BD59-A6C34878D82A}">
                    <a16:rowId xmlns:a16="http://schemas.microsoft.com/office/drawing/2014/main" val="3635391348"/>
                  </a:ext>
                </a:extLst>
              </a:tr>
              <a:tr h="671804">
                <a:tc>
                  <a:txBody>
                    <a:bodyPr/>
                    <a:lstStyle/>
                    <a:p>
                      <a:r>
                        <a:rPr lang="en-US" sz="1200"/>
                        <a:t>The Development of Travel Mobile Application for Local Malaysian Tourism Destinations</a:t>
                      </a:r>
                      <a:endParaRPr lang="en-IN" sz="1200"/>
                    </a:p>
                  </a:txBody>
                  <a:tcPr/>
                </a:tc>
                <a:tc>
                  <a:txBody>
                    <a:bodyPr/>
                    <a:lstStyle/>
                    <a:p>
                      <a:r>
                        <a:rPr lang="en-IN" sz="1200"/>
                        <a:t>M. F. A. B. Nordin, R. A. Aruchunan, N. H. B. Mahamarowi</a:t>
                      </a:r>
                    </a:p>
                  </a:txBody>
                  <a:tcPr/>
                </a:tc>
                <a:tc>
                  <a:txBody>
                    <a:bodyPr/>
                    <a:lstStyle/>
                    <a:p>
                      <a:r>
                        <a:rPr lang="en-US" sz="1200"/>
                        <a:t>Development and user testing of a mobile app</a:t>
                      </a:r>
                      <a:endParaRPr lang="en-IN" sz="1200"/>
                    </a:p>
                  </a:txBody>
                  <a:tcPr/>
                </a:tc>
                <a:tc>
                  <a:txBody>
                    <a:bodyPr/>
                    <a:lstStyle/>
                    <a:p>
                      <a:r>
                        <a:rPr lang="en-US" sz="1200"/>
                        <a:t>Improved user engagement and local tourism visibility</a:t>
                      </a:r>
                      <a:endParaRPr lang="en-IN" sz="1200"/>
                    </a:p>
                  </a:txBody>
                  <a:tcPr/>
                </a:tc>
                <a:tc>
                  <a:txBody>
                    <a:bodyPr/>
                    <a:lstStyle/>
                    <a:p>
                      <a:r>
                        <a:rPr lang="en-IN" sz="1200"/>
                        <a:t>Limited to local destinations</a:t>
                      </a:r>
                    </a:p>
                  </a:txBody>
                  <a:tcPr/>
                </a:tc>
                <a:extLst>
                  <a:ext uri="{0D108BD9-81ED-4DB2-BD59-A6C34878D82A}">
                    <a16:rowId xmlns:a16="http://schemas.microsoft.com/office/drawing/2014/main" val="1284255851"/>
                  </a:ext>
                </a:extLst>
              </a:tr>
              <a:tr h="671804">
                <a:tc>
                  <a:txBody>
                    <a:bodyPr/>
                    <a:lstStyle/>
                    <a:p>
                      <a:r>
                        <a:rPr lang="en-US" sz="1200"/>
                        <a:t>Smart tourism model of self-help tourists' perception framework construction and empirical research</a:t>
                      </a:r>
                      <a:endParaRPr lang="en-IN" sz="1200"/>
                    </a:p>
                  </a:txBody>
                  <a:tcPr/>
                </a:tc>
                <a:tc>
                  <a:txBody>
                    <a:bodyPr/>
                    <a:lstStyle/>
                    <a:p>
                      <a:r>
                        <a:rPr lang="en-IN" sz="1200"/>
                        <a:t>Z. Haiou</a:t>
                      </a:r>
                    </a:p>
                  </a:txBody>
                  <a:tcPr/>
                </a:tc>
                <a:tc>
                  <a:txBody>
                    <a:bodyPr/>
                    <a:lstStyle/>
                    <a:p>
                      <a:r>
                        <a:rPr lang="en-US" sz="1200"/>
                        <a:t>Empirical research and framework construction</a:t>
                      </a:r>
                      <a:endParaRPr lang="en-IN" sz="1200"/>
                    </a:p>
                  </a:txBody>
                  <a:tcPr/>
                </a:tc>
                <a:tc>
                  <a:txBody>
                    <a:bodyPr/>
                    <a:lstStyle/>
                    <a:p>
                      <a:r>
                        <a:rPr lang="en-US" sz="1200"/>
                        <a:t>Insight into self-help tourist behaviors and preferences</a:t>
                      </a:r>
                      <a:endParaRPr lang="en-IN" sz="1200"/>
                    </a:p>
                  </a:txBody>
                  <a:tcPr/>
                </a:tc>
                <a:tc>
                  <a:txBody>
                    <a:bodyPr/>
                    <a:lstStyle/>
                    <a:p>
                      <a:r>
                        <a:rPr lang="en-IN" sz="1200"/>
                        <a:t>Limited sample size</a:t>
                      </a:r>
                    </a:p>
                  </a:txBody>
                  <a:tcPr/>
                </a:tc>
                <a:extLst>
                  <a:ext uri="{0D108BD9-81ED-4DB2-BD59-A6C34878D82A}">
                    <a16:rowId xmlns:a16="http://schemas.microsoft.com/office/drawing/2014/main" val="3978765166"/>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5A6FCD4-3595-C1E4-FCAA-A05BE6F5FF1B}"/>
              </a:ext>
            </a:extLst>
          </p:cNvPr>
          <p:cNvSpPr>
            <a:spLocks noGrp="1"/>
          </p:cNvSpPr>
          <p:nvPr>
            <p:ph type="title"/>
          </p:nvPr>
        </p:nvSpPr>
        <p:spPr/>
        <p:txBody>
          <a:bodyPr/>
          <a:lstStyle/>
          <a:p>
            <a:r>
              <a:rPr lang="en-IN" i="0" u="none" strike="noStrike" baseline="0"/>
              <a:t>Research Gaps Identified</a:t>
            </a:r>
            <a:endParaRPr lang="en-IN"/>
          </a:p>
        </p:txBody>
      </p:sp>
      <p:sp>
        <p:nvSpPr>
          <p:cNvPr id="8" name="Content Placeholder 7">
            <a:extLst>
              <a:ext uri="{FF2B5EF4-FFF2-40B4-BE49-F238E27FC236}">
                <a16:creationId xmlns:a16="http://schemas.microsoft.com/office/drawing/2014/main" id="{58DA4697-498C-D99A-5B8A-423C0ECC0E0F}"/>
              </a:ext>
            </a:extLst>
          </p:cNvPr>
          <p:cNvSpPr>
            <a:spLocks noGrp="1"/>
          </p:cNvSpPr>
          <p:nvPr>
            <p:ph idx="1"/>
          </p:nvPr>
        </p:nvSpPr>
        <p:spPr/>
        <p:txBody>
          <a:bodyPr>
            <a:normAutofit fontScale="77500" lnSpcReduction="20000"/>
          </a:bodyPr>
          <a:lstStyle/>
          <a:p>
            <a:pPr marL="0" indent="0" algn="just">
              <a:lnSpc>
                <a:spcPct val="150000"/>
              </a:lnSpc>
              <a:buNone/>
            </a:pPr>
            <a:r>
              <a:rPr lang="en-US" sz="1800" b="1">
                <a:effectLst/>
                <a:latin typeface="Times New Roman" panose="02020603050405020304" pitchFamily="18" charset="0"/>
                <a:ea typeface="Times New Roman" panose="02020603050405020304" pitchFamily="18" charset="0"/>
              </a:rPr>
              <a:t>Summary of Current Approaches :  </a:t>
            </a:r>
            <a:endParaRPr lang="en-IN" sz="180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800">
                <a:effectLst/>
                <a:latin typeface="Times New Roman" panose="02020603050405020304" pitchFamily="18" charset="0"/>
                <a:ea typeface="Times New Roman" panose="02020603050405020304" pitchFamily="18" charset="0"/>
              </a:rPr>
              <a:t>Current travel platforms such as Expedia, Booking.com, Airbnb, Uber, and MakeMyTrip have transformed how individuals organize and enjoy their trips. These platforms provide ease of access, convenience, and a broad selection of choices for users. Nevertheless, they mostly operate as separate entities, frequently lacking the ability to deliver a cohesive and comprehensive experience.  </a:t>
            </a:r>
            <a:endParaRPr lang="en-IN" sz="1800">
              <a:effectLst/>
              <a:latin typeface="Times New Roman" panose="02020603050405020304" pitchFamily="18" charset="0"/>
              <a:ea typeface="Times New Roman" panose="02020603050405020304" pitchFamily="18" charset="0"/>
            </a:endParaRPr>
          </a:p>
          <a:p>
            <a:pPr algn="just">
              <a:lnSpc>
                <a:spcPct val="150000"/>
              </a:lnSpc>
            </a:pPr>
            <a:r>
              <a:rPr lang="en-US" sz="1800" b="1">
                <a:effectLst/>
                <a:latin typeface="Times New Roman" panose="02020603050405020304" pitchFamily="18" charset="0"/>
                <a:ea typeface="Times New Roman" panose="02020603050405020304" pitchFamily="18" charset="0"/>
              </a:rPr>
              <a:t> Strengths of Existing Platforms:</a:t>
            </a:r>
            <a:endParaRPr lang="en-IN" sz="1800">
              <a:effectLst/>
              <a:latin typeface="Times New Roman" panose="02020603050405020304" pitchFamily="18" charset="0"/>
              <a:ea typeface="Times New Roman" panose="02020603050405020304" pitchFamily="18" charset="0"/>
            </a:endParaRPr>
          </a:p>
          <a:p>
            <a:pPr marL="0" lvl="0" indent="0" algn="just">
              <a:lnSpc>
                <a:spcPct val="150000"/>
              </a:lnSpc>
              <a:buNone/>
            </a:pPr>
            <a:r>
              <a:rPr lang="en-US" sz="1800" i="1">
                <a:effectLst/>
                <a:latin typeface="Times New Roman" panose="02020603050405020304" pitchFamily="18" charset="0"/>
                <a:ea typeface="Times New Roman" panose="02020603050405020304" pitchFamily="18" charset="0"/>
              </a:rPr>
              <a:t>Expedia and Booking.com</a:t>
            </a:r>
            <a:r>
              <a:rPr lang="en-US" sz="1800">
                <a:effectLst/>
                <a:latin typeface="Times New Roman" panose="02020603050405020304" pitchFamily="18" charset="0"/>
                <a:ea typeface="Times New Roman" panose="02020603050405020304" pitchFamily="18" charset="0"/>
              </a:rPr>
              <a:t>: Provide extensive options for lodging and airfare.</a:t>
            </a:r>
            <a:endParaRPr lang="en-IN" sz="1800">
              <a:effectLst/>
              <a:latin typeface="Times New Roman" panose="02020603050405020304" pitchFamily="18" charset="0"/>
              <a:ea typeface="Times New Roman" panose="02020603050405020304" pitchFamily="18" charset="0"/>
            </a:endParaRPr>
          </a:p>
          <a:p>
            <a:pPr marL="0" lvl="0" indent="0" algn="just">
              <a:lnSpc>
                <a:spcPct val="150000"/>
              </a:lnSpc>
              <a:buNone/>
            </a:pPr>
            <a:r>
              <a:rPr lang="en-US" sz="1800" i="1">
                <a:effectLst/>
                <a:latin typeface="Times New Roman" panose="02020603050405020304" pitchFamily="18" charset="0"/>
                <a:ea typeface="Times New Roman" panose="02020603050405020304" pitchFamily="18" charset="0"/>
              </a:rPr>
              <a:t>Airbnb</a:t>
            </a:r>
            <a:r>
              <a:rPr lang="en-US" sz="1800">
                <a:effectLst/>
                <a:latin typeface="Times New Roman" panose="02020603050405020304" pitchFamily="18" charset="0"/>
                <a:ea typeface="Times New Roman" panose="02020603050405020304" pitchFamily="18" charset="0"/>
              </a:rPr>
              <a:t>: Emphasizes distinctive and local living experiences.</a:t>
            </a:r>
            <a:endParaRPr lang="en-IN" sz="1800">
              <a:effectLst/>
              <a:latin typeface="Times New Roman" panose="02020603050405020304" pitchFamily="18" charset="0"/>
              <a:ea typeface="Times New Roman" panose="02020603050405020304" pitchFamily="18" charset="0"/>
            </a:endParaRPr>
          </a:p>
          <a:p>
            <a:pPr marL="0" lvl="0" indent="0" algn="just">
              <a:lnSpc>
                <a:spcPct val="150000"/>
              </a:lnSpc>
              <a:buNone/>
            </a:pPr>
            <a:r>
              <a:rPr lang="en-US" sz="1800" i="1">
                <a:effectLst/>
                <a:latin typeface="Times New Roman" panose="02020603050405020304" pitchFamily="18" charset="0"/>
                <a:ea typeface="Times New Roman" panose="02020603050405020304" pitchFamily="18" charset="0"/>
              </a:rPr>
              <a:t>Uber and Lyft</a:t>
            </a:r>
            <a:r>
              <a:rPr lang="en-US" sz="1800">
                <a:effectLst/>
                <a:latin typeface="Times New Roman" panose="02020603050405020304" pitchFamily="18" charset="0"/>
                <a:ea typeface="Times New Roman" panose="02020603050405020304" pitchFamily="18" charset="0"/>
              </a:rPr>
              <a:t>: Streamline travel arrangements for visitors.</a:t>
            </a:r>
            <a:endParaRPr lang="en-IN" sz="1800">
              <a:effectLst/>
              <a:latin typeface="Times New Roman" panose="02020603050405020304" pitchFamily="18" charset="0"/>
              <a:ea typeface="Times New Roman" panose="02020603050405020304" pitchFamily="18" charset="0"/>
            </a:endParaRPr>
          </a:p>
          <a:p>
            <a:pPr marL="0" lvl="0" indent="0" algn="just">
              <a:lnSpc>
                <a:spcPct val="150000"/>
              </a:lnSpc>
              <a:buNone/>
            </a:pPr>
            <a:r>
              <a:rPr lang="en-US" sz="1800" i="1">
                <a:effectLst/>
                <a:latin typeface="Times New Roman" panose="02020603050405020304" pitchFamily="18" charset="0"/>
                <a:ea typeface="Times New Roman" panose="02020603050405020304" pitchFamily="18" charset="0"/>
              </a:rPr>
              <a:t>MakeMyTrip</a:t>
            </a:r>
            <a:r>
              <a:rPr lang="en-US" sz="1800">
                <a:effectLst/>
                <a:latin typeface="Times New Roman" panose="02020603050405020304" pitchFamily="18" charset="0"/>
                <a:ea typeface="Times New Roman" panose="02020603050405020304" pitchFamily="18" charset="0"/>
              </a:rPr>
              <a:t>: Merges ticket purchases with some activity reservations.</a:t>
            </a:r>
            <a:endParaRPr lang="en-IN" sz="180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800">
                <a:effectLst/>
                <a:latin typeface="Times New Roman" panose="02020603050405020304" pitchFamily="18" charset="0"/>
                <a:ea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endParaRPr>
          </a:p>
          <a:p>
            <a:pPr algn="just">
              <a:lnSpc>
                <a:spcPct val="150000"/>
              </a:lnSpc>
            </a:pPr>
            <a:r>
              <a:rPr lang="en-US" sz="1800" b="1">
                <a:effectLst/>
                <a:latin typeface="Times New Roman" panose="02020603050405020304" pitchFamily="18" charset="0"/>
                <a:ea typeface="Times New Roman" panose="02020603050405020304" pitchFamily="18" charset="0"/>
              </a:rPr>
              <a:t>Limitations:</a:t>
            </a:r>
            <a:endParaRPr lang="en-IN" sz="1800">
              <a:effectLst/>
              <a:latin typeface="Times New Roman" panose="02020603050405020304" pitchFamily="18" charset="0"/>
              <a:ea typeface="Times New Roman" panose="02020603050405020304" pitchFamily="18" charset="0"/>
            </a:endParaRPr>
          </a:p>
          <a:p>
            <a:pPr marL="0" lvl="0" indent="0" algn="just">
              <a:lnSpc>
                <a:spcPct val="150000"/>
              </a:lnSpc>
              <a:buNone/>
            </a:pPr>
            <a:r>
              <a:rPr lang="en-US" sz="1800" i="1">
                <a:effectLst/>
                <a:latin typeface="Times New Roman" panose="02020603050405020304" pitchFamily="18" charset="0"/>
                <a:ea typeface="Times New Roman" panose="02020603050405020304" pitchFamily="18" charset="0"/>
              </a:rPr>
              <a:t>Disparate Systems</a:t>
            </a:r>
            <a:r>
              <a:rPr lang="en-US" sz="1800">
                <a:effectLst/>
                <a:latin typeface="Times New Roman" panose="02020603050405020304" pitchFamily="18" charset="0"/>
                <a:ea typeface="Times New Roman" panose="02020603050405020304" pitchFamily="18" charset="0"/>
              </a:rPr>
              <a:t>: Users are required to use various platforms to finalize their travel plans.  </a:t>
            </a:r>
            <a:endParaRPr lang="en-IN" sz="1800">
              <a:effectLst/>
              <a:latin typeface="Times New Roman" panose="02020603050405020304" pitchFamily="18" charset="0"/>
              <a:ea typeface="Times New Roman" panose="02020603050405020304" pitchFamily="18" charset="0"/>
            </a:endParaRPr>
          </a:p>
          <a:p>
            <a:pPr marL="0" lvl="0" indent="0" algn="just">
              <a:lnSpc>
                <a:spcPct val="150000"/>
              </a:lnSpc>
              <a:buNone/>
            </a:pPr>
            <a:r>
              <a:rPr lang="en-US" sz="1800" i="1">
                <a:effectLst/>
                <a:latin typeface="Times New Roman" panose="02020603050405020304" pitchFamily="18" charset="0"/>
                <a:ea typeface="Times New Roman" panose="02020603050405020304" pitchFamily="18" charset="0"/>
              </a:rPr>
              <a:t>Insufficient Interconnectivity</a:t>
            </a:r>
            <a:r>
              <a:rPr lang="en-US" sz="1800">
                <a:effectLst/>
                <a:latin typeface="Times New Roman" panose="02020603050405020304" pitchFamily="18" charset="0"/>
                <a:ea typeface="Times New Roman" panose="02020603050405020304" pitchFamily="18" charset="0"/>
              </a:rPr>
              <a:t>: The lack of data sharing among platforms hinders the synchronization of reservations.  </a:t>
            </a:r>
            <a:endParaRPr lang="en-IN" sz="1800">
              <a:effectLst/>
              <a:latin typeface="Times New Roman" panose="02020603050405020304" pitchFamily="18" charset="0"/>
              <a:ea typeface="Times New Roman" panose="02020603050405020304" pitchFamily="18" charset="0"/>
            </a:endParaRPr>
          </a:p>
          <a:p>
            <a:pPr marL="0" lvl="0" indent="0" algn="just">
              <a:lnSpc>
                <a:spcPct val="150000"/>
              </a:lnSpc>
              <a:buNone/>
            </a:pPr>
            <a:r>
              <a:rPr lang="en-US" sz="1800" i="1">
                <a:effectLst/>
                <a:latin typeface="Times New Roman" panose="02020603050405020304" pitchFamily="18" charset="0"/>
                <a:ea typeface="Times New Roman" panose="02020603050405020304" pitchFamily="18" charset="0"/>
              </a:rPr>
              <a:t>Limited Customization</a:t>
            </a:r>
            <a:r>
              <a:rPr lang="en-US" sz="1800">
                <a:effectLst/>
                <a:latin typeface="Times New Roman" panose="02020603050405020304" pitchFamily="18" charset="0"/>
                <a:ea typeface="Times New Roman" panose="02020603050405020304" pitchFamily="18" charset="0"/>
              </a:rPr>
              <a:t>: Platforms frequently provide universal recommendations, neglecting to consider individual preferences or situational elements like weather or traffic conditions. </a:t>
            </a:r>
            <a:endParaRPr lang="en-IN" sz="1800">
              <a:effectLst/>
              <a:latin typeface="Times New Roman" panose="02020603050405020304" pitchFamily="18" charset="0"/>
              <a:ea typeface="Times New Roman" panose="02020603050405020304" pitchFamily="18" charset="0"/>
            </a:endParaRPr>
          </a:p>
          <a:p>
            <a:pPr marL="0" indent="0">
              <a:buNone/>
            </a:pPr>
            <a:endParaRPr lang="en-IN" sz="1600"/>
          </a:p>
        </p:txBody>
      </p:sp>
    </p:spTree>
    <p:extLst>
      <p:ext uri="{BB962C8B-B14F-4D97-AF65-F5344CB8AC3E}">
        <p14:creationId xmlns:p14="http://schemas.microsoft.com/office/powerpoint/2010/main" val="4164325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BF232-C0D4-B016-4398-5F0606DE8C6F}"/>
              </a:ext>
            </a:extLst>
          </p:cNvPr>
          <p:cNvSpPr>
            <a:spLocks noGrp="1"/>
          </p:cNvSpPr>
          <p:nvPr>
            <p:ph type="title"/>
          </p:nvPr>
        </p:nvSpPr>
        <p:spPr/>
        <p:txBody>
          <a:bodyPr/>
          <a:lstStyle/>
          <a:p>
            <a:r>
              <a:rPr lang="en-IN" i="0" u="none" strike="noStrike" baseline="0"/>
              <a:t>Research Gaps Identified</a:t>
            </a:r>
            <a:endParaRPr lang="en-IN"/>
          </a:p>
        </p:txBody>
      </p:sp>
      <p:sp>
        <p:nvSpPr>
          <p:cNvPr id="3" name="Content Placeholder 2">
            <a:extLst>
              <a:ext uri="{FF2B5EF4-FFF2-40B4-BE49-F238E27FC236}">
                <a16:creationId xmlns:a16="http://schemas.microsoft.com/office/drawing/2014/main" id="{99810733-2BB4-A0E3-489C-B06EF0FFD3FB}"/>
              </a:ext>
            </a:extLst>
          </p:cNvPr>
          <p:cNvSpPr>
            <a:spLocks noGrp="1"/>
          </p:cNvSpPr>
          <p:nvPr>
            <p:ph idx="1"/>
          </p:nvPr>
        </p:nvSpPr>
        <p:spPr/>
        <p:txBody>
          <a:bodyPr>
            <a:normAutofit fontScale="92500" lnSpcReduction="10000"/>
          </a:bodyPr>
          <a:lstStyle/>
          <a:p>
            <a:pPr marL="0" indent="0" algn="just">
              <a:lnSpc>
                <a:spcPct val="150000"/>
              </a:lnSpc>
              <a:buNone/>
            </a:pPr>
            <a:r>
              <a:rPr lang="en-US" sz="1700" b="1">
                <a:effectLst/>
                <a:latin typeface="Times New Roman" panose="02020603050405020304" pitchFamily="18" charset="0"/>
                <a:ea typeface="Times New Roman" panose="02020603050405020304" pitchFamily="18" charset="0"/>
              </a:rPr>
              <a:t>Technical Gaps  </a:t>
            </a:r>
            <a:endParaRPr lang="en-IN" sz="1700" b="1">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700">
                <a:effectLst/>
                <a:latin typeface="Times New Roman" panose="02020603050405020304" pitchFamily="18" charset="0"/>
                <a:ea typeface="Times New Roman" panose="02020603050405020304" pitchFamily="18" charset="0"/>
              </a:rPr>
              <a:t>Existing tourism platforms depend on obsolete or restricted technical infrastructures, which obstruct their capacity to grow, adjust, and deliver real-time solutions.</a:t>
            </a:r>
            <a:r>
              <a:rPr lang="en-US" sz="1700" b="1">
                <a:effectLst/>
                <a:latin typeface="Times New Roman" panose="02020603050405020304" pitchFamily="18" charset="0"/>
                <a:ea typeface="Times New Roman" panose="02020603050405020304" pitchFamily="18" charset="0"/>
              </a:rPr>
              <a:t> </a:t>
            </a:r>
            <a:endParaRPr lang="en-IN" sz="170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700" b="1">
                <a:effectLst/>
                <a:latin typeface="Times New Roman" panose="02020603050405020304" pitchFamily="18" charset="0"/>
                <a:ea typeface="Times New Roman" panose="02020603050405020304" pitchFamily="18" charset="0"/>
              </a:rPr>
              <a:t>Scalability Issues:</a:t>
            </a:r>
            <a:endParaRPr lang="en-IN" sz="170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700">
                <a:effectLst/>
                <a:latin typeface="Times New Roman" panose="02020603050405020304" pitchFamily="18" charset="0"/>
                <a:ea typeface="Times New Roman" panose="02020603050405020304" pitchFamily="18" charset="0"/>
              </a:rPr>
              <a:t>Numerous platforms face difficulties managing traffic during busy seasons. For example, during the holidays, increased demand can lead to server overloads, causing system outages. </a:t>
            </a:r>
            <a:endParaRPr lang="en-IN" sz="170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700">
                <a:effectLst/>
                <a:latin typeface="Times New Roman" panose="02020603050405020304" pitchFamily="18" charset="0"/>
                <a:ea typeface="Times New Roman" panose="02020603050405020304" pitchFamily="18" charset="0"/>
              </a:rPr>
              <a:t>Restricted modularity hinders the smooth incorporation of additional features.</a:t>
            </a:r>
            <a:endParaRPr lang="en-IN" sz="170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700" b="1">
                <a:effectLst/>
                <a:latin typeface="Times New Roman" panose="02020603050405020304" pitchFamily="18" charset="0"/>
                <a:ea typeface="Times New Roman" panose="02020603050405020304" pitchFamily="18" charset="0"/>
              </a:rPr>
              <a:t>Data Integration Challenges:</a:t>
            </a:r>
          </a:p>
          <a:p>
            <a:pPr marL="0" lvl="0" indent="0" algn="just">
              <a:lnSpc>
                <a:spcPct val="150000"/>
              </a:lnSpc>
              <a:buNone/>
            </a:pPr>
            <a:r>
              <a:rPr lang="en-US" sz="1700" b="1">
                <a:effectLst/>
                <a:latin typeface="Times New Roman" panose="02020603050405020304" pitchFamily="18" charset="0"/>
                <a:ea typeface="Times New Roman" panose="02020603050405020304" pitchFamily="18" charset="0"/>
              </a:rPr>
              <a:t> </a:t>
            </a:r>
            <a:r>
              <a:rPr lang="en-US" sz="1700">
                <a:effectLst/>
                <a:latin typeface="Times New Roman" panose="02020603050405020304" pitchFamily="18" charset="0"/>
                <a:ea typeface="Times New Roman" panose="02020603050405020304" pitchFamily="18" charset="0"/>
              </a:rPr>
              <a:t>Tourism services frequently do not have a centralized database that integrates real time information from flights, accommodations, transportation, and local activities.  </a:t>
            </a:r>
            <a:endParaRPr lang="en-IN" sz="170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700">
                <a:effectLst/>
                <a:latin typeface="Times New Roman" panose="02020603050405020304" pitchFamily="18" charset="0"/>
                <a:ea typeface="Times New Roman" panose="02020603050405020304" pitchFamily="18" charset="0"/>
              </a:rPr>
              <a:t>Separate sources result in lag times and discrepancies in updates. </a:t>
            </a:r>
            <a:endParaRPr lang="en-IN" sz="170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700" b="1">
                <a:effectLst/>
                <a:latin typeface="Times New Roman" panose="02020603050405020304" pitchFamily="18" charset="0"/>
                <a:ea typeface="Times New Roman" panose="02020603050405020304" pitchFamily="18" charset="0"/>
              </a:rPr>
              <a:t>Security Issues: </a:t>
            </a:r>
            <a:r>
              <a:rPr lang="en-US" sz="1700">
                <a:effectLst/>
                <a:latin typeface="Times New Roman" panose="02020603050405020304" pitchFamily="18" charset="0"/>
                <a:ea typeface="Times New Roman" panose="02020603050405020304" pitchFamily="18" charset="0"/>
              </a:rPr>
              <a:t>Weak encryption protocols expose user information to potential breaches. Lack of user oversight regarding privacy settings diminishes trust.</a:t>
            </a:r>
            <a:endParaRPr lang="en-IN" sz="1700">
              <a:effectLst/>
              <a:latin typeface="Times New Roman" panose="02020603050405020304" pitchFamily="18" charset="0"/>
              <a:ea typeface="Times New Roman" panose="02020603050405020304" pitchFamily="18" charset="0"/>
            </a:endParaRPr>
          </a:p>
          <a:p>
            <a:endParaRPr lang="en-IN"/>
          </a:p>
        </p:txBody>
      </p:sp>
    </p:spTree>
    <p:extLst>
      <p:ext uri="{BB962C8B-B14F-4D97-AF65-F5344CB8AC3E}">
        <p14:creationId xmlns:p14="http://schemas.microsoft.com/office/powerpoint/2010/main" val="90934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Proposed Method</a:t>
            </a:r>
          </a:p>
        </p:txBody>
      </p:sp>
      <p:sp>
        <p:nvSpPr>
          <p:cNvPr id="3" name="Content Placeholder 2"/>
          <p:cNvSpPr>
            <a:spLocks noGrp="1"/>
          </p:cNvSpPr>
          <p:nvPr>
            <p:ph idx="1"/>
          </p:nvPr>
        </p:nvSpPr>
        <p:spPr/>
        <p:txBody>
          <a:bodyPr>
            <a:normAutofit fontScale="70000" lnSpcReduction="20000"/>
          </a:bodyPr>
          <a:lstStyle/>
          <a:p>
            <a:pPr marL="0" indent="0" algn="just">
              <a:lnSpc>
                <a:spcPct val="150000"/>
              </a:lnSpc>
              <a:buNone/>
            </a:pPr>
            <a:r>
              <a:rPr lang="en-IN" sz="2100" b="1">
                <a:effectLst/>
                <a:latin typeface="Times New Roman" panose="02020603050405020304" pitchFamily="18" charset="0"/>
                <a:ea typeface="Times New Roman" panose="02020603050405020304" pitchFamily="18" charset="0"/>
              </a:rPr>
              <a:t> System Design</a:t>
            </a:r>
          </a:p>
          <a:p>
            <a:pPr marL="0" indent="0" algn="just">
              <a:lnSpc>
                <a:spcPct val="150000"/>
              </a:lnSpc>
              <a:buNone/>
            </a:pPr>
            <a:r>
              <a:rPr lang="en-US" sz="2100" b="1">
                <a:effectLst/>
                <a:latin typeface="Times New Roman" panose="02020603050405020304" pitchFamily="18" charset="0"/>
                <a:ea typeface="Times New Roman" panose="02020603050405020304" pitchFamily="18" charset="0"/>
              </a:rPr>
              <a:t>    </a:t>
            </a:r>
            <a:r>
              <a:rPr lang="en-IN" sz="2100" b="1">
                <a:effectLst/>
                <a:latin typeface="Times New Roman" panose="02020603050405020304" pitchFamily="18" charset="0"/>
                <a:ea typeface="Times New Roman" panose="02020603050405020304" pitchFamily="18" charset="0"/>
              </a:rPr>
              <a:t>The architecture comprises:</a:t>
            </a:r>
            <a:endParaRPr lang="en-IN" sz="2100">
              <a:effectLst/>
              <a:latin typeface="Times New Roman" panose="02020603050405020304" pitchFamily="18" charset="0"/>
              <a:ea typeface="Times New Roman" panose="02020603050405020304" pitchFamily="18" charset="0"/>
            </a:endParaRPr>
          </a:p>
          <a:p>
            <a:pPr algn="just">
              <a:lnSpc>
                <a:spcPct val="150000"/>
              </a:lnSpc>
            </a:pPr>
            <a:r>
              <a:rPr lang="en-IN" sz="2100" b="1">
                <a:effectLst/>
                <a:latin typeface="Times New Roman" panose="02020603050405020304" pitchFamily="18" charset="0"/>
                <a:ea typeface="Times New Roman" panose="02020603050405020304" pitchFamily="18" charset="0"/>
              </a:rPr>
              <a:t>Data Aggregation Layer</a:t>
            </a:r>
            <a:r>
              <a:rPr lang="en-IN" sz="2100">
                <a:effectLst/>
                <a:latin typeface="Times New Roman" panose="02020603050405020304" pitchFamily="18" charset="0"/>
                <a:ea typeface="Times New Roman" panose="02020603050405020304" pitchFamily="18" charset="0"/>
              </a:rPr>
              <a:t>: This layer gathers data from multiple sources, such as hotels, airlines, and event planners. It guarantees that various data flows are collected effectively and formatted consistently to facilitate smooth integration. For example, APIs from hotel reservation services and bus booking systems supply structured data to this layer, which normalizes the information for subsequent processing. Additionally, real-time updates, including flight delays or event cancellations, are incorporated here to maintain the system's responsiveness and accuracy.</a:t>
            </a:r>
          </a:p>
          <a:p>
            <a:pPr algn="just">
              <a:lnSpc>
                <a:spcPct val="150000"/>
              </a:lnSpc>
            </a:pPr>
            <a:r>
              <a:rPr lang="en-US" sz="2100" b="1">
                <a:effectLst/>
                <a:latin typeface="Times New Roman" panose="02020603050405020304" pitchFamily="18" charset="0"/>
                <a:ea typeface="Times New Roman" panose="02020603050405020304" pitchFamily="18" charset="0"/>
              </a:rPr>
              <a:t>Processing Layer</a:t>
            </a:r>
            <a:r>
              <a:rPr lang="en-US" sz="2100">
                <a:effectLst/>
                <a:latin typeface="Times New Roman" panose="02020603050405020304" pitchFamily="18" charset="0"/>
                <a:ea typeface="Times New Roman" panose="02020603050405020304" pitchFamily="18" charset="0"/>
              </a:rPr>
              <a:t>: This layer, evaluates user preferences, past data, and live updates to create customized recommendations and predictive analyses. For instance, machine learning algorithms can detect patterns such as favored destinations in certain seasons or forecast possible delays based on weather conditions. The way this layer interacts with the aggregation layer guarantees that insights are prompt and customized to meet individual user requirements, thereby improving the entire experience.</a:t>
            </a:r>
            <a:r>
              <a:rPr lang="en-US" sz="2100" b="1">
                <a:effectLst/>
                <a:latin typeface="Times New Roman" panose="02020603050405020304" pitchFamily="18" charset="0"/>
                <a:ea typeface="Times New Roman" panose="02020603050405020304" pitchFamily="18" charset="0"/>
              </a:rPr>
              <a:t> </a:t>
            </a:r>
          </a:p>
          <a:p>
            <a:pPr algn="just">
              <a:lnSpc>
                <a:spcPct val="150000"/>
              </a:lnSpc>
            </a:pPr>
            <a:r>
              <a:rPr lang="en-US" sz="2100" b="1">
                <a:effectLst/>
                <a:latin typeface="Times New Roman" panose="02020603050405020304" pitchFamily="18" charset="0"/>
                <a:ea typeface="Times New Roman" panose="02020603050405020304" pitchFamily="18" charset="0"/>
              </a:rPr>
              <a:t>User Interface Layer: </a:t>
            </a:r>
            <a:r>
              <a:rPr lang="en-US" sz="2100">
                <a:effectLst/>
                <a:latin typeface="Times New Roman" panose="02020603050405020304" pitchFamily="18" charset="0"/>
                <a:ea typeface="Times New Roman" panose="02020603050405020304" pitchFamily="18" charset="0"/>
              </a:rPr>
              <a:t>This layer acts as the interaction point for users. It consolidates outputs from the processing layer to provide real-time updates, customizable itineraries, and an accessible experience via mobile applications and websites. Elements like an easy-to-navigate dashboard, tailored notifications, and engaging maps enable users to handle their bookings with ease. By facilitating seamless data flow between layers, this architecture delivers a unified and reactive platform for travelers</a:t>
            </a:r>
            <a:r>
              <a:rPr lang="en-US" sz="1800" b="1">
                <a:effectLst/>
                <a:latin typeface="Times New Roman" panose="02020603050405020304" pitchFamily="18" charset="0"/>
                <a:ea typeface="Times New Roman" panose="02020603050405020304" pitchFamily="18" charset="0"/>
              </a:rPr>
              <a:t>.</a:t>
            </a:r>
            <a:endParaRPr lang="en-IN" sz="1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Objectives</a:t>
            </a:r>
          </a:p>
        </p:txBody>
      </p:sp>
      <p:sp>
        <p:nvSpPr>
          <p:cNvPr id="3" name="Content Placeholder 2"/>
          <p:cNvSpPr>
            <a:spLocks noGrp="1"/>
          </p:cNvSpPr>
          <p:nvPr>
            <p:ph idx="1"/>
          </p:nvPr>
        </p:nvSpPr>
        <p:spPr/>
        <p:txBody>
          <a:bodyPr>
            <a:normAutofit fontScale="55000" lnSpcReduction="20000"/>
          </a:bodyPr>
          <a:lstStyle/>
          <a:p>
            <a:pPr marL="0" indent="0" algn="just">
              <a:lnSpc>
                <a:spcPct val="150000"/>
              </a:lnSpc>
              <a:buNone/>
            </a:pPr>
            <a:r>
              <a:rPr lang="en-US" sz="2300" b="1">
                <a:effectLst/>
                <a:latin typeface="Times New Roman" panose="02020603050405020304" pitchFamily="18" charset="0"/>
                <a:ea typeface="Times New Roman" panose="02020603050405020304" pitchFamily="18" charset="0"/>
              </a:rPr>
              <a:t> To Provide a Comprehensive Platform that Brings Together Various Tourism-Related Services  </a:t>
            </a:r>
            <a:endParaRPr lang="en-IN" sz="2300" b="1">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2300">
                <a:effectLst/>
                <a:latin typeface="Times New Roman" panose="02020603050405020304" pitchFamily="18" charset="0"/>
                <a:ea typeface="Times New Roman" panose="02020603050405020304" pitchFamily="18" charset="0"/>
              </a:rPr>
              <a:t>The tourism sector is intricate, encompassing a range of participants like buses, hotels, transport services, and local attractions. Current systems frequently compel users to traverse multiple platforms to meet their travel requirements, leading to inefficiencies and a fragmented experience. This initiative seeks to develop an all-inclusive platform that consolidates all vital services within a single interface, facilitating smooth and efficient travel planning.</a:t>
            </a:r>
            <a:endParaRPr lang="en-IN" sz="230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2300">
                <a:effectLst/>
                <a:latin typeface="Times New Roman" panose="02020603050405020304" pitchFamily="18" charset="0"/>
                <a:ea typeface="Times New Roman" panose="02020603050405020304" pitchFamily="18" charset="0"/>
              </a:rPr>
              <a:t>Key Features of Integration:</a:t>
            </a:r>
            <a:endParaRPr lang="en-IN" sz="2300">
              <a:effectLst/>
              <a:latin typeface="Times New Roman" panose="02020603050405020304" pitchFamily="18" charset="0"/>
              <a:ea typeface="Times New Roman" panose="02020603050405020304" pitchFamily="18" charset="0"/>
            </a:endParaRPr>
          </a:p>
          <a:p>
            <a:pPr algn="just">
              <a:lnSpc>
                <a:spcPct val="150000"/>
              </a:lnSpc>
            </a:pPr>
            <a:r>
              <a:rPr lang="en-US" sz="2300" b="1">
                <a:effectLst/>
                <a:latin typeface="Times New Roman" panose="02020603050405020304" pitchFamily="18" charset="0"/>
                <a:ea typeface="Times New Roman" panose="02020603050405020304" pitchFamily="18" charset="0"/>
              </a:rPr>
              <a:t>Integration Across Services</a:t>
            </a:r>
            <a:r>
              <a:rPr lang="en-IN" sz="2300" b="1">
                <a:latin typeface="Times New Roman" panose="02020603050405020304" pitchFamily="18" charset="0"/>
                <a:ea typeface="Times New Roman" panose="02020603050405020304" pitchFamily="18" charset="0"/>
              </a:rPr>
              <a:t> </a:t>
            </a:r>
            <a:r>
              <a:rPr lang="en-US" sz="2300">
                <a:effectLst/>
                <a:latin typeface="Times New Roman" panose="02020603050405020304" pitchFamily="18" charset="0"/>
                <a:ea typeface="Times New Roman" panose="02020603050405020304" pitchFamily="18" charset="0"/>
              </a:rPr>
              <a:t>Tourism services are often fragmented, compelling travelers to utilize various platforms for booking buses, securing hotel accommodations, arranging local transportation, purchasing event tickets, and finding restaurant suggestions. This creates a fragmented experience where users must repeatedly input their preferences and manually synchronize different facets of their travel. The suggested platform addresses these issues by consolidating all vital services into a single, unified system. For example, users can effortlessly search for buses, reserve hotels, and organize transportation within the same platform. Moreover, the system supports bundled offerings, including combinations of flights, lodging, and guided tours, providing both ease and financial benefits. This degree of integration guarantees that travelers can concentrate on enjoying their experiences instead of navigating logistical hurdles. </a:t>
            </a:r>
            <a:endParaRPr lang="en-IN" sz="2300">
              <a:effectLst/>
              <a:latin typeface="Times New Roman" panose="02020603050405020304" pitchFamily="18" charset="0"/>
              <a:ea typeface="Times New Roman" panose="02020603050405020304" pitchFamily="18" charset="0"/>
            </a:endParaRPr>
          </a:p>
          <a:p>
            <a:pPr algn="just">
              <a:lnSpc>
                <a:spcPct val="150000"/>
              </a:lnSpc>
            </a:pPr>
            <a:r>
              <a:rPr lang="en-US" sz="2300" b="1">
                <a:effectLst/>
                <a:latin typeface="Times New Roman" panose="02020603050405020304" pitchFamily="18" charset="0"/>
                <a:ea typeface="Times New Roman" panose="02020603050405020304" pitchFamily="18" charset="0"/>
              </a:rPr>
              <a:t>Real-Time Synchronization</a:t>
            </a:r>
            <a:r>
              <a:rPr lang="en-US" sz="2300">
                <a:effectLst/>
                <a:latin typeface="Times New Roman" panose="02020603050405020304" pitchFamily="18" charset="0"/>
                <a:ea typeface="Times New Roman" panose="02020603050405020304" pitchFamily="18" charset="0"/>
              </a:rPr>
              <a:t>:One of the platform's most groundbreaking features is its capability to synchronize services instantly, making sure that any changes in one booking are instantly updated in related reservations. For example, if a traveler's bus is delayed, the platform can alert their hotel and modify the check-in time accordingly. Likewise, transportation services like airport shuttles or car rentals are informed about new arrival times, enabling them to adjust their schedules. This interlinked system reduces disruptions and improves the overall travel experience. Additionally, real-time synchronization also applies to local events and activities. For instance, if an event is canceled, users are promptly notified and offered alternative choices. By ensuring continuous communication among all parties involved, the platform guarantees a smooth and effortless journey</a:t>
            </a:r>
            <a:r>
              <a:rPr lang="en-US" sz="1800">
                <a:effectLst/>
                <a:latin typeface="Times New Roman" panose="02020603050405020304" pitchFamily="18" charset="0"/>
                <a:ea typeface="Times New Roman" panose="02020603050405020304" pitchFamily="18" charset="0"/>
              </a:rPr>
              <a:t>.</a:t>
            </a:r>
            <a:endParaRPr lang="en-IN" sz="1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0" u="none" strike="noStrike" baseline="0">
                <a:latin typeface="Calibri" panose="020F0502020204030204" pitchFamily="34" charset="0"/>
              </a:rPr>
              <a:t>System Design &amp; Implementation</a:t>
            </a:r>
            <a:endParaRPr lang="en-GB"/>
          </a:p>
        </p:txBody>
      </p:sp>
      <p:sp>
        <p:nvSpPr>
          <p:cNvPr id="3" name="Content Placeholder 2"/>
          <p:cNvSpPr>
            <a:spLocks noGrp="1"/>
          </p:cNvSpPr>
          <p:nvPr>
            <p:ph idx="1"/>
          </p:nvPr>
        </p:nvSpPr>
        <p:spPr/>
        <p:txBody>
          <a:bodyPr>
            <a:normAutofit fontScale="70000" lnSpcReduction="20000"/>
          </a:bodyPr>
          <a:lstStyle/>
          <a:p>
            <a:pPr marL="0" indent="0" algn="just">
              <a:lnSpc>
                <a:spcPct val="150000"/>
              </a:lnSpc>
              <a:buNone/>
            </a:pPr>
            <a:r>
              <a:rPr lang="en-IN" sz="1800" b="1">
                <a:effectLst/>
              </a:rPr>
              <a:t>System Architecture</a:t>
            </a:r>
          </a:p>
          <a:p>
            <a:pPr marL="0" indent="0" algn="just">
              <a:lnSpc>
                <a:spcPct val="150000"/>
              </a:lnSpc>
              <a:buNone/>
            </a:pPr>
            <a:r>
              <a:rPr lang="en-IN" sz="1800">
                <a:effectLst/>
              </a:rPr>
              <a:t>The system employs a </a:t>
            </a:r>
            <a:r>
              <a:rPr lang="en-IN" sz="1800" b="1">
                <a:effectLst/>
              </a:rPr>
              <a:t>layered architecture</a:t>
            </a:r>
            <a:r>
              <a:rPr lang="en-IN" sz="1800">
                <a:effectLst/>
              </a:rPr>
              <a:t>, ensuring clear separation of concerns, scalability, modularity, and maintainability. Each layer has distinct responsibilities and communicates efficiently with others through well-defined APIs. This approach not only supports seamless integration but also simplifies debugging, testing, and future enhancements.</a:t>
            </a:r>
          </a:p>
          <a:p>
            <a:pPr marL="0" indent="0">
              <a:buNone/>
            </a:pPr>
            <a:r>
              <a:rPr lang="en-IN" sz="1800">
                <a:effectLst/>
              </a:rPr>
              <a:t> </a:t>
            </a:r>
          </a:p>
          <a:p>
            <a:pPr marL="0" indent="0">
              <a:buNone/>
            </a:pPr>
            <a:r>
              <a:rPr lang="en-IN" sz="1800" b="1">
                <a:effectLst/>
              </a:rPr>
              <a:t>User Interface Layer  </a:t>
            </a:r>
            <a:r>
              <a:rPr lang="en-IN" sz="1800">
                <a:effectLst/>
              </a:rPr>
              <a:t> </a:t>
            </a:r>
          </a:p>
          <a:p>
            <a:pPr marL="0" indent="0" algn="just">
              <a:lnSpc>
                <a:spcPct val="150000"/>
              </a:lnSpc>
              <a:buNone/>
            </a:pPr>
            <a:r>
              <a:rPr lang="en-IN" sz="1800">
                <a:effectLst/>
              </a:rPr>
              <a:t>The user interface layer acts as the main interface for users to engage with the platform. It is crafted to deliver an easy-to-use, aesthetically pleasing, and adaptable user interface (UI). Important technologies employed include:</a:t>
            </a:r>
          </a:p>
          <a:p>
            <a:pPr marL="342900" lvl="0" indent="-342900" algn="just">
              <a:lnSpc>
                <a:spcPct val="150000"/>
              </a:lnSpc>
              <a:buFont typeface="Symbol" panose="05050102010706020507" pitchFamily="18" charset="2"/>
              <a:buChar char=""/>
            </a:pPr>
            <a:r>
              <a:rPr lang="en-IN" sz="1800">
                <a:effectLst/>
              </a:rPr>
              <a:t>.</a:t>
            </a:r>
            <a:r>
              <a:rPr lang="en-IN" sz="1800" b="1">
                <a:effectLst/>
              </a:rPr>
              <a:t>NET Framework:</a:t>
            </a:r>
            <a:r>
              <a:rPr lang="en-IN" sz="1800">
                <a:effectLst/>
              </a:rPr>
              <a:t> Supports server-side rendering and controls session-based interactions to provide a dynamic and tailored user experience. It also connects with backend APIs to manage data flow securely and efficiently.  </a:t>
            </a:r>
          </a:p>
          <a:p>
            <a:pPr marL="342900" lvl="0" indent="-342900" algn="just">
              <a:lnSpc>
                <a:spcPct val="150000"/>
              </a:lnSpc>
              <a:buFont typeface="Symbol" panose="05050102010706020507" pitchFamily="18" charset="2"/>
              <a:buChar char=""/>
            </a:pPr>
            <a:r>
              <a:rPr lang="en-IN" sz="1800" b="1">
                <a:effectLst/>
              </a:rPr>
              <a:t>JavaScript</a:t>
            </a:r>
            <a:r>
              <a:rPr lang="en-IN" sz="1800">
                <a:effectLst/>
              </a:rPr>
              <a:t>: Introduces interactivity, offering features like real-time form validation, interactive maps, and data visualization charts. JavaScript libraries such as jQuery or frameworks like React.js can be utilized for enhanced capabilities.  </a:t>
            </a:r>
          </a:p>
          <a:p>
            <a:pPr marL="342900" lvl="0" indent="-342900" algn="just">
              <a:lnSpc>
                <a:spcPct val="150000"/>
              </a:lnSpc>
              <a:buFont typeface="Symbol" panose="05050102010706020507" pitchFamily="18" charset="2"/>
              <a:buChar char=""/>
            </a:pPr>
            <a:r>
              <a:rPr lang="en-IN" sz="1800" b="1">
                <a:effectLst/>
              </a:rPr>
              <a:t>HTML and CSS:</a:t>
            </a:r>
            <a:r>
              <a:rPr lang="en-IN" sz="1800">
                <a:effectLst/>
              </a:rPr>
              <a:t> Guarantee a tidy and responsive design suitable for different devices. CSS preprocessors like SASS/LESS improve design maintainability, while tools such as Tailwind CSS allow for utility-first styling approaches.  </a:t>
            </a:r>
          </a:p>
          <a:p>
            <a:pPr marL="342900" lvl="0" indent="-342900" algn="just">
              <a:lnSpc>
                <a:spcPct val="150000"/>
              </a:lnSpc>
              <a:buFont typeface="Symbol" panose="05050102010706020507" pitchFamily="18" charset="2"/>
              <a:buChar char=""/>
            </a:pPr>
            <a:r>
              <a:rPr lang="en-IN" sz="1800">
                <a:effectLst/>
              </a:rPr>
              <a:t>Cross-Browser Support: The frontend undergoes thorough testing to ensure compatibility with various browsers, including Chrome, Edge, Firefox, and Safari.</a:t>
            </a:r>
            <a:endParaRPr lang="en-US" sz="1800"/>
          </a:p>
          <a:p>
            <a:pPr marL="0" indent="0">
              <a:buNone/>
            </a:pPr>
            <a:endParaRPr lang="en-US" sz="1600"/>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Timeline of Project</a:t>
            </a:r>
          </a:p>
        </p:txBody>
      </p:sp>
      <p:pic>
        <p:nvPicPr>
          <p:cNvPr id="5" name="Content Placeholder 4">
            <a:extLst>
              <a:ext uri="{FF2B5EF4-FFF2-40B4-BE49-F238E27FC236}">
                <a16:creationId xmlns:a16="http://schemas.microsoft.com/office/drawing/2014/main" id="{DEF76A6E-03C7-E45F-F7FD-100B66CA29B7}"/>
              </a:ext>
            </a:extLst>
          </p:cNvPr>
          <p:cNvPicPr>
            <a:picLocks noGrp="1" noChangeAspect="1"/>
          </p:cNvPicPr>
          <p:nvPr>
            <p:ph idx="1"/>
          </p:nvPr>
        </p:nvPicPr>
        <p:blipFill>
          <a:blip r:embed="rId2"/>
          <a:stretch>
            <a:fillRect/>
          </a:stretch>
        </p:blipFill>
        <p:spPr>
          <a:xfrm>
            <a:off x="776427" y="1049694"/>
            <a:ext cx="10639146" cy="4953000"/>
          </a:xfrm>
        </p:spPr>
      </p:pic>
    </p:spTree>
    <p:extLst>
      <p:ext uri="{BB962C8B-B14F-4D97-AF65-F5344CB8AC3E}">
        <p14:creationId xmlns:p14="http://schemas.microsoft.com/office/powerpoint/2010/main" val="367733288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649</TotalTime>
  <Words>2362</Words>
  <Application>Microsoft Office PowerPoint</Application>
  <PresentationFormat>Widescreen</PresentationFormat>
  <Paragraphs>132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Bookman Old Style</vt:lpstr>
      <vt:lpstr>Calibri</vt:lpstr>
      <vt:lpstr>Symbol</vt:lpstr>
      <vt:lpstr>Times New Roman</vt:lpstr>
      <vt:lpstr>Verdana</vt:lpstr>
      <vt:lpstr>Bioinformatics</vt:lpstr>
      <vt:lpstr>PROJECT TITLE:A One Stop Solution Focusing On Tourism</vt:lpstr>
      <vt:lpstr>Introduction</vt:lpstr>
      <vt:lpstr>Literature Review</vt:lpstr>
      <vt:lpstr>Research Gaps Identified</vt:lpstr>
      <vt:lpstr>Research Gaps Identified</vt:lpstr>
      <vt:lpstr>Proposed Method</vt:lpstr>
      <vt:lpstr>Objectives</vt:lpstr>
      <vt:lpstr>System Design &amp; Implementation</vt:lpstr>
      <vt:lpstr>Timeline of Project</vt:lpstr>
      <vt:lpstr>Expected Outcomes</vt:lpstr>
      <vt:lpstr>Conclusion</vt:lpstr>
      <vt:lpstr>References</vt:lpstr>
      <vt:lpstr>Publication Details</vt:lpstr>
      <vt:lpstr>Achievements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Ayeesha Anjum</cp:lastModifiedBy>
  <cp:revision>17</cp:revision>
  <dcterms:created xsi:type="dcterms:W3CDTF">2023-03-16T03:26:27Z</dcterms:created>
  <dcterms:modified xsi:type="dcterms:W3CDTF">2025-01-22T07:47:56Z</dcterms:modified>
</cp:coreProperties>
</file>