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D5AA-1D99-035E-A978-93704CF61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04547-F2BA-C998-DA3D-E9A95673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4145-E84B-3A32-CA02-EE8F4278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7001E-101D-E71C-6D68-B49AF2F0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1EBA-628D-B72E-A082-13594889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818D-D2A0-03CC-DC7A-A9BE46C1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54026-C975-2814-AF6A-F2E6FFF57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57D8-9B0D-6DDD-8751-7E2DF7BE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B063-303E-9E97-A5FC-2F5CBE74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1835-8987-F165-68C8-101EBAB6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70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B94B1-F886-D600-3A4F-45892BE5D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8307-22A6-19B1-5D0E-AED862720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07A8-1843-534F-9E00-8DD1A692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1B51-2441-048C-66B8-14EA9D67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2713-3FD7-9A88-3FD0-746758F5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6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A82B-2968-F3E8-C265-F4763D51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7184-FD3A-5DCD-3D6A-85D5B604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4845D-89DA-1A3B-4F6B-04E1C775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05E8C-6083-EDC0-88EA-616EEDB3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E16D-942B-EE1C-FF54-A65C53CD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2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0A3A-5F36-6508-C2AE-54670E81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860E-0CCF-229B-B1B5-7E69522D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2F13-0803-9099-5E7C-12EB1890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4FFC8-04B0-01B5-B152-7919AE25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CF65-A0F7-1117-7FAF-67E7A791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93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66B4-528B-761C-96A8-1C1B7E3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4262-1D61-36E6-4682-A46A13957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866A1-0A7A-2C9B-73FB-E6D74B5D4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A126F-85DA-BE92-5380-FEE61CBE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9E15F-1BEE-E775-9C66-AC5AFE5E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F8BF-4B41-3C64-0DA7-5894D19A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6EB-4773-390C-F7A9-8283F600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0A99-58EA-6D73-0E41-BC68C3A2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399C7-E32E-799A-55B6-45EB94C78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8761D-1F9F-E691-6FCE-7FDAB05A2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5EE1A-7A69-FB87-872D-15AA20872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C3293-5A78-0F1D-625F-7FDB4A80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DD91E-DE72-C461-D54F-5A686EDD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3003C-032C-DC6A-9CC1-B85535D4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3D3C-F49C-DCD8-75D5-E0157BC9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75025-B18A-BC5C-585F-3154F400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4F1CB-78C9-A35E-D20C-E04020B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5898-31AC-61DA-D9B5-98F70A35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2401C-16A2-650B-B51C-3F755366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B481-E4C1-943C-3A31-EE2FDBEB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697E-3F5D-EB6C-C6E8-7F77A01A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9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4FB-659B-43D2-DCF3-6AAB8247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D93F-18D2-D69D-717C-115612AC0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CCED5-1B51-9C3D-6200-95DEE503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E9D9C-59CB-CF66-D7B7-A216915D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B6B2-3BFA-C57A-D0F9-8DE2DBF7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02A2-BE71-E65D-677C-04E339F6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32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03CA-42DF-98A2-4C70-BC36895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D053C-5AAF-AC9F-381A-4C3FC5870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FFC16-88BE-72D6-46EE-15F1F843A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BE0F7-6E56-3EF7-68E6-DC5405F5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7835-C65C-8CFC-D0EB-198C12A7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BC074-9C88-0E1C-138C-D6006154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6859D-6D8B-C3F4-B0C7-0EC81145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148B-0FB9-F6B2-605A-08C27F84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48A3-00AE-C8E9-B320-7DC69AF2B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FD48-5D01-985E-F847-28C1DFD52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2878-7F27-A88C-86E8-268265BF1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60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52BA-023A-78B1-59FD-61B788FA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7510"/>
            <a:ext cx="9144000" cy="1641490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Arial Black" panose="020B0A04020102020204" pitchFamily="34" charset="0"/>
              </a:rPr>
              <a:t>Voter Turnout Prediction</a:t>
            </a:r>
            <a:endParaRPr lang="en-IN" sz="50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DF20B-06D0-69E0-3736-38CEE8CC0A37}"/>
              </a:ext>
            </a:extLst>
          </p:cNvPr>
          <p:cNvSpPr txBox="1"/>
          <p:nvPr/>
        </p:nvSpPr>
        <p:spPr>
          <a:xfrm>
            <a:off x="1524001" y="342900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Unlocking Patterns in Voter Participation: Predicting Turnout with Data-Driven Insights.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27599-05F1-6957-0E3A-3F649815A188}"/>
              </a:ext>
            </a:extLst>
          </p:cNvPr>
          <p:cNvSpPr txBox="1"/>
          <p:nvPr/>
        </p:nvSpPr>
        <p:spPr>
          <a:xfrm>
            <a:off x="9068361" y="5614220"/>
            <a:ext cx="2872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Anushka Chakraborty</a:t>
            </a:r>
          </a:p>
          <a:p>
            <a:pPr algn="r"/>
            <a:r>
              <a:rPr lang="en-US" sz="1600" b="1" dirty="0"/>
              <a:t>MSc Data Science</a:t>
            </a:r>
          </a:p>
          <a:p>
            <a:pPr algn="r"/>
            <a:r>
              <a:rPr lang="en-US" sz="1600" b="1" dirty="0"/>
              <a:t>Chennai Mathematical Institute</a:t>
            </a:r>
          </a:p>
        </p:txBody>
      </p:sp>
    </p:spTree>
    <p:extLst>
      <p:ext uri="{BB962C8B-B14F-4D97-AF65-F5344CB8AC3E}">
        <p14:creationId xmlns:p14="http://schemas.microsoft.com/office/powerpoint/2010/main" val="400592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B23599-35F4-9D41-D8A7-5235D393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43" y="130430"/>
            <a:ext cx="9574161" cy="962230"/>
          </a:xfrm>
        </p:spPr>
        <p:txBody>
          <a:bodyPr>
            <a:noAutofit/>
          </a:bodyPr>
          <a:lstStyle/>
          <a:p>
            <a:pPr algn="ctr"/>
            <a:r>
              <a:rPr lang="en-US" sz="4200" b="1" u="sng" dirty="0"/>
              <a:t>Correlation between different features</a:t>
            </a:r>
            <a:endParaRPr lang="en-IN" sz="42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A583B-66C2-2F69-C5B7-CDF5B4B39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923" y="1687034"/>
            <a:ext cx="615787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6A203C-0579-B58A-2C41-BCC0B65D3BEC}"/>
              </a:ext>
            </a:extLst>
          </p:cNvPr>
          <p:cNvSpPr txBox="1"/>
          <p:nvPr/>
        </p:nvSpPr>
        <p:spPr>
          <a:xfrm>
            <a:off x="824471" y="1913451"/>
            <a:ext cx="5014452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Calibri (Body)"/>
              </a:rPr>
              <a:t> 1. </a:t>
            </a:r>
            <a:r>
              <a:rPr lang="en-US" sz="1400" b="1" dirty="0">
                <a:effectLst/>
                <a:latin typeface="Calibri (Body)"/>
              </a:rPr>
              <a:t>Strong Correlation Among Voter History Features</a:t>
            </a:r>
            <a:endParaRPr lang="en-US" sz="1400" b="0" dirty="0">
              <a:effectLst/>
              <a:latin typeface="Calibri (Body)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effectLst/>
                <a:latin typeface="Calibri (Body)"/>
              </a:rPr>
            </a:br>
            <a:r>
              <a:rPr lang="en-US" sz="1400" b="0" dirty="0">
                <a:effectLst/>
                <a:latin typeface="Calibri (Body)"/>
              </a:rPr>
              <a:t> 2. </a:t>
            </a:r>
            <a:r>
              <a:rPr lang="en-US" sz="1400" b="1" dirty="0">
                <a:effectLst/>
                <a:latin typeface="Calibri (Body)"/>
              </a:rPr>
              <a:t>Precinct Turnout Correlation</a:t>
            </a:r>
            <a:endParaRPr lang="en-US" sz="1400" b="0" dirty="0">
              <a:effectLst/>
              <a:latin typeface="Calibri (Body)"/>
            </a:endParaRP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 (Body)"/>
              </a:rPr>
              <a:t>`g08_precinct_turnout`</a:t>
            </a:r>
            <a:endParaRPr lang="en-US" sz="1400" dirty="0">
              <a:latin typeface="Calibri (Body)"/>
            </a:endParaRP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 (Body)"/>
              </a:rPr>
              <a:t>`g10_precinct_turnout` </a:t>
            </a: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 (Body)"/>
              </a:rPr>
              <a:t>`g12_precinct_turnout` </a:t>
            </a: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 (Body)"/>
              </a:rPr>
              <a:t>`p08_precinct_turnout`</a:t>
            </a:r>
            <a:endParaRPr lang="en-US" sz="1400" dirty="0">
              <a:latin typeface="Calibri (Body)"/>
            </a:endParaRP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 (Body)"/>
              </a:rPr>
              <a:t>`p10_precinct_turnout` </a:t>
            </a: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 (Body)"/>
              </a:rPr>
              <a:t>`p12_precinct_turnout`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Calibri (Body)"/>
              </a:rPr>
              <a:t>are highly correlated, suggesting </a:t>
            </a:r>
            <a:r>
              <a:rPr lang="en-US" sz="1400" b="1" dirty="0">
                <a:effectLst/>
                <a:latin typeface="Calibri (Body)"/>
              </a:rPr>
              <a:t>consistent precinct-level voting trends over multiple election cycles.</a:t>
            </a: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effectLst/>
                <a:latin typeface="Calibri (Body)"/>
              </a:rPr>
            </a:br>
            <a:r>
              <a:rPr lang="en-US" sz="1400" b="0" dirty="0">
                <a:effectLst/>
                <a:latin typeface="Calibri (Body)"/>
              </a:rPr>
              <a:t> 3. </a:t>
            </a:r>
            <a:r>
              <a:rPr lang="en-US" sz="1400" b="1" dirty="0">
                <a:effectLst/>
                <a:latin typeface="Calibri (Body)"/>
              </a:rPr>
              <a:t>Minimal Correlation Between Demographics(ethnicity and marital status) and Voting Behavior</a:t>
            </a: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effectLst/>
                <a:latin typeface="Calibri (Body)"/>
              </a:rPr>
            </a:br>
            <a:r>
              <a:rPr lang="en-US" sz="1400" b="0" dirty="0">
                <a:effectLst/>
                <a:latin typeface="Calibri (Body)"/>
              </a:rPr>
              <a:t> 4. </a:t>
            </a:r>
            <a:r>
              <a:rPr lang="en-US" sz="1400" b="1" dirty="0">
                <a:effectLst/>
                <a:latin typeface="Calibri (Body)"/>
              </a:rPr>
              <a:t>Low Correlation Between Socioeconomic Factors (Occupation/Industry, income, education, dwelling type) and Voting</a:t>
            </a:r>
            <a:br>
              <a:rPr lang="en-US" sz="1400" b="0" dirty="0">
                <a:effectLst/>
                <a:latin typeface="Calibri (Body)"/>
              </a:rPr>
            </a:br>
            <a:br>
              <a:rPr lang="en-US" sz="1400" b="0" dirty="0">
                <a:effectLst/>
                <a:latin typeface="Calibri (Body)"/>
              </a:rPr>
            </a:br>
            <a:endParaRPr lang="en-US" sz="1400" b="0" dirty="0">
              <a:effectLst/>
              <a:latin typeface="Calibri (Body)"/>
            </a:endParaRPr>
          </a:p>
          <a:p>
            <a:endParaRPr lang="en-IN" sz="1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4792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7021-FD40-27F0-13B3-E83B90B1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19" y="189424"/>
            <a:ext cx="9574161" cy="96223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Trend of Voters Turnout over Time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A70DD-608A-B62C-25EB-85032A4F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51" y="1253330"/>
            <a:ext cx="777938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6436-D203-179B-697D-E7F107C4937D}"/>
              </a:ext>
            </a:extLst>
          </p:cNvPr>
          <p:cNvSpPr txBox="1"/>
          <p:nvPr/>
        </p:nvSpPr>
        <p:spPr>
          <a:xfrm>
            <a:off x="151363" y="2035060"/>
            <a:ext cx="4041058" cy="278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Calibri (Body)"/>
              </a:rPr>
              <a:t>1. </a:t>
            </a:r>
            <a:r>
              <a:rPr lang="en-US" sz="1400" b="1" dirty="0">
                <a:effectLst/>
                <a:latin typeface="Calibri (Body)"/>
              </a:rPr>
              <a:t>Peak in 2002</a:t>
            </a:r>
            <a:r>
              <a:rPr lang="en-US" sz="1400" b="0" dirty="0">
                <a:effectLst/>
                <a:latin typeface="Calibri (Body)"/>
              </a:rPr>
              <a:t>: The highest voter turnout was recorded in 2002.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Calibri (Body)"/>
              </a:rPr>
              <a:t>2. </a:t>
            </a:r>
            <a:r>
              <a:rPr lang="en-US" sz="1400" b="1" dirty="0">
                <a:effectLst/>
                <a:latin typeface="Calibri (Body)"/>
              </a:rPr>
              <a:t>Decline After 2002</a:t>
            </a:r>
            <a:r>
              <a:rPr lang="en-US" sz="1400" b="0" dirty="0">
                <a:effectLst/>
                <a:latin typeface="Calibri (Body)"/>
              </a:rPr>
              <a:t>: A noticeable decline followed in 2004, indicating a drop in voter participation.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Calibri (Body)"/>
              </a:rPr>
              <a:t>3. </a:t>
            </a:r>
            <a:r>
              <a:rPr lang="en-US" sz="1400" b="1" dirty="0">
                <a:effectLst/>
                <a:latin typeface="Calibri (Body)"/>
              </a:rPr>
              <a:t>Slight Recovery in 2006</a:t>
            </a:r>
            <a:r>
              <a:rPr lang="en-US" sz="1400" b="0" dirty="0">
                <a:effectLst/>
                <a:latin typeface="Calibri (Body)"/>
              </a:rPr>
              <a:t>: Turnout increased again in 2006 before declining in 2008.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Calibri (Body)"/>
              </a:rPr>
              <a:t>4. </a:t>
            </a:r>
            <a:r>
              <a:rPr lang="en-US" sz="1400" b="1" dirty="0">
                <a:effectLst/>
                <a:latin typeface="Calibri (Body)"/>
              </a:rPr>
              <a:t>Steady Drop in 2008 and 2012</a:t>
            </a:r>
            <a:r>
              <a:rPr lang="en-US" sz="1400" b="0" dirty="0">
                <a:effectLst/>
                <a:latin typeface="Calibri (Body)"/>
              </a:rPr>
              <a:t>: The lowest turnout was observed in 2012, continuing the downward trend.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Calibri (Body)"/>
              </a:rPr>
              <a:t>5. </a:t>
            </a:r>
            <a:r>
              <a:rPr lang="en-US" sz="1400" b="1" dirty="0">
                <a:effectLst/>
                <a:latin typeface="Calibri (Body)"/>
              </a:rPr>
              <a:t>Fluctuating Pattern</a:t>
            </a:r>
            <a:r>
              <a:rPr lang="en-US" sz="1400" b="0" dirty="0">
                <a:effectLst/>
                <a:latin typeface="Calibri (Body)"/>
              </a:rPr>
              <a:t>: Turnout rates do not follow a linear trend, indicating variability in voter engagement across different years.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Calibri (Body)"/>
              </a:rPr>
              <a:t>6. </a:t>
            </a:r>
            <a:r>
              <a:rPr lang="en-US" sz="1400" b="1" dirty="0">
                <a:effectLst/>
                <a:latin typeface="Calibri (Body)"/>
              </a:rPr>
              <a:t>Potential Influences</a:t>
            </a:r>
            <a:r>
              <a:rPr lang="en-US" sz="1400" b="0" dirty="0">
                <a:effectLst/>
                <a:latin typeface="Calibri (Body)"/>
              </a:rPr>
              <a:t>: Political, economic, or social factors may have contributed to the observed turnout changes.</a:t>
            </a:r>
          </a:p>
        </p:txBody>
      </p:sp>
    </p:spTree>
    <p:extLst>
      <p:ext uri="{BB962C8B-B14F-4D97-AF65-F5344CB8AC3E}">
        <p14:creationId xmlns:p14="http://schemas.microsoft.com/office/powerpoint/2010/main" val="153733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8BF3BB-C3BE-516C-340A-8DD6CB7D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194" y="1251309"/>
            <a:ext cx="741045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466AF63-CFE5-3406-46C3-3607CD09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19" y="22276"/>
            <a:ext cx="9574161" cy="962230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Arial Black" panose="020B0A040201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Precision-Recall Curve</a:t>
            </a:r>
            <a:endParaRPr lang="en-IN" sz="3000" b="1" u="sng" dirty="0">
              <a:latin typeface="Arial Black" panose="020B0A04020102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26B90-8902-A5F1-0AAC-76E48BD28513}"/>
              </a:ext>
            </a:extLst>
          </p:cNvPr>
          <p:cNvSpPr txBox="1"/>
          <p:nvPr/>
        </p:nvSpPr>
        <p:spPr>
          <a:xfrm>
            <a:off x="129356" y="984506"/>
            <a:ext cx="46521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cs typeface="Courier New" panose="02070309020205020404" pitchFamily="49" charset="0"/>
              </a:rPr>
              <a:t>1. Initial Dip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cs typeface="Courier New" panose="02070309020205020404" pitchFamily="49" charset="0"/>
              </a:rPr>
              <a:t>Both </a:t>
            </a:r>
            <a:r>
              <a:rPr lang="en-US" sz="1400" b="1" dirty="0">
                <a:cs typeface="Courier New" panose="02070309020205020404" pitchFamily="49" charset="0"/>
              </a:rPr>
              <a:t>Random Forest (orange)</a:t>
            </a:r>
            <a:r>
              <a:rPr lang="en-US" sz="1400" dirty="0">
                <a:cs typeface="Courier New" panose="02070309020205020404" pitchFamily="49" charset="0"/>
              </a:rPr>
              <a:t> and </a:t>
            </a:r>
            <a:r>
              <a:rPr lang="en-US" sz="1400" b="1" dirty="0" err="1">
                <a:cs typeface="Courier New" panose="02070309020205020404" pitchFamily="49" charset="0"/>
              </a:rPr>
              <a:t>LightGBM</a:t>
            </a:r>
            <a:r>
              <a:rPr lang="en-US" sz="1400" b="1" dirty="0">
                <a:cs typeface="Courier New" panose="02070309020205020404" pitchFamily="49" charset="0"/>
              </a:rPr>
              <a:t> (red)</a:t>
            </a:r>
            <a:r>
              <a:rPr lang="en-US" sz="1400" dirty="0">
                <a:cs typeface="Courier New" panose="02070309020205020404" pitchFamily="49" charset="0"/>
              </a:rPr>
              <a:t> show a sharp dip at very low recall values before stabilizing.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cs typeface="Courier New" panose="02070309020205020404" pitchFamily="49" charset="0"/>
              </a:rPr>
              <a:t>This indicates that both models initially struggle with precision at extreme recall values.</a:t>
            </a:r>
          </a:p>
          <a:p>
            <a:pPr>
              <a:buNone/>
            </a:pPr>
            <a:r>
              <a:rPr lang="en-US" sz="1400" b="1" dirty="0">
                <a:cs typeface="Courier New" panose="02070309020205020404" pitchFamily="49" charset="0"/>
              </a:rPr>
              <a:t>2. Performance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cs typeface="Courier New" panose="02070309020205020404" pitchFamily="49" charset="0"/>
              </a:rPr>
              <a:t>Random Forest and </a:t>
            </a:r>
            <a:r>
              <a:rPr lang="en-US" sz="1400" dirty="0" err="1">
                <a:cs typeface="Courier New" panose="02070309020205020404" pitchFamily="49" charset="0"/>
              </a:rPr>
              <a:t>LightGBM</a:t>
            </a:r>
            <a:r>
              <a:rPr lang="en-US" sz="1400" dirty="0">
                <a:cs typeface="Courier New" panose="02070309020205020404" pitchFamily="49" charset="0"/>
              </a:rPr>
              <a:t> alternate in leading performance: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ourier New" panose="02070309020205020404" pitchFamily="49" charset="0"/>
              </a:rPr>
              <a:t>At certain recall values, </a:t>
            </a:r>
            <a:r>
              <a:rPr lang="en-US" sz="1400" b="1" dirty="0">
                <a:cs typeface="Courier New" panose="02070309020205020404" pitchFamily="49" charset="0"/>
              </a:rPr>
              <a:t>Random Forest exhibits higher precision</a:t>
            </a:r>
            <a:r>
              <a:rPr lang="en-US" sz="1400" dirty="0">
                <a:cs typeface="Courier New" panose="02070309020205020404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ourier New" panose="02070309020205020404" pitchFamily="49" charset="0"/>
              </a:rPr>
              <a:t>At other points, </a:t>
            </a:r>
            <a:r>
              <a:rPr lang="en-US" sz="1400" b="1" dirty="0" err="1">
                <a:cs typeface="Courier New" panose="02070309020205020404" pitchFamily="49" charset="0"/>
              </a:rPr>
              <a:t>LightGBM</a:t>
            </a:r>
            <a:r>
              <a:rPr lang="en-US" sz="1400" b="1" dirty="0">
                <a:cs typeface="Courier New" panose="02070309020205020404" pitchFamily="49" charset="0"/>
              </a:rPr>
              <a:t> surpasses Random Forest</a:t>
            </a:r>
            <a:r>
              <a:rPr lang="en-US" sz="1400" dirty="0">
                <a:cs typeface="Courier New" panose="020703090202050204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cs typeface="Courier New" panose="02070309020205020404" pitchFamily="49" charset="0"/>
              </a:rPr>
              <a:t>This suggests that their performance is closely matched and fluctuates based on recall.</a:t>
            </a:r>
          </a:p>
          <a:p>
            <a:pPr>
              <a:buNone/>
            </a:pPr>
            <a:r>
              <a:rPr lang="en-US" sz="1400" b="1" dirty="0">
                <a:cs typeface="Courier New" panose="02070309020205020404" pitchFamily="49" charset="0"/>
              </a:rPr>
              <a:t>3. General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 err="1">
                <a:cs typeface="Courier New" panose="02070309020205020404" pitchFamily="49" charset="0"/>
              </a:rPr>
              <a:t>LightGBM</a:t>
            </a:r>
            <a:r>
              <a:rPr lang="en-US" sz="1400" b="1" dirty="0">
                <a:cs typeface="Courier New" panose="02070309020205020404" pitchFamily="49" charset="0"/>
              </a:rPr>
              <a:t> and </a:t>
            </a:r>
            <a:r>
              <a:rPr lang="en-US" sz="1400" b="1" dirty="0" err="1">
                <a:cs typeface="Courier New" panose="02070309020205020404" pitchFamily="49" charset="0"/>
              </a:rPr>
              <a:t>XGBoost</a:t>
            </a:r>
            <a:r>
              <a:rPr lang="en-US" sz="1400" b="1" dirty="0">
                <a:cs typeface="Courier New" panose="02070309020205020404" pitchFamily="49" charset="0"/>
              </a:rPr>
              <a:t> (green) have similar trends</a:t>
            </a:r>
            <a:r>
              <a:rPr lang="en-US" sz="1400" dirty="0">
                <a:cs typeface="Courier New" panose="02070309020205020404" pitchFamily="49" charset="0"/>
              </a:rPr>
              <a:t>, but </a:t>
            </a:r>
            <a:r>
              <a:rPr lang="en-US" sz="1400" dirty="0" err="1">
                <a:cs typeface="Courier New" panose="02070309020205020404" pitchFamily="49" charset="0"/>
              </a:rPr>
              <a:t>LightGBM</a:t>
            </a:r>
            <a:r>
              <a:rPr lang="en-US" sz="1400" dirty="0">
                <a:cs typeface="Courier New" panose="02070309020205020404" pitchFamily="49" charset="0"/>
              </a:rPr>
              <a:t> slightly outperforms at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cs typeface="Courier New" panose="02070309020205020404" pitchFamily="49" charset="0"/>
              </a:rPr>
              <a:t>Logistic Regression (blue) lags behind</a:t>
            </a:r>
            <a:r>
              <a:rPr lang="en-US" sz="1400" dirty="0">
                <a:cs typeface="Courier New" panose="02070309020205020404" pitchFamily="49" charset="0"/>
              </a:rPr>
              <a:t> in precision across most recall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cs typeface="Courier New" panose="02070309020205020404" pitchFamily="49" charset="0"/>
              </a:rPr>
              <a:t>The overall shape of the curves suggests that tree-based ensemble methods (</a:t>
            </a:r>
            <a:r>
              <a:rPr lang="en-US" sz="1400" b="1" dirty="0">
                <a:cs typeface="Courier New" panose="02070309020205020404" pitchFamily="49" charset="0"/>
              </a:rPr>
              <a:t>Random Forest, </a:t>
            </a:r>
            <a:r>
              <a:rPr lang="en-US" sz="1400" b="1" dirty="0" err="1">
                <a:cs typeface="Courier New" panose="02070309020205020404" pitchFamily="49" charset="0"/>
              </a:rPr>
              <a:t>XGBoost</a:t>
            </a:r>
            <a:r>
              <a:rPr lang="en-US" sz="1400" b="1" dirty="0"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cs typeface="Courier New" panose="02070309020205020404" pitchFamily="49" charset="0"/>
              </a:rPr>
              <a:t>LightGBM</a:t>
            </a:r>
            <a:r>
              <a:rPr lang="en-US" sz="1400" dirty="0">
                <a:cs typeface="Courier New" panose="02070309020205020404" pitchFamily="49" charset="0"/>
              </a:rPr>
              <a:t>) provide superior performance over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7884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816317-943D-1ACB-7188-183FB42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19" y="147046"/>
            <a:ext cx="9574161" cy="962230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latin typeface="Arial Black" panose="020B0A04020102020204" pitchFamily="34" charset="0"/>
              </a:rPr>
              <a:t>Top 20 features affecting voters turnout</a:t>
            </a:r>
            <a:endParaRPr lang="en-IN" sz="3000" b="1" u="sng" dirty="0">
              <a:latin typeface="Arial Black" panose="020B0A040201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545CAA-B2DC-7114-313E-4DF295DCC2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9258" y="1253331"/>
            <a:ext cx="73754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B3E52-4664-85AD-B8C7-01036E384BD9}"/>
              </a:ext>
            </a:extLst>
          </p:cNvPr>
          <p:cNvSpPr txBox="1"/>
          <p:nvPr/>
        </p:nvSpPr>
        <p:spPr>
          <a:xfrm>
            <a:off x="388200" y="1248133"/>
            <a:ext cx="40410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 (Body)"/>
                <a:cs typeface="Courier New" panose="02070309020205020404" pitchFamily="49" charset="0"/>
              </a:rPr>
              <a:t>Age</a:t>
            </a:r>
            <a:r>
              <a:rPr lang="en-US" sz="1400" dirty="0">
                <a:latin typeface="Calibri (Body)"/>
                <a:cs typeface="Courier New" panose="02070309020205020404" pitchFamily="49" charset="0"/>
              </a:rPr>
              <a:t> is the most influential factor in predicting voter turnout, indicating that older individuals may have different voting behaviors compared to younger 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 (Body)"/>
                <a:cs typeface="Courier New" panose="02070309020205020404" pitchFamily="49" charset="0"/>
              </a:rPr>
              <a:t>Optimus ID </a:t>
            </a:r>
            <a:r>
              <a:rPr lang="en-US" sz="1400" dirty="0">
                <a:latin typeface="Calibri (Body)"/>
                <a:cs typeface="Courier New" panose="02070309020205020404" pitchFamily="49" charset="0"/>
              </a:rPr>
              <a:t>and</a:t>
            </a:r>
            <a:r>
              <a:rPr lang="en-US" sz="1400" b="1" dirty="0">
                <a:latin typeface="Calibri (Body)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alibri (Body)"/>
                <a:cs typeface="Courier New" panose="02070309020205020404" pitchFamily="49" charset="0"/>
              </a:rPr>
              <a:t>g_pca</a:t>
            </a:r>
            <a:r>
              <a:rPr lang="en-US" sz="1400" b="1" dirty="0">
                <a:latin typeface="Calibri (Body)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alibri (Body)"/>
                <a:cs typeface="Courier New" panose="02070309020205020404" pitchFamily="49" charset="0"/>
              </a:rPr>
              <a:t>(represent past voter turnout percentages in different elections) rank highly, suggesting potential correlations with key demographic or behavioral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(Body)"/>
                <a:cs typeface="Courier New" panose="02070309020205020404" pitchFamily="49" charset="0"/>
              </a:rPr>
              <a:t>Socioeconomic index plays a significant role, highlighting the impact of economic status on voter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(Body)"/>
                <a:cs typeface="Courier New" panose="02070309020205020404" pitchFamily="49" charset="0"/>
              </a:rPr>
              <a:t>Past voting behavior features </a:t>
            </a:r>
            <a:r>
              <a:rPr lang="en-US" sz="1400" b="1" dirty="0">
                <a:latin typeface="Calibri (Body)"/>
                <a:cs typeface="Courier New" panose="02070309020205020404" pitchFamily="49" charset="0"/>
              </a:rPr>
              <a:t>(vh12p, vh10p</a:t>
            </a:r>
            <a:r>
              <a:rPr lang="en-US" sz="1400" dirty="0">
                <a:latin typeface="Calibri (Body)"/>
                <a:cs typeface="Courier New" panose="02070309020205020404" pitchFamily="49" charset="0"/>
              </a:rPr>
              <a:t>, etc.) are strongly relevant, reinforcing the idea that previous voting history is a strong predictor of future turnout.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(Body)"/>
                <a:cs typeface="Courier New" panose="02070309020205020404" pitchFamily="49" charset="0"/>
              </a:rPr>
              <a:t>Demographic and socioeconomic factors like </a:t>
            </a:r>
            <a:r>
              <a:rPr lang="en-US" sz="1400" b="1" dirty="0">
                <a:latin typeface="Calibri (Body)"/>
                <a:cs typeface="Courier New" panose="02070309020205020404" pitchFamily="49" charset="0"/>
              </a:rPr>
              <a:t>education, ethnicity, and occupation/industry</a:t>
            </a:r>
            <a:r>
              <a:rPr lang="en-US" sz="1400" dirty="0">
                <a:latin typeface="Calibri (Body)"/>
                <a:cs typeface="Courier New" panose="02070309020205020404" pitchFamily="49" charset="0"/>
              </a:rPr>
              <a:t> also contribute to the model’s predictions.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 (Body)"/>
                <a:cs typeface="Courier New" panose="02070309020205020404" pitchFamily="49" charset="0"/>
              </a:rPr>
              <a:t>Log income and net worth appear lower on the list, but they still play a role, suggesting a moderate relationship between financial status and voting likelihood.</a:t>
            </a:r>
          </a:p>
        </p:txBody>
      </p:sp>
    </p:spTree>
    <p:extLst>
      <p:ext uri="{BB962C8B-B14F-4D97-AF65-F5344CB8AC3E}">
        <p14:creationId xmlns:p14="http://schemas.microsoft.com/office/powerpoint/2010/main" val="325862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4F2E-20B8-7282-534E-FB15EC2C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Arial Black" panose="020B0A04020102020204" pitchFamily="34" charset="0"/>
              </a:rPr>
              <a:t>Conclusion</a:t>
            </a:r>
            <a:endParaRPr lang="en-IN" sz="3000" b="1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81A5-DFAE-613A-4195-8981A171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238864"/>
            <a:ext cx="10233800" cy="5036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Key Predictors: Age, past voting behaviour, and socioeconomic status significantly influence voter turnout.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Model Performance: LGBM outperformed Logistic Regression, Random Forest and </a:t>
            </a:r>
            <a:r>
              <a:rPr lang="en-IN" sz="1400" b="1" dirty="0" err="1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XGBoost</a:t>
            </a:r>
            <a:r>
              <a:rPr lang="en-IN" sz="1400" b="1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 in overall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Feature Engineering: PCA effectively reduced dimensionality while preserving critical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Precision-Recall Insights: </a:t>
            </a:r>
            <a:r>
              <a:rPr lang="en-IN" sz="1400" b="1" dirty="0" err="1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LightGBM</a:t>
            </a:r>
            <a:r>
              <a:rPr lang="en-IN" sz="1400" b="1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 and Random Forest alternated in leading performance, depending on recall values.</a:t>
            </a:r>
          </a:p>
          <a:p>
            <a:pPr marL="0" indent="0">
              <a:buNone/>
            </a:pPr>
            <a:endParaRPr lang="en-IN" sz="1400" b="1" dirty="0">
              <a:solidFill>
                <a:schemeClr val="tx1"/>
              </a:solidFill>
              <a:latin typeface="Calibri (Body)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N" sz="1600" b="1" u="sng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Insights about the Voting Trends:</a:t>
            </a:r>
          </a:p>
          <a:p>
            <a:r>
              <a:rPr lang="en-US" sz="1400" b="1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Voter Trends: Older individuals and those with a history of voting are more likely to participate in elections. However, younger demographics show lower engagement.</a:t>
            </a:r>
          </a:p>
          <a:p>
            <a:r>
              <a:rPr lang="en-US" sz="1400" b="1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Declining Turnout: Over time, voting rates have seen fluctuations, with concerns about decreasing participation in certain groups.</a:t>
            </a:r>
          </a:p>
          <a:p>
            <a:r>
              <a:rPr lang="en-US" sz="1400" b="1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Social &amp; Economic Factors: Socioeconomic status, education, and past voting behavior play a crucial role in voter engagement.</a:t>
            </a:r>
          </a:p>
          <a:p>
            <a:r>
              <a:rPr lang="en-US" sz="1400" b="1" dirty="0">
                <a:solidFill>
                  <a:schemeClr val="tx1"/>
                </a:solidFill>
                <a:latin typeface="Calibri (Body)"/>
                <a:cs typeface="Courier New" panose="02070309020205020404" pitchFamily="49" charset="0"/>
              </a:rPr>
              <a:t>Call to Action: Understanding these trends can help policymakers and organizations design targeted strategies to boost voter turnout and civic participation.</a:t>
            </a:r>
            <a:endParaRPr lang="en-IN" sz="1400" b="1" dirty="0">
              <a:solidFill>
                <a:schemeClr val="tx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8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734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(Body)</vt:lpstr>
      <vt:lpstr>Calibri Light</vt:lpstr>
      <vt:lpstr>Courier New</vt:lpstr>
      <vt:lpstr>Office Theme</vt:lpstr>
      <vt:lpstr>Voter Turnout Prediction</vt:lpstr>
      <vt:lpstr>Correlation between different features</vt:lpstr>
      <vt:lpstr>Trend of Voters Turnout over Time</vt:lpstr>
      <vt:lpstr>Precision-Recall Curve</vt:lpstr>
      <vt:lpstr>Top 20 features affecting voters turnout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Anushka Chakraborty</dc:creator>
  <cp:lastModifiedBy>Anushka Chakraborty</cp:lastModifiedBy>
  <cp:revision>3</cp:revision>
  <dcterms:created xsi:type="dcterms:W3CDTF">2025-03-16T15:58:40Z</dcterms:created>
  <dcterms:modified xsi:type="dcterms:W3CDTF">2025-03-16T17:02:45Z</dcterms:modified>
</cp:coreProperties>
</file>