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4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0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75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996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17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407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75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93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13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3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67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7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53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1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75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55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F936298-469B-46CD-ADAC-EA6D3067D9B8}" type="datetimeFigureOut">
              <a:rPr lang="en-IN" smtClean="0"/>
              <a:t>Sun - 16 March/25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F536965-5A5B-40CC-BF5D-1E0117FDC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94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52BA-023A-78B1-59FD-61B788FAC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7510"/>
            <a:ext cx="9144000" cy="1641490"/>
          </a:xfrm>
        </p:spPr>
        <p:txBody>
          <a:bodyPr>
            <a:normAutofit/>
          </a:bodyPr>
          <a:lstStyle/>
          <a:p>
            <a:r>
              <a:rPr lang="en-US" sz="8000" dirty="0"/>
              <a:t>Voter Turnout Prediction</a:t>
            </a:r>
            <a:endParaRPr lang="en-IN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0DF20B-06D0-69E0-3736-38CEE8CC0A37}"/>
              </a:ext>
            </a:extLst>
          </p:cNvPr>
          <p:cNvSpPr txBox="1"/>
          <p:nvPr/>
        </p:nvSpPr>
        <p:spPr>
          <a:xfrm>
            <a:off x="1347019" y="305966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Unlocking Patterns in Voter Participation: Predicting Turnout with Data-Driven Insights.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27599-05F1-6957-0E3A-3F649815A188}"/>
              </a:ext>
            </a:extLst>
          </p:cNvPr>
          <p:cNvSpPr txBox="1"/>
          <p:nvPr/>
        </p:nvSpPr>
        <p:spPr>
          <a:xfrm>
            <a:off x="8750709" y="5614220"/>
            <a:ext cx="3190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Anushka Chakraborty</a:t>
            </a:r>
          </a:p>
          <a:p>
            <a:pPr algn="r"/>
            <a:r>
              <a:rPr lang="en-US" dirty="0"/>
              <a:t>MSc Data Science</a:t>
            </a:r>
          </a:p>
          <a:p>
            <a:pPr algn="r"/>
            <a:r>
              <a:rPr lang="en-US" dirty="0"/>
              <a:t>Chennai Mathematical Institute</a:t>
            </a:r>
          </a:p>
        </p:txBody>
      </p:sp>
    </p:spTree>
    <p:extLst>
      <p:ext uri="{BB962C8B-B14F-4D97-AF65-F5344CB8AC3E}">
        <p14:creationId xmlns:p14="http://schemas.microsoft.com/office/powerpoint/2010/main" val="400592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A583B-66C2-2F69-C5B7-CDF5B4B39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923" y="1687035"/>
            <a:ext cx="6157870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B23599-35F4-9D41-D8A7-5235D393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843" y="130430"/>
            <a:ext cx="9574161" cy="962230"/>
          </a:xfrm>
        </p:spPr>
        <p:txBody>
          <a:bodyPr>
            <a:noAutofit/>
          </a:bodyPr>
          <a:lstStyle/>
          <a:p>
            <a:pPr algn="ctr"/>
            <a:r>
              <a:rPr lang="en-US" sz="4200" b="1" u="sng" dirty="0"/>
              <a:t>Correlation between different features</a:t>
            </a:r>
            <a:endParaRPr lang="en-IN" sz="4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A203C-0579-B58A-2C41-BCC0B65D3BEC}"/>
              </a:ext>
            </a:extLst>
          </p:cNvPr>
          <p:cNvSpPr txBox="1"/>
          <p:nvPr/>
        </p:nvSpPr>
        <p:spPr>
          <a:xfrm>
            <a:off x="824471" y="1748468"/>
            <a:ext cx="5014452" cy="4226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1. </a:t>
            </a:r>
            <a:r>
              <a:rPr lang="en-US" sz="12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Strong Correlation Among Voter History Features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2. </a:t>
            </a:r>
            <a:r>
              <a:rPr lang="en-US" sz="12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Precinct Turnout Correlation</a:t>
            </a: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628650" lvl="1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`g08_precinct_turnout`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 marL="628650" lvl="1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`g10_precinct_turnout`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28650" lvl="1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`g12_precinct_turnout`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28650" lvl="1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`p08_precinct_turnout`</a:t>
            </a:r>
            <a:endParaRPr lang="en-US" sz="12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 marL="628650" lvl="1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`p10_precinct_turnout`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628650" lvl="1" indent="-1714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`p12_precinct_turnout`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are highly correlated, suggesting </a:t>
            </a:r>
            <a:r>
              <a:rPr lang="en-US" sz="12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consistent precinct-level voting trends over multiple election cycles.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3. </a:t>
            </a:r>
            <a:r>
              <a:rPr lang="en-US" sz="12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Minimal Correlation Between Demographics(ethnicity and marital status) and Voting Behavior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 4. </a:t>
            </a:r>
            <a:r>
              <a:rPr lang="en-US" sz="12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Low Correlation Between Socioeconomic Factors (Occupation/Industry, income, education, dwelling type) and Voting</a:t>
            </a:r>
            <a:b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4792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7021-FD40-27F0-13B3-E83B90B1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19" y="189424"/>
            <a:ext cx="9574161" cy="9622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Trend of Voters Turnout over Time</a:t>
            </a:r>
            <a:endParaRPr lang="en-IN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A70DD-608A-B62C-25EB-85032A4F0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51" y="1476914"/>
            <a:ext cx="777938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46436-D203-179B-697D-E7F107C4937D}"/>
              </a:ext>
            </a:extLst>
          </p:cNvPr>
          <p:cNvSpPr txBox="1"/>
          <p:nvPr/>
        </p:nvSpPr>
        <p:spPr>
          <a:xfrm>
            <a:off x="151363" y="1676597"/>
            <a:ext cx="4041058" cy="3504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1. </a:t>
            </a:r>
            <a:r>
              <a:rPr lang="en-US" sz="12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Peak in 2002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 The highest voter turnout was recorded in 2002.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2. </a:t>
            </a:r>
            <a:r>
              <a:rPr lang="en-US" sz="12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Decline After 2002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 A noticeable decline followed in 2004, indicating a drop in voter participation.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3. </a:t>
            </a:r>
            <a:r>
              <a:rPr lang="en-US" sz="12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Slight Recovery in 2006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 Turnout increased again in 2006 before declining in 2008.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4. </a:t>
            </a:r>
            <a:r>
              <a:rPr lang="en-US" sz="12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Steady Drop in 2008 and 2012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 The lowest turnout was observed in 2012, continuing the downward trend.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5. </a:t>
            </a:r>
            <a:r>
              <a:rPr lang="en-US" sz="12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Fluctuating Pattern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 Turnout rates do not follow a linear trend, indicating variability in voter engagement across different years.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6. </a:t>
            </a:r>
            <a:r>
              <a:rPr lang="en-US" sz="1200" b="1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Potential Influences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: Political, economic, or social factors may have contributed to the observed turnout changes.</a:t>
            </a:r>
          </a:p>
        </p:txBody>
      </p:sp>
    </p:spTree>
    <p:extLst>
      <p:ext uri="{BB962C8B-B14F-4D97-AF65-F5344CB8AC3E}">
        <p14:creationId xmlns:p14="http://schemas.microsoft.com/office/powerpoint/2010/main" val="153733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08BF3BB-C3BE-516C-340A-8DD6CB7D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194" y="1251309"/>
            <a:ext cx="741045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466AF63-CFE5-3406-46C3-3607CD09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19" y="110766"/>
            <a:ext cx="9574161" cy="96223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Precision-Recall Curve</a:t>
            </a:r>
            <a:endParaRPr lang="en-IN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26B90-8902-A5F1-0AAC-76E48BD28513}"/>
              </a:ext>
            </a:extLst>
          </p:cNvPr>
          <p:cNvSpPr txBox="1"/>
          <p:nvPr/>
        </p:nvSpPr>
        <p:spPr>
          <a:xfrm>
            <a:off x="436499" y="930257"/>
            <a:ext cx="404105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 Initial Dip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Both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Forest (orange)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LightGBM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(red)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show a sharp dip at very low recall values before stabilizing.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This indicates that both models initially struggle with precision at extreme recall values.</a:t>
            </a:r>
          </a:p>
          <a:p>
            <a:pPr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 Performance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Forest and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LightGBM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alternate in leading performance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 certain recall values,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Forest exhibits higher precision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 other points,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LightGBM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surpasses Random Forest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This suggests that their performance is closely matched and fluctuates based on recall.</a:t>
            </a:r>
          </a:p>
          <a:p>
            <a:pPr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 General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LightGBM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XGBoost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(green) have similar trends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but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slightly outperforms at times.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Logistic Regression (blue) lags behind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precision across most recall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overall shape of the curves suggests that tree-based ensemble methods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Forest,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XGBoost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LightGBM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provide superior performance over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78846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545CAA-B2DC-7114-313E-4DF295DCC2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6741" y="1253331"/>
            <a:ext cx="73754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C816317-943D-1ACB-7188-183FB42E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19" y="147046"/>
            <a:ext cx="9574161" cy="962230"/>
          </a:xfrm>
        </p:spPr>
        <p:txBody>
          <a:bodyPr>
            <a:noAutofit/>
          </a:bodyPr>
          <a:lstStyle/>
          <a:p>
            <a:pPr algn="ctr"/>
            <a:r>
              <a:rPr lang="en-US" sz="4300" b="1" u="sng" dirty="0"/>
              <a:t>Top 20 features affecting voters turnout</a:t>
            </a:r>
            <a:endParaRPr lang="en-IN" sz="43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3E52-4664-85AD-B8C7-01036E384BD9}"/>
              </a:ext>
            </a:extLst>
          </p:cNvPr>
          <p:cNvSpPr txBox="1"/>
          <p:nvPr/>
        </p:nvSpPr>
        <p:spPr>
          <a:xfrm>
            <a:off x="387337" y="1253331"/>
            <a:ext cx="40410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is the most influential factor in predicting voter turnout, indicating that older individuals may have different voting behaviors compared to younger 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Optimus ID and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g_pca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(represent past voter turnout percentages in different elections) rank highly, suggesting potential correlations with key demographic or behavioral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Socioeconomic index plays a significant role, highlighting the impact of economic status on voter participation.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Past voting behavior features (vh12p, vh10p, etc.) are strongly relevant, reinforcing the idea that previous voting history is a strong predictor of future turnout.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Demographic and socioeconomic factors like education, ethnicity, and occupation/industry also contribute to the model’s predictions.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 income and net worth appear lower on the list, but they still play a role, suggesting a moderate relationship between financial status and voting likelihood.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62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4F2E-20B8-7282-534E-FB15EC2C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pPr algn="ctr"/>
            <a:r>
              <a:rPr lang="en-US" sz="4500" b="1" u="sng" dirty="0"/>
              <a:t>Conclusion</a:t>
            </a:r>
            <a:endParaRPr lang="en-IN" sz="45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81A5-DFAE-613A-4195-8981A1713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238864"/>
            <a:ext cx="10233800" cy="503642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 Predictors: Age, past voting behaviour, and socioeconomic status significantly influence voter turnout.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 Performance: LGBM outperformed Logistic Regression, Random Forest and </a:t>
            </a:r>
            <a:r>
              <a:rPr lang="en-IN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XGBoost</a:t>
            </a:r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overall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 Engineering: PCA effectively reduced dimensionality while preserving critical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Precision-Recall Insights: </a:t>
            </a:r>
            <a:r>
              <a:rPr lang="en-IN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LightGBM</a:t>
            </a:r>
            <a:r>
              <a:rPr lang="en-I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Random Forest alternated in leading performance, depending on recall values.</a:t>
            </a:r>
          </a:p>
          <a:p>
            <a:pPr marL="0" indent="0">
              <a:buNone/>
            </a:pPr>
            <a:endParaRPr lang="en-IN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IN" sz="12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Insights about the Voting Trends: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Voter Trends: Older individuals and those with a history of voting are more likely to participate in elections. However, younger demographics show lower engagement.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Declining Turnout: Over time, voting rates have seen fluctuations, with concerns about decreasing participation in certain groups.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Social &amp; Economic Factors: Socioeconomic status, education, and past voting behavior play a crucial role in voter engagement.</a:t>
            </a:r>
          </a:p>
          <a:p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to Action: Understanding these trends can help policymakers and organizations design targeted strategies to boost voter turnout and civic participation.</a:t>
            </a:r>
            <a:endParaRPr lang="en-IN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8474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44</TotalTime>
  <Words>734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Courier New</vt:lpstr>
      <vt:lpstr>Depth</vt:lpstr>
      <vt:lpstr>Voter Turnout Prediction</vt:lpstr>
      <vt:lpstr>Correlation between different features</vt:lpstr>
      <vt:lpstr>Trend of Voters Turnout over Time</vt:lpstr>
      <vt:lpstr>Precision-Recall Curve</vt:lpstr>
      <vt:lpstr>Top 20 features affecting voters turnout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Anushka Chakraborty</dc:creator>
  <cp:lastModifiedBy>Anushka Chakraborty</cp:lastModifiedBy>
  <cp:revision>2</cp:revision>
  <dcterms:created xsi:type="dcterms:W3CDTF">2025-03-16T15:58:40Z</dcterms:created>
  <dcterms:modified xsi:type="dcterms:W3CDTF">2025-03-16T16:43:36Z</dcterms:modified>
</cp:coreProperties>
</file>