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4"/>
  </p:notesMasterIdLst>
  <p:sldIdLst>
    <p:sldId id="327" r:id="rId2"/>
    <p:sldId id="328" r:id="rId3"/>
    <p:sldId id="329" r:id="rId4"/>
    <p:sldId id="330" r:id="rId5"/>
    <p:sldId id="331" r:id="rId6"/>
    <p:sldId id="332" r:id="rId7"/>
    <p:sldId id="333" r:id="rId8"/>
    <p:sldId id="334" r:id="rId9"/>
    <p:sldId id="335" r:id="rId10"/>
    <p:sldId id="336" r:id="rId11"/>
    <p:sldId id="338" r:id="rId12"/>
    <p:sldId id="33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inifx2020@gmail.co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2\Downloads\SUBHA%20NAN%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335870516185477"/>
          <c:y val="0.19486111111111112"/>
          <c:w val="0.85219685039370074"/>
          <c:h val="0.72088764946048411"/>
        </c:manualLayout>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val>
            <c:numRef>
              <c:f>Sheet1!$E$2:$E$20</c:f>
              <c:numCache>
                <c:formatCode>General</c:formatCode>
                <c:ptCount val="19"/>
                <c:pt idx="0">
                  <c:v>37902.35</c:v>
                </c:pt>
                <c:pt idx="1">
                  <c:v>39969.72</c:v>
                </c:pt>
                <c:pt idx="2">
                  <c:v>42314.39</c:v>
                </c:pt>
                <c:pt idx="3">
                  <c:v>52748.63</c:v>
                </c:pt>
                <c:pt idx="4">
                  <c:v>54137.05</c:v>
                </c:pt>
                <c:pt idx="5">
                  <c:v>57002.02</c:v>
                </c:pt>
                <c:pt idx="6">
                  <c:v>61214.26</c:v>
                </c:pt>
                <c:pt idx="7">
                  <c:v>66017.179999999993</c:v>
                </c:pt>
                <c:pt idx="8">
                  <c:v>68980.52</c:v>
                </c:pt>
                <c:pt idx="9">
                  <c:v>69192.850000000006</c:v>
                </c:pt>
                <c:pt idx="10">
                  <c:v>69913.39</c:v>
                </c:pt>
                <c:pt idx="11">
                  <c:v>74279.009999999995</c:v>
                </c:pt>
                <c:pt idx="12">
                  <c:v>85879.23</c:v>
                </c:pt>
                <c:pt idx="13">
                  <c:v>88360.79</c:v>
                </c:pt>
                <c:pt idx="14">
                  <c:v>93128.34</c:v>
                </c:pt>
                <c:pt idx="15">
                  <c:v>104802.63</c:v>
                </c:pt>
                <c:pt idx="16">
                  <c:v>105468.7</c:v>
                </c:pt>
                <c:pt idx="17">
                  <c:v>114425.19</c:v>
                </c:pt>
                <c:pt idx="18">
                  <c:v>118976.16</c:v>
                </c:pt>
              </c:numCache>
            </c:numRef>
          </c:val>
          <c:smooth val="0"/>
          <c:extLst>
            <c:ext xmlns:c16="http://schemas.microsoft.com/office/drawing/2014/chart" uri="{C3380CC4-5D6E-409C-BE32-E72D297353CC}">
              <c16:uniqueId val="{00000000-B69E-4D41-8AC2-2AF88C053EC7}"/>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701188976"/>
        <c:axId val="1701180240"/>
      </c:lineChart>
      <c:catAx>
        <c:axId val="170118897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701180240"/>
        <c:crosses val="autoZero"/>
        <c:auto val="1"/>
        <c:lblAlgn val="ctr"/>
        <c:lblOffset val="100"/>
        <c:noMultiLvlLbl val="0"/>
      </c:catAx>
      <c:valAx>
        <c:axId val="1701180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011889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715" name="TextBox 1048714"/>
          <p:cNvSpPr txBox="1"/>
          <p:nvPr/>
        </p:nvSpPr>
        <p:spPr>
          <a:xfrm>
            <a:off x="1490661" y="2164080"/>
            <a:ext cx="8844657" cy="1815882"/>
          </a:xfrm>
          <a:prstGeom prst="rect">
            <a:avLst/>
          </a:prstGeom>
        </p:spPr>
        <p:txBody>
          <a:bodyPr wrap="square" rtlCol="0">
            <a:spAutoFit/>
          </a:bodyPr>
          <a:lstStyle/>
          <a:p>
            <a:r>
              <a:rPr lang="en-US" sz="2800" dirty="0">
                <a:solidFill>
                  <a:srgbClr val="000000"/>
                </a:solidFill>
              </a:rPr>
              <a:t>NAME: ANU. E</a:t>
            </a:r>
            <a:endParaRPr lang="en-IN" sz="2800" dirty="0">
              <a:solidFill>
                <a:srgbClr val="000000"/>
              </a:solidFill>
            </a:endParaRPr>
          </a:p>
          <a:p>
            <a:r>
              <a:rPr lang="en-US" sz="2800" dirty="0">
                <a:solidFill>
                  <a:srgbClr val="000000"/>
                </a:solidFill>
              </a:rPr>
              <a:t>REGISTER NO: 122202269 (E19A1803F326A44894E40950F5AD4575)</a:t>
            </a:r>
          </a:p>
          <a:p>
            <a:endParaRPr lang="en-IN" sz="2800" dirty="0">
              <a:solidFill>
                <a:srgbClr val="000000"/>
              </a:solidFill>
            </a:endParaRPr>
          </a:p>
        </p:txBody>
      </p:sp>
      <p:sp>
        <p:nvSpPr>
          <p:cNvPr id="1048720" name="TextBox 1048719"/>
          <p:cNvSpPr txBox="1"/>
          <p:nvPr/>
        </p:nvSpPr>
        <p:spPr>
          <a:xfrm>
            <a:off x="1490661" y="3088312"/>
            <a:ext cx="10809664" cy="1384995"/>
          </a:xfrm>
          <a:prstGeom prst="rect">
            <a:avLst/>
          </a:prstGeom>
        </p:spPr>
        <p:txBody>
          <a:bodyPr wrap="square" rtlCol="0">
            <a:spAutoFit/>
          </a:bodyPr>
          <a:lstStyle/>
          <a:p>
            <a:endParaRPr lang="en-US" sz="2800" dirty="0">
              <a:solidFill>
                <a:srgbClr val="000000"/>
              </a:solidFill>
            </a:endParaRPr>
          </a:p>
          <a:p>
            <a:r>
              <a:rPr lang="en-US" sz="2800" dirty="0">
                <a:solidFill>
                  <a:srgbClr val="000000"/>
                </a:solidFill>
              </a:rPr>
              <a:t>DEPARTMENT: B. Com ( CORPORATE SECRETARYSHIP) </a:t>
            </a:r>
            <a:endParaRPr lang="en-IN" sz="2800" dirty="0">
              <a:solidFill>
                <a:srgbClr val="000000"/>
              </a:solidFill>
            </a:endParaRPr>
          </a:p>
          <a:p>
            <a:r>
              <a:rPr lang="en-US" sz="2800" dirty="0">
                <a:solidFill>
                  <a:srgbClr val="000000"/>
                </a:solidFill>
              </a:rPr>
              <a:t>COLLEGE : VALLIAMMAL COLLEGE FOR WOMAN</a:t>
            </a:r>
            <a:endParaRPr lang="en-IN"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755332" y="385444"/>
            <a:ext cx="10681335" cy="738664"/>
          </a:xfrm>
        </p:spPr>
        <p:txBody>
          <a:bodyPr/>
          <a:lstStyle/>
          <a:p>
            <a:r>
              <a:rPr lang="en-IN" b="0" dirty="0"/>
              <a:t>MODELLING </a:t>
            </a:r>
            <a:endParaRPr lang="en-US" b="0" dirty="0"/>
          </a:p>
        </p:txBody>
      </p:sp>
      <p:sp>
        <p:nvSpPr>
          <p:cNvPr id="1048685" name="TextBox 2"/>
          <p:cNvSpPr txBox="1"/>
          <p:nvPr/>
        </p:nvSpPr>
        <p:spPr>
          <a:xfrm>
            <a:off x="919757" y="1209577"/>
            <a:ext cx="8251031" cy="4358640"/>
          </a:xfrm>
          <a:prstGeom prst="rect">
            <a:avLst/>
          </a:prstGeom>
          <a:noFill/>
        </p:spPr>
        <p:txBody>
          <a:bodyPr wrap="square" rtlCol="0">
            <a:spAutoFit/>
          </a:bodyPr>
          <a:lstStyle/>
          <a:p>
            <a:pPr algn="l"/>
            <a:r>
              <a:rPr lang="en-IN" sz="2400" dirty="0"/>
              <a:t>DATA COLLECTION </a:t>
            </a:r>
          </a:p>
          <a:p>
            <a:pPr marL="285750" indent="-285750" algn="l">
              <a:buFont typeface="Arial" panose="020B0604020202020204" pitchFamily="34" charset="0"/>
              <a:buChar char="•"/>
            </a:pPr>
            <a:r>
              <a:rPr lang="en-IN" sz="2400" dirty="0"/>
              <a:t>Identification </a:t>
            </a:r>
          </a:p>
          <a:p>
            <a:pPr marL="285750" indent="-285750" algn="l">
              <a:buFont typeface="Arial" panose="020B0604020202020204" pitchFamily="34" charset="0"/>
              <a:buChar char="•"/>
            </a:pPr>
            <a:r>
              <a:rPr lang="en-IN" sz="2400" dirty="0"/>
              <a:t>Gathering </a:t>
            </a:r>
          </a:p>
          <a:p>
            <a:pPr marL="285750" indent="-285750" algn="l">
              <a:buFont typeface="Arial" panose="020B0604020202020204" pitchFamily="34" charset="0"/>
              <a:buChar char="•"/>
            </a:pPr>
            <a:r>
              <a:rPr lang="en-IN" sz="2400" dirty="0"/>
              <a:t>Preparation</a:t>
            </a:r>
          </a:p>
          <a:p>
            <a:pPr algn="l"/>
            <a:r>
              <a:rPr lang="en-IN" sz="2400" dirty="0"/>
              <a:t>DATA CLEANING</a:t>
            </a:r>
          </a:p>
          <a:p>
            <a:pPr marL="342900" indent="-342900" algn="l">
              <a:buFont typeface="Arial" panose="020B0604020202020204" pitchFamily="34" charset="0"/>
              <a:buChar char="•"/>
            </a:pPr>
            <a:r>
              <a:rPr lang="en-IN" sz="2400" dirty="0"/>
              <a:t>Standardization </a:t>
            </a:r>
          </a:p>
          <a:p>
            <a:pPr marL="342900" indent="-342900" algn="l">
              <a:buFont typeface="Arial" panose="020B0604020202020204" pitchFamily="34" charset="0"/>
              <a:buChar char="•"/>
            </a:pPr>
            <a:r>
              <a:rPr lang="en-IN" sz="2400" dirty="0"/>
              <a:t>Correction</a:t>
            </a:r>
          </a:p>
          <a:p>
            <a:pPr marL="342900" indent="-342900" algn="l">
              <a:buFont typeface="Arial" panose="020B0604020202020204" pitchFamily="34" charset="0"/>
              <a:buChar char="•"/>
            </a:pPr>
            <a:r>
              <a:rPr lang="en-IN" sz="2400" dirty="0"/>
              <a:t>Validation </a:t>
            </a:r>
          </a:p>
          <a:p>
            <a:pPr algn="l"/>
            <a:r>
              <a:rPr lang="en-IN" sz="2400" dirty="0"/>
              <a:t>SUMMARY</a:t>
            </a:r>
          </a:p>
          <a:p>
            <a:pPr algn="l"/>
            <a:r>
              <a:rPr lang="en-IN" sz="2400" dirty="0"/>
              <a:t>Data analysis involves examining, transforming, and modeling data to extract meaningful insights, identify patterns, and support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1" name="TextBox 1"/>
          <p:cNvSpPr txBox="1"/>
          <p:nvPr/>
        </p:nvSpPr>
        <p:spPr>
          <a:xfrm>
            <a:off x="1403747" y="2413337"/>
            <a:ext cx="5606653" cy="2031325"/>
          </a:xfrm>
          <a:prstGeom prst="rect">
            <a:avLst/>
          </a:prstGeom>
          <a:noFill/>
        </p:spPr>
        <p:txBody>
          <a:bodyPr wrap="square" rtlCol="0">
            <a:spAutoFit/>
          </a:bodyPr>
          <a:lstStyle/>
          <a:p>
            <a:pPr algn="l"/>
            <a:endParaRPr lang="en-US" dirty="0"/>
          </a:p>
        </p:txBody>
      </p:sp>
      <p:graphicFrame>
        <p:nvGraphicFramePr>
          <p:cNvPr id="4194304" name="Chart 9"/>
          <p:cNvGraphicFramePr>
            <a:graphicFrameLocks/>
          </p:cNvGraphicFramePr>
          <p:nvPr/>
        </p:nvGraphicFramePr>
        <p:xfrm>
          <a:off x="1905000" y="1066799"/>
          <a:ext cx="6858000" cy="4829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982265" y="2032001"/>
            <a:ext cx="7844235"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In conclusion, the employee data analysis conducted using Excel provided valuable insights into workforce trends, enabling more informed decision-making. </a:t>
            </a:r>
          </a:p>
          <a:p>
            <a:pPr marL="342900" indent="-342900" algn="just">
              <a:buFont typeface="Arial" panose="020B0604020202020204" pitchFamily="34" charset="0"/>
              <a:buChar char="•"/>
            </a:pPr>
            <a:r>
              <a:rPr lang="en-IN" sz="2000" dirty="0"/>
              <a:t>The use of Excel allowed for efficient data organization, visualization, and reporting, ultimately helping to enhance HR strategies, improve employee satisfaction, and optimize overall organizational performance.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flipV="1">
            <a:off x="1385411" y="575055"/>
            <a:ext cx="5636895" cy="358141"/>
          </a:xfrm>
          <a:prstGeom prst="rect">
            <a:avLst/>
          </a:prstGeom>
          <a:noFill/>
        </p:spPr>
        <p:txBody>
          <a:bodyPr wrap="square" rtlCol="0">
            <a:spAutoFit/>
          </a:bodyPr>
          <a:lstStyle/>
          <a:p>
            <a:pPr algn="l"/>
            <a:endParaRPr lang="en-US" dirty="0"/>
          </a:p>
        </p:txBody>
      </p:sp>
      <p:sp>
        <p:nvSpPr>
          <p:cNvPr id="1048650" name="TextBox 10"/>
          <p:cNvSpPr txBox="1"/>
          <p:nvPr/>
        </p:nvSpPr>
        <p:spPr>
          <a:xfrm>
            <a:off x="834072" y="2019300"/>
            <a:ext cx="6739573" cy="2936240"/>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
        <p:nvSpPr>
          <p:cNvPr id="1048651" name="TextBox 11"/>
          <p:cNvSpPr txBox="1"/>
          <p:nvPr/>
        </p:nvSpPr>
        <p:spPr>
          <a:xfrm>
            <a:off x="5193506" y="2523529"/>
            <a:ext cx="1828800" cy="358141"/>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7" name="TextBox 8"/>
          <p:cNvSpPr txBox="1"/>
          <p:nvPr/>
        </p:nvSpPr>
        <p:spPr>
          <a:xfrm>
            <a:off x="1589722" y="3244334"/>
            <a:ext cx="5263515"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048658" name="TextBox 13"/>
          <p:cNvSpPr txBox="1"/>
          <p:nvPr/>
        </p:nvSpPr>
        <p:spPr>
          <a:xfrm>
            <a:off x="5184576" y="2519065"/>
            <a:ext cx="1828800"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048659" name="TextBox 15"/>
          <p:cNvSpPr txBox="1"/>
          <p:nvPr/>
        </p:nvSpPr>
        <p:spPr>
          <a:xfrm>
            <a:off x="946547" y="1695450"/>
            <a:ext cx="7572375" cy="4358641"/>
          </a:xfrm>
          <a:prstGeom prst="rect">
            <a:avLst/>
          </a:prstGeom>
          <a:noFill/>
        </p:spPr>
        <p:txBody>
          <a:bodyPr wrap="square" rtlCol="0">
            <a:spAutoFit/>
          </a:bodyPr>
          <a:lstStyle/>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4"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5" name="TextBox 6"/>
          <p:cNvSpPr txBox="1"/>
          <p:nvPr/>
        </p:nvSpPr>
        <p:spPr>
          <a:xfrm>
            <a:off x="723900" y="1695450"/>
            <a:ext cx="6759178"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000" dirty="0">
              <a:latin typeface="Times New Roman" panose="02020603050405020304" pitchFamily="18" charset="0"/>
              <a:cs typeface="Times New Roman" panose="02020603050405020304" pitchFamily="18" charset="0"/>
            </a:endParaRPr>
          </a:p>
        </p:txBody>
      </p:sp>
      <p:pic>
        <p:nvPicPr>
          <p:cNvPr id="2097163" name="Picture 8"/>
          <p:cNvPicPr>
            <a:picLocks noChangeAspect="1"/>
          </p:cNvPicPr>
          <p:nvPr/>
        </p:nvPicPr>
        <p:blipFill>
          <a:blip r:embed="rId3"/>
          <a:stretch>
            <a:fillRect/>
          </a:stretch>
        </p:blipFill>
        <p:spPr>
          <a:xfrm>
            <a:off x="1589484" y="2971031"/>
            <a:ext cx="5893594" cy="29249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7"/>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2" name="TextBox 9"/>
          <p:cNvSpPr txBox="1"/>
          <p:nvPr/>
        </p:nvSpPr>
        <p:spPr>
          <a:xfrm flipV="1">
            <a:off x="3125391" y="-1178718"/>
            <a:ext cx="3896915" cy="369332"/>
          </a:xfrm>
          <a:prstGeom prst="rect">
            <a:avLst/>
          </a:prstGeom>
          <a:noFill/>
        </p:spPr>
        <p:txBody>
          <a:bodyPr wrap="square" rtlCol="0">
            <a:spAutoFit/>
          </a:bodyPr>
          <a:lstStyle/>
          <a:p>
            <a:pPr marL="342900" indent="-342900" algn="l">
              <a:buFont typeface="+mj-lt"/>
              <a:buAutoNum type="arabicPeriod"/>
            </a:pPr>
            <a:r>
              <a:rPr lang="en-IN" dirty="0"/>
              <a:t>Conditional formatting </a:t>
            </a:r>
            <a:endParaRPr lang="en-US" dirty="0"/>
          </a:p>
        </p:txBody>
      </p:sp>
      <p:sp>
        <p:nvSpPr>
          <p:cNvPr id="1048673" name="TextBox 10"/>
          <p:cNvSpPr txBox="1"/>
          <p:nvPr/>
        </p:nvSpPr>
        <p:spPr>
          <a:xfrm>
            <a:off x="3125391" y="2281555"/>
            <a:ext cx="6685359" cy="218694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Conditional formatting – highlights missing cells </a:t>
            </a:r>
          </a:p>
          <a:p>
            <a:pPr algn="l"/>
            <a:r>
              <a:rPr lang="en-IN" sz="2000" dirty="0">
                <a:latin typeface="Times New Roman" panose="02020603050405020304" pitchFamily="18" charset="0"/>
                <a:cs typeface="Times New Roman" panose="02020603050405020304" pitchFamily="18" charset="0"/>
              </a:rPr>
              <a:t>Filter- helps to remove the empty cells </a:t>
            </a:r>
          </a:p>
          <a:p>
            <a:pPr algn="l"/>
            <a:r>
              <a:rPr lang="en-IN" sz="2000" dirty="0">
                <a:latin typeface="Times New Roman" panose="02020603050405020304" pitchFamily="18" charset="0"/>
                <a:cs typeface="Times New Roman" panose="02020603050405020304" pitchFamily="18" charset="0"/>
              </a:rPr>
              <a:t>Formula – helps to identify the performance of employees </a:t>
            </a:r>
          </a:p>
          <a:p>
            <a:pPr algn="l"/>
            <a:r>
              <a:rPr lang="en-IN" sz="2000" dirty="0">
                <a:latin typeface="Times New Roman" panose="02020603050405020304" pitchFamily="18" charset="0"/>
                <a:cs typeface="Times New Roman" panose="02020603050405020304" pitchFamily="18" charset="0"/>
              </a:rPr>
              <a:t>Pivot table – helps to summarise </a:t>
            </a:r>
          </a:p>
          <a:p>
            <a:pPr algn="l"/>
            <a:r>
              <a:rPr lang="en-IN" sz="2000" dirty="0">
                <a:latin typeface="Times New Roman" panose="02020603050405020304" pitchFamily="18" charset="0"/>
                <a:cs typeface="Times New Roman" panose="02020603050405020304" pitchFamily="18" charset="0"/>
              </a:rPr>
              <a:t>Pie chart – shows the data</a:t>
            </a:r>
          </a:p>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lstStyle/>
          <a:p>
            <a:r>
              <a:rPr lang="en-IN" dirty="0"/>
              <a:t>Dataset Description</a:t>
            </a:r>
          </a:p>
        </p:txBody>
      </p:sp>
      <p:sp>
        <p:nvSpPr>
          <p:cNvPr id="1048675" name="TextBox 2"/>
          <p:cNvSpPr txBox="1"/>
          <p:nvPr/>
        </p:nvSpPr>
        <p:spPr>
          <a:xfrm>
            <a:off x="2746772" y="1582340"/>
            <a:ext cx="4164806" cy="3025141"/>
          </a:xfrm>
          <a:prstGeom prst="rect">
            <a:avLst/>
          </a:prstGeom>
          <a:noFill/>
        </p:spPr>
        <p:txBody>
          <a:bodyPr wrap="square" rtlCol="0">
            <a:spAutoFit/>
          </a:bodyPr>
          <a:lstStyle/>
          <a:p>
            <a:pPr marL="342900" indent="-342900" algn="l">
              <a:buAutoNum type="arabicPeriod"/>
            </a:pPr>
            <a:r>
              <a:rPr lang="en-IN" dirty="0"/>
              <a:t>EMPLOYEE ID </a:t>
            </a:r>
          </a:p>
          <a:p>
            <a:pPr marL="342900" indent="-342900" algn="l">
              <a:buAutoNum type="arabicPeriod"/>
            </a:pPr>
            <a:r>
              <a:rPr lang="en-IN" dirty="0"/>
              <a:t>FIRST NAME</a:t>
            </a:r>
          </a:p>
          <a:p>
            <a:pPr marL="342900" indent="-342900" algn="l">
              <a:buAutoNum type="arabicPeriod"/>
            </a:pPr>
            <a:r>
              <a:rPr lang="en-IN" dirty="0"/>
              <a:t>LAST NAME</a:t>
            </a:r>
          </a:p>
          <a:p>
            <a:pPr marL="342900" indent="-342900" algn="l">
              <a:buAutoNum type="arabicPeriod"/>
            </a:pPr>
            <a:r>
              <a:rPr lang="en-IN" dirty="0"/>
              <a:t>BUSINESS UNIT </a:t>
            </a:r>
          </a:p>
          <a:p>
            <a:pPr marL="342900" indent="-342900" algn="l">
              <a:buAutoNum type="arabicPeriod"/>
            </a:pPr>
            <a:r>
              <a:rPr lang="en-IN" dirty="0"/>
              <a:t>EMPLOYEE TYPE</a:t>
            </a:r>
          </a:p>
          <a:p>
            <a:pPr marL="342900" indent="-342900" algn="l">
              <a:buAutoNum type="arabicPeriod"/>
            </a:pPr>
            <a:r>
              <a:rPr lang="en-IN" dirty="0"/>
              <a:t>EMPLOYEE CLASSIFICATION TYPE</a:t>
            </a:r>
          </a:p>
          <a:p>
            <a:pPr marL="342900" indent="-342900" algn="l">
              <a:buAutoNum type="arabicPeriod"/>
            </a:pPr>
            <a:r>
              <a:rPr lang="en-IN" dirty="0"/>
              <a:t>GENDER</a:t>
            </a:r>
          </a:p>
          <a:p>
            <a:pPr marL="342900" indent="-342900" algn="l">
              <a:buAutoNum type="arabicPeriod"/>
            </a:pPr>
            <a:r>
              <a:rPr lang="en-IN" dirty="0"/>
              <a:t>PERFORMANCE SCORE</a:t>
            </a:r>
          </a:p>
          <a:p>
            <a:pPr marL="342900" indent="-342900" algn="l">
              <a:buAutoNum type="arabicPeriod"/>
            </a:pPr>
            <a:r>
              <a:rPr lang="en-IN" dirty="0"/>
              <a:t>CURRENT EMPLOYEE RATE</a:t>
            </a:r>
          </a:p>
          <a:p>
            <a:pPr marL="342900" indent="-342900" algn="l">
              <a:buAutoNum type="arabicPeriod"/>
            </a:pPr>
            <a:r>
              <a:rPr lang="en-IN" dirty="0"/>
              <a:t>PERFORMANCE LEVEL</a:t>
            </a:r>
          </a:p>
          <a:p>
            <a:pPr marL="342900" indent="-342900" algn="l">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3" name="TextBox 9"/>
          <p:cNvSpPr txBox="1"/>
          <p:nvPr/>
        </p:nvSpPr>
        <p:spPr>
          <a:xfrm>
            <a:off x="2533650" y="2523529"/>
            <a:ext cx="5360194" cy="1958341"/>
          </a:xfrm>
          <a:prstGeom prst="rect">
            <a:avLst/>
          </a:prstGeom>
          <a:noFill/>
          <a:ln>
            <a:solidFill>
              <a:schemeClr val="bg2"/>
            </a:solidFill>
          </a:ln>
        </p:spPr>
        <p:txBody>
          <a:bodyPr wrap="square" rtlCol="0">
            <a:spAutoFit/>
          </a:bodyPr>
          <a:lstStyle/>
          <a:p>
            <a:pPr algn="l"/>
            <a:r>
              <a:rPr lang="en-IN" sz="2800" dirty="0">
                <a:latin typeface="Algerian" pitchFamily="82" charset="0"/>
              </a:rPr>
              <a:t>Performance level</a:t>
            </a:r>
            <a:r>
              <a:rPr lang="en-IN" dirty="0"/>
              <a:t>
</a:t>
            </a:r>
            <a:r>
              <a:rPr lang="en-IN" sz="3200" dirty="0">
                <a:solidFill>
                  <a:schemeClr val="accent2"/>
                </a:solidFill>
              </a:rPr>
              <a:t>=IFS(Z9&gt;=5,”VERY HIGH”,Z9&gt;=4,”HIGH”,Z9&gt;=3,”MED”,TRUE,”LOW”)</a:t>
            </a:r>
            <a:endParaRPr lang="en-US" sz="3200"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919962153362</cp:lastModifiedBy>
  <cp:revision>1</cp:revision>
  <dcterms:created xsi:type="dcterms:W3CDTF">2024-03-29T04:07:22Z</dcterms:created>
  <dcterms:modified xsi:type="dcterms:W3CDTF">2024-09-04T08:23:08Z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8ebaab06710b4cc68c9c94d5220f3e8f</vt:lpwstr>
  </property>
</Properties>
</file>