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3" r:id="rId8"/>
    <p:sldId id="351" r:id="rId9"/>
    <p:sldId id="285" r:id="rId10"/>
    <p:sldId id="352" r:id="rId11"/>
    <p:sldId id="353" r:id="rId12"/>
    <p:sldId id="284" r:id="rId13"/>
    <p:sldId id="342" r:id="rId14"/>
    <p:sldId id="268" r:id="rId15"/>
    <p:sldId id="267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349299C9-846E-4827-813A-349CCCE20782}">
      <dgm:prSet phldrT="[Text]" custT="1"/>
      <dgm:spPr/>
      <dgm:t>
        <a:bodyPr lIns="0" tIns="432000" rIns="18288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latin typeface="+mn-lt"/>
              <a:ea typeface="+mn-ea"/>
              <a:cs typeface="+mn-cs"/>
            </a:rPr>
            <a:t>User inputs their choice</a:t>
          </a:r>
          <a:endParaRPr lang="en-US" sz="120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 sz="140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 sz="1400"/>
        </a:p>
      </dgm:t>
    </dgm:pt>
    <dgm:pt modelId="{5D70EFF5-8B31-4A1F-AE44-51E4CF0013EB}">
      <dgm:prSet phldrT="[Text]" custT="1"/>
      <dgm:spPr/>
      <dgm:t>
        <a:bodyPr lIns="0" tIns="432000" rIns="0" anchor="t" anchorCtr="0"/>
        <a:lstStyle/>
        <a:p>
          <a:pPr marL="17463" indent="0">
            <a:buNone/>
            <a:tabLst/>
          </a:pPr>
          <a:r>
            <a:rPr lang="en-US" sz="1200" dirty="0" smtClean="0"/>
            <a:t>This</a:t>
          </a:r>
          <a:r>
            <a:rPr lang="en-US" sz="1200" baseline="0" dirty="0" smtClean="0"/>
            <a:t> will recommend the user the top cuisine he had previously or have searched in recent</a:t>
          </a:r>
          <a:endParaRPr lang="en-US" sz="120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 sz="140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4A6BB192-9983-4F48-BBC5-6E384EED7EC5}">
      <dgm:prSet phldrT="[Text]" custT="1"/>
      <dgm:spPr/>
      <dgm:t>
        <a:bodyPr lIns="0" tIns="432000" rIns="182880" anchor="t" anchorCtr="0"/>
        <a:lstStyle/>
        <a:p>
          <a:pPr marL="17463" indent="0">
            <a:buNone/>
            <a:tabLst/>
          </a:pPr>
          <a:r>
            <a:rPr lang="en-US" sz="1200" dirty="0" smtClean="0"/>
            <a:t>The</a:t>
          </a:r>
          <a:r>
            <a:rPr lang="en-US" sz="1200" baseline="0" dirty="0" smtClean="0"/>
            <a:t> user selects its choice of meal from a recommendation list if he/she likes it.</a:t>
          </a:r>
          <a:endParaRPr lang="en-US" sz="120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 sz="140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04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04A40292-9119-41B2-B968-7B651F20675D}">
      <dgm:prSet custT="1"/>
      <dgm:spPr/>
      <dgm:t>
        <a:bodyPr lIns="0" tIns="432000" rIns="18288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latin typeface="+mn-lt"/>
              <a:ea typeface="+mn-ea"/>
              <a:cs typeface="+mn-cs"/>
            </a:rPr>
            <a:t>They</a:t>
          </a:r>
          <a:r>
            <a:rPr lang="en-US" sz="1200" kern="1200" baseline="0" dirty="0" smtClean="0">
              <a:latin typeface="+mn-lt"/>
              <a:ea typeface="+mn-ea"/>
              <a:cs typeface="+mn-cs"/>
            </a:rPr>
            <a:t> may checkout with their choice of interest and this will be recorded in the data set for the next time</a:t>
          </a:r>
          <a:endParaRPr lang="en-US" sz="1200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 sz="140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A1122-69FB-0B4E-B2C9-4D2ECE3F8377}" type="pres">
      <dgm:prSet presAssocID="{AACEAFD5-63CF-4AFC-B46F-BE086C5D447C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80017-40D4-A441-897E-5DB40659239C}" type="pres">
      <dgm:prSet presAssocID="{D07AD3FD-84FF-467E-9693-752776549C61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EB0C-FEE2-BE49-9979-EC1C219DE78D}" type="pres">
      <dgm:prSet presAssocID="{D71FC021-6A65-44D1-95B9-0E6C89079866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5139-7DF1-3240-BF8A-0D0B02C34E33}" type="pres">
      <dgm:prSet presAssocID="{32CCB050-072A-41BF-BE1B-388CF53E5629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9674" y="639403"/>
          <a:ext cx="2671762" cy="10687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01</a:t>
          </a:r>
        </a:p>
      </dsp:txBody>
      <dsp:txXfrm>
        <a:off x="544027" y="639403"/>
        <a:ext cx="1603057" cy="1068705"/>
      </dsp:txXfrm>
    </dsp:sp>
    <dsp:sp modelId="{79CA1122-69FB-0B4E-B2C9-4D2ECE3F8377}">
      <dsp:nvSpPr>
        <dsp:cNvPr id="0" name=""/>
        <dsp:cNvSpPr/>
      </dsp:nvSpPr>
      <dsp:spPr>
        <a:xfrm>
          <a:off x="9674" y="1841696"/>
          <a:ext cx="2137410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kern="1200" dirty="0" smtClean="0">
              <a:latin typeface="+mn-lt"/>
              <a:ea typeface="+mn-ea"/>
              <a:cs typeface="+mn-cs"/>
            </a:rPr>
            <a:t>User inputs their choice</a:t>
          </a:r>
          <a:endParaRPr lang="en-US" sz="1200" kern="1200" dirty="0">
            <a:latin typeface="+mn-lt"/>
            <a:ea typeface="+mn-ea"/>
            <a:cs typeface="+mn-cs"/>
          </a:endParaRPr>
        </a:p>
      </dsp:txBody>
      <dsp:txXfrm>
        <a:off x="9674" y="1841696"/>
        <a:ext cx="2137410" cy="1279687"/>
      </dsp:txXfrm>
    </dsp:sp>
    <dsp:sp modelId="{3FE0BECA-F8E9-F948-9E5B-A2C88CDF4684}">
      <dsp:nvSpPr>
        <dsp:cNvPr id="0" name=""/>
        <dsp:cNvSpPr/>
      </dsp:nvSpPr>
      <dsp:spPr>
        <a:xfrm>
          <a:off x="2465437" y="639403"/>
          <a:ext cx="2671762" cy="1068705"/>
        </a:xfrm>
        <a:prstGeom prst="chevron">
          <a:avLst/>
        </a:prstGeom>
        <a:solidFill>
          <a:schemeClr val="accent3">
            <a:hueOff val="-2249913"/>
            <a:satOff val="-675"/>
            <a:lumOff val="-188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02</a:t>
          </a:r>
        </a:p>
      </dsp:txBody>
      <dsp:txXfrm>
        <a:off x="2999790" y="639403"/>
        <a:ext cx="1603057" cy="1068705"/>
      </dsp:txXfrm>
    </dsp:sp>
    <dsp:sp modelId="{E0B80017-40D4-A441-897E-5DB40659239C}">
      <dsp:nvSpPr>
        <dsp:cNvPr id="0" name=""/>
        <dsp:cNvSpPr/>
      </dsp:nvSpPr>
      <dsp:spPr>
        <a:xfrm>
          <a:off x="2465437" y="1841696"/>
          <a:ext cx="2137410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200" kern="1200" dirty="0" smtClean="0"/>
            <a:t>This</a:t>
          </a:r>
          <a:r>
            <a:rPr lang="en-US" sz="1200" kern="1200" baseline="0" dirty="0" smtClean="0"/>
            <a:t> will recommend the user the top cuisine he had previously or have searched in recent</a:t>
          </a:r>
          <a:endParaRPr lang="en-US" sz="1200" kern="1200" dirty="0"/>
        </a:p>
      </dsp:txBody>
      <dsp:txXfrm>
        <a:off x="2465437" y="1841696"/>
        <a:ext cx="2137410" cy="1279687"/>
      </dsp:txXfrm>
    </dsp:sp>
    <dsp:sp modelId="{81520718-E0A3-F74D-A443-828F2E61E496}">
      <dsp:nvSpPr>
        <dsp:cNvPr id="0" name=""/>
        <dsp:cNvSpPr/>
      </dsp:nvSpPr>
      <dsp:spPr>
        <a:xfrm>
          <a:off x="4921199" y="639403"/>
          <a:ext cx="2671762" cy="1068705"/>
        </a:xfrm>
        <a:prstGeom prst="chevron">
          <a:avLst/>
        </a:prstGeom>
        <a:solidFill>
          <a:schemeClr val="accent3">
            <a:hueOff val="-4499826"/>
            <a:satOff val="-1350"/>
            <a:lumOff val="-377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03</a:t>
          </a:r>
        </a:p>
      </dsp:txBody>
      <dsp:txXfrm>
        <a:off x="5455552" y="639403"/>
        <a:ext cx="1603057" cy="1068705"/>
      </dsp:txXfrm>
    </dsp:sp>
    <dsp:sp modelId="{8A27EB0C-FEE2-BE49-9979-EC1C219DE78D}">
      <dsp:nvSpPr>
        <dsp:cNvPr id="0" name=""/>
        <dsp:cNvSpPr/>
      </dsp:nvSpPr>
      <dsp:spPr>
        <a:xfrm>
          <a:off x="4921199" y="1841696"/>
          <a:ext cx="2137410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200" kern="1200" dirty="0" smtClean="0"/>
            <a:t>The</a:t>
          </a:r>
          <a:r>
            <a:rPr lang="en-US" sz="1200" kern="1200" baseline="0" dirty="0" smtClean="0"/>
            <a:t> user selects its choice of meal from a recommendation list if he/she likes it.</a:t>
          </a:r>
          <a:endParaRPr lang="en-US" sz="1200" kern="1200" dirty="0"/>
        </a:p>
      </dsp:txBody>
      <dsp:txXfrm>
        <a:off x="4921199" y="1841696"/>
        <a:ext cx="2137410" cy="1279687"/>
      </dsp:txXfrm>
    </dsp:sp>
    <dsp:sp modelId="{0CD56FB9-D72E-9940-8548-010CDB0C9363}">
      <dsp:nvSpPr>
        <dsp:cNvPr id="0" name=""/>
        <dsp:cNvSpPr/>
      </dsp:nvSpPr>
      <dsp:spPr>
        <a:xfrm>
          <a:off x="7376962" y="639403"/>
          <a:ext cx="2671762" cy="1068705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04</a:t>
          </a:r>
          <a:endParaRPr lang="ru-RU" sz="1600" b="1" kern="1200" dirty="0">
            <a:effectLst/>
            <a:latin typeface="+mj-lt"/>
          </a:endParaRPr>
        </a:p>
      </dsp:txBody>
      <dsp:txXfrm>
        <a:off x="7911315" y="639403"/>
        <a:ext cx="1603057" cy="1068705"/>
      </dsp:txXfrm>
    </dsp:sp>
    <dsp:sp modelId="{F38F5139-7DF1-3240-BF8A-0D0B02C34E33}">
      <dsp:nvSpPr>
        <dsp:cNvPr id="0" name=""/>
        <dsp:cNvSpPr/>
      </dsp:nvSpPr>
      <dsp:spPr>
        <a:xfrm>
          <a:off x="7376962" y="1841696"/>
          <a:ext cx="2137410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kern="1200" dirty="0" smtClean="0">
              <a:latin typeface="+mn-lt"/>
              <a:ea typeface="+mn-ea"/>
              <a:cs typeface="+mn-cs"/>
            </a:rPr>
            <a:t>They</a:t>
          </a:r>
          <a:r>
            <a:rPr lang="en-US" sz="1200" kern="1200" baseline="0" dirty="0" smtClean="0">
              <a:latin typeface="+mn-lt"/>
              <a:ea typeface="+mn-ea"/>
              <a:cs typeface="+mn-cs"/>
            </a:rPr>
            <a:t> may checkout with their choice of interest and this will be recorded in the data set for the next time</a:t>
          </a:r>
          <a:endParaRPr lang="en-US" sz="1200" kern="1200" dirty="0">
            <a:latin typeface="+mn-lt"/>
            <a:ea typeface="+mn-ea"/>
            <a:cs typeface="+mn-cs"/>
          </a:endParaRPr>
        </a:p>
      </dsp:txBody>
      <dsp:txXfrm>
        <a:off x="7376962" y="1841696"/>
        <a:ext cx="2137410" cy="127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7" y="758952"/>
            <a:ext cx="10284823" cy="930511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Topic:-</a:t>
            </a:r>
            <a:endParaRPr lang="en-US"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86" y="2229394"/>
            <a:ext cx="10287594" cy="294044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Recommender system for E-commerce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Css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Angular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MongoDB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</a:t>
            </a:r>
            <a:r>
              <a:rPr lang="en-US" dirty="0" smtClean="0"/>
              <a:t>3T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AI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0" y="855786"/>
            <a:ext cx="3962278" cy="5281717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8629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offerings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7805" y="2116183"/>
            <a:ext cx="8821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We can perform data analysis based on user data that we will collect which will help in further recommendations.</a:t>
            </a:r>
            <a:endParaRPr lang="en-US" sz="4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62" y="1169294"/>
            <a:ext cx="5711810" cy="58758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7756" y="2069384"/>
            <a:ext cx="5711810" cy="394154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1. </a:t>
            </a:r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Rajendra</a:t>
            </a:r>
            <a:r>
              <a:rPr lang="en-US" dirty="0" smtClean="0"/>
              <a:t> Jain – 18102021</a:t>
            </a:r>
          </a:p>
          <a:p>
            <a:pPr algn="ctr"/>
            <a:r>
              <a:rPr lang="en-US" dirty="0" smtClean="0"/>
              <a:t>        2. </a:t>
            </a:r>
            <a:r>
              <a:rPr lang="en-US" dirty="0" err="1" smtClean="0"/>
              <a:t>Anushka</a:t>
            </a:r>
            <a:r>
              <a:rPr lang="en-US" dirty="0" smtClean="0"/>
              <a:t> </a:t>
            </a:r>
            <a:r>
              <a:rPr lang="en-US" dirty="0" err="1" smtClean="0"/>
              <a:t>Mahendra</a:t>
            </a:r>
            <a:r>
              <a:rPr lang="en-US" dirty="0" smtClean="0"/>
              <a:t> Jain - 18102001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  <a:p>
            <a:r>
              <a:rPr lang="en-US" dirty="0" smtClean="0"/>
              <a:t>Parts of recommendation system</a:t>
            </a:r>
            <a:endParaRPr lang="en-US" dirty="0"/>
          </a:p>
          <a:p>
            <a:r>
              <a:rPr lang="en-US" dirty="0" smtClean="0"/>
              <a:t>Menu Recommendation</a:t>
            </a:r>
            <a:endParaRPr lang="en-US" dirty="0"/>
          </a:p>
          <a:p>
            <a:r>
              <a:rPr lang="en-US" dirty="0" smtClean="0"/>
              <a:t>Our Website</a:t>
            </a:r>
          </a:p>
          <a:p>
            <a:r>
              <a:rPr lang="en-US" dirty="0"/>
              <a:t> </a:t>
            </a:r>
            <a:r>
              <a:rPr lang="en-US" dirty="0" smtClean="0"/>
              <a:t>Procedure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Team Members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Recommender systems are among the most popular applications of data science at the moment. They are used to predict “rating” or “preference” that a user would give to an item. Some companies that are actively using recommendation systems are; Amazon, </a:t>
            </a:r>
            <a:r>
              <a:rPr lang="en-US" spc="200" dirty="0" err="1"/>
              <a:t>Youtube</a:t>
            </a:r>
            <a:r>
              <a:rPr lang="en-US" spc="200" dirty="0"/>
              <a:t>, Netflix, Facebook </a:t>
            </a:r>
            <a:r>
              <a:rPr lang="en-US" spc="200" dirty="0" err="1"/>
              <a:t>e.t.c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080804"/>
              </p:ext>
            </p:extLst>
          </p:nvPr>
        </p:nvGraphicFramePr>
        <p:xfrm>
          <a:off x="748934" y="1934028"/>
          <a:ext cx="10154196" cy="38685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77098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5077098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 smtClean="0"/>
                        <a:t>Content based</a:t>
                      </a:r>
                      <a:r>
                        <a:rPr lang="en-US" sz="2400" cap="all" spc="15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="0" cap="all" spc="150" baseline="0" dirty="0" smtClean="0">
                          <a:solidFill>
                            <a:schemeClr val="lt1"/>
                          </a:solidFill>
                        </a:rPr>
                        <a:t>Filtering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 smtClean="0"/>
                        <a:t>Collaborative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lt1"/>
                          </a:solidFill>
                        </a:rPr>
                        <a:t>Filtering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 smtClean="0"/>
                        <a:t>Content-based filtering, makes recommendations based on user preferences for product features.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Collaborative filtering mimics user-to-user recommendations. 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15886"/>
            <a:ext cx="5730240" cy="1806905"/>
          </a:xfrm>
        </p:spPr>
        <p:txBody>
          <a:bodyPr/>
          <a:lstStyle/>
          <a:p>
            <a:pPr algn="l"/>
            <a:r>
              <a:rPr lang="en-US" sz="4400" dirty="0"/>
              <a:t>Menu Recommendation</a:t>
            </a: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2651" y="940526"/>
            <a:ext cx="4494349" cy="508618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smtClean="0"/>
              <a:t>Menu Recommendation </a:t>
            </a:r>
            <a:r>
              <a:rPr lang="en-US" spc="200" dirty="0"/>
              <a:t>engines discover data patterns in the data set by learning consumers’ choices and produces the outcomes that co-relates to their needs and interests</a:t>
            </a:r>
            <a:r>
              <a:rPr lang="en-US" spc="200" dirty="0" smtClean="0"/>
              <a:t>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 smtClean="0"/>
          </a:p>
          <a:p>
            <a:pPr marL="0" indent="0">
              <a:buNone/>
            </a:pPr>
            <a:r>
              <a:rPr lang="en-US" spc="200" dirty="0"/>
              <a:t>The </a:t>
            </a:r>
            <a:r>
              <a:rPr lang="en-US" spc="200" dirty="0" smtClean="0"/>
              <a:t>application </a:t>
            </a:r>
            <a:r>
              <a:rPr lang="en-US" spc="200" dirty="0"/>
              <a:t>provided user with menu recommendation depending on the users past preferences and the time of the day.</a:t>
            </a:r>
            <a:endParaRPr lang="en-US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9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smtClean="0"/>
              <a:t>Web Page: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2201981"/>
            <a:ext cx="8516983" cy="38548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187337" y="1530455"/>
            <a:ext cx="5259977" cy="54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smtClean="0"/>
              <a:t>Web Page: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2343835"/>
            <a:ext cx="7512065" cy="342725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87337" y="1530455"/>
            <a:ext cx="5259977" cy="54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6616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smtClean="0"/>
              <a:t>Web Page: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7" y="2476136"/>
            <a:ext cx="10209613" cy="233970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87337" y="1530455"/>
            <a:ext cx="5259977" cy="54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7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Procedure</a:t>
            </a:r>
            <a:endParaRPr lang="en-US" sz="32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90366"/>
            <a:ext cx="4157296" cy="363347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Creating different cuisine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Adding items to 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Creating database</a:t>
            </a:r>
          </a:p>
          <a:p>
            <a:endParaRPr lang="en-US" dirty="0" smtClean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7095811" y="2281657"/>
            <a:ext cx="4157296" cy="36334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Recommendation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</a:t>
            </a:r>
            <a:r>
              <a:rPr lang="en-US" dirty="0" smtClean="0"/>
              <a:t>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cs typeface="Calibri"/>
              </a:rPr>
              <a:t>Data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cs typeface="Calibri"/>
              </a:rPr>
              <a:t>Collect users recommendation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cs typeface="Calibri"/>
              </a:rPr>
              <a:t>Flash the recommendations to the user’s page.</a:t>
            </a:r>
            <a:endParaRPr lang="en-US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71af3243-3dd4-4a8d-8c0d-dd76da1f02a5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321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Century Gothic</vt:lpstr>
      <vt:lpstr>Helvetica Neue Medium</vt:lpstr>
      <vt:lpstr>Wingdings</vt:lpstr>
      <vt:lpstr>RetrospectVTI</vt:lpstr>
      <vt:lpstr>Topic:-</vt:lpstr>
      <vt:lpstr>OUTLINE</vt:lpstr>
      <vt:lpstr>Introduction</vt:lpstr>
      <vt:lpstr>Parts of recommendation system</vt:lpstr>
      <vt:lpstr>Menu Recommendation</vt:lpstr>
      <vt:lpstr>Web Page: </vt:lpstr>
      <vt:lpstr>Web Page: </vt:lpstr>
      <vt:lpstr>Web Page: </vt:lpstr>
      <vt:lpstr>Procedure</vt:lpstr>
      <vt:lpstr>Technologies Used:</vt:lpstr>
      <vt:lpstr>OutPut: </vt:lpstr>
      <vt:lpstr>Future offerings</vt:lpstr>
      <vt:lpstr>Team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2021-08-14T11:31:42Z</dcterms:created>
  <dcterms:modified xsi:type="dcterms:W3CDTF">2021-08-14T13:36:39Z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