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70" r:id="rId14"/>
    <p:sldId id="265" r:id="rId15"/>
    <p:sldId id="268" r:id="rId16"/>
    <p:sldId id="271" r:id="rId17"/>
    <p:sldId id="267" r:id="rId18"/>
    <p:sldId id="266"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3/2/2025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3/2/2025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3/2/2025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7.xml" /><Relationship Id="rId6" Type="http://schemas.openxmlformats.org/officeDocument/2006/relationships/image" Target="../media/image13.png" /><Relationship Id="rId5" Type="http://schemas.openxmlformats.org/officeDocument/2006/relationships/image" Target="../media/image12.png" /><Relationship Id="rId4" Type="http://schemas.openxmlformats.org/officeDocument/2006/relationships/image" Target="../media/image11.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1FDB5-92A5-D113-839C-7F0B20D1BE50}"/>
              </a:ext>
            </a:extLst>
          </p:cNvPr>
          <p:cNvSpPr>
            <a:spLocks noGrp="1"/>
          </p:cNvSpPr>
          <p:nvPr>
            <p:ph type="ctrTitle"/>
          </p:nvPr>
        </p:nvSpPr>
        <p:spPr>
          <a:xfrm>
            <a:off x="6096000" y="3861786"/>
            <a:ext cx="5175682" cy="1323968"/>
          </a:xfrm>
        </p:spPr>
        <p:txBody>
          <a:bodyPr/>
          <a:lstStyle/>
          <a:p>
            <a:r>
              <a:rPr lang="en-US" sz="4000" b="1" dirty="0">
                <a:solidFill>
                  <a:schemeClr val="bg1"/>
                </a:solidFill>
              </a:rPr>
              <a:t>Indian Sign Language</a:t>
            </a:r>
            <a:br>
              <a:rPr lang="en-US" sz="4000" b="1" dirty="0">
                <a:solidFill>
                  <a:schemeClr val="bg1"/>
                </a:solidFill>
              </a:rPr>
            </a:br>
            <a:r>
              <a:rPr lang="en-US" sz="4000" b="1" dirty="0">
                <a:solidFill>
                  <a:schemeClr val="bg1"/>
                </a:solidFill>
              </a:rPr>
              <a:t>Recognition</a:t>
            </a:r>
            <a:endParaRPr lang="en-IN" sz="4000" dirty="0">
              <a:solidFill>
                <a:schemeClr val="bg1"/>
              </a:solidFill>
            </a:endParaRPr>
          </a:p>
        </p:txBody>
      </p:sp>
      <p:pic>
        <p:nvPicPr>
          <p:cNvPr id="4" name="Picture 3" descr="Indian Sign Language | ISL Teaching | American Sign |1sp">
            <a:extLst>
              <a:ext uri="{FF2B5EF4-FFF2-40B4-BE49-F238E27FC236}">
                <a16:creationId xmlns:a16="http://schemas.microsoft.com/office/drawing/2014/main" id="{49600598-A43E-5C38-1ACA-56B0A9B746FF}"/>
              </a:ext>
            </a:extLst>
          </p:cNvPr>
          <p:cNvPicPr/>
          <p:nvPr/>
        </p:nvPicPr>
        <p:blipFill>
          <a:blip r:embed="rId2" cstate="print"/>
          <a:srcRect/>
          <a:stretch>
            <a:fillRect/>
          </a:stretch>
        </p:blipFill>
        <p:spPr bwMode="auto">
          <a:xfrm>
            <a:off x="1452095" y="1161688"/>
            <a:ext cx="4137693" cy="473102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364543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3D5C-4B00-7C45-7211-B8054A8CD804}"/>
              </a:ext>
            </a:extLst>
          </p:cNvPr>
          <p:cNvSpPr>
            <a:spLocks noGrp="1"/>
          </p:cNvSpPr>
          <p:nvPr>
            <p:ph type="title"/>
          </p:nvPr>
        </p:nvSpPr>
        <p:spPr/>
        <p:txBody>
          <a:bodyPr/>
          <a:lstStyle/>
          <a:p>
            <a:r>
              <a:rPr lang="en-US" dirty="0"/>
              <a:t>DATASET</a:t>
            </a:r>
            <a:endParaRPr lang="en-IN" dirty="0"/>
          </a:p>
        </p:txBody>
      </p:sp>
      <p:sp>
        <p:nvSpPr>
          <p:cNvPr id="4" name="TextBox 3">
            <a:extLst>
              <a:ext uri="{FF2B5EF4-FFF2-40B4-BE49-F238E27FC236}">
                <a16:creationId xmlns:a16="http://schemas.microsoft.com/office/drawing/2014/main" id="{548EC54C-D875-9C52-4745-493BDB35FD44}"/>
              </a:ext>
            </a:extLst>
          </p:cNvPr>
          <p:cNvSpPr txBox="1"/>
          <p:nvPr/>
        </p:nvSpPr>
        <p:spPr>
          <a:xfrm>
            <a:off x="736847" y="2435104"/>
            <a:ext cx="7013359" cy="3416320"/>
          </a:xfrm>
          <a:prstGeom prst="rect">
            <a:avLst/>
          </a:prstGeom>
          <a:noFill/>
        </p:spPr>
        <p:txBody>
          <a:bodyPr wrap="square">
            <a:spAutoFit/>
          </a:bodyPr>
          <a:lstStyle/>
          <a:p>
            <a:pPr marL="285750" indent="-285750" algn="just">
              <a:buFont typeface="Wingdings" panose="05000000000000000000" pitchFamily="2" charset="2"/>
              <a:buChar char="q"/>
            </a:pPr>
            <a:r>
              <a:rPr lang="en-US" sz="2400" dirty="0">
                <a:effectLst/>
                <a:latin typeface="Times" panose="02020603050405020304" pitchFamily="18" charset="0"/>
                <a:ea typeface="Times New Roman" panose="02020603050405020304" pitchFamily="18" charset="0"/>
                <a:cs typeface="Times New Roman" panose="02020603050405020304" pitchFamily="18" charset="0"/>
              </a:rPr>
              <a:t>We collected approximately 6500 images with the help of laptop, webcam and </a:t>
            </a:r>
            <a:r>
              <a:rPr lang="en-US" sz="2400" dirty="0" err="1">
                <a:effectLst/>
                <a:latin typeface="Times" panose="02020603050405020304" pitchFamily="18" charset="0"/>
                <a:ea typeface="Times New Roman" panose="02020603050405020304" pitchFamily="18" charset="0"/>
                <a:cs typeface="Times New Roman" panose="02020603050405020304" pitchFamily="18" charset="0"/>
              </a:rPr>
              <a:t>openCV</a:t>
            </a:r>
            <a:r>
              <a:rPr lang="en-US" sz="2400" dirty="0">
                <a:effectLst/>
                <a:latin typeface="Times" panose="02020603050405020304" pitchFamily="18" charset="0"/>
                <a:ea typeface="Times New Roman" panose="02020603050405020304" pitchFamily="18" charset="0"/>
                <a:cs typeface="Times New Roman" panose="02020603050405020304" pitchFamily="18" charset="0"/>
              </a:rPr>
              <a:t> library.</a:t>
            </a:r>
          </a:p>
          <a:p>
            <a:pPr algn="just"/>
            <a:endParaRPr lang="en-US" sz="2400" dirty="0">
              <a:effectLst/>
              <a:latin typeface="Times" panose="02020603050405020304" pitchFamily="18" charset="0"/>
              <a:ea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2400" dirty="0">
                <a:effectLst/>
                <a:latin typeface="Times" panose="02020603050405020304" pitchFamily="18" charset="0"/>
                <a:ea typeface="Times New Roman" panose="02020603050405020304" pitchFamily="18" charset="0"/>
                <a:cs typeface="Times New Roman" panose="02020603050405020304" pitchFamily="18" charset="0"/>
              </a:rPr>
              <a:t> As there are many datasets available in internet. But they were not reliable.</a:t>
            </a:r>
          </a:p>
          <a:p>
            <a:pPr algn="just"/>
            <a:r>
              <a:rPr lang="en-US" sz="2400" dirty="0">
                <a:effectLst/>
                <a:latin typeface="Times"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q"/>
            </a:pPr>
            <a:r>
              <a:rPr lang="en-US" sz="2400" dirty="0">
                <a:latin typeface="Times" panose="02020603050405020304" pitchFamily="18" charset="0"/>
                <a:ea typeface="Times New Roman" panose="02020603050405020304" pitchFamily="18" charset="0"/>
                <a:cs typeface="Times New Roman" panose="02020603050405020304" pitchFamily="18" charset="0"/>
              </a:rPr>
              <a:t>O</a:t>
            </a:r>
            <a:r>
              <a:rPr lang="en-US" sz="2400" dirty="0">
                <a:effectLst/>
                <a:latin typeface="Times" panose="02020603050405020304" pitchFamily="18" charset="0"/>
                <a:ea typeface="Times New Roman" panose="02020603050405020304" pitchFamily="18" charset="0"/>
                <a:cs typeface="Times New Roman" panose="02020603050405020304" pitchFamily="18" charset="0"/>
              </a:rPr>
              <a:t>ur dataset is divided into 2 parts in the ratio 70:30. Training dataset contains 5200 images and testing dataset contains 1300 images.</a:t>
            </a:r>
            <a:endParaRPr lang="en-IN" sz="2400" dirty="0">
              <a:effectLst/>
              <a:latin typeface="Times" panose="02020603050405020304" pitchFamily="18" charset="0"/>
              <a:ea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6080F04E-1503-149D-94E0-46BDAA951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4459" y="4382925"/>
            <a:ext cx="1447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ADFFEB31-EE01-F39E-FF3E-92C793801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8939" y="2644490"/>
            <a:ext cx="1295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946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950904E-9C3A-416F-01C7-94272270A3DA}"/>
              </a:ext>
            </a:extLst>
          </p:cNvPr>
          <p:cNvSpPr txBox="1">
            <a:spLocks/>
          </p:cNvSpPr>
          <p:nvPr/>
        </p:nvSpPr>
        <p:spPr bwMode="gray">
          <a:xfrm>
            <a:off x="1257105" y="955222"/>
            <a:ext cx="10146186" cy="801753"/>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PROPOSED MODEL</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7E792F7-53A7-4033-3047-745AE823BA78}"/>
              </a:ext>
            </a:extLst>
          </p:cNvPr>
          <p:cNvSpPr txBox="1"/>
          <p:nvPr/>
        </p:nvSpPr>
        <p:spPr>
          <a:xfrm>
            <a:off x="355107" y="2533096"/>
            <a:ext cx="11230252" cy="3477875"/>
          </a:xfrm>
          <a:prstGeom prst="rect">
            <a:avLst/>
          </a:prstGeom>
          <a:noFill/>
        </p:spPr>
        <p:txBody>
          <a:bodyPr wrap="square" rtlCol="0">
            <a:spAutoFit/>
          </a:bodyPr>
          <a:lstStyle/>
          <a:p>
            <a:pPr marL="228600" algn="just"/>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buFont typeface="Wingdings" panose="05000000000000000000" pitchFamily="2" charset="2"/>
              <a:buChar char="Ø"/>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We developed a custom CNN model, if we divide the whole model into two layers : top layer and bottom layer. Bottom layer consists of convolutional layers and top layer is fully connected network. Bottom layer consists of pair of three convolutional and pooling layers. And top layer consists of 5 hidden layers and one output layer with 26 neurons ( because the model has to classify 26 alphabets ). </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buFont typeface="Wingdings" panose="05000000000000000000" pitchFamily="2" charset="2"/>
              <a:buChar char="Ø"/>
            </a:pP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pPr marL="514350" indent="-285750" algn="just">
              <a:buFont typeface="Wingdings" panose="05000000000000000000" pitchFamily="2" charset="2"/>
              <a:buChar char="Ø"/>
            </a:pPr>
            <a:r>
              <a:rPr lang="en-US" sz="2300" dirty="0">
                <a:effectLst/>
                <a:latin typeface="Times New Roman" panose="02020603050405020304" pitchFamily="18" charset="0"/>
                <a:ea typeface="Calibri" panose="020F0502020204030204" pitchFamily="34" charset="0"/>
                <a:cs typeface="Times New Roman" panose="02020603050405020304" pitchFamily="18" charset="0"/>
              </a:rPr>
              <a:t>For our proposed model we have created custom dataset of 26 alphabets which are signed in Indian sign language. 250 images are collected for each alphabet. </a:t>
            </a:r>
          </a:p>
          <a:p>
            <a:pPr marL="514350" indent="-285750" algn="just">
              <a:buFont typeface="Wingdings" panose="05000000000000000000" pitchFamily="2" charset="2"/>
              <a:buChar char="Ø"/>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8662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376A-509D-247E-FACA-00F025EE99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CNN MODEL ARCHITECTURE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5222D74-494A-5BB8-856B-3D97DEA3AA40}"/>
              </a:ext>
            </a:extLst>
          </p:cNvPr>
          <p:cNvSpPr txBox="1"/>
          <p:nvPr/>
        </p:nvSpPr>
        <p:spPr>
          <a:xfrm>
            <a:off x="648070" y="2463450"/>
            <a:ext cx="10644326" cy="3477875"/>
          </a:xfrm>
          <a:prstGeom prst="rect">
            <a:avLst/>
          </a:prstGeom>
          <a:noFill/>
        </p:spPr>
        <p:txBody>
          <a:bodyPr wrap="square">
            <a:spAutoFit/>
          </a:bodyPr>
          <a:lstStyle/>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Step-1 :</a:t>
            </a:r>
            <a:r>
              <a:rPr lang="en-IN" sz="2000" dirty="0">
                <a:latin typeface="Times New Roman" panose="02020603050405020304" pitchFamily="18" charset="0"/>
                <a:cs typeface="Times New Roman" panose="02020603050405020304" pitchFamily="18" charset="0"/>
              </a:rPr>
              <a:t> Initializing CNN model to Sequential().</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Step-2 : </a:t>
            </a:r>
            <a:r>
              <a:rPr lang="en-IN" sz="2000" dirty="0">
                <a:latin typeface="Times New Roman" panose="02020603050405020304" pitchFamily="18" charset="0"/>
                <a:cs typeface="Times New Roman" panose="02020603050405020304" pitchFamily="18" charset="0"/>
              </a:rPr>
              <a:t>Adding 1</a:t>
            </a:r>
            <a:r>
              <a:rPr lang="en-IN" sz="2000" baseline="30000" dirty="0">
                <a:latin typeface="Times New Roman" panose="02020603050405020304" pitchFamily="18" charset="0"/>
                <a:cs typeface="Times New Roman" panose="02020603050405020304" pitchFamily="18" charset="0"/>
              </a:rPr>
              <a:t>st</a:t>
            </a:r>
            <a:r>
              <a:rPr lang="en-IN" sz="2000" dirty="0">
                <a:latin typeface="Times New Roman" panose="02020603050405020304" pitchFamily="18" charset="0"/>
                <a:cs typeface="Times New Roman" panose="02020603050405020304" pitchFamily="18" charset="0"/>
              </a:rPr>
              <a:t> Convolution layer and Pooling layer with 32 neurons, input shape of 224 X 224 and activation function ‘</a:t>
            </a:r>
            <a:r>
              <a:rPr lang="en-IN" sz="2000" dirty="0" err="1">
                <a:latin typeface="Times New Roman" panose="02020603050405020304" pitchFamily="18" charset="0"/>
                <a:cs typeface="Times New Roman" panose="02020603050405020304" pitchFamily="18" charset="0"/>
              </a:rPr>
              <a:t>relu</a:t>
            </a:r>
            <a:r>
              <a:rPr lang="en-IN" sz="20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Step-3 : </a:t>
            </a:r>
            <a:r>
              <a:rPr lang="en-IN" sz="2000" dirty="0">
                <a:latin typeface="Times New Roman" panose="02020603050405020304" pitchFamily="18" charset="0"/>
                <a:cs typeface="Times New Roman" panose="02020603050405020304" pitchFamily="18" charset="0"/>
              </a:rPr>
              <a:t>Adding 2</a:t>
            </a:r>
            <a:r>
              <a:rPr lang="en-IN" sz="2000" baseline="30000" dirty="0">
                <a:latin typeface="Times New Roman" panose="02020603050405020304" pitchFamily="18" charset="0"/>
                <a:cs typeface="Times New Roman" panose="02020603050405020304" pitchFamily="18" charset="0"/>
              </a:rPr>
              <a:t>nd</a:t>
            </a:r>
            <a:r>
              <a:rPr lang="en-IN" sz="2000" dirty="0">
                <a:latin typeface="Times New Roman" panose="02020603050405020304" pitchFamily="18" charset="0"/>
                <a:cs typeface="Times New Roman" panose="02020603050405020304" pitchFamily="18" charset="0"/>
              </a:rPr>
              <a:t> Convolution layer and Pooling layer with 64 filters. </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Step-4:  </a:t>
            </a:r>
            <a:r>
              <a:rPr lang="en-IN" sz="2000" dirty="0">
                <a:latin typeface="Times New Roman" panose="02020603050405020304" pitchFamily="18" charset="0"/>
                <a:cs typeface="Times New Roman" panose="02020603050405020304" pitchFamily="18" charset="0"/>
              </a:rPr>
              <a:t>Adding 3</a:t>
            </a:r>
            <a:r>
              <a:rPr lang="en-IN" sz="2000" baseline="30000" dirty="0">
                <a:latin typeface="Times New Roman" panose="02020603050405020304" pitchFamily="18" charset="0"/>
                <a:cs typeface="Times New Roman" panose="02020603050405020304" pitchFamily="18" charset="0"/>
              </a:rPr>
              <a:t>rd</a:t>
            </a:r>
            <a:r>
              <a:rPr lang="en-IN" sz="2000" dirty="0">
                <a:latin typeface="Times New Roman" panose="02020603050405020304" pitchFamily="18" charset="0"/>
                <a:cs typeface="Times New Roman" panose="02020603050405020304" pitchFamily="18" charset="0"/>
              </a:rPr>
              <a:t> Convolution layer and Pooling layer with 64 filters.</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Step-5 : </a:t>
            </a:r>
            <a:r>
              <a:rPr lang="en-IN" sz="2000" dirty="0">
                <a:latin typeface="Times New Roman" panose="02020603050405020304" pitchFamily="18" charset="0"/>
                <a:cs typeface="Times New Roman" panose="02020603050405020304" pitchFamily="18" charset="0"/>
              </a:rPr>
              <a:t>Flattening the layers.</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Step-6 : </a:t>
            </a:r>
            <a:r>
              <a:rPr lang="en-IN" sz="2000" dirty="0">
                <a:latin typeface="Times New Roman" panose="02020603050405020304" pitchFamily="18" charset="0"/>
                <a:cs typeface="Times New Roman" panose="02020603050405020304" pitchFamily="18" charset="0"/>
              </a:rPr>
              <a:t>Making full connection by using 5 Dense layers and 1 output layer.</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Step-7 : </a:t>
            </a:r>
            <a:r>
              <a:rPr lang="en-IN" sz="2000" dirty="0">
                <a:latin typeface="Times New Roman" panose="02020603050405020304" pitchFamily="18" charset="0"/>
                <a:cs typeface="Times New Roman" panose="02020603050405020304" pitchFamily="18" charset="0"/>
              </a:rPr>
              <a:t>Compiling CNN model with ‘</a:t>
            </a:r>
            <a:r>
              <a:rPr lang="en-IN" sz="2000" dirty="0" err="1">
                <a:latin typeface="Times New Roman" panose="02020603050405020304" pitchFamily="18" charset="0"/>
                <a:cs typeface="Times New Roman" panose="02020603050405020304" pitchFamily="18" charset="0"/>
              </a:rPr>
              <a:t>adam</a:t>
            </a:r>
            <a:r>
              <a:rPr lang="en-IN" sz="2000" dirty="0">
                <a:latin typeface="Times New Roman" panose="02020603050405020304" pitchFamily="18" charset="0"/>
                <a:cs typeface="Times New Roman" panose="02020603050405020304" pitchFamily="18" charset="0"/>
              </a:rPr>
              <a:t>’ optimizer and loss function is </a:t>
            </a:r>
            <a:r>
              <a:rPr lang="en-IN" sz="2000" dirty="0" err="1">
                <a:latin typeface="Times New Roman" panose="02020603050405020304" pitchFamily="18" charset="0"/>
                <a:cs typeface="Times New Roman" panose="02020603050405020304" pitchFamily="18" charset="0"/>
              </a:rPr>
              <a:t>categorical_crossentropy</a:t>
            </a:r>
            <a:r>
              <a:rPr lang="en-IN" sz="20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Step-8 : </a:t>
            </a:r>
            <a:r>
              <a:rPr lang="en-IN" sz="2000" dirty="0">
                <a:latin typeface="Times New Roman" panose="02020603050405020304" pitchFamily="18" charset="0"/>
                <a:cs typeface="Times New Roman" panose="02020603050405020304" pitchFamily="18" charset="0"/>
              </a:rPr>
              <a:t>Fitting CNN model to images by using training data, validation data and 30 epochs as parameters.</a:t>
            </a:r>
          </a:p>
        </p:txBody>
      </p:sp>
    </p:spTree>
    <p:extLst>
      <p:ext uri="{BB962C8B-B14F-4D97-AF65-F5344CB8AC3E}">
        <p14:creationId xmlns:p14="http://schemas.microsoft.com/office/powerpoint/2010/main" val="2471307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1C78-E74C-84D8-55B4-A5393F367713}"/>
              </a:ext>
            </a:extLst>
          </p:cNvPr>
          <p:cNvSpPr>
            <a:spLocks noGrp="1"/>
          </p:cNvSpPr>
          <p:nvPr>
            <p:ph type="title"/>
          </p:nvPr>
        </p:nvSpPr>
        <p:spPr/>
        <p:txBody>
          <a:bodyPr/>
          <a:lstStyle/>
          <a:p>
            <a:r>
              <a:rPr lang="en-US" dirty="0"/>
              <a:t>CNN ARCHITECTURE(cont..)</a:t>
            </a:r>
            <a:endParaRPr lang="en-IN" dirty="0"/>
          </a:p>
        </p:txBody>
      </p:sp>
      <p:sp>
        <p:nvSpPr>
          <p:cNvPr id="3" name="TextBox 2">
            <a:extLst>
              <a:ext uri="{FF2B5EF4-FFF2-40B4-BE49-F238E27FC236}">
                <a16:creationId xmlns:a16="http://schemas.microsoft.com/office/drawing/2014/main" id="{0557DEB0-E356-4F57-0104-C76B20D0B243}"/>
              </a:ext>
            </a:extLst>
          </p:cNvPr>
          <p:cNvSpPr txBox="1"/>
          <p:nvPr/>
        </p:nvSpPr>
        <p:spPr>
          <a:xfrm>
            <a:off x="569650" y="2768873"/>
            <a:ext cx="11052699" cy="3046988"/>
          </a:xfrm>
          <a:prstGeom prst="rect">
            <a:avLst/>
          </a:prstGeom>
          <a:noFill/>
        </p:spPr>
        <p:txBody>
          <a:bodyPr wrap="square">
            <a:spAutoFit/>
          </a:bodyPr>
          <a:lstStyle/>
          <a:p>
            <a:pPr marL="285750" indent="-28575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The First hidden layer or dense layer contains 128 neurons </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rPr>
              <a:t>S</a:t>
            </a:r>
            <a:r>
              <a:rPr lang="en-US" sz="2400" dirty="0">
                <a:effectLst/>
                <a:latin typeface="Times New Roman" panose="02020603050405020304" pitchFamily="18" charset="0"/>
                <a:ea typeface="Calibri" panose="020F0502020204030204" pitchFamily="34" charset="0"/>
              </a:rPr>
              <a:t>econd hidden layer contains </a:t>
            </a:r>
            <a:r>
              <a:rPr lang="en-US" sz="2400" dirty="0">
                <a:latin typeface="Times New Roman" panose="02020603050405020304" pitchFamily="18" charset="0"/>
                <a:ea typeface="Calibri" panose="020F0502020204030204" pitchFamily="34" charset="0"/>
              </a:rPr>
              <a:t>112</a:t>
            </a:r>
            <a:r>
              <a:rPr lang="en-US" sz="2400" dirty="0">
                <a:effectLst/>
                <a:latin typeface="Times New Roman" panose="02020603050405020304" pitchFamily="18" charset="0"/>
                <a:ea typeface="Calibri" panose="020F0502020204030204" pitchFamily="34" charset="0"/>
              </a:rPr>
              <a:t> neurons.</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rPr>
              <a:t>T</a:t>
            </a:r>
            <a:r>
              <a:rPr lang="en-US" sz="2400" dirty="0">
                <a:effectLst/>
                <a:latin typeface="Times New Roman" panose="02020603050405020304" pitchFamily="18" charset="0"/>
                <a:ea typeface="Calibri" panose="020F0502020204030204" pitchFamily="34" charset="0"/>
              </a:rPr>
              <a:t>hird contains </a:t>
            </a:r>
            <a:r>
              <a:rPr lang="en-US" sz="2400" dirty="0">
                <a:latin typeface="Times New Roman" panose="02020603050405020304" pitchFamily="18" charset="0"/>
                <a:ea typeface="Calibri" panose="020F0502020204030204" pitchFamily="34" charset="0"/>
              </a:rPr>
              <a:t>96</a:t>
            </a:r>
            <a:r>
              <a:rPr lang="en-US" sz="2400" dirty="0">
                <a:effectLst/>
                <a:latin typeface="Times New Roman" panose="02020603050405020304" pitchFamily="18" charset="0"/>
                <a:ea typeface="Calibri" panose="020F0502020204030204" pitchFamily="34" charset="0"/>
              </a:rPr>
              <a:t> neurons with activation function </a:t>
            </a:r>
            <a:r>
              <a:rPr lang="en-US" sz="2400" dirty="0" err="1">
                <a:effectLst/>
                <a:latin typeface="Times New Roman" panose="02020603050405020304" pitchFamily="18" charset="0"/>
                <a:ea typeface="Calibri" panose="020F0502020204030204" pitchFamily="34" charset="0"/>
              </a:rPr>
              <a:t>relu</a:t>
            </a:r>
            <a:r>
              <a:rPr lang="en-US" sz="2400" dirty="0">
                <a:effectLst/>
                <a:latin typeface="Times New Roman" panose="02020603050405020304" pitchFamily="18" charset="0"/>
                <a:ea typeface="Calibri" panose="020F0502020204030204" pitchFamily="34" charset="0"/>
              </a:rPr>
              <a:t>.</a:t>
            </a: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rPr>
              <a:t>Fourth contains 80 and Fifth hidden layer contains 64 neurons respectively.  </a:t>
            </a:r>
            <a:endParaRPr lang="en-US" sz="2400"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Ø"/>
            </a:pPr>
            <a:r>
              <a:rPr lang="en-US" sz="2400" dirty="0">
                <a:latin typeface="Times New Roman" panose="02020603050405020304" pitchFamily="18" charset="0"/>
                <a:ea typeface="Calibri" panose="020F0502020204030204" pitchFamily="34" charset="0"/>
              </a:rPr>
              <a:t>26</a:t>
            </a:r>
            <a:r>
              <a:rPr lang="en-US" sz="2400" dirty="0">
                <a:effectLst/>
                <a:latin typeface="Times New Roman" panose="02020603050405020304" pitchFamily="18" charset="0"/>
                <a:ea typeface="Calibri" panose="020F0502020204030204" pitchFamily="34" charset="0"/>
              </a:rPr>
              <a:t> neurons are in the output layer to classify the images into 26 defined classes. </a:t>
            </a:r>
          </a:p>
          <a:p>
            <a:pPr marL="285750" indent="-28575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We considered a “</a:t>
            </a:r>
            <a:r>
              <a:rPr lang="en-US" sz="2400" dirty="0" err="1">
                <a:effectLst/>
                <a:latin typeface="Times New Roman" panose="02020603050405020304" pitchFamily="18" charset="0"/>
                <a:ea typeface="Calibri" panose="020F0502020204030204" pitchFamily="34" charset="0"/>
              </a:rPr>
              <a:t>softmax</a:t>
            </a:r>
            <a:r>
              <a:rPr lang="en-US" sz="2400" dirty="0">
                <a:effectLst/>
                <a:latin typeface="Times New Roman" panose="02020603050405020304" pitchFamily="18" charset="0"/>
                <a:ea typeface="Calibri" panose="020F0502020204030204" pitchFamily="34" charset="0"/>
              </a:rPr>
              <a:t>” activation function in the output layer because it is widely used for classification problem. </a:t>
            </a:r>
          </a:p>
          <a:p>
            <a:pPr marL="285750" indent="-28575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In the proposed model we used “</a:t>
            </a:r>
            <a:r>
              <a:rPr lang="en-US" sz="2400" dirty="0" err="1">
                <a:effectLst/>
                <a:latin typeface="Times New Roman" panose="02020603050405020304" pitchFamily="18" charset="0"/>
                <a:ea typeface="Calibri" panose="020F0502020204030204" pitchFamily="34" charset="0"/>
              </a:rPr>
              <a:t>adam</a:t>
            </a:r>
            <a:r>
              <a:rPr lang="en-US" sz="2400" dirty="0">
                <a:effectLst/>
                <a:latin typeface="Times New Roman" panose="02020603050405020304" pitchFamily="18" charset="0"/>
                <a:ea typeface="Calibri" panose="020F0502020204030204" pitchFamily="34" charset="0"/>
              </a:rPr>
              <a:t>” optimizer for reducing the training time</a:t>
            </a:r>
            <a:endParaRPr lang="en-IN" sz="2400" dirty="0"/>
          </a:p>
        </p:txBody>
      </p:sp>
    </p:spTree>
    <p:extLst>
      <p:ext uri="{BB962C8B-B14F-4D97-AF65-F5344CB8AC3E}">
        <p14:creationId xmlns:p14="http://schemas.microsoft.com/office/powerpoint/2010/main" val="1039566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D6E18A-7283-3812-71B9-40B160B699D5}"/>
              </a:ext>
            </a:extLst>
          </p:cNvPr>
          <p:cNvPicPr/>
          <p:nvPr/>
        </p:nvPicPr>
        <p:blipFill>
          <a:blip r:embed="rId2" cstate="print"/>
          <a:srcRect/>
          <a:stretch>
            <a:fillRect/>
          </a:stretch>
        </p:blipFill>
        <p:spPr bwMode="auto">
          <a:xfrm>
            <a:off x="1047565" y="1267449"/>
            <a:ext cx="9846365" cy="5168348"/>
          </a:xfrm>
          <a:prstGeom prst="rect">
            <a:avLst/>
          </a:prstGeom>
          <a:ln w="38100" cap="sq">
            <a:solidFill>
              <a:schemeClr val="bg2">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3526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0293-8D69-51EF-5550-26FC744E254E}"/>
              </a:ext>
            </a:extLst>
          </p:cNvPr>
          <p:cNvSpPr txBox="1">
            <a:spLocks/>
          </p:cNvSpPr>
          <p:nvPr/>
        </p:nvSpPr>
        <p:spPr>
          <a:xfrm>
            <a:off x="609600" y="318052"/>
            <a:ext cx="11074400" cy="729513"/>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r>
              <a:rPr lang="en-US" sz="4000" dirty="0">
                <a:solidFill>
                  <a:schemeClr val="tx2">
                    <a:lumMod val="60000"/>
                    <a:lumOff val="40000"/>
                  </a:schemeClr>
                </a:solidFill>
                <a:latin typeface="Times New Roman" panose="02020603050405020304" pitchFamily="18" charset="0"/>
                <a:cs typeface="Times New Roman" panose="02020603050405020304" pitchFamily="18" charset="0"/>
              </a:rPr>
              <a:t>RESULTS</a:t>
            </a:r>
            <a:r>
              <a:rPr lang="en-US" sz="4400" dirty="0">
                <a:solidFill>
                  <a:schemeClr val="tx2">
                    <a:lumMod val="60000"/>
                    <a:lumOff val="40000"/>
                  </a:schemeClr>
                </a:solidFill>
                <a:latin typeface="Times New Roman" panose="02020603050405020304" pitchFamily="18" charset="0"/>
                <a:cs typeface="Times New Roman" panose="02020603050405020304" pitchFamily="18" charset="0"/>
              </a:rPr>
              <a:t>:</a:t>
            </a:r>
            <a:endParaRPr lang="en-IN" sz="4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306FB80-6A54-B7CF-365B-6B66973183E3}"/>
              </a:ext>
            </a:extLst>
          </p:cNvPr>
          <p:cNvPicPr/>
          <p:nvPr/>
        </p:nvPicPr>
        <p:blipFill>
          <a:blip r:embed="rId2" cstate="print"/>
          <a:srcRect/>
          <a:stretch>
            <a:fillRect/>
          </a:stretch>
        </p:blipFill>
        <p:spPr bwMode="auto">
          <a:xfrm>
            <a:off x="1114756" y="1893201"/>
            <a:ext cx="2382244" cy="1773141"/>
          </a:xfrm>
          <a:prstGeom prst="rect">
            <a:avLst/>
          </a:prstGeom>
          <a:noFill/>
          <a:ln w="9525">
            <a:noFill/>
            <a:miter lim="800000"/>
            <a:headEnd/>
            <a:tailEnd/>
          </a:ln>
        </p:spPr>
      </p:pic>
      <p:pic>
        <p:nvPicPr>
          <p:cNvPr id="4" name="Picture 3">
            <a:extLst>
              <a:ext uri="{FF2B5EF4-FFF2-40B4-BE49-F238E27FC236}">
                <a16:creationId xmlns:a16="http://schemas.microsoft.com/office/drawing/2014/main" id="{CE3FAD16-66A6-58AC-7E57-A1D0904A27EF}"/>
              </a:ext>
            </a:extLst>
          </p:cNvPr>
          <p:cNvPicPr/>
          <p:nvPr/>
        </p:nvPicPr>
        <p:blipFill>
          <a:blip r:embed="rId3" cstate="print"/>
          <a:srcRect/>
          <a:stretch>
            <a:fillRect/>
          </a:stretch>
        </p:blipFill>
        <p:spPr bwMode="auto">
          <a:xfrm>
            <a:off x="4160105" y="1866568"/>
            <a:ext cx="2573075" cy="1876508"/>
          </a:xfrm>
          <a:prstGeom prst="rect">
            <a:avLst/>
          </a:prstGeom>
          <a:noFill/>
          <a:ln w="9525">
            <a:noFill/>
            <a:miter lim="800000"/>
            <a:headEnd/>
            <a:tailEnd/>
          </a:ln>
        </p:spPr>
      </p:pic>
      <p:pic>
        <p:nvPicPr>
          <p:cNvPr id="5" name="Picture 4">
            <a:extLst>
              <a:ext uri="{FF2B5EF4-FFF2-40B4-BE49-F238E27FC236}">
                <a16:creationId xmlns:a16="http://schemas.microsoft.com/office/drawing/2014/main" id="{AE7D3BD0-E3F4-7B8C-4136-87ED573A626D}"/>
              </a:ext>
            </a:extLst>
          </p:cNvPr>
          <p:cNvPicPr/>
          <p:nvPr/>
        </p:nvPicPr>
        <p:blipFill>
          <a:blip r:embed="rId4" cstate="print"/>
          <a:srcRect/>
          <a:stretch>
            <a:fillRect/>
          </a:stretch>
        </p:blipFill>
        <p:spPr bwMode="auto">
          <a:xfrm>
            <a:off x="7284899" y="1866568"/>
            <a:ext cx="2377799" cy="1876508"/>
          </a:xfrm>
          <a:prstGeom prst="rect">
            <a:avLst/>
          </a:prstGeom>
          <a:noFill/>
          <a:ln w="9525">
            <a:noFill/>
            <a:miter lim="800000"/>
            <a:headEnd/>
            <a:tailEnd/>
          </a:ln>
        </p:spPr>
      </p:pic>
      <p:pic>
        <p:nvPicPr>
          <p:cNvPr id="6" name="Picture 5">
            <a:extLst>
              <a:ext uri="{FF2B5EF4-FFF2-40B4-BE49-F238E27FC236}">
                <a16:creationId xmlns:a16="http://schemas.microsoft.com/office/drawing/2014/main" id="{C2CE25A9-640C-9A26-6352-39BADF33C515}"/>
              </a:ext>
            </a:extLst>
          </p:cNvPr>
          <p:cNvPicPr/>
          <p:nvPr/>
        </p:nvPicPr>
        <p:blipFill>
          <a:blip r:embed="rId5" cstate="print"/>
          <a:srcRect/>
          <a:stretch>
            <a:fillRect/>
          </a:stretch>
        </p:blipFill>
        <p:spPr bwMode="auto">
          <a:xfrm>
            <a:off x="2901397" y="4232081"/>
            <a:ext cx="2517416" cy="1971924"/>
          </a:xfrm>
          <a:prstGeom prst="rect">
            <a:avLst/>
          </a:prstGeom>
          <a:noFill/>
          <a:ln w="9525">
            <a:noFill/>
            <a:miter lim="800000"/>
            <a:headEnd/>
            <a:tailEnd/>
          </a:ln>
        </p:spPr>
      </p:pic>
      <p:pic>
        <p:nvPicPr>
          <p:cNvPr id="7" name="Picture 6">
            <a:extLst>
              <a:ext uri="{FF2B5EF4-FFF2-40B4-BE49-F238E27FC236}">
                <a16:creationId xmlns:a16="http://schemas.microsoft.com/office/drawing/2014/main" id="{C0428833-2364-3BC6-9F7E-F935687D4C52}"/>
              </a:ext>
            </a:extLst>
          </p:cNvPr>
          <p:cNvPicPr/>
          <p:nvPr/>
        </p:nvPicPr>
        <p:blipFill>
          <a:blip r:embed="rId6" cstate="print"/>
          <a:srcRect/>
          <a:stretch>
            <a:fillRect/>
          </a:stretch>
        </p:blipFill>
        <p:spPr bwMode="auto">
          <a:xfrm>
            <a:off x="6096000" y="4232081"/>
            <a:ext cx="2517416" cy="1924216"/>
          </a:xfrm>
          <a:prstGeom prst="rect">
            <a:avLst/>
          </a:prstGeom>
          <a:noFill/>
          <a:ln w="9525">
            <a:noFill/>
            <a:miter lim="800000"/>
            <a:headEnd/>
            <a:tailEnd/>
          </a:ln>
        </p:spPr>
      </p:pic>
    </p:spTree>
    <p:extLst>
      <p:ext uri="{BB962C8B-B14F-4D97-AF65-F5344CB8AC3E}">
        <p14:creationId xmlns:p14="http://schemas.microsoft.com/office/powerpoint/2010/main" val="425177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06D13B-4FA3-3840-3114-33C6C8AB5A58}"/>
              </a:ext>
            </a:extLst>
          </p:cNvPr>
          <p:cNvSpPr>
            <a:spLocks noChangeArrowheads="1"/>
          </p:cNvSpPr>
          <p:nvPr/>
        </p:nvSpPr>
        <p:spPr bwMode="auto">
          <a:xfrm>
            <a:off x="598828" y="1934779"/>
            <a:ext cx="7184247" cy="407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 evaluating the performance of the proposed model training and testing accuracies are very useful.</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get better accuracy the model needs to be trained using different epochs.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trained the data set using our custom CNN architecture.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We used </a:t>
            </a:r>
            <a:r>
              <a:rPr lang="en-US" altLang="en-US" sz="2100" dirty="0">
                <a:latin typeface="Times New Roman" panose="02020603050405020304" pitchFamily="18" charset="0"/>
                <a:ea typeface="Calibri" panose="020F0502020204030204" pitchFamily="34" charset="0"/>
                <a:cs typeface="Times New Roman" panose="02020603050405020304" pitchFamily="18" charset="0"/>
              </a:rPr>
              <a:t>30</a:t>
            </a:r>
            <a:r>
              <a:rPr kumimoji="0" lang="en-US" altLang="en-US" sz="2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epochs to train the data.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1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 found the accuracy of our proposed model is </a:t>
            </a:r>
            <a:r>
              <a:rPr kumimoji="0" lang="en-US" altLang="en-US" sz="21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98%.</a:t>
            </a:r>
            <a:endParaRPr kumimoji="0" lang="en-US" altLang="en-US" sz="2100" b="1"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20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12647464-43D2-1640-65C8-B71C492D4F0B}"/>
              </a:ext>
            </a:extLst>
          </p:cNvPr>
          <p:cNvGraphicFramePr>
            <a:graphicFrameLocks noGrp="1"/>
          </p:cNvGraphicFramePr>
          <p:nvPr>
            <p:extLst>
              <p:ext uri="{D42A27DB-BD31-4B8C-83A1-F6EECF244321}">
                <p14:modId xmlns:p14="http://schemas.microsoft.com/office/powerpoint/2010/main" val="2140228961"/>
              </p:ext>
            </p:extLst>
          </p:nvPr>
        </p:nvGraphicFramePr>
        <p:xfrm>
          <a:off x="7646001" y="2258405"/>
          <a:ext cx="4155312" cy="1217421"/>
        </p:xfrm>
        <a:graphic>
          <a:graphicData uri="http://schemas.openxmlformats.org/drawingml/2006/table">
            <a:tbl>
              <a:tblPr firstRow="1" firstCol="1" bandRow="1">
                <a:tableStyleId>{5C22544A-7EE6-4342-B048-85BDC9FD1C3A}</a:tableStyleId>
              </a:tblPr>
              <a:tblGrid>
                <a:gridCol w="980439">
                  <a:extLst>
                    <a:ext uri="{9D8B030D-6E8A-4147-A177-3AD203B41FA5}">
                      <a16:colId xmlns:a16="http://schemas.microsoft.com/office/drawing/2014/main" val="1702261545"/>
                    </a:ext>
                  </a:extLst>
                </a:gridCol>
                <a:gridCol w="1738865">
                  <a:extLst>
                    <a:ext uri="{9D8B030D-6E8A-4147-A177-3AD203B41FA5}">
                      <a16:colId xmlns:a16="http://schemas.microsoft.com/office/drawing/2014/main" val="2553905727"/>
                    </a:ext>
                  </a:extLst>
                </a:gridCol>
                <a:gridCol w="1436008">
                  <a:extLst>
                    <a:ext uri="{9D8B030D-6E8A-4147-A177-3AD203B41FA5}">
                      <a16:colId xmlns:a16="http://schemas.microsoft.com/office/drawing/2014/main" val="837356278"/>
                    </a:ext>
                  </a:extLst>
                </a:gridCol>
              </a:tblGrid>
              <a:tr h="412092">
                <a:tc>
                  <a:txBody>
                    <a:bodyPr/>
                    <a:lstStyle/>
                    <a:p>
                      <a:pPr indent="144145" algn="ctr"/>
                      <a:r>
                        <a:rPr lang="en-US" sz="1400" dirty="0">
                          <a:effectLst/>
                        </a:rPr>
                        <a:t>Epochs</a:t>
                      </a:r>
                      <a:endParaRPr lang="en-IN" sz="1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dirty="0">
                          <a:effectLst/>
                        </a:rPr>
                        <a:t>Train accuracy</a:t>
                      </a:r>
                      <a:endParaRPr lang="en-IN" sz="1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dirty="0">
                          <a:effectLst/>
                        </a:rPr>
                        <a:t>Validation accuracy</a:t>
                      </a:r>
                      <a:endParaRPr lang="en-IN" sz="1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2060209"/>
                  </a:ext>
                </a:extLst>
              </a:tr>
              <a:tr h="263567">
                <a:tc>
                  <a:txBody>
                    <a:bodyPr/>
                    <a:lstStyle/>
                    <a:p>
                      <a:pPr indent="144145" algn="ctr"/>
                      <a:r>
                        <a:rPr lang="en-US" sz="1400">
                          <a:effectLst/>
                        </a:rPr>
                        <a:t>1</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49.7</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dirty="0">
                          <a:effectLst/>
                        </a:rPr>
                        <a:t>99.7</a:t>
                      </a:r>
                      <a:endParaRPr lang="en-IN" sz="1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1885117"/>
                  </a:ext>
                </a:extLst>
              </a:tr>
              <a:tr h="263567">
                <a:tc>
                  <a:txBody>
                    <a:bodyPr/>
                    <a:lstStyle/>
                    <a:p>
                      <a:pPr indent="144145" algn="ctr"/>
                      <a:r>
                        <a:rPr lang="en-US" sz="1400" dirty="0">
                          <a:effectLst/>
                        </a:rPr>
                        <a:t>5</a:t>
                      </a:r>
                      <a:endParaRPr lang="en-IN" sz="1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dirty="0">
                          <a:effectLst/>
                        </a:rPr>
                        <a:t>96.1</a:t>
                      </a:r>
                      <a:endParaRPr lang="en-IN" sz="1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99.5</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94468194"/>
                  </a:ext>
                </a:extLst>
              </a:tr>
              <a:tr h="263567">
                <a:tc>
                  <a:txBody>
                    <a:bodyPr/>
                    <a:lstStyle/>
                    <a:p>
                      <a:pPr indent="144145" algn="ctr"/>
                      <a:r>
                        <a:rPr lang="en-US" sz="1400">
                          <a:effectLst/>
                        </a:rPr>
                        <a:t>10</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98.3</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IN" sz="1400" dirty="0">
                          <a:effectLst/>
                          <a:latin typeface="Times" panose="02020603050405020304" pitchFamily="18" charset="0"/>
                          <a:ea typeface="Times New Roman" panose="02020603050405020304" pitchFamily="18" charset="0"/>
                          <a:cs typeface="Times New Roman" panose="02020603050405020304" pitchFamily="18" charset="0"/>
                        </a:rPr>
                        <a:t>99.6</a:t>
                      </a:r>
                    </a:p>
                  </a:txBody>
                  <a:tcPr marL="68580" marR="68580" marT="0" marB="0"/>
                </a:tc>
                <a:extLst>
                  <a:ext uri="{0D108BD9-81ED-4DB2-BD59-A6C34878D82A}">
                    <a16:rowId xmlns:a16="http://schemas.microsoft.com/office/drawing/2014/main" val="3402711300"/>
                  </a:ext>
                </a:extLst>
              </a:tr>
            </a:tbl>
          </a:graphicData>
        </a:graphic>
      </p:graphicFrame>
      <p:graphicFrame>
        <p:nvGraphicFramePr>
          <p:cNvPr id="4" name="Table 3">
            <a:extLst>
              <a:ext uri="{FF2B5EF4-FFF2-40B4-BE49-F238E27FC236}">
                <a16:creationId xmlns:a16="http://schemas.microsoft.com/office/drawing/2014/main" id="{4B683E86-DD8E-3BB7-055A-5F52BEACFD14}"/>
              </a:ext>
            </a:extLst>
          </p:cNvPr>
          <p:cNvGraphicFramePr>
            <a:graphicFrameLocks noGrp="1"/>
          </p:cNvGraphicFramePr>
          <p:nvPr>
            <p:extLst>
              <p:ext uri="{D42A27DB-BD31-4B8C-83A1-F6EECF244321}">
                <p14:modId xmlns:p14="http://schemas.microsoft.com/office/powerpoint/2010/main" val="4110444702"/>
              </p:ext>
            </p:extLst>
          </p:nvPr>
        </p:nvGraphicFramePr>
        <p:xfrm>
          <a:off x="7592992" y="4206468"/>
          <a:ext cx="4236335" cy="2183939"/>
        </p:xfrm>
        <a:graphic>
          <a:graphicData uri="http://schemas.openxmlformats.org/drawingml/2006/table">
            <a:tbl>
              <a:tblPr firstRow="1" firstCol="1" bandRow="1">
                <a:tableStyleId>{5C22544A-7EE6-4342-B048-85BDC9FD1C3A}</a:tableStyleId>
              </a:tblPr>
              <a:tblGrid>
                <a:gridCol w="1303588">
                  <a:extLst>
                    <a:ext uri="{9D8B030D-6E8A-4147-A177-3AD203B41FA5}">
                      <a16:colId xmlns:a16="http://schemas.microsoft.com/office/drawing/2014/main" val="3773603902"/>
                    </a:ext>
                  </a:extLst>
                </a:gridCol>
                <a:gridCol w="1471625">
                  <a:extLst>
                    <a:ext uri="{9D8B030D-6E8A-4147-A177-3AD203B41FA5}">
                      <a16:colId xmlns:a16="http://schemas.microsoft.com/office/drawing/2014/main" val="3952599529"/>
                    </a:ext>
                  </a:extLst>
                </a:gridCol>
                <a:gridCol w="1461122">
                  <a:extLst>
                    <a:ext uri="{9D8B030D-6E8A-4147-A177-3AD203B41FA5}">
                      <a16:colId xmlns:a16="http://schemas.microsoft.com/office/drawing/2014/main" val="2991194279"/>
                    </a:ext>
                  </a:extLst>
                </a:gridCol>
              </a:tblGrid>
              <a:tr h="392675">
                <a:tc>
                  <a:txBody>
                    <a:bodyPr/>
                    <a:lstStyle/>
                    <a:p>
                      <a:pPr indent="144145" algn="ctr"/>
                      <a:r>
                        <a:rPr lang="en-US" sz="1400">
                          <a:effectLst/>
                        </a:rPr>
                        <a:t>Epochs</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dirty="0">
                          <a:effectLst/>
                        </a:rPr>
                        <a:t>Train </a:t>
                      </a:r>
                    </a:p>
                    <a:p>
                      <a:pPr indent="144145" algn="just"/>
                      <a:r>
                        <a:rPr lang="en-US" sz="1400" dirty="0">
                          <a:effectLst/>
                        </a:rPr>
                        <a:t>loss</a:t>
                      </a:r>
                      <a:endParaRPr lang="en-IN" sz="1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just"/>
                      <a:r>
                        <a:rPr lang="en-US" sz="1400" dirty="0">
                          <a:effectLst/>
                        </a:rPr>
                        <a:t>Validation        loss</a:t>
                      </a:r>
                      <a:endParaRPr lang="en-US" sz="1400" dirty="0">
                        <a:effectLst/>
                        <a:latin typeface="Times"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5811874"/>
                  </a:ext>
                </a:extLst>
              </a:tr>
              <a:tr h="242149">
                <a:tc>
                  <a:txBody>
                    <a:bodyPr/>
                    <a:lstStyle/>
                    <a:p>
                      <a:pPr indent="144145" algn="ctr"/>
                      <a:r>
                        <a:rPr lang="en-US" sz="1400">
                          <a:effectLst/>
                        </a:rPr>
                        <a:t>1</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1.64</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0.02</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95655445"/>
                  </a:ext>
                </a:extLst>
              </a:tr>
              <a:tr h="257693">
                <a:tc>
                  <a:txBody>
                    <a:bodyPr/>
                    <a:lstStyle/>
                    <a:p>
                      <a:pPr indent="144145" algn="ctr"/>
                      <a:r>
                        <a:rPr lang="en-US" sz="1400">
                          <a:effectLst/>
                        </a:rPr>
                        <a:t>5</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0.12</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0.02</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57900981"/>
                  </a:ext>
                </a:extLst>
              </a:tr>
              <a:tr h="242149">
                <a:tc>
                  <a:txBody>
                    <a:bodyPr/>
                    <a:lstStyle/>
                    <a:p>
                      <a:pPr indent="144145" algn="ctr"/>
                      <a:r>
                        <a:rPr lang="en-US" sz="1400">
                          <a:effectLst/>
                        </a:rPr>
                        <a:t>10</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0.06</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0.02</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9631590"/>
                  </a:ext>
                </a:extLst>
              </a:tr>
              <a:tr h="257693">
                <a:tc>
                  <a:txBody>
                    <a:bodyPr/>
                    <a:lstStyle/>
                    <a:p>
                      <a:pPr indent="144145" algn="ctr"/>
                      <a:r>
                        <a:rPr lang="en-US" sz="1400">
                          <a:effectLst/>
                        </a:rPr>
                        <a:t>15</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0.03</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0.02</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8849558"/>
                  </a:ext>
                </a:extLst>
              </a:tr>
              <a:tr h="257693">
                <a:tc>
                  <a:txBody>
                    <a:bodyPr/>
                    <a:lstStyle/>
                    <a:p>
                      <a:pPr indent="144145" algn="ctr"/>
                      <a:r>
                        <a:rPr lang="en-US" sz="1400">
                          <a:effectLst/>
                        </a:rPr>
                        <a:t>20</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0.03</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0.02</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347188"/>
                  </a:ext>
                </a:extLst>
              </a:tr>
              <a:tr h="242149">
                <a:tc>
                  <a:txBody>
                    <a:bodyPr/>
                    <a:lstStyle/>
                    <a:p>
                      <a:pPr indent="144145" algn="ctr"/>
                      <a:r>
                        <a:rPr lang="en-US" sz="1400">
                          <a:effectLst/>
                        </a:rPr>
                        <a:t>25</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0.01</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dirty="0">
                          <a:effectLst/>
                        </a:rPr>
                        <a:t>0.02</a:t>
                      </a:r>
                      <a:endParaRPr lang="en-IN" sz="1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32118695"/>
                  </a:ext>
                </a:extLst>
              </a:tr>
              <a:tr h="257693">
                <a:tc>
                  <a:txBody>
                    <a:bodyPr/>
                    <a:lstStyle/>
                    <a:p>
                      <a:pPr indent="144145" algn="ctr"/>
                      <a:r>
                        <a:rPr lang="en-US" sz="1400">
                          <a:effectLst/>
                        </a:rPr>
                        <a:t>30</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a:effectLst/>
                        </a:rPr>
                        <a:t>0.01</a:t>
                      </a:r>
                      <a:endParaRPr lang="en-IN" sz="140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indent="144145" algn="ctr"/>
                      <a:r>
                        <a:rPr lang="en-US" sz="1400" dirty="0">
                          <a:effectLst/>
                        </a:rPr>
                        <a:t>0.02</a:t>
                      </a:r>
                      <a:endParaRPr lang="en-IN" sz="1400" dirty="0">
                        <a:effectLst/>
                        <a:latin typeface="Times"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70702120"/>
                  </a:ext>
                </a:extLst>
              </a:tr>
            </a:tbl>
          </a:graphicData>
        </a:graphic>
      </p:graphicFrame>
      <p:sp>
        <p:nvSpPr>
          <p:cNvPr id="5" name="Title 1">
            <a:extLst>
              <a:ext uri="{FF2B5EF4-FFF2-40B4-BE49-F238E27FC236}">
                <a16:creationId xmlns:a16="http://schemas.microsoft.com/office/drawing/2014/main" id="{60B4C0A8-14CE-42AA-B765-2CFD902A4FEE}"/>
              </a:ext>
            </a:extLst>
          </p:cNvPr>
          <p:cNvSpPr txBox="1">
            <a:spLocks/>
          </p:cNvSpPr>
          <p:nvPr/>
        </p:nvSpPr>
        <p:spPr>
          <a:xfrm>
            <a:off x="609600" y="318052"/>
            <a:ext cx="11074400" cy="729513"/>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r>
              <a:rPr lang="en-US" sz="4000" dirty="0">
                <a:solidFill>
                  <a:schemeClr val="tx2">
                    <a:lumMod val="60000"/>
                    <a:lumOff val="40000"/>
                  </a:schemeClr>
                </a:solidFill>
                <a:latin typeface="Times New Roman" panose="02020603050405020304" pitchFamily="18" charset="0"/>
                <a:cs typeface="Times New Roman" panose="02020603050405020304" pitchFamily="18" charset="0"/>
              </a:rPr>
              <a:t>RESULTS (</a:t>
            </a:r>
            <a:r>
              <a:rPr lang="en-US" sz="4000" dirty="0" err="1">
                <a:solidFill>
                  <a:schemeClr val="tx2">
                    <a:lumMod val="60000"/>
                    <a:lumOff val="40000"/>
                  </a:schemeClr>
                </a:solidFill>
                <a:latin typeface="Times New Roman" panose="02020603050405020304" pitchFamily="18" charset="0"/>
                <a:cs typeface="Times New Roman" panose="02020603050405020304" pitchFamily="18" charset="0"/>
              </a:rPr>
              <a:t>cont</a:t>
            </a:r>
            <a:r>
              <a:rPr lang="en-US" sz="4000" dirty="0">
                <a:solidFill>
                  <a:schemeClr val="tx2">
                    <a:lumMod val="60000"/>
                    <a:lumOff val="40000"/>
                  </a:schemeClr>
                </a:solidFill>
                <a:latin typeface="Times New Roman" panose="02020603050405020304" pitchFamily="18" charset="0"/>
                <a:cs typeface="Times New Roman" panose="02020603050405020304" pitchFamily="18" charset="0"/>
              </a:rPr>
              <a:t>…)</a:t>
            </a:r>
            <a:r>
              <a:rPr lang="en-US" sz="4400" dirty="0">
                <a:solidFill>
                  <a:schemeClr val="tx2">
                    <a:lumMod val="60000"/>
                    <a:lumOff val="40000"/>
                  </a:schemeClr>
                </a:solidFill>
                <a:latin typeface="Times New Roman" panose="02020603050405020304" pitchFamily="18" charset="0"/>
                <a:cs typeface="Times New Roman" panose="02020603050405020304" pitchFamily="18" charset="0"/>
              </a:rPr>
              <a:t>:</a:t>
            </a:r>
            <a:endParaRPr lang="en-IN" sz="4400"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54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4C401-87A3-B5B1-3733-01039E01A3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 &amp; FUTURESCOPE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80668F6-8E6A-74CC-A7F4-2397C01005CA}"/>
              </a:ext>
            </a:extLst>
          </p:cNvPr>
          <p:cNvSpPr txBox="1"/>
          <p:nvPr/>
        </p:nvSpPr>
        <p:spPr>
          <a:xfrm>
            <a:off x="599523" y="2347443"/>
            <a:ext cx="11195079" cy="5358646"/>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We have collected our own dataset </a:t>
            </a:r>
            <a:r>
              <a:rPr lang="en-US" sz="2100" dirty="0">
                <a:latin typeface="Times New Roman" panose="02020603050405020304" pitchFamily="18" charset="0"/>
                <a:ea typeface="Calibri" panose="020F0502020204030204" pitchFamily="34" charset="0"/>
                <a:cs typeface="Times New Roman" panose="02020603050405020304" pitchFamily="18" charset="0"/>
              </a:rPr>
              <a:t>a</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nd we developed custom CNN model to predict the images. We </a:t>
            </a:r>
            <a:r>
              <a:rPr lang="en-US" sz="2100" dirty="0">
                <a:latin typeface="Times New Roman" panose="02020603050405020304" pitchFamily="18" charset="0"/>
                <a:ea typeface="Calibri" panose="020F0502020204030204" pitchFamily="34" charset="0"/>
                <a:cs typeface="Times New Roman" panose="02020603050405020304" pitchFamily="18" charset="0"/>
              </a:rPr>
              <a:t>found that the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accuracy </a:t>
            </a:r>
            <a:r>
              <a:rPr lang="en-US" sz="2100" dirty="0">
                <a:latin typeface="Times New Roman" panose="02020603050405020304" pitchFamily="18" charset="0"/>
                <a:ea typeface="Calibri" panose="020F0502020204030204" pitchFamily="34" charset="0"/>
                <a:cs typeface="Times New Roman" panose="02020603050405020304" pitchFamily="18" charset="0"/>
              </a:rPr>
              <a:t>of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our custom CNN model is 98%.</a:t>
            </a:r>
          </a:p>
          <a:p>
            <a:pPr marL="342900" indent="-342900">
              <a:lnSpc>
                <a:spcPct val="150000"/>
              </a:lnSpc>
              <a:buFont typeface="Wingdings" panose="05000000000000000000" pitchFamily="2" charset="2"/>
              <a:buChar char="q"/>
            </a:pPr>
            <a:r>
              <a:rPr lang="en-IN" sz="2100" dirty="0">
                <a:latin typeface="Times New Roman" panose="02020603050405020304" pitchFamily="18" charset="0"/>
                <a:ea typeface="Tahoma" panose="020B0604030504040204" pitchFamily="34" charset="0"/>
                <a:cs typeface="Times New Roman" panose="02020603050405020304" pitchFamily="18" charset="0"/>
              </a:rPr>
              <a:t>The idea Proposed in the Project Uses CNN algorithms for feasible communication between deaf and normal People by recognizing Indian Sign Languages and convert them into Text. </a:t>
            </a:r>
            <a:r>
              <a:rPr lang="en-US" sz="2100" dirty="0">
                <a:latin typeface="Times New Roman" panose="02020603050405020304" pitchFamily="18" charset="0"/>
                <a:cs typeface="Times New Roman" panose="02020603050405020304" pitchFamily="18" charset="0"/>
              </a:rPr>
              <a:t>This helps Normal people to understand the Meaning behind those Signs</a:t>
            </a:r>
          </a:p>
          <a:p>
            <a:pPr marL="342900" indent="-342900">
              <a:lnSpc>
                <a:spcPct val="150000"/>
              </a:lnSpc>
              <a:buFont typeface="Wingdings" panose="05000000000000000000" pitchFamily="2" charset="2"/>
              <a:buChar char="q"/>
            </a:pPr>
            <a:r>
              <a:rPr lang="en-US" sz="2100" dirty="0">
                <a:latin typeface="Times New Roman" panose="02020603050405020304" pitchFamily="18" charset="0"/>
                <a:cs typeface="Times New Roman" panose="02020603050405020304" pitchFamily="18" charset="0"/>
              </a:rPr>
              <a:t>But If Normal People wants to convey message to deaf and dumb people, It is quiet difficult to translate. So we can make a Two way Conversation By adding other module that converts text or speech to Sign language</a:t>
            </a:r>
          </a:p>
          <a:p>
            <a:pPr marL="342900" indent="-342900">
              <a:lnSpc>
                <a:spcPct val="150000"/>
              </a:lnSpc>
              <a:buFont typeface="Wingdings" panose="05000000000000000000" pitchFamily="2" charset="2"/>
              <a:buChar char="q"/>
            </a:pPr>
            <a:endParaRPr lang="en-IN" sz="2100"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lnSpc>
                <a:spcPct val="150000"/>
              </a:lnSpc>
              <a:buFont typeface="Wingdings" panose="05000000000000000000" pitchFamily="2" charset="2"/>
              <a:buChar char="q"/>
            </a:pPr>
            <a:endParaRPr lang="en-IN" sz="21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 typeface="Wingdings" panose="05000000000000000000" pitchFamily="2" charset="2"/>
              <a:buChar char="q"/>
            </a:pPr>
            <a:endParaRPr lang="en-US" sz="2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02081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FC9E-C173-643D-3DBC-25ECD3DA68D4}"/>
              </a:ext>
            </a:extLst>
          </p:cNvPr>
          <p:cNvSpPr>
            <a:spLocks noGrp="1"/>
          </p:cNvSpPr>
          <p:nvPr>
            <p:ph type="title"/>
          </p:nvPr>
        </p:nvSpPr>
        <p:spPr/>
        <p:txBody>
          <a:bodyPr/>
          <a:lstStyle/>
          <a:p>
            <a:pPr algn="ctr"/>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3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B0834-C6A2-B934-9A55-1A4387B43B28}"/>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TEAM MEMBERS</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8AF25B9-2175-7924-CE28-1F2313D4F1BB}"/>
              </a:ext>
            </a:extLst>
          </p:cNvPr>
          <p:cNvSpPr txBox="1"/>
          <p:nvPr/>
        </p:nvSpPr>
        <p:spPr>
          <a:xfrm>
            <a:off x="1028453" y="2456795"/>
            <a:ext cx="10490199" cy="4401205"/>
          </a:xfrm>
          <a:prstGeom prst="rect">
            <a:avLst/>
          </a:prstGeom>
          <a:noFill/>
        </p:spPr>
        <p:txBody>
          <a:bodyPr wrap="square" rtlCol="0">
            <a:spAutoFit/>
          </a:bodyPr>
          <a:lstStyle/>
          <a:p>
            <a:pPr>
              <a:lnSpc>
                <a:spcPct val="100000"/>
              </a:lnSpc>
            </a:pPr>
            <a:r>
              <a:rPr lang="en-US" sz="2800" dirty="0">
                <a:latin typeface="Times New Roman" panose="02020603050405020304" pitchFamily="18" charset="0"/>
                <a:cs typeface="Times New Roman" panose="02020603050405020304" pitchFamily="18" charset="0"/>
              </a:rPr>
              <a:t>19K41A0520 – Shiva </a:t>
            </a:r>
            <a:r>
              <a:rPr lang="en-US" sz="2800" dirty="0" err="1">
                <a:latin typeface="Times New Roman" panose="02020603050405020304" pitchFamily="18" charset="0"/>
                <a:cs typeface="Times New Roman" panose="02020603050405020304" pitchFamily="18" charset="0"/>
              </a:rPr>
              <a:t>Sowmya</a:t>
            </a:r>
            <a:endParaRPr lang="en-US" sz="2800" dirty="0">
              <a:latin typeface="Times New Roman" panose="02020603050405020304" pitchFamily="18" charset="0"/>
              <a:cs typeface="Times New Roman" panose="02020603050405020304" pitchFamily="18" charset="0"/>
            </a:endParaRPr>
          </a:p>
          <a:p>
            <a:pPr>
              <a:lnSpc>
                <a:spcPct val="100000"/>
              </a:lnSpc>
            </a:pPr>
            <a:r>
              <a:rPr lang="en-US" sz="2800" dirty="0">
                <a:latin typeface="Times New Roman" panose="02020603050405020304" pitchFamily="18" charset="0"/>
                <a:cs typeface="Times New Roman" panose="02020603050405020304" pitchFamily="18" charset="0"/>
              </a:rPr>
              <a:t>19K41A0532 – Anu</a:t>
            </a:r>
          </a:p>
          <a:p>
            <a:pPr>
              <a:lnSpc>
                <a:spcPct val="100000"/>
              </a:lnSpc>
            </a:pPr>
            <a:r>
              <a:rPr lang="en-US" sz="2800" dirty="0">
                <a:latin typeface="Times New Roman" panose="02020603050405020304" pitchFamily="18" charset="0"/>
                <a:cs typeface="Times New Roman" panose="02020603050405020304" pitchFamily="18" charset="0"/>
              </a:rPr>
              <a:t>19K41A0539 – Anjali Kiran</a:t>
            </a:r>
          </a:p>
          <a:p>
            <a:pPr>
              <a:lnSpc>
                <a:spcPct val="100000"/>
              </a:lnSpc>
            </a:pPr>
            <a:r>
              <a:rPr lang="en-US" sz="2800" dirty="0">
                <a:latin typeface="Times New Roman" panose="02020603050405020304" pitchFamily="18" charset="0"/>
                <a:cs typeface="Times New Roman" panose="02020603050405020304" pitchFamily="18" charset="0"/>
              </a:rPr>
              <a:t>19K41A0540 – Sai Srujan</a:t>
            </a:r>
          </a:p>
          <a:p>
            <a:pPr marL="0" indent="0" algn="ctr">
              <a:lnSpc>
                <a:spcPct val="100000"/>
              </a:lnSpc>
              <a:buNone/>
            </a:pPr>
            <a:endParaRPr lang="en-US" sz="2800" dirty="0">
              <a:latin typeface="Times New Roman" panose="02020603050405020304" pitchFamily="18" charset="0"/>
              <a:cs typeface="Times New Roman" panose="02020603050405020304" pitchFamily="18" charset="0"/>
            </a:endParaRPr>
          </a:p>
          <a:p>
            <a:pPr marL="0" indent="0" algn="ctr">
              <a:lnSpc>
                <a:spcPct val="100000"/>
              </a:lnSpc>
              <a:buNone/>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Under the Guidance </a:t>
            </a:r>
          </a:p>
          <a:p>
            <a:pPr marL="0" indent="0" algn="ctr">
              <a:lnSpc>
                <a:spcPct val="100000"/>
              </a:lnSpc>
              <a:buNone/>
            </a:pPr>
            <a:r>
              <a:rPr lang="en-US" sz="2800" dirty="0">
                <a:latin typeface="Times New Roman" panose="02020603050405020304" pitchFamily="18" charset="0"/>
                <a:cs typeface="Times New Roman" panose="02020603050405020304" pitchFamily="18" charset="0"/>
              </a:rPr>
              <a:t> Dr. Praveen </a:t>
            </a:r>
          </a:p>
          <a:p>
            <a:pPr marL="0" indent="0" algn="ctr">
              <a:lnSpc>
                <a:spcPct val="100000"/>
              </a:lnSpc>
              <a:buNone/>
            </a:pPr>
            <a:r>
              <a:rPr lang="en-US" sz="2800" dirty="0">
                <a:latin typeface="Times New Roman" panose="02020603050405020304" pitchFamily="18" charset="0"/>
                <a:cs typeface="Times New Roman" panose="02020603050405020304" pitchFamily="18" charset="0"/>
              </a:rPr>
              <a:t>  Associate Professor School of CS &amp; AI SRU</a:t>
            </a:r>
          </a:p>
          <a:p>
            <a:pPr marL="0" indent="0">
              <a:lnSpc>
                <a:spcPct val="100000"/>
              </a:lnSpc>
              <a:buNone/>
            </a:pPr>
            <a:r>
              <a:rPr lang="en-US" sz="2800" dirty="0">
                <a:latin typeface="Times New Roman" panose="02020603050405020304" pitchFamily="18" charset="0"/>
                <a:cs typeface="Times New Roman" panose="02020603050405020304" pitchFamily="18" charset="0"/>
              </a:rPr>
              <a:t>                     </a:t>
            </a:r>
          </a:p>
          <a:p>
            <a:pPr>
              <a:lnSpc>
                <a:spcPct val="100000"/>
              </a:lnSpc>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25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12E0-86A1-5829-08FF-5F24E1F13E6D}"/>
              </a:ext>
            </a:extLst>
          </p:cNvPr>
          <p:cNvSpPr>
            <a:spLocks noGrp="1"/>
          </p:cNvSpPr>
          <p:nvPr>
            <p:ph type="title"/>
          </p:nvPr>
        </p:nvSpPr>
        <p:spPr/>
        <p:txBody>
          <a:bodyPr/>
          <a:lstStyle/>
          <a:p>
            <a:pPr algn="ctr"/>
            <a:r>
              <a:rPr lang="en-US" sz="4000" dirty="0">
                <a:latin typeface="Times New Roman" panose="02020603050405020304" pitchFamily="18" charset="0"/>
                <a:cs typeface="Times New Roman" panose="02020603050405020304" pitchFamily="18" charset="0"/>
              </a:rPr>
              <a:t>CONTENTS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6E29ED-CBDA-38B0-C1CC-B8109121D3FB}"/>
              </a:ext>
            </a:extLst>
          </p:cNvPr>
          <p:cNvSpPr>
            <a:spLocks noGrp="1"/>
          </p:cNvSpPr>
          <p:nvPr>
            <p:ph idx="1"/>
          </p:nvPr>
        </p:nvSpPr>
        <p:spPr>
          <a:xfrm>
            <a:off x="1154954" y="2603500"/>
            <a:ext cx="10176661" cy="3797300"/>
          </a:xfrm>
        </p:spPr>
        <p:txBody>
          <a:bodyPr>
            <a:normAutofit fontScale="92500" lnSpcReduction="10000"/>
          </a:bodyPr>
          <a:lstStyle/>
          <a:p>
            <a:pPr marL="285750" indent="-28575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Sign Language</a:t>
            </a:r>
          </a:p>
          <a:p>
            <a:pPr marL="285750" indent="-28575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Project Objectives </a:t>
            </a:r>
          </a:p>
          <a:p>
            <a:pPr marL="285750" indent="-28575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Need Of Sign Language Recognition System</a:t>
            </a:r>
          </a:p>
          <a:p>
            <a:pPr marL="285750" indent="-28575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Existing Methods</a:t>
            </a:r>
          </a:p>
          <a:p>
            <a:pPr marL="285750" indent="-28575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Drawbacks Of Existing Models</a:t>
            </a:r>
          </a:p>
          <a:p>
            <a:pPr marL="285750" indent="-28575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Proposed Model</a:t>
            </a:r>
          </a:p>
          <a:p>
            <a:pPr marL="285750" indent="-28575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Results</a:t>
            </a:r>
          </a:p>
          <a:p>
            <a:pPr marL="285750" indent="-285750">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Conclusion &amp; Future scope</a:t>
            </a:r>
            <a:endParaRPr lang="en-IN" sz="2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07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30392A-2A1E-BFA7-4E48-FF1E75763873}"/>
              </a:ext>
            </a:extLst>
          </p:cNvPr>
          <p:cNvSpPr txBox="1">
            <a:spLocks/>
          </p:cNvSpPr>
          <p:nvPr/>
        </p:nvSpPr>
        <p:spPr bwMode="gray">
          <a:xfrm>
            <a:off x="914400" y="656038"/>
            <a:ext cx="10131427" cy="142458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bg1"/>
                </a:solidFill>
                <a:latin typeface="Times New Roman" panose="02020603050405020304" pitchFamily="18" charset="0"/>
                <a:cs typeface="Times New Roman" panose="02020603050405020304" pitchFamily="18" charset="0"/>
              </a:rPr>
              <a:t> Sign Language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Text Placeholder 2">
            <a:extLst>
              <a:ext uri="{FF2B5EF4-FFF2-40B4-BE49-F238E27FC236}">
                <a16:creationId xmlns:a16="http://schemas.microsoft.com/office/drawing/2014/main" id="{D387BBBA-0EA7-8AF1-C484-B17CB782B93D}"/>
              </a:ext>
            </a:extLst>
          </p:cNvPr>
          <p:cNvSpPr txBox="1">
            <a:spLocks/>
          </p:cNvSpPr>
          <p:nvPr/>
        </p:nvSpPr>
        <p:spPr>
          <a:xfrm>
            <a:off x="627926" y="2925116"/>
            <a:ext cx="10131428" cy="296943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457200" indent="-457200">
              <a:buClr>
                <a:schemeClr val="tx1"/>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Communicating Language primarily used By deaf People</a:t>
            </a:r>
            <a:endParaRPr lang="en-IN" sz="2400" dirty="0">
              <a:latin typeface="Times New Roman" panose="02020603050405020304" pitchFamily="18" charset="0"/>
              <a:cs typeface="Times New Roman" panose="02020603050405020304" pitchFamily="18" charset="0"/>
            </a:endParaRPr>
          </a:p>
          <a:p>
            <a:pPr marL="457200" indent="-457200">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Uses Visual Gestures and Signs rather than Vocals For Communicating Purpose</a:t>
            </a:r>
          </a:p>
          <a:p>
            <a:pPr marL="457200" indent="-457200">
              <a:buClr>
                <a:schemeClr val="tx1"/>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Exists many Sign languages all over the world, mainly American, British, Indian, Japanese and many more.</a:t>
            </a:r>
          </a:p>
          <a:p>
            <a:pPr marL="457200" indent="-457200">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4219909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321B0A2-6D0F-ECA8-0DE0-CAEE311E42B9}"/>
              </a:ext>
            </a:extLst>
          </p:cNvPr>
          <p:cNvSpPr>
            <a:spLocks noGrp="1"/>
          </p:cNvSpPr>
          <p:nvPr>
            <p:ph type="title"/>
          </p:nvPr>
        </p:nvSpPr>
        <p:spPr>
          <a:xfrm>
            <a:off x="1261107" y="883333"/>
            <a:ext cx="10131427" cy="659906"/>
          </a:xfrm>
        </p:spPr>
        <p:txBody>
          <a:bodyPr>
            <a:normAutofit/>
          </a:bodyPr>
          <a:lstStyle/>
          <a:p>
            <a:r>
              <a:rPr lang="en-US" dirty="0">
                <a:latin typeface="Times New Roman" panose="02020603050405020304" pitchFamily="18" charset="0"/>
                <a:cs typeface="Times New Roman" panose="02020603050405020304" pitchFamily="18" charset="0"/>
              </a:rPr>
              <a:t>PROJECT OBJECTIVES</a:t>
            </a:r>
            <a:endParaRPr lang="en-IN" sz="3600"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415D7D1A-4264-1B30-C69A-BF9576D9988D}"/>
              </a:ext>
            </a:extLst>
          </p:cNvPr>
          <p:cNvSpPr txBox="1">
            <a:spLocks/>
          </p:cNvSpPr>
          <p:nvPr/>
        </p:nvSpPr>
        <p:spPr>
          <a:xfrm>
            <a:off x="802038" y="2438212"/>
            <a:ext cx="10078638" cy="388842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One of the major challenges that hearing-impaired people face in the present society is communication. </a:t>
            </a:r>
          </a:p>
          <a:p>
            <a:pPr>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use of sign language interpreters is not a best solution to this issue as it needs the other person to know the Sign language.</a:t>
            </a:r>
          </a:p>
          <a:p>
            <a:pPr>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major goal of this research is to develop a Neural Network-based ISL(Indian Sign Language) identification model for deaf and dumb people.</a:t>
            </a:r>
          </a:p>
          <a:p>
            <a:pPr>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detect the alphabets, which are represented in ISL with </a:t>
            </a:r>
            <a:r>
              <a:rPr lang="en-IN" sz="2000" dirty="0" err="1">
                <a:latin typeface="Times New Roman" panose="02020603050405020304" pitchFamily="18" charset="0"/>
                <a:cs typeface="Times New Roman" panose="02020603050405020304" pitchFamily="18" charset="0"/>
              </a:rPr>
              <a:t>atmost</a:t>
            </a:r>
            <a:r>
              <a:rPr lang="en-IN" sz="2000" dirty="0">
                <a:latin typeface="Times New Roman" panose="02020603050405020304" pitchFamily="18" charset="0"/>
                <a:cs typeface="Times New Roman" panose="02020603050405020304" pitchFamily="18" charset="0"/>
              </a:rPr>
              <a:t> accuracy. </a:t>
            </a:r>
          </a:p>
          <a:p>
            <a:pPr>
              <a:buSzPct val="1000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10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7FBA705-885F-A1DE-09AF-F91464600B71}"/>
              </a:ext>
            </a:extLst>
          </p:cNvPr>
          <p:cNvSpPr txBox="1">
            <a:spLocks/>
          </p:cNvSpPr>
          <p:nvPr/>
        </p:nvSpPr>
        <p:spPr bwMode="gray">
          <a:xfrm>
            <a:off x="685801" y="858176"/>
            <a:ext cx="9665562" cy="73980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Need of Sign language Recognition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1FE186E-22E0-29EA-6CB8-E6608A8FD358}"/>
              </a:ext>
            </a:extLst>
          </p:cNvPr>
          <p:cNvSpPr txBox="1"/>
          <p:nvPr/>
        </p:nvSpPr>
        <p:spPr>
          <a:xfrm>
            <a:off x="269291" y="2227153"/>
            <a:ext cx="7979187" cy="463203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Imagine a deaf and mute person, whose belongings are robbed by a thief and Now he want to complain to a police officer. Then How would he communicate with him ? </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900" dirty="0">
                <a:latin typeface="Times New Roman" panose="02020603050405020304" pitchFamily="18" charset="0"/>
                <a:ea typeface="Times New Roman" panose="02020603050405020304" pitchFamily="18" charset="0"/>
                <a:cs typeface="Times New Roman" panose="02020603050405020304" pitchFamily="18" charset="0"/>
              </a:rPr>
              <a:t>P</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hysically impaired people like deaf and dumb people use Sign language for communication. </a:t>
            </a:r>
          </a:p>
          <a:p>
            <a:pPr marL="285750" indent="-285750">
              <a:buFont typeface="Arial" panose="020B0604020202020204" pitchFamily="34" charset="0"/>
              <a:buChar char="•"/>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Sign language is a boon for deaf and dumb people. But many of the people in society don’t understand sign language as they don’t learn it.</a:t>
            </a:r>
          </a:p>
          <a:p>
            <a:pPr marL="285750" indent="-285750">
              <a:buFont typeface="Arial" panose="020B0604020202020204" pitchFamily="34" charset="0"/>
              <a:buChar char="•"/>
            </a:pP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So to build a bridge between physically challenged people and people who don’t understand sign language we definitely need a system that recognize the signs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Sign language Recognition system:</a:t>
            </a:r>
          </a:p>
          <a:p>
            <a:pPr marL="342900" indent="-342900" algn="ctr">
              <a:buFont typeface="+mj-lt"/>
              <a:buAutoNum type="arabicPeriod"/>
            </a:pPr>
            <a:r>
              <a:rPr lang="en-US" b="1" dirty="0">
                <a:latin typeface="Times New Roman" panose="02020603050405020304" pitchFamily="18" charset="0"/>
                <a:cs typeface="Times New Roman" panose="02020603050405020304" pitchFamily="18" charset="0"/>
              </a:rPr>
              <a:t>Captures the Signs shows by the person</a:t>
            </a:r>
          </a:p>
          <a:p>
            <a:pPr marL="342900" indent="-342900" algn="ctr">
              <a:buFont typeface="+mj-lt"/>
              <a:buAutoNum type="arabicPeriod"/>
            </a:pPr>
            <a:r>
              <a:rPr lang="en-US" b="1" dirty="0">
                <a:latin typeface="Times New Roman" panose="02020603050405020304" pitchFamily="18" charset="0"/>
                <a:cs typeface="Times New Roman" panose="02020603050405020304" pitchFamily="18" charset="0"/>
              </a:rPr>
              <a:t>Converts the Signs to text </a:t>
            </a:r>
          </a:p>
          <a:p>
            <a:pPr marL="342900" indent="-342900" algn="ctr">
              <a:buFont typeface="+mj-lt"/>
              <a:buAutoNum type="arabicPeriod"/>
            </a:pPr>
            <a:endParaRPr lang="en-IN" dirty="0">
              <a:solidFill>
                <a:srgbClr val="000000"/>
              </a:solidFill>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50CCBB6C-EFDE-157D-04FA-E3D246C6BAB5}"/>
              </a:ext>
            </a:extLst>
          </p:cNvPr>
          <p:cNvPicPr>
            <a:picLocks noChangeAspect="1"/>
          </p:cNvPicPr>
          <p:nvPr/>
        </p:nvPicPr>
        <p:blipFill>
          <a:blip r:embed="rId2"/>
          <a:stretch>
            <a:fillRect/>
          </a:stretch>
        </p:blipFill>
        <p:spPr>
          <a:xfrm>
            <a:off x="8248478" y="2770870"/>
            <a:ext cx="3755254" cy="2112330"/>
          </a:xfrm>
          <a:prstGeom prst="rect">
            <a:avLst/>
          </a:prstGeom>
        </p:spPr>
      </p:pic>
    </p:spTree>
    <p:extLst>
      <p:ext uri="{BB962C8B-B14F-4D97-AF65-F5344CB8AC3E}">
        <p14:creationId xmlns:p14="http://schemas.microsoft.com/office/powerpoint/2010/main" val="93658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F6EE9CE-E692-398B-0B6D-BCB36C1D28A9}"/>
              </a:ext>
            </a:extLst>
          </p:cNvPr>
          <p:cNvSpPr txBox="1">
            <a:spLocks/>
          </p:cNvSpPr>
          <p:nvPr/>
        </p:nvSpPr>
        <p:spPr>
          <a:xfrm>
            <a:off x="594804" y="968676"/>
            <a:ext cx="9705975" cy="762001"/>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solidFill>
                  <a:schemeClr val="bg1"/>
                </a:solidFill>
                <a:latin typeface="Times New Roman" panose="02020603050405020304" pitchFamily="18" charset="0"/>
                <a:cs typeface="Times New Roman" panose="02020603050405020304" pitchFamily="18" charset="0"/>
              </a:rPr>
              <a:t>Existing</a:t>
            </a:r>
            <a:r>
              <a:rPr lang="en-US" sz="3200" dirty="0">
                <a:latin typeface="Times New Roman" panose="02020603050405020304" pitchFamily="18" charset="0"/>
                <a:cs typeface="Times New Roman" panose="02020603050405020304" pitchFamily="18" charset="0"/>
              </a:rPr>
              <a:t> </a:t>
            </a:r>
            <a:r>
              <a:rPr lang="en-US" sz="3200" dirty="0">
                <a:solidFill>
                  <a:schemeClr val="bg1"/>
                </a:solidFill>
                <a:latin typeface="Times New Roman" panose="02020603050405020304" pitchFamily="18" charset="0"/>
                <a:cs typeface="Times New Roman" panose="02020603050405020304" pitchFamily="18" charset="0"/>
              </a:rPr>
              <a:t>Approaches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514057-FFDD-5DE0-E0B1-6EA8B2252675}"/>
              </a:ext>
            </a:extLst>
          </p:cNvPr>
          <p:cNvSpPr txBox="1"/>
          <p:nvPr/>
        </p:nvSpPr>
        <p:spPr>
          <a:xfrm>
            <a:off x="594804" y="2377089"/>
            <a:ext cx="6591300" cy="4062651"/>
          </a:xfrm>
          <a:prstGeom prst="rect">
            <a:avLst/>
          </a:prstGeom>
          <a:noFill/>
        </p:spPr>
        <p:txBody>
          <a:bodyPr wrap="square" rtlCol="0">
            <a:spAutoFit/>
          </a:bodyPr>
          <a:lstStyle/>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Many Researches have been taken place on Sign language  Recognition Systems.</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Research In Sign language Primarily has 2 approaches</a:t>
            </a:r>
          </a:p>
          <a:p>
            <a:pPr marL="342900" indent="-342900" algn="ctr">
              <a:buFont typeface="+mj-lt"/>
              <a:buAutoNum type="arabicPeriod"/>
            </a:pPr>
            <a:r>
              <a:rPr lang="en-IN" sz="2000" dirty="0">
                <a:latin typeface="Times New Roman" panose="02020603050405020304" pitchFamily="18" charset="0"/>
                <a:cs typeface="Times New Roman" panose="02020603050405020304" pitchFamily="18" charset="0"/>
              </a:rPr>
              <a:t>Glove based System</a:t>
            </a:r>
          </a:p>
          <a:p>
            <a:pPr marL="342900" indent="-342900" algn="ctr">
              <a:buFont typeface="+mj-lt"/>
              <a:buAutoNum type="arabicPeriod"/>
            </a:pPr>
            <a:r>
              <a:rPr lang="en-IN" sz="2000" dirty="0">
                <a:latin typeface="Times New Roman" panose="02020603050405020304" pitchFamily="18" charset="0"/>
                <a:cs typeface="Times New Roman" panose="02020603050405020304" pitchFamily="18" charset="0"/>
              </a:rPr>
              <a:t>Image Processing and Recognition</a:t>
            </a:r>
          </a:p>
          <a:p>
            <a:pPr algn="ctr"/>
            <a:endParaRPr lang="en-IN" sz="2000" b="1" dirty="0">
              <a:latin typeface="Times New Roman" panose="02020603050405020304" pitchFamily="18" charset="0"/>
              <a:cs typeface="Times New Roman" panose="02020603050405020304" pitchFamily="18" charset="0"/>
            </a:endParaRPr>
          </a:p>
          <a:p>
            <a:pPr marL="285750" indent="-285750">
              <a:buFont typeface="Courier New" panose="02070309020205020404" pitchFamily="49" charset="0"/>
              <a:buChar char="o"/>
            </a:pPr>
            <a:r>
              <a:rPr lang="en-IN" sz="2000" b="1" dirty="0">
                <a:latin typeface="Times New Roman" panose="02020603050405020304" pitchFamily="18" charset="0"/>
                <a:cs typeface="Times New Roman" panose="02020603050405020304" pitchFamily="18" charset="0"/>
              </a:rPr>
              <a:t>Glove Based System:</a:t>
            </a:r>
          </a:p>
          <a:p>
            <a:pPr marL="285750" indent="-285750" algn="ct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In Glove Based System user needs to wear a glove that consists of sensors and motion Trackers. </a:t>
            </a:r>
          </a:p>
          <a:p>
            <a:pPr marL="285750" indent="-285750" algn="ctr">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It compares with the data directly from sensors based on our finger movements</a:t>
            </a:r>
          </a:p>
          <a:p>
            <a:endParaRPr lang="en-IN" dirty="0"/>
          </a:p>
        </p:txBody>
      </p:sp>
      <p:pic>
        <p:nvPicPr>
          <p:cNvPr id="5" name="Picture 4">
            <a:extLst>
              <a:ext uri="{FF2B5EF4-FFF2-40B4-BE49-F238E27FC236}">
                <a16:creationId xmlns:a16="http://schemas.microsoft.com/office/drawing/2014/main" id="{BA1BA950-5DBF-B7DA-6A62-8C6B155E03B8}"/>
              </a:ext>
            </a:extLst>
          </p:cNvPr>
          <p:cNvPicPr>
            <a:picLocks noChangeAspect="1"/>
          </p:cNvPicPr>
          <p:nvPr/>
        </p:nvPicPr>
        <p:blipFill>
          <a:blip r:embed="rId2"/>
          <a:stretch>
            <a:fillRect/>
          </a:stretch>
        </p:blipFill>
        <p:spPr>
          <a:xfrm>
            <a:off x="7748897" y="2687715"/>
            <a:ext cx="3848299" cy="2311400"/>
          </a:xfrm>
          <a:prstGeom prst="rect">
            <a:avLst/>
          </a:prstGeom>
        </p:spPr>
      </p:pic>
    </p:spTree>
    <p:extLst>
      <p:ext uri="{BB962C8B-B14F-4D97-AF65-F5344CB8AC3E}">
        <p14:creationId xmlns:p14="http://schemas.microsoft.com/office/powerpoint/2010/main" val="296753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7CE0-8D57-E7CA-8D5B-E9061AB6CE3C}"/>
              </a:ext>
            </a:extLst>
          </p:cNvPr>
          <p:cNvSpPr txBox="1">
            <a:spLocks/>
          </p:cNvSpPr>
          <p:nvPr/>
        </p:nvSpPr>
        <p:spPr>
          <a:xfrm>
            <a:off x="1764194" y="773898"/>
            <a:ext cx="8496301" cy="845352"/>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Existing Approaches(cont.…)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ECFB1B-B209-0F7A-9950-53FC53F5F734}"/>
              </a:ext>
            </a:extLst>
          </p:cNvPr>
          <p:cNvSpPr txBox="1"/>
          <p:nvPr/>
        </p:nvSpPr>
        <p:spPr>
          <a:xfrm>
            <a:off x="224068" y="2257425"/>
            <a:ext cx="6772276" cy="3139321"/>
          </a:xfrm>
          <a:prstGeom prst="rect">
            <a:avLst/>
          </a:prstGeom>
          <a:noFill/>
        </p:spPr>
        <p:txBody>
          <a:bodyPr wrap="square" rtlCol="0">
            <a:spAutoFit/>
          </a:bodyPr>
          <a:lstStyle/>
          <a:p>
            <a:pPr marL="285750" indent="-285750">
              <a:buFont typeface="Courier New" panose="02070309020205020404" pitchFamily="49" charset="0"/>
              <a:buChar char="o"/>
            </a:pPr>
            <a:r>
              <a:rPr lang="en-US" sz="2100" b="1" dirty="0">
                <a:latin typeface="Times New Roman" panose="02020603050405020304" pitchFamily="18" charset="0"/>
                <a:cs typeface="Times New Roman" panose="02020603050405020304" pitchFamily="18" charset="0"/>
              </a:rPr>
              <a:t>Image Processing and Recognition:</a:t>
            </a:r>
          </a:p>
          <a:p>
            <a:pPr marL="285750" indent="-285750" algn="ctr">
              <a:buFont typeface="Wingdings" panose="05000000000000000000" pitchFamily="2" charset="2"/>
              <a:buChar char="ü"/>
            </a:pPr>
            <a:endParaRPr lang="en-US" sz="2000" b="1" dirty="0">
              <a:latin typeface="Times New Roman" panose="02020603050405020304" pitchFamily="18" charset="0"/>
              <a:cs typeface="Times New Roman" panose="02020603050405020304" pitchFamily="18" charset="0"/>
            </a:endParaRPr>
          </a:p>
          <a:p>
            <a:pPr marL="285750" indent="-285750" algn="ctr">
              <a:buFont typeface="Wingdings" panose="05000000000000000000" pitchFamily="2" charset="2"/>
              <a:buChar char="ü"/>
            </a:pPr>
            <a:r>
              <a:rPr lang="en-US" sz="2100" dirty="0">
                <a:latin typeface="Times New Roman" panose="02020603050405020304" pitchFamily="18" charset="0"/>
                <a:cs typeface="Times New Roman" panose="02020603050405020304" pitchFamily="18" charset="0"/>
              </a:rPr>
              <a:t>Image recognition uses a Camera to Capture Images or Video </a:t>
            </a:r>
          </a:p>
          <a:p>
            <a:pPr marL="285750" indent="-285750">
              <a:buFont typeface="Wingdings" panose="05000000000000000000" pitchFamily="2" charset="2"/>
              <a:buChar char="ü"/>
            </a:pPr>
            <a:r>
              <a:rPr lang="en-US" sz="2100" dirty="0">
                <a:latin typeface="Times New Roman" panose="02020603050405020304" pitchFamily="18" charset="0"/>
                <a:cs typeface="Times New Roman" panose="02020603050405020304" pitchFamily="18" charset="0"/>
              </a:rPr>
              <a:t>It Compares the data With the Images Existing and Recognizes the sign .</a:t>
            </a:r>
          </a:p>
          <a:p>
            <a:endParaRPr lang="en-US" sz="2000" dirty="0"/>
          </a:p>
          <a:p>
            <a:endParaRPr lang="en-US" dirty="0"/>
          </a:p>
          <a:p>
            <a:pPr marL="285750" indent="-285750" algn="ctr">
              <a:buFont typeface="Wingdings" panose="05000000000000000000" pitchFamily="2" charset="2"/>
              <a:buChar char="ü"/>
            </a:pPr>
            <a:endParaRPr lang="en-US" dirty="0"/>
          </a:p>
          <a:p>
            <a:pPr marL="285750" indent="-285750">
              <a:buFont typeface="Courier New" panose="02070309020205020404" pitchFamily="49" charset="0"/>
              <a:buChar char="o"/>
            </a:pPr>
            <a:endParaRPr lang="en-IN" dirty="0"/>
          </a:p>
        </p:txBody>
      </p:sp>
      <p:pic>
        <p:nvPicPr>
          <p:cNvPr id="4" name="Picture 3">
            <a:extLst>
              <a:ext uri="{FF2B5EF4-FFF2-40B4-BE49-F238E27FC236}">
                <a16:creationId xmlns:a16="http://schemas.microsoft.com/office/drawing/2014/main" id="{ECAC8FCE-EB48-87F2-A0D9-E3CD97042FD8}"/>
              </a:ext>
            </a:extLst>
          </p:cNvPr>
          <p:cNvPicPr>
            <a:picLocks noChangeAspect="1"/>
          </p:cNvPicPr>
          <p:nvPr/>
        </p:nvPicPr>
        <p:blipFill>
          <a:blip r:embed="rId2"/>
          <a:stretch>
            <a:fillRect/>
          </a:stretch>
        </p:blipFill>
        <p:spPr>
          <a:xfrm>
            <a:off x="7359588" y="2257425"/>
            <a:ext cx="4146612" cy="2714625"/>
          </a:xfrm>
          <a:prstGeom prst="rect">
            <a:avLst/>
          </a:prstGeom>
        </p:spPr>
      </p:pic>
    </p:spTree>
    <p:extLst>
      <p:ext uri="{BB962C8B-B14F-4D97-AF65-F5344CB8AC3E}">
        <p14:creationId xmlns:p14="http://schemas.microsoft.com/office/powerpoint/2010/main" val="340766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A94822-2063-3606-987C-E7160EFE2EEA}"/>
              </a:ext>
            </a:extLst>
          </p:cNvPr>
          <p:cNvSpPr txBox="1">
            <a:spLocks/>
          </p:cNvSpPr>
          <p:nvPr/>
        </p:nvSpPr>
        <p:spPr>
          <a:xfrm>
            <a:off x="798990" y="1083969"/>
            <a:ext cx="10893641" cy="611666"/>
          </a:xfrm>
          <a:prstGeom prst="rect">
            <a:avLst/>
          </a:prstGeom>
        </p:spPr>
        <p:txBody>
          <a:bodyP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chemeClr val="bg1"/>
                </a:solidFill>
                <a:latin typeface="Times New Roman" panose="02020603050405020304" pitchFamily="18" charset="0"/>
                <a:cs typeface="Times New Roman" panose="02020603050405020304" pitchFamily="18" charset="0"/>
              </a:rPr>
              <a:t>Drawbacks of Existing Models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C32BD84-25C8-03CD-D0E8-29F9E8F38C8E}"/>
              </a:ext>
            </a:extLst>
          </p:cNvPr>
          <p:cNvSpPr txBox="1"/>
          <p:nvPr/>
        </p:nvSpPr>
        <p:spPr>
          <a:xfrm>
            <a:off x="798990" y="2299317"/>
            <a:ext cx="9286043" cy="3037819"/>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 of the Recognition Systems are designed For American Sign Language</a:t>
            </a:r>
          </a:p>
          <a:p>
            <a:pPr marL="285750" indent="-285750">
              <a:lnSpc>
                <a:spcPct val="2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Captures Only One Hand</a:t>
            </a:r>
          </a:p>
          <a:p>
            <a:pPr marL="285750" indent="-285750">
              <a:lnSpc>
                <a:spcPct val="2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Mostly uses Gloves or wrist Bands</a:t>
            </a:r>
            <a:endParaRPr lang="en-IN" sz="2000" dirty="0">
              <a:latin typeface="Times New Roman" panose="02020603050405020304" pitchFamily="18" charset="0"/>
              <a:cs typeface="Times New Roman" panose="02020603050405020304" pitchFamily="18" charset="0"/>
            </a:endParaRPr>
          </a:p>
          <a:p>
            <a:pPr marL="285750" indent="-285750">
              <a:lnSpc>
                <a:spcPct val="250000"/>
              </a:lnSpc>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Costly Equipment’s</a:t>
            </a:r>
          </a:p>
        </p:txBody>
      </p:sp>
    </p:spTree>
    <p:extLst>
      <p:ext uri="{BB962C8B-B14F-4D97-AF65-F5344CB8AC3E}">
        <p14:creationId xmlns:p14="http://schemas.microsoft.com/office/powerpoint/2010/main" val="2505566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E202F8B286E4C408C0FFF5641E39068" ma:contentTypeVersion="2" ma:contentTypeDescription="Create a new document." ma:contentTypeScope="" ma:versionID="56cbc37fb1e5e317db41cdd7bb3cec61">
  <xsd:schema xmlns:xsd="http://www.w3.org/2001/XMLSchema" xmlns:xs="http://www.w3.org/2001/XMLSchema" xmlns:p="http://schemas.microsoft.com/office/2006/metadata/properties" xmlns:ns3="2c67c953-0493-42ef-982a-202e52f9e7f1" targetNamespace="http://schemas.microsoft.com/office/2006/metadata/properties" ma:root="true" ma:fieldsID="46eac7388cd884b0f7092db76242e7f3" ns3:_="">
    <xsd:import namespace="2c67c953-0493-42ef-982a-202e52f9e7f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67c953-0493-42ef-982a-202e52f9e7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8001FD-A430-4721-8B55-7B9BC410375B}">
  <ds:schemaRefs>
    <ds:schemaRef ds:uri="http://schemas.microsoft.com/sharepoint/v3/contenttype/forms"/>
  </ds:schemaRefs>
</ds:datastoreItem>
</file>

<file path=customXml/itemProps2.xml><?xml version="1.0" encoding="utf-8"?>
<ds:datastoreItem xmlns:ds="http://schemas.openxmlformats.org/officeDocument/2006/customXml" ds:itemID="{EF506FF2-404E-4120-A297-B0D792795D91}">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FC2AB5B2-13FD-4860-B531-C3CD4F6B5BB7}">
  <ds:schemaRefs>
    <ds:schemaRef ds:uri="http://schemas.microsoft.com/office/2006/metadata/contentType"/>
    <ds:schemaRef ds:uri="http://schemas.microsoft.com/office/2006/metadata/properties/metaAttributes"/>
    <ds:schemaRef ds:uri="http://www.w3.org/2000/xmlns/"/>
    <ds:schemaRef ds:uri="http://www.w3.org/2001/XMLSchema"/>
    <ds:schemaRef ds:uri="2c67c953-0493-42ef-982a-202e52f9e7f1"/>
  </ds:schemaRefs>
</ds:datastoreItem>
</file>

<file path=docProps/app.xml><?xml version="1.0" encoding="utf-8"?>
<Properties xmlns="http://schemas.openxmlformats.org/officeDocument/2006/extended-properties" xmlns:vt="http://schemas.openxmlformats.org/officeDocument/2006/docPropsVTypes">
  <Template>TM02900722[[fn=Ion Boardroom]]</Template>
  <TotalTime>102</TotalTime>
  <Words>929</Words>
  <Application>Microsoft Office PowerPoint</Application>
  <PresentationFormat>Widescreen</PresentationFormat>
  <Paragraphs>140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Indian Sign Language Recognition</vt:lpstr>
      <vt:lpstr>TEAM MEMBERS</vt:lpstr>
      <vt:lpstr>CONTENTS</vt:lpstr>
      <vt:lpstr>PowerPoint Presentation</vt:lpstr>
      <vt:lpstr>PROJECT OBJECTIVES</vt:lpstr>
      <vt:lpstr>PowerPoint Presentation</vt:lpstr>
      <vt:lpstr>PowerPoint Presentation</vt:lpstr>
      <vt:lpstr>PowerPoint Presentation</vt:lpstr>
      <vt:lpstr>PowerPoint Presentation</vt:lpstr>
      <vt:lpstr>DATASET</vt:lpstr>
      <vt:lpstr>PowerPoint Presentation</vt:lpstr>
      <vt:lpstr>CNN MODEL ARCHITECTURE</vt:lpstr>
      <vt:lpstr>CNN ARCHITECTURE(cont..)</vt:lpstr>
      <vt:lpstr>PowerPoint Presentation</vt:lpstr>
      <vt:lpstr>PowerPoint Presentation</vt:lpstr>
      <vt:lpstr>PowerPoint Presentation</vt:lpstr>
      <vt:lpstr>CONCLUSION &amp; FUTURESCOPE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dc:title>
  <dc:creator>19K41A0540</dc:creator>
  <cp:lastModifiedBy>Anu Baluguri</cp:lastModifiedBy>
  <cp:revision>8</cp:revision>
  <dcterms:created xsi:type="dcterms:W3CDTF">2022-05-28T18:36:01Z</dcterms:created>
  <dcterms:modified xsi:type="dcterms:W3CDTF">2025-03-02T23:20:44Z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0x0101006E202F8B286E4C408C0FFF5641E39068</vt:lpwstr>
  </property>
</Properties>
</file>