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96" r:id="rId4"/>
    <p:sldId id="297" r:id="rId5"/>
    <p:sldId id="259" r:id="rId6"/>
    <p:sldId id="298" r:id="rId7"/>
    <p:sldId id="301" r:id="rId8"/>
    <p:sldId id="311" r:id="rId9"/>
    <p:sldId id="312" r:id="rId10"/>
    <p:sldId id="302" r:id="rId11"/>
    <p:sldId id="307" r:id="rId12"/>
    <p:sldId id="308" r:id="rId13"/>
    <p:sldId id="309" r:id="rId14"/>
    <p:sldId id="306" r:id="rId15"/>
    <p:sldId id="310" r:id="rId16"/>
    <p:sldId id="304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57225" y="2211710"/>
            <a:ext cx="4938911" cy="1217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TITLING USING NLP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643056"/>
            <a:ext cx="255270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E5C90-6459-4041-A9A9-97B03E1BD94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8" y="571486"/>
            <a:ext cx="1798959" cy="6236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rgbClr val="2222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Natural Language Process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is often used for textual segregation activities such as spam detection and emotional analysis, text production, language translation, and text classification. 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rgbClr val="2222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BERT is used for word embeddings, in which word sequences are converted to numbered sequences.</a:t>
            </a:r>
            <a:endParaRPr lang="en-US" sz="1600" b="0" i="0" dirty="0">
              <a:solidFill>
                <a:srgbClr val="22222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LSTM model contains an additional status (cell status) that allows the network to learn what it will store in the future, what to remove and what to read. 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E5C90-6459-4041-A9A9-97B03E1BD9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571486"/>
            <a:ext cx="1798959" cy="6236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D3E8-C585-4A25-8844-5B0C1ECE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7394-7EDB-4645-A909-2DC74B70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0720"/>
            <a:ext cx="7571700" cy="3824580"/>
          </a:xfrm>
        </p:spPr>
        <p:txBody>
          <a:bodyPr/>
          <a:lstStyle/>
          <a:p>
            <a:r>
              <a:rPr lang="en-US" dirty="0"/>
              <a:t>BERT is used to generate contextualized embeddings.</a:t>
            </a:r>
          </a:p>
          <a:p>
            <a:r>
              <a:rPr lang="en-US" dirty="0"/>
              <a:t>It is trained by 2500 million words in Wikipedia and 800 million words in different books.</a:t>
            </a:r>
          </a:p>
          <a:p>
            <a:r>
              <a:rPr lang="en-US" dirty="0"/>
              <a:t>BERT is a stack of encoders. And it generates vector of size 768 as output.</a:t>
            </a:r>
          </a:p>
          <a:p>
            <a:r>
              <a:rPr lang="en-US" dirty="0"/>
              <a:t>BERT adds [CLS] and [SEP] at the beginning and end of the sentence.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1FBA4-D127-4E18-9628-D6928CD693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364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551B-3D19-493B-A832-0153FDCB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15772"/>
            <a:ext cx="7571700" cy="702600"/>
          </a:xfrm>
        </p:spPr>
        <p:txBody>
          <a:bodyPr/>
          <a:lstStyle/>
          <a:p>
            <a:r>
              <a:rPr lang="en-US" dirty="0"/>
              <a:t>BERT Models: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019D-4A64-4669-B693-FD69B925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940911"/>
            <a:ext cx="7571700" cy="3573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BERT has two models : BERT BASE and BERT LARGE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4474C-B455-47E5-A7E4-2BADDC63F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59EFA-5ADB-4340-ABAB-A6476BFF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18372"/>
            <a:ext cx="5270587" cy="31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0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F37A-A896-43FB-936C-63F24E76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(Long Short Term Memory):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C931-138F-415B-ACBF-7E04F76B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0720"/>
            <a:ext cx="7571700" cy="3824580"/>
          </a:xfrm>
        </p:spPr>
        <p:txBody>
          <a:bodyPr/>
          <a:lstStyle/>
          <a:p>
            <a:r>
              <a:rPr lang="en-US" dirty="0"/>
              <a:t>LSTM is a kind of Recurrent Neural Network which stores the long terms dependencies in the sentence.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5766-0DFF-4C0B-9925-7AC2AF4C6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A8B1E-7464-4A98-922B-A7D9739F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7694"/>
            <a:ext cx="5689110" cy="20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FAA9-370E-4A80-AEEF-C8115A79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961C-A175-4965-98ED-F241E665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7645" y="1261700"/>
            <a:ext cx="7571700" cy="35736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B1238-EAFB-434A-9E96-C12C2A685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CCBF33-65EA-4A21-8214-4538AC01C1E0}"/>
              </a:ext>
            </a:extLst>
          </p:cNvPr>
          <p:cNvSpPr/>
          <p:nvPr/>
        </p:nvSpPr>
        <p:spPr>
          <a:xfrm>
            <a:off x="971599" y="1238657"/>
            <a:ext cx="1577515" cy="82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Libraries</a:t>
            </a:r>
          </a:p>
        </p:txBody>
      </p:sp>
      <p:sp>
        <p:nvSpPr>
          <p:cNvPr id="32" name="Right Arrow 6">
            <a:extLst>
              <a:ext uri="{FF2B5EF4-FFF2-40B4-BE49-F238E27FC236}">
                <a16:creationId xmlns:a16="http://schemas.microsoft.com/office/drawing/2014/main" id="{A7B71591-FC0D-48BF-8B21-5E99F09D3E1E}"/>
              </a:ext>
            </a:extLst>
          </p:cNvPr>
          <p:cNvSpPr/>
          <p:nvPr/>
        </p:nvSpPr>
        <p:spPr>
          <a:xfrm>
            <a:off x="2657200" y="1526174"/>
            <a:ext cx="603315" cy="2356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FCA9A-89A1-447D-BC42-80F95E8A9FCD}"/>
              </a:ext>
            </a:extLst>
          </p:cNvPr>
          <p:cNvSpPr/>
          <p:nvPr/>
        </p:nvSpPr>
        <p:spPr>
          <a:xfrm>
            <a:off x="3446969" y="1248084"/>
            <a:ext cx="1734532" cy="81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and Clean data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Right Arrow 8">
            <a:extLst>
              <a:ext uri="{FF2B5EF4-FFF2-40B4-BE49-F238E27FC236}">
                <a16:creationId xmlns:a16="http://schemas.microsoft.com/office/drawing/2014/main" id="{B60441BA-CD26-430D-BA8D-3AC94FF706CC}"/>
              </a:ext>
            </a:extLst>
          </p:cNvPr>
          <p:cNvSpPr/>
          <p:nvPr/>
        </p:nvSpPr>
        <p:spPr>
          <a:xfrm>
            <a:off x="5238832" y="1526173"/>
            <a:ext cx="725863" cy="2356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3ACFED-6D9F-4D2B-AB1A-0BB0BFD59477}"/>
              </a:ext>
            </a:extLst>
          </p:cNvPr>
          <p:cNvSpPr/>
          <p:nvPr/>
        </p:nvSpPr>
        <p:spPr>
          <a:xfrm>
            <a:off x="6079356" y="1238656"/>
            <a:ext cx="1923068" cy="81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  <a:p>
            <a:pPr algn="ctr"/>
            <a:r>
              <a:rPr lang="en-IN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 using </a:t>
            </a:r>
          </a:p>
          <a:p>
            <a:pPr algn="ctr"/>
            <a:r>
              <a:rPr lang="en-IN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38" name="Down Arrow 13">
            <a:extLst>
              <a:ext uri="{FF2B5EF4-FFF2-40B4-BE49-F238E27FC236}">
                <a16:creationId xmlns:a16="http://schemas.microsoft.com/office/drawing/2014/main" id="{160DA7C0-67C2-4F2C-98CC-C2BE86797E59}"/>
              </a:ext>
            </a:extLst>
          </p:cNvPr>
          <p:cNvSpPr/>
          <p:nvPr/>
        </p:nvSpPr>
        <p:spPr>
          <a:xfrm>
            <a:off x="6876256" y="2109836"/>
            <a:ext cx="301658" cy="92382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FD0AED-FBEB-45CD-97C1-A4681090BDB2}"/>
              </a:ext>
            </a:extLst>
          </p:cNvPr>
          <p:cNvSpPr/>
          <p:nvPr/>
        </p:nvSpPr>
        <p:spPr>
          <a:xfrm>
            <a:off x="6222583" y="3102403"/>
            <a:ext cx="1779841" cy="84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and train model</a:t>
            </a:r>
          </a:p>
        </p:txBody>
      </p:sp>
      <p:sp>
        <p:nvSpPr>
          <p:cNvPr id="40" name="Left Arrow 15">
            <a:extLst>
              <a:ext uri="{FF2B5EF4-FFF2-40B4-BE49-F238E27FC236}">
                <a16:creationId xmlns:a16="http://schemas.microsoft.com/office/drawing/2014/main" id="{8685D3AC-ED7B-48D5-9863-57A2959D16ED}"/>
              </a:ext>
            </a:extLst>
          </p:cNvPr>
          <p:cNvSpPr/>
          <p:nvPr/>
        </p:nvSpPr>
        <p:spPr>
          <a:xfrm>
            <a:off x="2784470" y="3468254"/>
            <a:ext cx="661889" cy="23567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83FA5A-534E-4474-8679-9FC1EC2E6536}"/>
              </a:ext>
            </a:extLst>
          </p:cNvPr>
          <p:cNvSpPr/>
          <p:nvPr/>
        </p:nvSpPr>
        <p:spPr>
          <a:xfrm>
            <a:off x="3541853" y="3124839"/>
            <a:ext cx="1696825" cy="82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of o/p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070A7F-39C3-49C9-9E44-69D66AA2C848}"/>
              </a:ext>
            </a:extLst>
          </p:cNvPr>
          <p:cNvSpPr/>
          <p:nvPr/>
        </p:nvSpPr>
        <p:spPr>
          <a:xfrm>
            <a:off x="971599" y="3124839"/>
            <a:ext cx="1696825" cy="82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and Deployment</a:t>
            </a:r>
          </a:p>
        </p:txBody>
      </p:sp>
      <p:sp>
        <p:nvSpPr>
          <p:cNvPr id="44" name="Left Arrow 15">
            <a:extLst>
              <a:ext uri="{FF2B5EF4-FFF2-40B4-BE49-F238E27FC236}">
                <a16:creationId xmlns:a16="http://schemas.microsoft.com/office/drawing/2014/main" id="{8DA079C9-CAD3-4E31-9EC0-E45BD4E79B58}"/>
              </a:ext>
            </a:extLst>
          </p:cNvPr>
          <p:cNvSpPr/>
          <p:nvPr/>
        </p:nvSpPr>
        <p:spPr>
          <a:xfrm>
            <a:off x="5386552" y="3439974"/>
            <a:ext cx="688157" cy="26395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2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BEF9-CF22-454C-9ACA-747555C4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1FD2-26BD-45A6-BAEF-61AADA1B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915566"/>
            <a:ext cx="7571700" cy="3919734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trained our model using our dataset 80% of the dataset is used fo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training and 20% is used for 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epochs to train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21A2F-2D97-4B2B-96E7-A5E6ACF9A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2445A-301C-4CA5-9444-9DA93513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79662"/>
            <a:ext cx="4497684" cy="28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4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136" r="3409"/>
          <a:stretch>
            <a:fillRect/>
          </a:stretch>
        </p:blipFill>
        <p:spPr bwMode="auto">
          <a:xfrm>
            <a:off x="1571604" y="1428742"/>
            <a:ext cx="600079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E5C90-6459-4041-A9A9-97B03E1BD9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6" y="428610"/>
            <a:ext cx="1798959" cy="6236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 dirty="0"/>
              <a:t>Our Team:</a:t>
            </a:r>
            <a:endParaRPr sz="3000" u="sng"/>
          </a:p>
        </p:txBody>
      </p:sp>
      <p:sp>
        <p:nvSpPr>
          <p:cNvPr id="76" name="Google Shape;76;p13"/>
          <p:cNvSpPr txBox="1"/>
          <p:nvPr/>
        </p:nvSpPr>
        <p:spPr>
          <a:xfrm>
            <a:off x="899592" y="1184475"/>
            <a:ext cx="5214610" cy="340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IN" sz="2200" dirty="0">
              <a:solidFill>
                <a:schemeClr val="tx1"/>
              </a:solidFill>
              <a:latin typeface="+mn-lt"/>
              <a:cs typeface="Calibri" pitchFamily="34" charset="0"/>
            </a:endParaRPr>
          </a:p>
          <a:p>
            <a:pPr>
              <a:buNone/>
            </a:pPr>
            <a:r>
              <a:rPr lang="en-IN" sz="2200" u="sng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Team Members:</a:t>
            </a:r>
          </a:p>
          <a:p>
            <a:pPr>
              <a:buNone/>
            </a:pPr>
            <a:endParaRPr lang="en-IN" sz="2200" u="sng" dirty="0">
              <a:solidFill>
                <a:schemeClr val="accent1"/>
              </a:solidFill>
              <a:latin typeface="+mn-lt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19K41A0532 -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Baluguri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Anu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19K41A0447 - Maturi Nagasri</a:t>
            </a:r>
          </a:p>
          <a:p>
            <a:pPr>
              <a:buNone/>
            </a:pPr>
            <a:endParaRPr lang="en-US" sz="2200" u="sng" dirty="0">
              <a:solidFill>
                <a:schemeClr val="accent1"/>
              </a:solidFill>
              <a:latin typeface="+mn-lt"/>
              <a:cs typeface="Calibri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accent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283968" y="1184475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E5C90-6459-4041-A9A9-97B03E1BD9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285734"/>
            <a:ext cx="1798959" cy="6236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000100" y="214296"/>
            <a:ext cx="3796232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sz="3200" b="1" u="sng" dirty="0">
                <a:solidFill>
                  <a:schemeClr val="accent1"/>
                </a:solidFill>
              </a:rPr>
              <a:t>Agenda: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Objectives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Beneficiaries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Dataset Insights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Deep Learning Model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E5C90-6459-4041-A9A9-97B03E1BD9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500048"/>
            <a:ext cx="1798959" cy="6236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691994"/>
          </a:xfrm>
        </p:spPr>
        <p:txBody>
          <a:bodyPr/>
          <a:lstStyle/>
          <a:p>
            <a:r>
              <a:rPr lang="en-IN" sz="3000" dirty="0"/>
              <a:t>Introduction: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E5C90-6459-4041-A9A9-97B03E1BD9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7950" y="285734"/>
            <a:ext cx="1798959" cy="6236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2684" y="1228423"/>
            <a:ext cx="7571700" cy="3584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Generating title for a story is a brainstorming process, which requires a lot of time.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Through this project, the crucial task becomes easy.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It takes the whole story as input and generates efficient and suitable title as output.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642910" y="0"/>
            <a:ext cx="5832600" cy="928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+mj-lt"/>
              </a:rPr>
              <a:t>Objectives:</a:t>
            </a:r>
            <a:endParaRPr sz="3000" dirty="0">
              <a:latin typeface="+mj-lt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571472" y="1214428"/>
            <a:ext cx="7786742" cy="3429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Identifying the central theme of the story and generating suitable title is our main objective. </a:t>
            </a:r>
          </a:p>
          <a:p>
            <a:pPr algn="just">
              <a:buFont typeface="Wingdings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Generating word embeddings for the story and story titles to train and test the model.</a:t>
            </a:r>
          </a:p>
          <a:p>
            <a:pPr algn="just">
              <a:buFont typeface="Wingdings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800" dirty="0">
                <a:solidFill>
                  <a:srgbClr val="222222"/>
                </a:solidFill>
                <a:latin typeface="+mj-lt"/>
                <a:ea typeface="Source Sans Pro" panose="020B0503030403020204" pitchFamily="34" charset="0"/>
              </a:rPr>
              <a:t>Building an efficient model, using LSTM </a:t>
            </a:r>
          </a:p>
          <a:p>
            <a:pPr marL="38100" indent="0" algn="just"/>
            <a:endParaRPr lang="en-US" sz="1800" dirty="0">
              <a:solidFill>
                <a:srgbClr val="222222"/>
              </a:solidFill>
              <a:latin typeface="+mj-lt"/>
              <a:ea typeface="Source Sans Pro" panose="020B0503030403020204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800" dirty="0">
                <a:solidFill>
                  <a:srgbClr val="222222"/>
                </a:solidFill>
                <a:latin typeface="+mj-lt"/>
                <a:ea typeface="Source Sans Pro" panose="020B0503030403020204" pitchFamily="34" charset="0"/>
              </a:rPr>
              <a:t>Training the model on dataset and acquiring good accuracy.</a:t>
            </a:r>
            <a:endParaRPr lang="en-US" sz="1800" b="0" i="0" dirty="0">
              <a:solidFill>
                <a:srgbClr val="222222"/>
              </a:solidFill>
              <a:effectLst/>
              <a:latin typeface="+mj-lt"/>
              <a:ea typeface="Source Sans Pro" panose="020B0503030403020204" pitchFamily="34" charset="0"/>
            </a:endParaRPr>
          </a:p>
          <a:p>
            <a:pPr marL="38100" indent="0" algn="just"/>
            <a:endParaRPr lang="en-US" sz="1800" i="0" dirty="0">
              <a:solidFill>
                <a:schemeClr val="tx1"/>
              </a:solidFill>
              <a:effectLst/>
              <a:latin typeface="+mj-lt"/>
              <a:ea typeface="Source Sans Pro" panose="020B0503030403020204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E5C90-6459-4041-A9A9-97B03E1BD9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285734"/>
            <a:ext cx="1798959" cy="623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/>
              <a:t>Beneficiaries: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sym typeface="Wingdings" pitchFamily="2" charset="2"/>
              </a:rPr>
              <a:t>1. Helpful to the editors of newspaper.</a:t>
            </a:r>
          </a:p>
          <a:p>
            <a:pPr marL="533400" indent="-45720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sym typeface="Wingdings" pitchFamily="2" charset="2"/>
              </a:rPr>
              <a:t>2.For writers to generate creative title.</a:t>
            </a:r>
          </a:p>
          <a:p>
            <a:pPr marL="533400" indent="-45720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sym typeface="Wingdings" pitchFamily="2" charset="2"/>
              </a:rPr>
              <a:t>3. Students as informative tool.</a:t>
            </a:r>
          </a:p>
          <a:p>
            <a:pPr marL="533400" indent="-45720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IN" dirty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E5C90-6459-4041-A9A9-97B03E1BD9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7950" y="285734"/>
            <a:ext cx="1798959" cy="6236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>
                <a:latin typeface="+mj-lt"/>
              </a:rPr>
              <a:t>Dataset Insights:</a:t>
            </a:r>
            <a:endParaRPr lang="en-US" sz="30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288" y="1029551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Dataset consists of two columns : Story, Story Title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100 unique stories are present along with their corresponding story titles.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Examples : </a:t>
            </a:r>
          </a:p>
          <a:p>
            <a:pPr marL="688975" indent="-555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300" b="1" dirty="0">
                <a:latin typeface="+mj-lt"/>
              </a:rPr>
              <a:t>	Story : </a:t>
            </a:r>
            <a:r>
              <a:rPr lang="en-US" sz="1300" dirty="0">
                <a:latin typeface="+mj-lt"/>
              </a:rPr>
              <a:t>Once, there was a boy who became bored when he watched over the village 	sheep grazing on the hillside. To entertain himself, he sang out, “Wolf! Wolf! The wolf is 	chasing the </a:t>
            </a:r>
            <a:r>
              <a:rPr lang="en-US" sz="1300" dirty="0" err="1">
                <a:latin typeface="+mj-lt"/>
              </a:rPr>
              <a:t>sheep!”When</a:t>
            </a:r>
            <a:r>
              <a:rPr lang="en-US" sz="1300" dirty="0">
                <a:latin typeface="+mj-lt"/>
              </a:rPr>
              <a:t> the villagers heard the cry, they</a:t>
            </a:r>
          </a:p>
          <a:p>
            <a:pPr marL="631825" indent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300" b="1" dirty="0">
                <a:latin typeface="+mj-lt"/>
              </a:rPr>
              <a:t>	Story Title </a:t>
            </a:r>
            <a:r>
              <a:rPr lang="en-US" sz="1300" dirty="0">
                <a:latin typeface="+mj-lt"/>
              </a:rPr>
              <a:t>: The Boy Who Cried Wolf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300" dirty="0">
              <a:latin typeface="+mj-lt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E5C90-6459-4041-A9A9-97B03E1BD9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0990" y="282228"/>
            <a:ext cx="1798959" cy="6236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1E6E-F37E-4CC9-9980-A31FAF48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670D2-677C-4205-A5CD-215399867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R.Jin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(2002)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describes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probabilistic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generation.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performs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probabilistic theories on text to extract the title. In very general terms they divide the process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parts: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appropriate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words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sequence.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like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pragmatic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 E. Kennedy (2001) describes the non-extractive approach. The title can be generated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 extracting the word from the document. In the model, the title and the document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considered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words”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vocabulary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vocabulary.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appear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 appear in the corresponding title. This model consist the list of document word and tile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 with assign the probabilities. </a:t>
            </a:r>
            <a:endParaRPr lang="en-US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31012-44B1-49BB-AF0F-BF8A2E426F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463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29CE-FBC4-49C6-B438-BBBCF696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93E6-571C-4D57-8AE2-B2F06E102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74168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Cedric</a:t>
            </a:r>
            <a:r>
              <a:rPr lang="en-US" sz="18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Lopez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(2012)</a:t>
            </a:r>
            <a:r>
              <a:rPr lang="en-US" sz="18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titles.</a:t>
            </a:r>
            <a:r>
              <a:rPr lang="en-US" sz="18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noun,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adjective,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adverb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title. This is the highest percentage. In their system they provide the percentage of all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categories. More is the noun candidate leads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improvement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title.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French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marL="495935" marR="313055" algn="just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E0FB8-757B-43E7-8302-10E005810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53714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730</Words>
  <Application>Microsoft Office PowerPoint</Application>
  <PresentationFormat>On-screen Show (16:9)</PresentationFormat>
  <Paragraphs>97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Roboto Slab</vt:lpstr>
      <vt:lpstr>Source Sans Pro</vt:lpstr>
      <vt:lpstr>Arial</vt:lpstr>
      <vt:lpstr>Calibri</vt:lpstr>
      <vt:lpstr>Wingdings</vt:lpstr>
      <vt:lpstr>Times New Roman</vt:lpstr>
      <vt:lpstr>Cordelia template</vt:lpstr>
      <vt:lpstr>STORY TITLING USING NLP</vt:lpstr>
      <vt:lpstr>Our Team:</vt:lpstr>
      <vt:lpstr>PowerPoint Presentation</vt:lpstr>
      <vt:lpstr>Introduction: </vt:lpstr>
      <vt:lpstr>Objectives:</vt:lpstr>
      <vt:lpstr>Beneficiaries:</vt:lpstr>
      <vt:lpstr>Dataset Insights:</vt:lpstr>
      <vt:lpstr>LITERATURE REVIEW</vt:lpstr>
      <vt:lpstr>LITERATURE REVIEW (Cont.)</vt:lpstr>
      <vt:lpstr>PROPOSED METHODOLOGY </vt:lpstr>
      <vt:lpstr>BERT : </vt:lpstr>
      <vt:lpstr>BERT Models: </vt:lpstr>
      <vt:lpstr>LSTM (Long Short Term Memory): </vt:lpstr>
      <vt:lpstr>DESIGN FLOW</vt:lpstr>
      <vt:lpstr>RESULTS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 Generator</dc:title>
  <dc:creator>sowmya Panthangi</dc:creator>
  <cp:lastModifiedBy>Anu Baluguri</cp:lastModifiedBy>
  <cp:revision>38</cp:revision>
  <dcterms:modified xsi:type="dcterms:W3CDTF">2022-11-21T05:04:59Z</dcterms:modified>
</cp:coreProperties>
</file>