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76" autoAdjust="0"/>
  </p:normalViewPr>
  <p:slideViewPr>
    <p:cSldViewPr snapToGrid="0">
      <p:cViewPr varScale="1">
        <p:scale>
          <a:sx n="72" d="100"/>
          <a:sy n="72" d="100"/>
        </p:scale>
        <p:origin x="11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39045-3E29-4886-8DE0-D9AD4B26B4D4}" type="datetimeFigureOut">
              <a:rPr lang="en-US" smtClean="0"/>
              <a:t>11/10/2016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BCE9B-54AF-45CC-ACAA-3DEDE1880858}" type="slidenum">
              <a:rPr lang="en-US" smtClean="0"/>
              <a:t>‹#›</a:t>
            </a:fld>
            <a:endParaRPr lang="en-US"/>
          </a:p>
        </p:txBody>
      </p:sp>
    </p:spTree>
    <p:extLst>
      <p:ext uri="{BB962C8B-B14F-4D97-AF65-F5344CB8AC3E}">
        <p14:creationId xmlns:p14="http://schemas.microsoft.com/office/powerpoint/2010/main" val="225822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exact boundary between the drivers and the device-independent software is system dependent, because some functions that could be done in a device-independent way may actually be done in the drivers, for efficiency or other reasons.</a:t>
            </a:r>
          </a:p>
          <a:p>
            <a:endParaRPr lang="en-US" dirty="0"/>
          </a:p>
        </p:txBody>
      </p:sp>
      <p:sp>
        <p:nvSpPr>
          <p:cNvPr id="4" name="Slide Number Placeholder 3"/>
          <p:cNvSpPr>
            <a:spLocks noGrp="1"/>
          </p:cNvSpPr>
          <p:nvPr>
            <p:ph type="sldNum" sz="quarter" idx="10"/>
          </p:nvPr>
        </p:nvSpPr>
        <p:spPr/>
        <p:txBody>
          <a:bodyPr/>
          <a:lstStyle/>
          <a:p>
            <a:fld id="{CC8BCE9B-54AF-45CC-ACAA-3DEDE1880858}" type="slidenum">
              <a:rPr lang="en-US" smtClean="0"/>
              <a:t>12</a:t>
            </a:fld>
            <a:endParaRPr lang="en-US"/>
          </a:p>
        </p:txBody>
      </p:sp>
    </p:spTree>
    <p:extLst>
      <p:ext uri="{BB962C8B-B14F-4D97-AF65-F5344CB8AC3E}">
        <p14:creationId xmlns:p14="http://schemas.microsoft.com/office/powerpoint/2010/main" val="214521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if it occurred while reading a critical system data structure, such as the block containing the bitmap showing which blocks are free, the operating system may have to display an error message and terminate.</a:t>
            </a:r>
          </a:p>
          <a:p>
            <a:endParaRPr lang="en-US" dirty="0"/>
          </a:p>
        </p:txBody>
      </p:sp>
      <p:sp>
        <p:nvSpPr>
          <p:cNvPr id="4" name="Slide Number Placeholder 3"/>
          <p:cNvSpPr>
            <a:spLocks noGrp="1"/>
          </p:cNvSpPr>
          <p:nvPr>
            <p:ph type="sldNum" sz="quarter" idx="10"/>
          </p:nvPr>
        </p:nvSpPr>
        <p:spPr/>
        <p:txBody>
          <a:bodyPr/>
          <a:lstStyle/>
          <a:p>
            <a:fld id="{CC8BCE9B-54AF-45CC-ACAA-3DEDE1880858}" type="slidenum">
              <a:rPr lang="en-US" smtClean="0"/>
              <a:t>17</a:t>
            </a:fld>
            <a:endParaRPr lang="en-US"/>
          </a:p>
        </p:txBody>
      </p:sp>
    </p:spTree>
    <p:extLst>
      <p:ext uri="{BB962C8B-B14F-4D97-AF65-F5344CB8AC3E}">
        <p14:creationId xmlns:p14="http://schemas.microsoft.com/office/powerpoint/2010/main" val="171477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arrows show the flow of control. When a user program tries to read a block from a file, for example, the operating system is invoked to carry out the call. The device-independent software looks for it in the buffer cache, for example. If the needed block is not there, it calls the device driver to issue the request to the hardware to go get it from the disk. The process is then blocked until the disk operation has been completed.</a:t>
            </a:r>
            <a:endParaRPr lang="en-US" dirty="0"/>
          </a:p>
        </p:txBody>
      </p:sp>
      <p:sp>
        <p:nvSpPr>
          <p:cNvPr id="4" name="Slide Number Placeholder 3"/>
          <p:cNvSpPr>
            <a:spLocks noGrp="1"/>
          </p:cNvSpPr>
          <p:nvPr>
            <p:ph type="sldNum" sz="quarter" idx="10"/>
          </p:nvPr>
        </p:nvSpPr>
        <p:spPr/>
        <p:txBody>
          <a:bodyPr/>
          <a:lstStyle/>
          <a:p>
            <a:fld id="{CC8BCE9B-54AF-45CC-ACAA-3DEDE1880858}" type="slidenum">
              <a:rPr lang="en-US" smtClean="0"/>
              <a:t>20</a:t>
            </a:fld>
            <a:endParaRPr lang="en-US"/>
          </a:p>
        </p:txBody>
      </p:sp>
    </p:spTree>
    <p:extLst>
      <p:ext uri="{BB962C8B-B14F-4D97-AF65-F5344CB8AC3E}">
        <p14:creationId xmlns:p14="http://schemas.microsoft.com/office/powerpoint/2010/main" val="2504505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FAB9DF-6093-42C7-9FA8-E4147D96355A}"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Ali Akbar Mohammadi</a:t>
            </a:r>
            <a:endParaRPr lang="en-US"/>
          </a:p>
        </p:txBody>
      </p:sp>
      <p:sp>
        <p:nvSpPr>
          <p:cNvPr id="6" name="Slide Number Placeholder 5"/>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4046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C7D54-58AD-4257-8EC4-13D337F6DA69}"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Ali Akbar Mohammadi</a:t>
            </a:r>
            <a:endParaRPr lang="en-US"/>
          </a:p>
        </p:txBody>
      </p:sp>
      <p:sp>
        <p:nvSpPr>
          <p:cNvPr id="6" name="Slide Number Placeholder 5"/>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373010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D54EF-39AC-42C6-AFE0-A04B2C71BCAB}"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Ali Akbar Mohammadi</a:t>
            </a:r>
            <a:endParaRPr lang="en-US"/>
          </a:p>
        </p:txBody>
      </p:sp>
      <p:sp>
        <p:nvSpPr>
          <p:cNvPr id="6" name="Slide Number Placeholder 5"/>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12626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3920F-B5C1-4916-A285-DCF3B4F1A096}"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Ali Akbar Mohammadi</a:t>
            </a:r>
            <a:endParaRPr lang="en-US"/>
          </a:p>
        </p:txBody>
      </p:sp>
      <p:sp>
        <p:nvSpPr>
          <p:cNvPr id="6" name="Slide Number Placeholder 5"/>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289336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DF6A65-176F-48DE-99EA-FBA80CD4CDB3}" type="datetime1">
              <a:rPr lang="en-US" smtClean="0"/>
              <a:t>11/10/2016</a:t>
            </a:fld>
            <a:endParaRPr lang="en-US"/>
          </a:p>
        </p:txBody>
      </p:sp>
      <p:sp>
        <p:nvSpPr>
          <p:cNvPr id="5" name="Footer Placeholder 4"/>
          <p:cNvSpPr>
            <a:spLocks noGrp="1"/>
          </p:cNvSpPr>
          <p:nvPr>
            <p:ph type="ftr" sz="quarter" idx="11"/>
          </p:nvPr>
        </p:nvSpPr>
        <p:spPr/>
        <p:txBody>
          <a:bodyPr/>
          <a:lstStyle/>
          <a:p>
            <a:r>
              <a:rPr lang="en-US" smtClean="0"/>
              <a:t>Ali Akbar Mohammadi</a:t>
            </a:r>
            <a:endParaRPr lang="en-US"/>
          </a:p>
        </p:txBody>
      </p:sp>
      <p:sp>
        <p:nvSpPr>
          <p:cNvPr id="6" name="Slide Number Placeholder 5"/>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396246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A0D434-A891-4DE1-9A48-7D7602916A4A}" type="datetime1">
              <a:rPr lang="en-US" smtClean="0"/>
              <a:t>11/10/2016</a:t>
            </a:fld>
            <a:endParaRPr lang="en-US"/>
          </a:p>
        </p:txBody>
      </p:sp>
      <p:sp>
        <p:nvSpPr>
          <p:cNvPr id="6" name="Footer Placeholder 5"/>
          <p:cNvSpPr>
            <a:spLocks noGrp="1"/>
          </p:cNvSpPr>
          <p:nvPr>
            <p:ph type="ftr" sz="quarter" idx="11"/>
          </p:nvPr>
        </p:nvSpPr>
        <p:spPr/>
        <p:txBody>
          <a:bodyPr/>
          <a:lstStyle/>
          <a:p>
            <a:r>
              <a:rPr lang="en-US" smtClean="0"/>
              <a:t>Ali Akbar Mohammadi</a:t>
            </a:r>
            <a:endParaRPr lang="en-US"/>
          </a:p>
        </p:txBody>
      </p:sp>
      <p:sp>
        <p:nvSpPr>
          <p:cNvPr id="7" name="Slide Number Placeholder 6"/>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52482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6AE32E-CA73-42F4-9D93-5E1636233FF8}" type="datetime1">
              <a:rPr lang="en-US" smtClean="0"/>
              <a:t>11/10/2016</a:t>
            </a:fld>
            <a:endParaRPr lang="en-US"/>
          </a:p>
        </p:txBody>
      </p:sp>
      <p:sp>
        <p:nvSpPr>
          <p:cNvPr id="8" name="Footer Placeholder 7"/>
          <p:cNvSpPr>
            <a:spLocks noGrp="1"/>
          </p:cNvSpPr>
          <p:nvPr>
            <p:ph type="ftr" sz="quarter" idx="11"/>
          </p:nvPr>
        </p:nvSpPr>
        <p:spPr/>
        <p:txBody>
          <a:bodyPr/>
          <a:lstStyle/>
          <a:p>
            <a:r>
              <a:rPr lang="en-US" smtClean="0"/>
              <a:t>Ali Akbar Mohammadi</a:t>
            </a:r>
            <a:endParaRPr lang="en-US"/>
          </a:p>
        </p:txBody>
      </p:sp>
      <p:sp>
        <p:nvSpPr>
          <p:cNvPr id="9" name="Slide Number Placeholder 8"/>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291688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17AE45-82A6-48FE-8F23-F01427C9E3C4}" type="datetime1">
              <a:rPr lang="en-US" smtClean="0"/>
              <a:t>11/10/2016</a:t>
            </a:fld>
            <a:endParaRPr lang="en-US"/>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172138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8EA2B-03F9-4AB2-97B9-3B8660C50DC4}" type="datetime1">
              <a:rPr lang="en-US" smtClean="0"/>
              <a:t>11/10/2016</a:t>
            </a:fld>
            <a:endParaRPr lang="en-US"/>
          </a:p>
        </p:txBody>
      </p:sp>
      <p:sp>
        <p:nvSpPr>
          <p:cNvPr id="3" name="Footer Placeholder 2"/>
          <p:cNvSpPr>
            <a:spLocks noGrp="1"/>
          </p:cNvSpPr>
          <p:nvPr>
            <p:ph type="ftr" sz="quarter" idx="11"/>
          </p:nvPr>
        </p:nvSpPr>
        <p:spPr/>
        <p:txBody>
          <a:bodyPr/>
          <a:lstStyle/>
          <a:p>
            <a:r>
              <a:rPr lang="en-US" smtClean="0"/>
              <a:t>Ali Akbar Mohammadi</a:t>
            </a:r>
            <a:endParaRPr lang="en-US"/>
          </a:p>
        </p:txBody>
      </p:sp>
      <p:sp>
        <p:nvSpPr>
          <p:cNvPr id="4" name="Slide Number Placeholder 3"/>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321512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6BC3AE-6D71-47E4-91A4-5F23A30C60CD}" type="datetime1">
              <a:rPr lang="en-US" smtClean="0"/>
              <a:t>11/10/2016</a:t>
            </a:fld>
            <a:endParaRPr lang="en-US"/>
          </a:p>
        </p:txBody>
      </p:sp>
      <p:sp>
        <p:nvSpPr>
          <p:cNvPr id="6" name="Footer Placeholder 5"/>
          <p:cNvSpPr>
            <a:spLocks noGrp="1"/>
          </p:cNvSpPr>
          <p:nvPr>
            <p:ph type="ftr" sz="quarter" idx="11"/>
          </p:nvPr>
        </p:nvSpPr>
        <p:spPr/>
        <p:txBody>
          <a:bodyPr/>
          <a:lstStyle/>
          <a:p>
            <a:r>
              <a:rPr lang="en-US" smtClean="0"/>
              <a:t>Ali Akbar Mohammadi</a:t>
            </a:r>
            <a:endParaRPr lang="en-US"/>
          </a:p>
        </p:txBody>
      </p:sp>
      <p:sp>
        <p:nvSpPr>
          <p:cNvPr id="7" name="Slide Number Placeholder 6"/>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41840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FD831B-37DE-4AEE-AD58-D8AEC84248CE}" type="datetime1">
              <a:rPr lang="en-US" smtClean="0"/>
              <a:t>11/10/2016</a:t>
            </a:fld>
            <a:endParaRPr lang="en-US"/>
          </a:p>
        </p:txBody>
      </p:sp>
      <p:sp>
        <p:nvSpPr>
          <p:cNvPr id="6" name="Footer Placeholder 5"/>
          <p:cNvSpPr>
            <a:spLocks noGrp="1"/>
          </p:cNvSpPr>
          <p:nvPr>
            <p:ph type="ftr" sz="quarter" idx="11"/>
          </p:nvPr>
        </p:nvSpPr>
        <p:spPr/>
        <p:txBody>
          <a:bodyPr/>
          <a:lstStyle/>
          <a:p>
            <a:r>
              <a:rPr lang="en-US" smtClean="0"/>
              <a:t>Ali Akbar Mohammadi</a:t>
            </a:r>
            <a:endParaRPr lang="en-US"/>
          </a:p>
        </p:txBody>
      </p:sp>
      <p:sp>
        <p:nvSpPr>
          <p:cNvPr id="7" name="Slide Number Placeholder 6"/>
          <p:cNvSpPr>
            <a:spLocks noGrp="1"/>
          </p:cNvSpPr>
          <p:nvPr>
            <p:ph type="sldNum" sz="quarter" idx="12"/>
          </p:nvPr>
        </p:nvSpPr>
        <p:spPr/>
        <p:txBody>
          <a:bodyPr/>
          <a:lstStyle/>
          <a:p>
            <a:fld id="{F5F9F3B6-3F60-4E71-AB8A-676FC65920D7}" type="slidenum">
              <a:rPr lang="en-US" smtClean="0"/>
              <a:t>‹#›</a:t>
            </a:fld>
            <a:endParaRPr lang="en-US"/>
          </a:p>
        </p:txBody>
      </p:sp>
    </p:spTree>
    <p:extLst>
      <p:ext uri="{BB962C8B-B14F-4D97-AF65-F5344CB8AC3E}">
        <p14:creationId xmlns:p14="http://schemas.microsoft.com/office/powerpoint/2010/main" val="245191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D98B0-F029-4FAA-8980-1B40BE426A0F}" type="datetime1">
              <a:rPr lang="en-US" smtClean="0"/>
              <a:t>11/10/2016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Ali Akbar Mohammadi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9F3B6-3F60-4E71-AB8A-676FC65920D7}" type="slidenum">
              <a:rPr lang="en-US" smtClean="0"/>
              <a:t>‹#›</a:t>
            </a:fld>
            <a:endParaRPr lang="en-US"/>
          </a:p>
        </p:txBody>
      </p:sp>
    </p:spTree>
    <p:extLst>
      <p:ext uri="{BB962C8B-B14F-4D97-AF65-F5344CB8AC3E}">
        <p14:creationId xmlns:p14="http://schemas.microsoft.com/office/powerpoint/2010/main" val="2720812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Principles of I/O Software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0587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 Drivers</a:t>
            </a:r>
            <a:endParaRPr lang="en-US" dirty="0"/>
          </a:p>
        </p:txBody>
      </p:sp>
      <p:sp>
        <p:nvSpPr>
          <p:cNvPr id="3" name="Content Placeholder 2"/>
          <p:cNvSpPr>
            <a:spLocks noGrp="1"/>
          </p:cNvSpPr>
          <p:nvPr>
            <p:ph idx="1"/>
          </p:nvPr>
        </p:nvSpPr>
        <p:spPr/>
        <p:txBody>
          <a:bodyPr/>
          <a:lstStyle/>
          <a:p>
            <a:r>
              <a:rPr lang="en-US" dirty="0" smtClean="0"/>
              <a:t>Each </a:t>
            </a:r>
            <a:r>
              <a:rPr lang="en-US" dirty="0"/>
              <a:t>I/O device attached to a computer needs some device-specific code for controlling </a:t>
            </a:r>
            <a:r>
              <a:rPr lang="en-US" dirty="0" smtClean="0"/>
              <a:t>it. </a:t>
            </a:r>
          </a:p>
          <a:p>
            <a:r>
              <a:rPr lang="en-US" dirty="0" smtClean="0"/>
              <a:t>This </a:t>
            </a:r>
            <a:r>
              <a:rPr lang="en-US" dirty="0"/>
              <a:t>code, called the </a:t>
            </a:r>
            <a:r>
              <a:rPr lang="en-US" b="1" dirty="0"/>
              <a:t>device driver</a:t>
            </a:r>
            <a:r>
              <a:rPr lang="en-US" dirty="0"/>
              <a:t>, is generally written by the device's manufacturer </a:t>
            </a:r>
            <a:r>
              <a:rPr lang="en-US" dirty="0" smtClean="0"/>
              <a:t>and delivered </a:t>
            </a:r>
            <a:r>
              <a:rPr lang="en-US" dirty="0"/>
              <a:t>along with the device on a CD-ROM. </a:t>
            </a:r>
            <a:endParaRPr lang="en-US" dirty="0" smtClean="0"/>
          </a:p>
          <a:p>
            <a:r>
              <a:rPr lang="en-US" dirty="0" smtClean="0"/>
              <a:t>Since </a:t>
            </a:r>
            <a:r>
              <a:rPr lang="en-US" dirty="0"/>
              <a:t>each operating system needs its own </a:t>
            </a:r>
            <a:r>
              <a:rPr lang="en-US" dirty="0" smtClean="0"/>
              <a:t>drivers, device </a:t>
            </a:r>
            <a:r>
              <a:rPr lang="en-US" dirty="0"/>
              <a:t>manufacturers commonly supply drivers for several popular operating systems.</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10</a:t>
            </a:fld>
            <a:endParaRPr lang="en-US"/>
          </a:p>
        </p:txBody>
      </p:sp>
    </p:spTree>
    <p:extLst>
      <p:ext uri="{BB962C8B-B14F-4D97-AF65-F5344CB8AC3E}">
        <p14:creationId xmlns:p14="http://schemas.microsoft.com/office/powerpoint/2010/main" val="2096447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Device Drivers on Block &amp; Character Devices</a:t>
            </a:r>
            <a:endParaRPr lang="en-US" dirty="0"/>
          </a:p>
        </p:txBody>
      </p:sp>
      <p:sp>
        <p:nvSpPr>
          <p:cNvPr id="3" name="Content Placeholder 2"/>
          <p:cNvSpPr>
            <a:spLocks noGrp="1"/>
          </p:cNvSpPr>
          <p:nvPr>
            <p:ph idx="1"/>
          </p:nvPr>
        </p:nvSpPr>
        <p:spPr/>
        <p:txBody>
          <a:bodyPr/>
          <a:lstStyle/>
          <a:p>
            <a:r>
              <a:rPr lang="en-US" dirty="0"/>
              <a:t>As we mentioned earlier, operating systems usually classify drivers as </a:t>
            </a:r>
            <a:r>
              <a:rPr lang="en-US" b="1" dirty="0"/>
              <a:t>block devices</a:t>
            </a:r>
            <a:r>
              <a:rPr lang="en-US" dirty="0"/>
              <a:t>, such </a:t>
            </a:r>
            <a:r>
              <a:rPr lang="en-US" dirty="0" smtClean="0"/>
              <a:t>as disks</a:t>
            </a:r>
            <a:r>
              <a:rPr lang="en-US" dirty="0"/>
              <a:t>, or </a:t>
            </a:r>
            <a:r>
              <a:rPr lang="en-US" b="1" dirty="0"/>
              <a:t>character devices</a:t>
            </a:r>
            <a:r>
              <a:rPr lang="en-US" dirty="0"/>
              <a:t>, such as keyboards and printers. </a:t>
            </a:r>
            <a:endParaRPr lang="en-US" dirty="0" smtClean="0"/>
          </a:p>
          <a:p>
            <a:r>
              <a:rPr lang="en-US" dirty="0" smtClean="0"/>
              <a:t>Most </a:t>
            </a:r>
            <a:r>
              <a:rPr lang="en-US" dirty="0"/>
              <a:t>operating systems define </a:t>
            </a:r>
            <a:r>
              <a:rPr lang="en-US" dirty="0" smtClean="0"/>
              <a:t>a standard </a:t>
            </a:r>
            <a:r>
              <a:rPr lang="en-US" dirty="0"/>
              <a:t>interface that all block drivers must support and a second standard interface that </a:t>
            </a:r>
            <a:r>
              <a:rPr lang="en-US" dirty="0" smtClean="0"/>
              <a:t>all character </a:t>
            </a:r>
            <a:r>
              <a:rPr lang="en-US" dirty="0"/>
              <a:t>drivers must support. </a:t>
            </a:r>
            <a:endParaRPr lang="en-US" dirty="0" smtClean="0"/>
          </a:p>
          <a:p>
            <a:r>
              <a:rPr lang="en-US" dirty="0" smtClean="0"/>
              <a:t>These </a:t>
            </a:r>
            <a:r>
              <a:rPr lang="en-US" dirty="0"/>
              <a:t>interfaces consist of a number of procedures that the </a:t>
            </a:r>
            <a:r>
              <a:rPr lang="en-US" dirty="0" smtClean="0"/>
              <a:t>rest of </a:t>
            </a:r>
            <a:r>
              <a:rPr lang="en-US" dirty="0"/>
              <a:t>the operating system can call to get the driver to do work for it.</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11</a:t>
            </a:fld>
            <a:endParaRPr lang="en-US"/>
          </a:p>
        </p:txBody>
      </p:sp>
    </p:spTree>
    <p:extLst>
      <p:ext uri="{BB962C8B-B14F-4D97-AF65-F5344CB8AC3E}">
        <p14:creationId xmlns:p14="http://schemas.microsoft.com/office/powerpoint/2010/main" val="934049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Device-Independent I/O Software</a:t>
            </a:r>
            <a:endParaRPr lang="en-US" dirty="0"/>
          </a:p>
        </p:txBody>
      </p:sp>
      <p:sp>
        <p:nvSpPr>
          <p:cNvPr id="3" name="Content Placeholder 2"/>
          <p:cNvSpPr>
            <a:spLocks noGrp="1"/>
          </p:cNvSpPr>
          <p:nvPr>
            <p:ph idx="1"/>
          </p:nvPr>
        </p:nvSpPr>
        <p:spPr/>
        <p:txBody>
          <a:bodyPr/>
          <a:lstStyle/>
          <a:p>
            <a:r>
              <a:rPr lang="en-US" dirty="0"/>
              <a:t>Although some of the I/O software is device specific, a large fraction of it is device independent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12</a:t>
            </a:fld>
            <a:endParaRPr lang="en-US"/>
          </a:p>
        </p:txBody>
      </p:sp>
    </p:spTree>
    <p:extLst>
      <p:ext uri="{BB962C8B-B14F-4D97-AF65-F5344CB8AC3E}">
        <p14:creationId xmlns:p14="http://schemas.microsoft.com/office/powerpoint/2010/main" val="3963263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Functions of </a:t>
            </a:r>
            <a:r>
              <a:rPr lang="en-US" sz="4000" b="1" dirty="0" smtClean="0"/>
              <a:t>the Device-Independent I/O Software</a:t>
            </a:r>
            <a:endParaRPr lang="en-US" sz="4000" dirty="0"/>
          </a:p>
        </p:txBody>
      </p:sp>
      <p:pic>
        <p:nvPicPr>
          <p:cNvPr id="6" name="Content Placeholder 5"/>
          <p:cNvPicPr>
            <a:picLocks noGrp="1" noChangeAspect="1"/>
          </p:cNvPicPr>
          <p:nvPr>
            <p:ph idx="1"/>
          </p:nvPr>
        </p:nvPicPr>
        <p:blipFill>
          <a:blip r:embed="rId2"/>
          <a:stretch>
            <a:fillRect/>
          </a:stretch>
        </p:blipFill>
        <p:spPr>
          <a:xfrm>
            <a:off x="2534227" y="2139241"/>
            <a:ext cx="7123546" cy="3768555"/>
          </a:xfrm>
          <a:prstGeom prst="rect">
            <a:avLst/>
          </a:prstGeom>
        </p:spPr>
      </p:pic>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13</a:t>
            </a:fld>
            <a:endParaRPr lang="en-US"/>
          </a:p>
        </p:txBody>
      </p:sp>
    </p:spTree>
    <p:extLst>
      <p:ext uri="{BB962C8B-B14F-4D97-AF65-F5344CB8AC3E}">
        <p14:creationId xmlns:p14="http://schemas.microsoft.com/office/powerpoint/2010/main" val="2090319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Uniform Interfacing for Device Drivers</a:t>
            </a:r>
            <a:endParaRPr lang="en-US" dirty="0"/>
          </a:p>
        </p:txBody>
      </p:sp>
      <p:sp>
        <p:nvSpPr>
          <p:cNvPr id="3" name="Content Placeholder 2"/>
          <p:cNvSpPr>
            <a:spLocks noGrp="1"/>
          </p:cNvSpPr>
          <p:nvPr>
            <p:ph idx="1"/>
          </p:nvPr>
        </p:nvSpPr>
        <p:spPr/>
        <p:txBody>
          <a:bodyPr/>
          <a:lstStyle/>
          <a:p>
            <a:r>
              <a:rPr lang="en-US" dirty="0"/>
              <a:t>A major issue in an operating system is how to make all I/O devices and drivers look </a:t>
            </a:r>
            <a:r>
              <a:rPr lang="en-US" dirty="0" smtClean="0"/>
              <a:t>more-or-less the </a:t>
            </a:r>
            <a:r>
              <a:rPr lang="en-US" dirty="0"/>
              <a:t>same. </a:t>
            </a:r>
            <a:endParaRPr lang="en-US" dirty="0" smtClean="0"/>
          </a:p>
          <a:p>
            <a:r>
              <a:rPr lang="en-US" dirty="0" smtClean="0"/>
              <a:t>If </a:t>
            </a:r>
            <a:r>
              <a:rPr lang="en-US" dirty="0"/>
              <a:t>disks, printers, monitors, keyboards, etc., are all interfaced in different ways, </a:t>
            </a:r>
            <a:r>
              <a:rPr lang="en-US" dirty="0" smtClean="0"/>
              <a:t>every time </a:t>
            </a:r>
            <a:r>
              <a:rPr lang="en-US" dirty="0"/>
              <a:t>a new peripheral device comes along, the operating system must be modified for the </a:t>
            </a:r>
            <a:r>
              <a:rPr lang="en-US" dirty="0" smtClean="0"/>
              <a:t>new device.</a:t>
            </a:r>
          </a:p>
          <a:p>
            <a:r>
              <a:rPr lang="en-US" dirty="0"/>
              <a:t>With a standard interface it is much easier to plug in a new driver, providing it conforms to </a:t>
            </a:r>
            <a:r>
              <a:rPr lang="en-US" dirty="0" smtClean="0"/>
              <a:t>the driver </a:t>
            </a:r>
            <a:r>
              <a:rPr lang="en-US" dirty="0"/>
              <a:t>interface. It also means that driver writers know what is expected of </a:t>
            </a:r>
            <a:r>
              <a:rPr lang="en-US" dirty="0" smtClean="0"/>
              <a:t>them.</a:t>
            </a:r>
            <a:endParaRPr lang="en-US" dirty="0"/>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14</a:t>
            </a:fld>
            <a:endParaRPr lang="en-US"/>
          </a:p>
        </p:txBody>
      </p:sp>
    </p:spTree>
    <p:extLst>
      <p:ext uri="{BB962C8B-B14F-4D97-AF65-F5344CB8AC3E}">
        <p14:creationId xmlns:p14="http://schemas.microsoft.com/office/powerpoint/2010/main" val="2958112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Without a </a:t>
            </a:r>
            <a:r>
              <a:rPr lang="en-US" b="1" dirty="0" smtClean="0"/>
              <a:t>Standard Driver Interface</a:t>
            </a:r>
            <a:r>
              <a:rPr lang="en-US" b="1" dirty="0"/>
              <a:t>. </a:t>
            </a:r>
            <a:r>
              <a:rPr lang="en-US" b="1" dirty="0" smtClean="0"/>
              <a:t/>
            </a:r>
            <a:br>
              <a:rPr lang="en-US" b="1" dirty="0" smtClean="0"/>
            </a:br>
            <a:r>
              <a:rPr lang="en-US" b="1" dirty="0" smtClean="0"/>
              <a:t>(</a:t>
            </a:r>
            <a:r>
              <a:rPr lang="en-US" b="1" dirty="0"/>
              <a:t>b) With </a:t>
            </a:r>
            <a:r>
              <a:rPr lang="en-US" b="1" dirty="0" smtClean="0"/>
              <a:t>a Standard Driver Interface</a:t>
            </a:r>
            <a:r>
              <a:rPr lang="en-US" b="1" dirty="0"/>
              <a:t>.</a:t>
            </a:r>
            <a:endParaRPr lang="en-US" dirty="0"/>
          </a:p>
        </p:txBody>
      </p:sp>
      <p:pic>
        <p:nvPicPr>
          <p:cNvPr id="6" name="Content Placeholder 5"/>
          <p:cNvPicPr>
            <a:picLocks noGrp="1" noChangeAspect="1"/>
          </p:cNvPicPr>
          <p:nvPr>
            <p:ph idx="1"/>
          </p:nvPr>
        </p:nvPicPr>
        <p:blipFill>
          <a:blip r:embed="rId2"/>
          <a:stretch>
            <a:fillRect/>
          </a:stretch>
        </p:blipFill>
        <p:spPr>
          <a:xfrm>
            <a:off x="886163" y="1992923"/>
            <a:ext cx="10419674" cy="4241725"/>
          </a:xfrm>
          <a:prstGeom prst="rect">
            <a:avLst/>
          </a:prstGeom>
        </p:spPr>
      </p:pic>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15</a:t>
            </a:fld>
            <a:endParaRPr lang="en-US"/>
          </a:p>
        </p:txBody>
      </p:sp>
    </p:spTree>
    <p:extLst>
      <p:ext uri="{BB962C8B-B14F-4D97-AF65-F5344CB8AC3E}">
        <p14:creationId xmlns:p14="http://schemas.microsoft.com/office/powerpoint/2010/main" val="912225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Buffering</a:t>
            </a:r>
            <a:endParaRPr lang="en-US" dirty="0"/>
          </a:p>
        </p:txBody>
      </p:sp>
      <p:sp>
        <p:nvSpPr>
          <p:cNvPr id="3" name="Content Placeholder 2"/>
          <p:cNvSpPr>
            <a:spLocks noGrp="1"/>
          </p:cNvSpPr>
          <p:nvPr>
            <p:ph idx="1"/>
          </p:nvPr>
        </p:nvSpPr>
        <p:spPr/>
        <p:txBody>
          <a:bodyPr>
            <a:normAutofit/>
          </a:bodyPr>
          <a:lstStyle/>
          <a:p>
            <a:r>
              <a:rPr lang="en-US" dirty="0"/>
              <a:t>Buffering is also an issue for both block and character devices. </a:t>
            </a:r>
            <a:endParaRPr lang="en-US" dirty="0" smtClean="0"/>
          </a:p>
          <a:p>
            <a:pPr lvl="1"/>
            <a:r>
              <a:rPr lang="en-US" dirty="0" smtClean="0"/>
              <a:t>For </a:t>
            </a:r>
            <a:r>
              <a:rPr lang="en-US" dirty="0"/>
              <a:t>block devices, the </a:t>
            </a:r>
            <a:r>
              <a:rPr lang="en-US" dirty="0" smtClean="0"/>
              <a:t>hardware generally </a:t>
            </a:r>
            <a:r>
              <a:rPr lang="en-US" dirty="0"/>
              <a:t>insists upon reading and writing entire blocks at once, but user processes are free </a:t>
            </a:r>
            <a:r>
              <a:rPr lang="en-US" dirty="0" smtClean="0"/>
              <a:t>to read </a:t>
            </a:r>
            <a:r>
              <a:rPr lang="en-US" dirty="0"/>
              <a:t>and write in arbitrary units. If a user process writes half a block, the operating system </a:t>
            </a:r>
            <a:r>
              <a:rPr lang="en-US" dirty="0" smtClean="0"/>
              <a:t>will normally </a:t>
            </a:r>
            <a:r>
              <a:rPr lang="en-US" dirty="0"/>
              <a:t>keep the data around internally until the rest of the data are written, at which time </a:t>
            </a:r>
            <a:r>
              <a:rPr lang="en-US" dirty="0" smtClean="0"/>
              <a:t>the block </a:t>
            </a:r>
            <a:r>
              <a:rPr lang="en-US" dirty="0"/>
              <a:t>can go out to the disk. </a:t>
            </a:r>
            <a:endParaRPr lang="en-US" dirty="0" smtClean="0"/>
          </a:p>
          <a:p>
            <a:pPr lvl="1"/>
            <a:r>
              <a:rPr lang="en-US" dirty="0" smtClean="0"/>
              <a:t>For </a:t>
            </a:r>
            <a:r>
              <a:rPr lang="en-US" dirty="0"/>
              <a:t>character devices, users can write data to the system faster </a:t>
            </a:r>
            <a:r>
              <a:rPr lang="en-US" dirty="0" smtClean="0"/>
              <a:t>than it </a:t>
            </a:r>
            <a:r>
              <a:rPr lang="en-US" dirty="0"/>
              <a:t>can be output, necessitating buffering. Keyboard input that arrives before it is </a:t>
            </a:r>
            <a:r>
              <a:rPr lang="en-US" dirty="0" smtClean="0"/>
              <a:t>needed also requires </a:t>
            </a:r>
            <a:r>
              <a:rPr lang="en-US" dirty="0"/>
              <a:t>buffering.</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16</a:t>
            </a:fld>
            <a:endParaRPr lang="en-US"/>
          </a:p>
        </p:txBody>
      </p:sp>
    </p:spTree>
    <p:extLst>
      <p:ext uri="{BB962C8B-B14F-4D97-AF65-F5344CB8AC3E}">
        <p14:creationId xmlns:p14="http://schemas.microsoft.com/office/powerpoint/2010/main" val="909638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Reporting</a:t>
            </a:r>
            <a:endParaRPr lang="en-US" dirty="0"/>
          </a:p>
        </p:txBody>
      </p:sp>
      <p:sp>
        <p:nvSpPr>
          <p:cNvPr id="3" name="Content Placeholder 2"/>
          <p:cNvSpPr>
            <a:spLocks noGrp="1"/>
          </p:cNvSpPr>
          <p:nvPr>
            <p:ph idx="1"/>
          </p:nvPr>
        </p:nvSpPr>
        <p:spPr/>
        <p:txBody>
          <a:bodyPr>
            <a:normAutofit/>
          </a:bodyPr>
          <a:lstStyle/>
          <a:p>
            <a:r>
              <a:rPr lang="en-US" dirty="0"/>
              <a:t>Errors are far more common in the context of I/O than in any other context. When they </a:t>
            </a:r>
            <a:r>
              <a:rPr lang="en-US" dirty="0" smtClean="0"/>
              <a:t>occur, the </a:t>
            </a:r>
            <a:r>
              <a:rPr lang="en-US" dirty="0"/>
              <a:t>operating system must handle them as best it can. Many errors are device-specific, so </a:t>
            </a:r>
            <a:r>
              <a:rPr lang="en-US" dirty="0" smtClean="0"/>
              <a:t>only the </a:t>
            </a:r>
            <a:r>
              <a:rPr lang="en-US" dirty="0"/>
              <a:t>driver knows what to do (e.g., retry, ignore, or panic). </a:t>
            </a:r>
            <a:endParaRPr lang="en-US" dirty="0" smtClean="0"/>
          </a:p>
          <a:p>
            <a:r>
              <a:rPr lang="en-US" dirty="0" smtClean="0"/>
              <a:t>A </a:t>
            </a:r>
            <a:r>
              <a:rPr lang="en-US" dirty="0"/>
              <a:t>typical error is caused by a </a:t>
            </a:r>
            <a:r>
              <a:rPr lang="en-US" dirty="0" smtClean="0"/>
              <a:t>disk block </a:t>
            </a:r>
            <a:r>
              <a:rPr lang="en-US" dirty="0"/>
              <a:t>that has been damaged and cannot be read any more. After the driver has tried to read </a:t>
            </a:r>
            <a:r>
              <a:rPr lang="en-US" dirty="0" smtClean="0"/>
              <a:t>the lock </a:t>
            </a:r>
            <a:r>
              <a:rPr lang="en-US" dirty="0"/>
              <a:t>a certain number of times, it gives up and informs the device-independent software. </a:t>
            </a:r>
            <a:r>
              <a:rPr lang="en-US" dirty="0" smtClean="0"/>
              <a:t>How the </a:t>
            </a:r>
            <a:r>
              <a:rPr lang="en-US" dirty="0"/>
              <a:t>error is treated from here on is device independent. If the error occurred while reading a </a:t>
            </a:r>
            <a:r>
              <a:rPr lang="en-US" dirty="0" smtClean="0"/>
              <a:t>user file</a:t>
            </a:r>
            <a:r>
              <a:rPr lang="en-US" dirty="0"/>
              <a:t>, it may be sufficient to report the error back to the caller. </a:t>
            </a:r>
            <a:endParaRPr lang="en-US" dirty="0" smtClean="0"/>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17</a:t>
            </a:fld>
            <a:endParaRPr lang="en-US"/>
          </a:p>
        </p:txBody>
      </p:sp>
    </p:spTree>
    <p:extLst>
      <p:ext uri="{BB962C8B-B14F-4D97-AF65-F5344CB8AC3E}">
        <p14:creationId xmlns:p14="http://schemas.microsoft.com/office/powerpoint/2010/main" val="555150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Allocating and Releasing Dedicated Devices</a:t>
            </a:r>
            <a:endParaRPr lang="en-US" dirty="0"/>
          </a:p>
        </p:txBody>
      </p:sp>
      <p:sp>
        <p:nvSpPr>
          <p:cNvPr id="3" name="Content Placeholder 2"/>
          <p:cNvSpPr>
            <a:spLocks noGrp="1"/>
          </p:cNvSpPr>
          <p:nvPr>
            <p:ph idx="1"/>
          </p:nvPr>
        </p:nvSpPr>
        <p:spPr/>
        <p:txBody>
          <a:bodyPr>
            <a:normAutofit/>
          </a:bodyPr>
          <a:lstStyle/>
          <a:p>
            <a:r>
              <a:rPr lang="en-US" dirty="0"/>
              <a:t>Some devices, such as CD-ROM recorders, can be used only by a single process at any </a:t>
            </a:r>
            <a:r>
              <a:rPr lang="en-US" dirty="0" smtClean="0"/>
              <a:t>given moment</a:t>
            </a:r>
            <a:r>
              <a:rPr lang="en-US" dirty="0"/>
              <a:t>. It is up to the operating system to examine requests for device usage and accept </a:t>
            </a:r>
            <a:r>
              <a:rPr lang="en-US" dirty="0" smtClean="0"/>
              <a:t>or reject </a:t>
            </a:r>
            <a:r>
              <a:rPr lang="en-US" dirty="0"/>
              <a:t>them, depending on whether the requested device is available or not. A simple way </a:t>
            </a:r>
            <a:r>
              <a:rPr lang="en-US" dirty="0" smtClean="0"/>
              <a:t>to handle </a:t>
            </a:r>
            <a:r>
              <a:rPr lang="en-US" dirty="0"/>
              <a:t>these requests is to require processes to perform opens on the special files for </a:t>
            </a:r>
            <a:r>
              <a:rPr lang="en-US" dirty="0" smtClean="0"/>
              <a:t>devices directly</a:t>
            </a:r>
            <a:r>
              <a:rPr lang="en-US" dirty="0"/>
              <a:t>. If the device is unavailable, the open fails. Closing such a dedicated device then </a:t>
            </a:r>
            <a:r>
              <a:rPr lang="en-US" dirty="0" smtClean="0"/>
              <a:t>releases it</a:t>
            </a:r>
            <a:r>
              <a:rPr lang="en-US" dirty="0"/>
              <a:t>.</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18</a:t>
            </a:fld>
            <a:endParaRPr lang="en-US"/>
          </a:p>
        </p:txBody>
      </p:sp>
    </p:spTree>
    <p:extLst>
      <p:ext uri="{BB962C8B-B14F-4D97-AF65-F5344CB8AC3E}">
        <p14:creationId xmlns:p14="http://schemas.microsoft.com/office/powerpoint/2010/main" val="542866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Device-Independent Block Size</a:t>
            </a:r>
            <a:endParaRPr lang="en-US" dirty="0"/>
          </a:p>
        </p:txBody>
      </p:sp>
      <p:sp>
        <p:nvSpPr>
          <p:cNvPr id="3" name="Content Placeholder 2"/>
          <p:cNvSpPr>
            <a:spLocks noGrp="1"/>
          </p:cNvSpPr>
          <p:nvPr>
            <p:ph idx="1"/>
          </p:nvPr>
        </p:nvSpPr>
        <p:spPr/>
        <p:txBody>
          <a:bodyPr>
            <a:normAutofit/>
          </a:bodyPr>
          <a:lstStyle/>
          <a:p>
            <a:r>
              <a:rPr lang="en-US" dirty="0"/>
              <a:t>Not all disks have the same sector size. It is up to the device-independent software to hide </a:t>
            </a:r>
            <a:r>
              <a:rPr lang="en-US" dirty="0" smtClean="0"/>
              <a:t>this fact </a:t>
            </a:r>
            <a:r>
              <a:rPr lang="en-US" dirty="0"/>
              <a:t>and provide a uniform block size to higher layers, for example, by treating several sectors </a:t>
            </a:r>
            <a:r>
              <a:rPr lang="en-US" dirty="0" smtClean="0"/>
              <a:t>as a </a:t>
            </a:r>
            <a:r>
              <a:rPr lang="en-US" dirty="0"/>
              <a:t>single logical block. In this way, the higher layers only deal with abstract devices that all use </a:t>
            </a:r>
            <a:r>
              <a:rPr lang="en-US" dirty="0" smtClean="0"/>
              <a:t>the same </a:t>
            </a:r>
            <a:r>
              <a:rPr lang="en-US" dirty="0"/>
              <a:t>logical block size, independent of the physical sector size. Similarly, some character </a:t>
            </a:r>
            <a:r>
              <a:rPr lang="en-US" dirty="0" smtClean="0"/>
              <a:t>devices deliver </a:t>
            </a:r>
            <a:r>
              <a:rPr lang="en-US" dirty="0"/>
              <a:t>their data one byte at a time (e.g., modems), while others deliver theirs in larger </a:t>
            </a:r>
            <a:r>
              <a:rPr lang="en-US" dirty="0" smtClean="0"/>
              <a:t>units (e.g</a:t>
            </a:r>
            <a:r>
              <a:rPr lang="en-US" dirty="0"/>
              <a:t>., network interfaces). These differences may also be hidden.</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19</a:t>
            </a:fld>
            <a:endParaRPr lang="en-US"/>
          </a:p>
        </p:txBody>
      </p:sp>
    </p:spTree>
    <p:extLst>
      <p:ext uri="{BB962C8B-B14F-4D97-AF65-F5344CB8AC3E}">
        <p14:creationId xmlns:p14="http://schemas.microsoft.com/office/powerpoint/2010/main" val="414046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Goals of the I/O Software</a:t>
            </a:r>
            <a:endParaRPr lang="en-US" dirty="0"/>
          </a:p>
        </p:txBody>
      </p:sp>
      <p:sp>
        <p:nvSpPr>
          <p:cNvPr id="3" name="Content Placeholder 2"/>
          <p:cNvSpPr>
            <a:spLocks noGrp="1"/>
          </p:cNvSpPr>
          <p:nvPr>
            <p:ph idx="1"/>
          </p:nvPr>
        </p:nvSpPr>
        <p:spPr/>
        <p:txBody>
          <a:bodyPr/>
          <a:lstStyle/>
          <a:p>
            <a:r>
              <a:rPr lang="en-US" i="1" dirty="0" smtClean="0"/>
              <a:t>Device independence</a:t>
            </a:r>
          </a:p>
          <a:p>
            <a:r>
              <a:rPr lang="en-US" i="1" dirty="0" smtClean="0"/>
              <a:t>Uniform naming</a:t>
            </a:r>
            <a:endParaRPr lang="en-US" dirty="0" smtClean="0"/>
          </a:p>
          <a:p>
            <a:r>
              <a:rPr lang="en-US" i="1" dirty="0" smtClean="0"/>
              <a:t>Error handling</a:t>
            </a:r>
            <a:endParaRPr lang="en-US" dirty="0" smtClean="0"/>
          </a:p>
          <a:p>
            <a:r>
              <a:rPr lang="en-US" i="1" dirty="0" smtClean="0"/>
              <a:t>Synchronous </a:t>
            </a:r>
            <a:r>
              <a:rPr lang="en-US" i="1" dirty="0"/>
              <a:t>(blocking) versus </a:t>
            </a:r>
            <a:r>
              <a:rPr lang="en-US" i="1" dirty="0" smtClean="0"/>
              <a:t>Asynchronous </a:t>
            </a:r>
            <a:r>
              <a:rPr lang="en-US" i="1" dirty="0"/>
              <a:t>(interrupt-driven</a:t>
            </a:r>
            <a:r>
              <a:rPr lang="en-US" i="1" dirty="0" smtClean="0"/>
              <a:t>)</a:t>
            </a:r>
          </a:p>
          <a:p>
            <a:r>
              <a:rPr lang="en-US" i="1" dirty="0" smtClean="0"/>
              <a:t>Buffering</a:t>
            </a:r>
            <a:endParaRPr lang="en-US" i="1" dirty="0"/>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2</a:t>
            </a:fld>
            <a:endParaRPr lang="en-US"/>
          </a:p>
        </p:txBody>
      </p:sp>
    </p:spTree>
    <p:extLst>
      <p:ext uri="{BB962C8B-B14F-4D97-AF65-F5344CB8AC3E}">
        <p14:creationId xmlns:p14="http://schemas.microsoft.com/office/powerpoint/2010/main" val="4068527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User-Space I/O Software</a:t>
            </a:r>
            <a:endParaRPr lang="en-US" dirty="0"/>
          </a:p>
        </p:txBody>
      </p:sp>
      <p:pic>
        <p:nvPicPr>
          <p:cNvPr id="6" name="Content Placeholder 5"/>
          <p:cNvPicPr>
            <a:picLocks noGrp="1" noChangeAspect="1"/>
          </p:cNvPicPr>
          <p:nvPr>
            <p:ph idx="1"/>
          </p:nvPr>
        </p:nvPicPr>
        <p:blipFill>
          <a:blip r:embed="rId3"/>
          <a:stretch>
            <a:fillRect/>
          </a:stretch>
        </p:blipFill>
        <p:spPr>
          <a:xfrm>
            <a:off x="429268" y="1324708"/>
            <a:ext cx="11333464" cy="5031642"/>
          </a:xfrm>
          <a:prstGeom prst="rect">
            <a:avLst/>
          </a:prstGeom>
        </p:spPr>
      </p:pic>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20</a:t>
            </a:fld>
            <a:endParaRPr lang="en-US"/>
          </a:p>
        </p:txBody>
      </p:sp>
    </p:spTree>
    <p:extLst>
      <p:ext uri="{BB962C8B-B14F-4D97-AF65-F5344CB8AC3E}">
        <p14:creationId xmlns:p14="http://schemas.microsoft.com/office/powerpoint/2010/main" val="3149258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Device independence</a:t>
            </a:r>
            <a:endParaRPr lang="en-US" b="1" dirty="0"/>
          </a:p>
        </p:txBody>
      </p:sp>
      <p:sp>
        <p:nvSpPr>
          <p:cNvPr id="3" name="Content Placeholder 2"/>
          <p:cNvSpPr>
            <a:spLocks noGrp="1"/>
          </p:cNvSpPr>
          <p:nvPr>
            <p:ph idx="1"/>
          </p:nvPr>
        </p:nvSpPr>
        <p:spPr/>
        <p:txBody>
          <a:bodyPr/>
          <a:lstStyle/>
          <a:p>
            <a:r>
              <a:rPr lang="en-US" dirty="0" smtClean="0"/>
              <a:t>It should be possible to write programs that can access any I/O device without having to specify the device in advance.</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3</a:t>
            </a:fld>
            <a:endParaRPr lang="en-US"/>
          </a:p>
        </p:txBody>
      </p:sp>
    </p:spTree>
    <p:extLst>
      <p:ext uri="{BB962C8B-B14F-4D97-AF65-F5344CB8AC3E}">
        <p14:creationId xmlns:p14="http://schemas.microsoft.com/office/powerpoint/2010/main" val="1787808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Uniform naming</a:t>
            </a:r>
            <a:endParaRPr lang="en-US" b="1" dirty="0"/>
          </a:p>
        </p:txBody>
      </p:sp>
      <p:sp>
        <p:nvSpPr>
          <p:cNvPr id="3" name="Content Placeholder 2"/>
          <p:cNvSpPr>
            <a:spLocks noGrp="1"/>
          </p:cNvSpPr>
          <p:nvPr>
            <p:ph idx="1"/>
          </p:nvPr>
        </p:nvSpPr>
        <p:spPr/>
        <p:txBody>
          <a:bodyPr/>
          <a:lstStyle/>
          <a:p>
            <a:r>
              <a:rPr lang="en-US" i="1" dirty="0" smtClean="0"/>
              <a:t>Uniform naming: </a:t>
            </a:r>
            <a:r>
              <a:rPr lang="en-US" dirty="0" smtClean="0"/>
              <a:t>The name of a file or a device should simply be a string or an integer and not depend on the device in any way.</a:t>
            </a:r>
            <a:endParaRPr lang="en-US" dirty="0"/>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4</a:t>
            </a:fld>
            <a:endParaRPr lang="en-US"/>
          </a:p>
        </p:txBody>
      </p:sp>
    </p:spTree>
    <p:extLst>
      <p:ext uri="{BB962C8B-B14F-4D97-AF65-F5344CB8AC3E}">
        <p14:creationId xmlns:p14="http://schemas.microsoft.com/office/powerpoint/2010/main" val="244544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 handling</a:t>
            </a:r>
            <a:endParaRPr lang="en-US" b="1" dirty="0"/>
          </a:p>
        </p:txBody>
      </p:sp>
      <p:sp>
        <p:nvSpPr>
          <p:cNvPr id="3" name="Content Placeholder 2"/>
          <p:cNvSpPr>
            <a:spLocks noGrp="1"/>
          </p:cNvSpPr>
          <p:nvPr>
            <p:ph idx="1"/>
          </p:nvPr>
        </p:nvSpPr>
        <p:spPr/>
        <p:txBody>
          <a:bodyPr/>
          <a:lstStyle/>
          <a:p>
            <a:r>
              <a:rPr lang="en-US" dirty="0" smtClean="0"/>
              <a:t>Errors should be handled as close to the hardware as possible.</a:t>
            </a:r>
          </a:p>
          <a:p>
            <a:r>
              <a:rPr lang="en-US" dirty="0"/>
              <a:t>Only if the </a:t>
            </a:r>
            <a:r>
              <a:rPr lang="en-US" dirty="0" smtClean="0"/>
              <a:t>lower layers </a:t>
            </a:r>
            <a:r>
              <a:rPr lang="en-US" dirty="0"/>
              <a:t>are not able to deal with the problem should the upper layers be told about it.</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5</a:t>
            </a:fld>
            <a:endParaRPr lang="en-US"/>
          </a:p>
        </p:txBody>
      </p:sp>
    </p:spTree>
    <p:extLst>
      <p:ext uri="{BB962C8B-B14F-4D97-AF65-F5344CB8AC3E}">
        <p14:creationId xmlns:p14="http://schemas.microsoft.com/office/powerpoint/2010/main" val="853176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Synchronous (blocking) versus Asynchronous (interrupt-driven)</a:t>
            </a:r>
            <a:endParaRPr lang="en-US" b="1" dirty="0"/>
          </a:p>
        </p:txBody>
      </p:sp>
      <p:sp>
        <p:nvSpPr>
          <p:cNvPr id="3" name="Content Placeholder 2"/>
          <p:cNvSpPr>
            <a:spLocks noGrp="1"/>
          </p:cNvSpPr>
          <p:nvPr>
            <p:ph idx="1"/>
          </p:nvPr>
        </p:nvSpPr>
        <p:spPr/>
        <p:txBody>
          <a:bodyPr/>
          <a:lstStyle/>
          <a:p>
            <a:r>
              <a:rPr lang="en-US" dirty="0"/>
              <a:t>Most physical I/O is </a:t>
            </a:r>
            <a:r>
              <a:rPr lang="en-US" dirty="0" smtClean="0"/>
              <a:t>asynchronous, the </a:t>
            </a:r>
            <a:r>
              <a:rPr lang="en-US" dirty="0"/>
              <a:t>CPU starts the transfer and goes off to </a:t>
            </a:r>
            <a:r>
              <a:rPr lang="en-US" dirty="0" smtClean="0"/>
              <a:t>do something </a:t>
            </a:r>
            <a:r>
              <a:rPr lang="en-US" dirty="0"/>
              <a:t>else until the interrupt arrives. </a:t>
            </a:r>
            <a:endParaRPr lang="en-US" dirty="0" smtClean="0"/>
          </a:p>
          <a:p>
            <a:r>
              <a:rPr lang="en-US" dirty="0" smtClean="0"/>
              <a:t>User </a:t>
            </a:r>
            <a:r>
              <a:rPr lang="en-US" dirty="0"/>
              <a:t>programs are much easier to write if the </a:t>
            </a:r>
            <a:r>
              <a:rPr lang="en-US" dirty="0" smtClean="0"/>
              <a:t>I/O operations </a:t>
            </a:r>
            <a:r>
              <a:rPr lang="en-US" dirty="0"/>
              <a:t>are </a:t>
            </a:r>
            <a:r>
              <a:rPr lang="en-US" dirty="0" smtClean="0"/>
              <a:t>blocking after </a:t>
            </a:r>
            <a:r>
              <a:rPr lang="en-US" dirty="0"/>
              <a:t>a receive system call the program is automatically suspended </a:t>
            </a:r>
            <a:r>
              <a:rPr lang="en-US" dirty="0" smtClean="0"/>
              <a:t>until the </a:t>
            </a:r>
            <a:r>
              <a:rPr lang="en-US" dirty="0"/>
              <a:t>data are available in the buffer. </a:t>
            </a:r>
            <a:endParaRPr lang="en-US" dirty="0" smtClean="0"/>
          </a:p>
          <a:p>
            <a:r>
              <a:rPr lang="en-US" dirty="0" smtClean="0"/>
              <a:t>It </a:t>
            </a:r>
            <a:r>
              <a:rPr lang="en-US" dirty="0"/>
              <a:t>is up to the operating system to make operations that </a:t>
            </a:r>
            <a:r>
              <a:rPr lang="en-US" dirty="0" smtClean="0"/>
              <a:t>are </a:t>
            </a:r>
            <a:r>
              <a:rPr lang="en-US" dirty="0"/>
              <a:t>actually interrupt-driven look blocking to the user programs.</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6</a:t>
            </a:fld>
            <a:endParaRPr lang="en-US"/>
          </a:p>
        </p:txBody>
      </p:sp>
    </p:spTree>
    <p:extLst>
      <p:ext uri="{BB962C8B-B14F-4D97-AF65-F5344CB8AC3E}">
        <p14:creationId xmlns:p14="http://schemas.microsoft.com/office/powerpoint/2010/main" val="2428637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Buffering</a:t>
            </a:r>
            <a:r>
              <a:rPr lang="en-US" dirty="0" smtClean="0"/>
              <a:t> </a:t>
            </a:r>
            <a:endParaRPr lang="en-US" dirty="0"/>
          </a:p>
        </p:txBody>
      </p:sp>
      <p:sp>
        <p:nvSpPr>
          <p:cNvPr id="3" name="Content Placeholder 2"/>
          <p:cNvSpPr>
            <a:spLocks noGrp="1"/>
          </p:cNvSpPr>
          <p:nvPr>
            <p:ph idx="1"/>
          </p:nvPr>
        </p:nvSpPr>
        <p:spPr/>
        <p:txBody>
          <a:bodyPr/>
          <a:lstStyle/>
          <a:p>
            <a:r>
              <a:rPr lang="en-US" dirty="0"/>
              <a:t>Often data that come off a device cannot </a:t>
            </a:r>
            <a:r>
              <a:rPr lang="en-US" dirty="0" smtClean="0"/>
              <a:t>be stored </a:t>
            </a:r>
            <a:r>
              <a:rPr lang="en-US" dirty="0"/>
              <a:t>directly in its final destination. </a:t>
            </a:r>
            <a:endParaRPr lang="en-US" dirty="0" smtClean="0"/>
          </a:p>
          <a:p>
            <a:r>
              <a:rPr lang="en-US" dirty="0" smtClean="0"/>
              <a:t>For </a:t>
            </a:r>
            <a:r>
              <a:rPr lang="en-US" dirty="0"/>
              <a:t>example, when a packet comes in off the network, </a:t>
            </a:r>
            <a:r>
              <a:rPr lang="en-US" dirty="0" smtClean="0"/>
              <a:t>the operating </a:t>
            </a:r>
            <a:r>
              <a:rPr lang="en-US" dirty="0"/>
              <a:t>system does not know where to put it until it has stored the packet somewhere </a:t>
            </a:r>
            <a:r>
              <a:rPr lang="en-US" dirty="0" smtClean="0"/>
              <a:t>and examined </a:t>
            </a:r>
            <a:r>
              <a:rPr lang="en-US" dirty="0"/>
              <a:t>it.</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7</a:t>
            </a:fld>
            <a:endParaRPr lang="en-US"/>
          </a:p>
        </p:txBody>
      </p:sp>
    </p:spTree>
    <p:extLst>
      <p:ext uri="{BB962C8B-B14F-4D97-AF65-F5344CB8AC3E}">
        <p14:creationId xmlns:p14="http://schemas.microsoft.com/office/powerpoint/2010/main" val="2966271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Layers of the I/O </a:t>
            </a:r>
            <a:r>
              <a:rPr lang="en-US" b="1" dirty="0" smtClean="0"/>
              <a:t>Software System</a:t>
            </a:r>
            <a:endParaRPr lang="en-US" dirty="0"/>
          </a:p>
        </p:txBody>
      </p:sp>
      <p:pic>
        <p:nvPicPr>
          <p:cNvPr id="6" name="Content Placeholder 5"/>
          <p:cNvPicPr>
            <a:picLocks noGrp="1" noChangeAspect="1"/>
          </p:cNvPicPr>
          <p:nvPr>
            <p:ph idx="1"/>
          </p:nvPr>
        </p:nvPicPr>
        <p:blipFill>
          <a:blip r:embed="rId2"/>
          <a:stretch>
            <a:fillRect/>
          </a:stretch>
        </p:blipFill>
        <p:spPr>
          <a:xfrm>
            <a:off x="569071" y="1793631"/>
            <a:ext cx="11054359" cy="4352971"/>
          </a:xfrm>
          <a:prstGeom prst="rect">
            <a:avLst/>
          </a:prstGeom>
        </p:spPr>
      </p:pic>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8</a:t>
            </a:fld>
            <a:endParaRPr lang="en-US"/>
          </a:p>
        </p:txBody>
      </p:sp>
    </p:spTree>
    <p:extLst>
      <p:ext uri="{BB962C8B-B14F-4D97-AF65-F5344CB8AC3E}">
        <p14:creationId xmlns:p14="http://schemas.microsoft.com/office/powerpoint/2010/main" val="3975249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Handlers</a:t>
            </a:r>
            <a:endParaRPr lang="en-US" dirty="0"/>
          </a:p>
        </p:txBody>
      </p:sp>
      <p:sp>
        <p:nvSpPr>
          <p:cNvPr id="3" name="Content Placeholder 2"/>
          <p:cNvSpPr>
            <a:spLocks noGrp="1"/>
          </p:cNvSpPr>
          <p:nvPr>
            <p:ph idx="1"/>
          </p:nvPr>
        </p:nvSpPr>
        <p:spPr/>
        <p:txBody>
          <a:bodyPr/>
          <a:lstStyle/>
          <a:p>
            <a:r>
              <a:rPr lang="en-US" dirty="0"/>
              <a:t>The best way to hide </a:t>
            </a:r>
            <a:r>
              <a:rPr lang="en-US" dirty="0" smtClean="0"/>
              <a:t>Interrupts </a:t>
            </a:r>
            <a:r>
              <a:rPr lang="en-US" dirty="0"/>
              <a:t>is to have the driver starting an </a:t>
            </a:r>
            <a:r>
              <a:rPr lang="en-US" dirty="0" smtClean="0"/>
              <a:t>I/O operation </a:t>
            </a:r>
            <a:r>
              <a:rPr lang="en-US" dirty="0"/>
              <a:t>block until the I/O has completed and the interrupt occurs. The driver can block itself </a:t>
            </a:r>
            <a:r>
              <a:rPr lang="en-US" dirty="0" smtClean="0"/>
              <a:t>by doing </a:t>
            </a:r>
            <a:r>
              <a:rPr lang="en-US" dirty="0"/>
              <a:t>a </a:t>
            </a:r>
            <a:r>
              <a:rPr lang="en-US" sz="2400" dirty="0">
                <a:solidFill>
                  <a:srgbClr val="C00000"/>
                </a:solidFill>
              </a:rPr>
              <a:t>down</a:t>
            </a:r>
            <a:r>
              <a:rPr lang="en-US" dirty="0"/>
              <a:t> on a semaphore, a </a:t>
            </a:r>
            <a:r>
              <a:rPr lang="en-US" sz="2400" dirty="0">
                <a:solidFill>
                  <a:srgbClr val="C00000"/>
                </a:solidFill>
              </a:rPr>
              <a:t>wait</a:t>
            </a:r>
            <a:r>
              <a:rPr lang="en-US" dirty="0"/>
              <a:t> on a condition variable, a </a:t>
            </a:r>
            <a:r>
              <a:rPr lang="en-US" sz="2400" dirty="0">
                <a:solidFill>
                  <a:srgbClr val="C00000"/>
                </a:solidFill>
              </a:rPr>
              <a:t>receive</a:t>
            </a:r>
            <a:r>
              <a:rPr lang="en-US" dirty="0"/>
              <a:t> on a message, </a:t>
            </a:r>
            <a:r>
              <a:rPr lang="en-US" dirty="0" smtClean="0"/>
              <a:t>or something </a:t>
            </a:r>
            <a:r>
              <a:rPr lang="en-US" dirty="0"/>
              <a:t>similar, for example.</a:t>
            </a:r>
          </a:p>
        </p:txBody>
      </p:sp>
      <p:sp>
        <p:nvSpPr>
          <p:cNvPr id="4" name="Footer Placeholder 3"/>
          <p:cNvSpPr>
            <a:spLocks noGrp="1"/>
          </p:cNvSpPr>
          <p:nvPr>
            <p:ph type="ftr" sz="quarter" idx="11"/>
          </p:nvPr>
        </p:nvSpPr>
        <p:spPr/>
        <p:txBody>
          <a:bodyPr/>
          <a:lstStyle/>
          <a:p>
            <a:r>
              <a:rPr lang="en-US" smtClean="0"/>
              <a:t>Ali Akbar Mohammadi</a:t>
            </a:r>
            <a:endParaRPr lang="en-US"/>
          </a:p>
        </p:txBody>
      </p:sp>
      <p:sp>
        <p:nvSpPr>
          <p:cNvPr id="5" name="Slide Number Placeholder 4"/>
          <p:cNvSpPr>
            <a:spLocks noGrp="1"/>
          </p:cNvSpPr>
          <p:nvPr>
            <p:ph type="sldNum" sz="quarter" idx="12"/>
          </p:nvPr>
        </p:nvSpPr>
        <p:spPr/>
        <p:txBody>
          <a:bodyPr/>
          <a:lstStyle/>
          <a:p>
            <a:fld id="{F5F9F3B6-3F60-4E71-AB8A-676FC65920D7}" type="slidenum">
              <a:rPr lang="en-US" smtClean="0"/>
              <a:t>9</a:t>
            </a:fld>
            <a:endParaRPr lang="en-US"/>
          </a:p>
        </p:txBody>
      </p:sp>
    </p:spTree>
    <p:extLst>
      <p:ext uri="{BB962C8B-B14F-4D97-AF65-F5344CB8AC3E}">
        <p14:creationId xmlns:p14="http://schemas.microsoft.com/office/powerpoint/2010/main" val="931162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1314</Words>
  <Application>Microsoft Office PowerPoint</Application>
  <PresentationFormat>Widescreen</PresentationFormat>
  <Paragraphs>96</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Principles of I/O Software</vt:lpstr>
      <vt:lpstr>Goals of the I/O Software</vt:lpstr>
      <vt:lpstr>Device independence</vt:lpstr>
      <vt:lpstr>Uniform naming</vt:lpstr>
      <vt:lpstr>Error handling</vt:lpstr>
      <vt:lpstr>Synchronous (blocking) versus Asynchronous (interrupt-driven)</vt:lpstr>
      <vt:lpstr>Buffering </vt:lpstr>
      <vt:lpstr>Layers of the I/O Software System</vt:lpstr>
      <vt:lpstr>Interrupt Handlers</vt:lpstr>
      <vt:lpstr>Device Drivers</vt:lpstr>
      <vt:lpstr>Device Drivers on Block &amp; Character Devices</vt:lpstr>
      <vt:lpstr>Device-Independent I/O Software</vt:lpstr>
      <vt:lpstr>Functions of the Device-Independent I/O Software</vt:lpstr>
      <vt:lpstr>Uniform Interfacing for Device Drivers</vt:lpstr>
      <vt:lpstr>(a) Without a Standard Driver Interface.  (b) With a Standard Driver Interface.</vt:lpstr>
      <vt:lpstr>Buffering</vt:lpstr>
      <vt:lpstr>Error Reporting</vt:lpstr>
      <vt:lpstr>Allocating and Releasing Dedicated Devices</vt:lpstr>
      <vt:lpstr>Device-Independent Block Size</vt:lpstr>
      <vt:lpstr>User-Space I/O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I/O Software</dc:title>
  <dc:creator>aliakbar</dc:creator>
  <cp:lastModifiedBy>aliakbar</cp:lastModifiedBy>
  <cp:revision>18</cp:revision>
  <dcterms:created xsi:type="dcterms:W3CDTF">2016-11-03T03:29:37Z</dcterms:created>
  <dcterms:modified xsi:type="dcterms:W3CDTF">2016-11-10T14:14:34Z</dcterms:modified>
</cp:coreProperties>
</file>