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2"/>
  </p:sldMasterIdLst>
  <p:notesMasterIdLst>
    <p:notesMasterId r:id="rId29"/>
  </p:notesMasterIdLst>
  <p:sldIdLst>
    <p:sldId id="256" r:id="rId3"/>
    <p:sldId id="257" r:id="rId4"/>
    <p:sldId id="285" r:id="rId5"/>
    <p:sldId id="286" r:id="rId6"/>
    <p:sldId id="258" r:id="rId7"/>
    <p:sldId id="287" r:id="rId8"/>
    <p:sldId id="288" r:id="rId9"/>
    <p:sldId id="262" r:id="rId10"/>
    <p:sldId id="263" r:id="rId11"/>
    <p:sldId id="264" r:id="rId12"/>
    <p:sldId id="293" r:id="rId13"/>
    <p:sldId id="296" r:id="rId14"/>
    <p:sldId id="294" r:id="rId15"/>
    <p:sldId id="273" r:id="rId16"/>
    <p:sldId id="274" r:id="rId17"/>
    <p:sldId id="275" r:id="rId18"/>
    <p:sldId id="276" r:id="rId19"/>
    <p:sldId id="277" r:id="rId20"/>
    <p:sldId id="278" r:id="rId21"/>
    <p:sldId id="279" r:id="rId22"/>
    <p:sldId id="280" r:id="rId23"/>
    <p:sldId id="281" r:id="rId24"/>
    <p:sldId id="282" r:id="rId25"/>
    <p:sldId id="283" r:id="rId26"/>
    <p:sldId id="297" r:id="rId27"/>
    <p:sldId id="284" r:id="rId28"/>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eCNMDRMZVLf5YiZ4vi0ldlZ7p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7"/>
  </p:normalViewPr>
  <p:slideViewPr>
    <p:cSldViewPr snapToGrid="0" snapToObjects="1">
      <p:cViewPr varScale="1">
        <p:scale>
          <a:sx n="53" d="100"/>
          <a:sy n="53" d="100"/>
        </p:scale>
        <p:origin x="7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fbd535a23_2_6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Clr>
                <a:schemeClr val="dk1"/>
              </a:buClr>
              <a:buSzPts val="1400"/>
              <a:buFont typeface="Calibri"/>
              <a:buNone/>
            </a:pPr>
            <a:endParaRPr/>
          </a:p>
        </p:txBody>
      </p:sp>
      <p:sp>
        <p:nvSpPr>
          <p:cNvPr id="114" name="Google Shape;114;g11fbd535a23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5" name="Google Shape;345;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4" name="Google Shape;404;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extLst>
      <p:ext uri="{BB962C8B-B14F-4D97-AF65-F5344CB8AC3E}">
        <p14:creationId xmlns:p14="http://schemas.microsoft.com/office/powerpoint/2010/main" val="410726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extLst>
      <p:ext uri="{BB962C8B-B14F-4D97-AF65-F5344CB8AC3E}">
        <p14:creationId xmlns:p14="http://schemas.microsoft.com/office/powerpoint/2010/main" val="165533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extLst>
      <p:ext uri="{BB962C8B-B14F-4D97-AF65-F5344CB8AC3E}">
        <p14:creationId xmlns:p14="http://schemas.microsoft.com/office/powerpoint/2010/main" val="44311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2"/>
        <p:cNvGrpSpPr/>
        <p:nvPr/>
      </p:nvGrpSpPr>
      <p:grpSpPr>
        <a:xfrm>
          <a:off x="0" y="0"/>
          <a:ext cx="0" cy="0"/>
          <a:chOff x="0" y="0"/>
          <a:chExt cx="0" cy="0"/>
        </a:xfrm>
      </p:grpSpPr>
      <p:sp>
        <p:nvSpPr>
          <p:cNvPr id="13" name="Google Shape;13;g11fbd535a23_2_89"/>
          <p:cNvSpPr txBox="1">
            <a:spLocks noGrp="1"/>
          </p:cNvSpPr>
          <p:nvPr>
            <p:ph type="sldNum" idx="12"/>
          </p:nvPr>
        </p:nvSpPr>
        <p:spPr>
          <a:xfrm>
            <a:off x="23499776" y="12514894"/>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g11fbd535a23_2_123"/>
          <p:cNvSpPr>
            <a:spLocks noGrp="1"/>
          </p:cNvSpPr>
          <p:nvPr>
            <p:ph type="pic" idx="2"/>
          </p:nvPr>
        </p:nvSpPr>
        <p:spPr>
          <a:xfrm>
            <a:off x="1" y="0"/>
            <a:ext cx="24384000" cy="13716000"/>
          </a:xfrm>
          <a:prstGeom prst="rect">
            <a:avLst/>
          </a:prstGeom>
          <a:noFill/>
          <a:ln>
            <a:noFill/>
          </a:ln>
        </p:spPr>
      </p:sp>
      <p:sp>
        <p:nvSpPr>
          <p:cNvPr id="48" name="Google Shape;48;g11fbd535a23_2_123"/>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1_Blank">
    <p:bg>
      <p:bgPr>
        <a:solidFill>
          <a:srgbClr val="FFFFFF"/>
        </a:solidFill>
        <a:effectLst/>
      </p:bgPr>
    </p:bg>
    <p:spTree>
      <p:nvGrpSpPr>
        <p:cNvPr id="1" name="Shape 49"/>
        <p:cNvGrpSpPr/>
        <p:nvPr/>
      </p:nvGrpSpPr>
      <p:grpSpPr>
        <a:xfrm>
          <a:off x="0" y="0"/>
          <a:ext cx="0" cy="0"/>
          <a:chOff x="0" y="0"/>
          <a:chExt cx="0" cy="0"/>
        </a:xfrm>
      </p:grpSpPr>
      <p:sp>
        <p:nvSpPr>
          <p:cNvPr id="50" name="Google Shape;50;g11fbd535a23_2_126"/>
          <p:cNvSpPr txBox="1">
            <a:spLocks noGrp="1"/>
          </p:cNvSpPr>
          <p:nvPr>
            <p:ph type="sldNum" idx="12"/>
          </p:nvPr>
        </p:nvSpPr>
        <p:spPr>
          <a:xfrm>
            <a:off x="11959032" y="13081000"/>
            <a:ext cx="453300" cy="471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bg>
      <p:bgPr>
        <a:solidFill>
          <a:srgbClr val="FFFFFF"/>
        </a:solidFill>
        <a:effectLst/>
      </p:bgPr>
    </p:bg>
    <p:spTree>
      <p:nvGrpSpPr>
        <p:cNvPr id="1" name="Shape 51"/>
        <p:cNvGrpSpPr/>
        <p:nvPr/>
      </p:nvGrpSpPr>
      <p:grpSpPr>
        <a:xfrm>
          <a:off x="0" y="0"/>
          <a:ext cx="0" cy="0"/>
          <a:chOff x="0" y="0"/>
          <a:chExt cx="0" cy="0"/>
        </a:xfrm>
      </p:grpSpPr>
      <p:sp>
        <p:nvSpPr>
          <p:cNvPr id="52" name="Google Shape;52;g11fbd535a23_2_128"/>
          <p:cNvSpPr/>
          <p:nvPr/>
        </p:nvSpPr>
        <p:spPr>
          <a:xfrm>
            <a:off x="22109949" y="752553"/>
            <a:ext cx="731400" cy="731400"/>
          </a:xfrm>
          <a:prstGeom prst="ellipse">
            <a:avLst/>
          </a:prstGeom>
          <a:solidFill>
            <a:srgbClr val="D3D2D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5000"/>
              <a:buFont typeface="Calibri"/>
              <a:buNone/>
            </a:pPr>
            <a:endParaRPr sz="5000" b="0" i="0" u="none" strike="noStrike" cap="none">
              <a:solidFill>
                <a:srgbClr val="535353"/>
              </a:solidFill>
              <a:latin typeface="Gill Sans"/>
              <a:ea typeface="Gill Sans"/>
              <a:cs typeface="Gill Sans"/>
              <a:sym typeface="Gill Sans"/>
            </a:endParaRPr>
          </a:p>
        </p:txBody>
      </p:sp>
      <p:sp>
        <p:nvSpPr>
          <p:cNvPr id="53" name="Google Shape;53;g11fbd535a23_2_128"/>
          <p:cNvSpPr txBox="1">
            <a:spLocks noGrp="1"/>
          </p:cNvSpPr>
          <p:nvPr>
            <p:ph type="sldNum" idx="12"/>
          </p:nvPr>
        </p:nvSpPr>
        <p:spPr>
          <a:xfrm>
            <a:off x="22276428" y="916182"/>
            <a:ext cx="443100" cy="461700"/>
          </a:xfrm>
          <a:prstGeom prst="rect">
            <a:avLst/>
          </a:prstGeom>
          <a:noFill/>
          <a:ln>
            <a:noFill/>
          </a:ln>
        </p:spPr>
        <p:txBody>
          <a:bodyPr spcFirstLastPara="1" wrap="square" lIns="45700" tIns="45700" rIns="45700" bIns="45700" anchor="ctr" anchorCtr="0">
            <a:spAutoFit/>
          </a:bodyPr>
          <a:lstStyle>
            <a:lvl1pPr marL="0" marR="0" lvl="0"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61"/>
        <p:cNvGrpSpPr/>
        <p:nvPr/>
      </p:nvGrpSpPr>
      <p:grpSpPr>
        <a:xfrm>
          <a:off x="0" y="0"/>
          <a:ext cx="0" cy="0"/>
          <a:chOff x="0" y="0"/>
          <a:chExt cx="0" cy="0"/>
        </a:xfrm>
      </p:grpSpPr>
      <p:sp>
        <p:nvSpPr>
          <p:cNvPr id="62" name="Google Shape;62;p26"/>
          <p:cNvSpPr>
            <a:spLocks noGrp="1"/>
          </p:cNvSpPr>
          <p:nvPr>
            <p:ph type="pic" idx="2"/>
          </p:nvPr>
        </p:nvSpPr>
        <p:spPr>
          <a:xfrm>
            <a:off x="4280774" y="-1688429"/>
            <a:ext cx="15829857" cy="11849101"/>
          </a:xfrm>
          <a:prstGeom prst="rect">
            <a:avLst/>
          </a:prstGeom>
          <a:noFill/>
          <a:ln>
            <a:noFill/>
          </a:ln>
        </p:spPr>
      </p:sp>
      <p:sp>
        <p:nvSpPr>
          <p:cNvPr id="63" name="Google Shape;63;p26"/>
          <p:cNvSpPr txBox="1">
            <a:spLocks noGrp="1"/>
          </p:cNvSpPr>
          <p:nvPr>
            <p:ph type="title"/>
          </p:nvPr>
        </p:nvSpPr>
        <p:spPr>
          <a:xfrm>
            <a:off x="2387600" y="9728200"/>
            <a:ext cx="19621500" cy="18034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64" name="Google Shape;64;p26"/>
          <p:cNvSpPr txBox="1">
            <a:spLocks noGrp="1"/>
          </p:cNvSpPr>
          <p:nvPr>
            <p:ph type="body" idx="1"/>
          </p:nvPr>
        </p:nvSpPr>
        <p:spPr>
          <a:xfrm>
            <a:off x="2387600" y="11518900"/>
            <a:ext cx="19621500" cy="16002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65" name="Google Shape;65;p26"/>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66"/>
        <p:cNvGrpSpPr/>
        <p:nvPr/>
      </p:nvGrpSpPr>
      <p:grpSpPr>
        <a:xfrm>
          <a:off x="0" y="0"/>
          <a:ext cx="0" cy="0"/>
          <a:chOff x="0" y="0"/>
          <a:chExt cx="0" cy="0"/>
        </a:xfrm>
      </p:grpSpPr>
      <p:sp>
        <p:nvSpPr>
          <p:cNvPr id="67" name="Google Shape;67;p24"/>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673100" y="2870200"/>
            <a:ext cx="23050499" cy="45593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70" name="Google Shape;70;p25"/>
          <p:cNvSpPr txBox="1">
            <a:spLocks noGrp="1"/>
          </p:cNvSpPr>
          <p:nvPr>
            <p:ph type="body" idx="1"/>
          </p:nvPr>
        </p:nvSpPr>
        <p:spPr>
          <a:xfrm>
            <a:off x="673100" y="7416800"/>
            <a:ext cx="23050499" cy="1816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71" name="Google Shape;71;p25"/>
          <p:cNvSpPr txBox="1">
            <a:spLocks noGrp="1"/>
          </p:cNvSpPr>
          <p:nvPr>
            <p:ph type="sldNum" idx="12"/>
          </p:nvPr>
        </p:nvSpPr>
        <p:spPr>
          <a:xfrm>
            <a:off x="23723600" y="13024800"/>
            <a:ext cx="419100" cy="457200"/>
          </a:xfrm>
          <a:prstGeom prst="rect">
            <a:avLst/>
          </a:prstGeom>
          <a:noFill/>
          <a:ln>
            <a:noFill/>
          </a:ln>
        </p:spPr>
        <p:txBody>
          <a:bodyPr spcFirstLastPara="1" wrap="square" lIns="50800" tIns="50800" rIns="50800" bIns="50800" anchor="b" anchorCtr="0">
            <a:norm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673100" y="4572000"/>
            <a:ext cx="23050499" cy="4559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74" name="Google Shape;74;p27"/>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75"/>
        <p:cNvGrpSpPr/>
        <p:nvPr/>
      </p:nvGrpSpPr>
      <p:grpSpPr>
        <a:xfrm>
          <a:off x="0" y="0"/>
          <a:ext cx="0" cy="0"/>
          <a:chOff x="0" y="0"/>
          <a:chExt cx="0" cy="0"/>
        </a:xfrm>
      </p:grpSpPr>
      <p:sp>
        <p:nvSpPr>
          <p:cNvPr id="76" name="Google Shape;76;p28"/>
          <p:cNvSpPr>
            <a:spLocks noGrp="1"/>
          </p:cNvSpPr>
          <p:nvPr>
            <p:ph type="pic" idx="2"/>
          </p:nvPr>
        </p:nvSpPr>
        <p:spPr>
          <a:xfrm>
            <a:off x="10590462" y="1511300"/>
            <a:ext cx="13644824" cy="12128732"/>
          </a:xfrm>
          <a:prstGeom prst="rect">
            <a:avLst/>
          </a:prstGeom>
          <a:noFill/>
          <a:ln>
            <a:noFill/>
          </a:ln>
        </p:spPr>
      </p:sp>
      <p:sp>
        <p:nvSpPr>
          <p:cNvPr id="77" name="Google Shape;77;p28"/>
          <p:cNvSpPr txBox="1">
            <a:spLocks noGrp="1"/>
          </p:cNvSpPr>
          <p:nvPr>
            <p:ph type="title"/>
          </p:nvPr>
        </p:nvSpPr>
        <p:spPr>
          <a:xfrm>
            <a:off x="673100" y="1435100"/>
            <a:ext cx="11049000" cy="5461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78" name="Google Shape;78;p28"/>
          <p:cNvSpPr txBox="1">
            <a:spLocks noGrp="1"/>
          </p:cNvSpPr>
          <p:nvPr>
            <p:ph type="body" idx="1"/>
          </p:nvPr>
        </p:nvSpPr>
        <p:spPr>
          <a:xfrm>
            <a:off x="673100" y="6870700"/>
            <a:ext cx="11049000" cy="5461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79" name="Google Shape;79;p28"/>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82" name="Google Shape;82;p29"/>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85" name="Google Shape;85;p30"/>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86" name="Google Shape;86;p30"/>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14"/>
        <p:cNvGrpSpPr/>
        <p:nvPr/>
      </p:nvGrpSpPr>
      <p:grpSpPr>
        <a:xfrm>
          <a:off x="0" y="0"/>
          <a:ext cx="0" cy="0"/>
          <a:chOff x="0" y="0"/>
          <a:chExt cx="0" cy="0"/>
        </a:xfrm>
      </p:grpSpPr>
      <p:sp>
        <p:nvSpPr>
          <p:cNvPr id="15" name="Google Shape;15;g11fbd535a23_2_91"/>
          <p:cNvSpPr txBox="1">
            <a:spLocks noGrp="1"/>
          </p:cNvSpPr>
          <p:nvPr>
            <p:ph type="title"/>
          </p:nvPr>
        </p:nvSpPr>
        <p:spPr>
          <a:xfrm>
            <a:off x="673100" y="4572000"/>
            <a:ext cx="23050500" cy="45594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16" name="Google Shape;16;g11fbd535a23_2_91"/>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87"/>
        <p:cNvGrpSpPr/>
        <p:nvPr/>
      </p:nvGrpSpPr>
      <p:grpSpPr>
        <a:xfrm>
          <a:off x="0" y="0"/>
          <a:ext cx="0" cy="0"/>
          <a:chOff x="0" y="0"/>
          <a:chExt cx="0" cy="0"/>
        </a:xfrm>
      </p:grpSpPr>
      <p:sp>
        <p:nvSpPr>
          <p:cNvPr id="88" name="Google Shape;88;p31"/>
          <p:cNvSpPr>
            <a:spLocks noGrp="1"/>
          </p:cNvSpPr>
          <p:nvPr>
            <p:ph type="pic" idx="2"/>
          </p:nvPr>
        </p:nvSpPr>
        <p:spPr>
          <a:xfrm>
            <a:off x="11814854" y="3230211"/>
            <a:ext cx="11753235" cy="10447317"/>
          </a:xfrm>
          <a:prstGeom prst="rect">
            <a:avLst/>
          </a:prstGeom>
          <a:noFill/>
          <a:ln>
            <a:noFill/>
          </a:ln>
        </p:spPr>
      </p:sp>
      <p:sp>
        <p:nvSpPr>
          <p:cNvPr id="89" name="Google Shape;89;p3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90" name="Google Shape;90;p31"/>
          <p:cNvSpPr txBox="1">
            <a:spLocks noGrp="1"/>
          </p:cNvSpPr>
          <p:nvPr>
            <p:ph type="body" idx="1"/>
          </p:nvPr>
        </p:nvSpPr>
        <p:spPr>
          <a:xfrm>
            <a:off x="673100" y="3835400"/>
            <a:ext cx="11049000" cy="88646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91" name="Google Shape;91;p31"/>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92"/>
        <p:cNvGrpSpPr/>
        <p:nvPr/>
      </p:nvGrpSpPr>
      <p:grpSpPr>
        <a:xfrm>
          <a:off x="0" y="0"/>
          <a:ext cx="0" cy="0"/>
          <a:chOff x="0" y="0"/>
          <a:chExt cx="0" cy="0"/>
        </a:xfrm>
      </p:grpSpPr>
      <p:sp>
        <p:nvSpPr>
          <p:cNvPr id="93" name="Google Shape;93;p32"/>
          <p:cNvSpPr txBox="1">
            <a:spLocks noGrp="1"/>
          </p:cNvSpPr>
          <p:nvPr>
            <p:ph type="body" idx="1"/>
          </p:nvPr>
        </p:nvSpPr>
        <p:spPr>
          <a:xfrm>
            <a:off x="1435100" y="1066800"/>
            <a:ext cx="21501100" cy="115570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94" name="Google Shape;94;p32"/>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95"/>
        <p:cNvGrpSpPr/>
        <p:nvPr/>
      </p:nvGrpSpPr>
      <p:grpSpPr>
        <a:xfrm>
          <a:off x="0" y="0"/>
          <a:ext cx="0" cy="0"/>
          <a:chOff x="0" y="0"/>
          <a:chExt cx="0" cy="0"/>
        </a:xfrm>
      </p:grpSpPr>
      <p:sp>
        <p:nvSpPr>
          <p:cNvPr id="96" name="Google Shape;96;p33"/>
          <p:cNvSpPr>
            <a:spLocks noGrp="1"/>
          </p:cNvSpPr>
          <p:nvPr>
            <p:ph type="pic" idx="2"/>
          </p:nvPr>
        </p:nvSpPr>
        <p:spPr>
          <a:xfrm>
            <a:off x="12407900" y="5715000"/>
            <a:ext cx="11023600" cy="8255000"/>
          </a:xfrm>
          <a:prstGeom prst="rect">
            <a:avLst/>
          </a:prstGeom>
          <a:noFill/>
          <a:ln>
            <a:noFill/>
          </a:ln>
        </p:spPr>
      </p:sp>
      <p:sp>
        <p:nvSpPr>
          <p:cNvPr id="97" name="Google Shape;97;p33"/>
          <p:cNvSpPr>
            <a:spLocks noGrp="1"/>
          </p:cNvSpPr>
          <p:nvPr>
            <p:ph type="pic" idx="3"/>
          </p:nvPr>
        </p:nvSpPr>
        <p:spPr>
          <a:xfrm>
            <a:off x="12420600" y="-673100"/>
            <a:ext cx="11023600" cy="8255000"/>
          </a:xfrm>
          <a:prstGeom prst="rect">
            <a:avLst/>
          </a:prstGeom>
          <a:noFill/>
          <a:ln>
            <a:noFill/>
          </a:ln>
        </p:spPr>
      </p:sp>
      <p:sp>
        <p:nvSpPr>
          <p:cNvPr id="98" name="Google Shape;98;p33"/>
          <p:cNvSpPr>
            <a:spLocks noGrp="1"/>
          </p:cNvSpPr>
          <p:nvPr>
            <p:ph type="pic" idx="4"/>
          </p:nvPr>
        </p:nvSpPr>
        <p:spPr>
          <a:xfrm>
            <a:off x="-825499" y="-2108200"/>
            <a:ext cx="13804901" cy="18443211"/>
          </a:xfrm>
          <a:prstGeom prst="rect">
            <a:avLst/>
          </a:prstGeom>
          <a:noFill/>
          <a:ln>
            <a:noFill/>
          </a:ln>
        </p:spPr>
      </p:sp>
      <p:sp>
        <p:nvSpPr>
          <p:cNvPr id="99" name="Google Shape;99;p33"/>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34"/>
          <p:cNvSpPr txBox="1">
            <a:spLocks noGrp="1"/>
          </p:cNvSpPr>
          <p:nvPr>
            <p:ph type="body" idx="1"/>
          </p:nvPr>
        </p:nvSpPr>
        <p:spPr>
          <a:xfrm>
            <a:off x="2387600" y="8001000"/>
            <a:ext cx="19621500" cy="6477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02" name="Google Shape;102;p34"/>
          <p:cNvSpPr txBox="1">
            <a:spLocks noGrp="1"/>
          </p:cNvSpPr>
          <p:nvPr>
            <p:ph type="body" idx="2"/>
          </p:nvPr>
        </p:nvSpPr>
        <p:spPr>
          <a:xfrm>
            <a:off x="2374900" y="5892800"/>
            <a:ext cx="19621500" cy="8509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03" name="Google Shape;103;p34"/>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04"/>
        <p:cNvGrpSpPr/>
        <p:nvPr/>
      </p:nvGrpSpPr>
      <p:grpSpPr>
        <a:xfrm>
          <a:off x="0" y="0"/>
          <a:ext cx="0" cy="0"/>
          <a:chOff x="0" y="0"/>
          <a:chExt cx="0" cy="0"/>
        </a:xfrm>
      </p:grpSpPr>
      <p:sp>
        <p:nvSpPr>
          <p:cNvPr id="105" name="Google Shape;105;p35"/>
          <p:cNvSpPr>
            <a:spLocks noGrp="1"/>
          </p:cNvSpPr>
          <p:nvPr>
            <p:ph type="pic" idx="2"/>
          </p:nvPr>
        </p:nvSpPr>
        <p:spPr>
          <a:xfrm>
            <a:off x="0" y="0"/>
            <a:ext cx="24384001" cy="13716000"/>
          </a:xfrm>
          <a:prstGeom prst="rect">
            <a:avLst/>
          </a:prstGeom>
          <a:noFill/>
          <a:ln>
            <a:noFill/>
          </a:ln>
        </p:spPr>
      </p:sp>
      <p:sp>
        <p:nvSpPr>
          <p:cNvPr id="106" name="Google Shape;106;p35"/>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07"/>
        <p:cNvGrpSpPr/>
        <p:nvPr/>
      </p:nvGrpSpPr>
      <p:grpSpPr>
        <a:xfrm>
          <a:off x="0" y="0"/>
          <a:ext cx="0" cy="0"/>
          <a:chOff x="0" y="0"/>
          <a:chExt cx="0" cy="0"/>
        </a:xfrm>
      </p:grpSpPr>
      <p:sp>
        <p:nvSpPr>
          <p:cNvPr id="108" name="Google Shape;108;p36"/>
          <p:cNvSpPr txBox="1">
            <a:spLocks noGrp="1"/>
          </p:cNvSpPr>
          <p:nvPr>
            <p:ph type="sldNum" idx="12"/>
          </p:nvPr>
        </p:nvSpPr>
        <p:spPr>
          <a:xfrm>
            <a:off x="11959031" y="13081000"/>
            <a:ext cx="453300" cy="471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efault Slide">
  <p:cSld name="Default Slide">
    <p:bg>
      <p:bgPr>
        <a:solidFill>
          <a:srgbClr val="FFFFFF"/>
        </a:solidFill>
        <a:effectLst/>
      </p:bgPr>
    </p:bg>
    <p:spTree>
      <p:nvGrpSpPr>
        <p:cNvPr id="1" name="Shape 109"/>
        <p:cNvGrpSpPr/>
        <p:nvPr/>
      </p:nvGrpSpPr>
      <p:grpSpPr>
        <a:xfrm>
          <a:off x="0" y="0"/>
          <a:ext cx="0" cy="0"/>
          <a:chOff x="0" y="0"/>
          <a:chExt cx="0" cy="0"/>
        </a:xfrm>
      </p:grpSpPr>
      <p:sp>
        <p:nvSpPr>
          <p:cNvPr id="110" name="Google Shape;110;p37"/>
          <p:cNvSpPr/>
          <p:nvPr/>
        </p:nvSpPr>
        <p:spPr>
          <a:xfrm>
            <a:off x="22109948" y="752552"/>
            <a:ext cx="731521" cy="731522"/>
          </a:xfrm>
          <a:prstGeom prst="ellipse">
            <a:avLst/>
          </a:prstGeom>
          <a:solidFill>
            <a:srgbClr val="D3D2D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5000"/>
              <a:buFont typeface="Calibri"/>
              <a:buNone/>
            </a:pPr>
            <a:endParaRPr sz="5000" b="0" i="0" u="none" strike="noStrike" cap="none">
              <a:solidFill>
                <a:srgbClr val="535353"/>
              </a:solidFill>
              <a:latin typeface="Gill Sans"/>
              <a:ea typeface="Gill Sans"/>
              <a:cs typeface="Gill Sans"/>
              <a:sym typeface="Gill Sans"/>
            </a:endParaRPr>
          </a:p>
        </p:txBody>
      </p:sp>
      <p:sp>
        <p:nvSpPr>
          <p:cNvPr id="111" name="Google Shape;111;p37"/>
          <p:cNvSpPr txBox="1">
            <a:spLocks noGrp="1"/>
          </p:cNvSpPr>
          <p:nvPr>
            <p:ph type="sldNum" idx="12"/>
          </p:nvPr>
        </p:nvSpPr>
        <p:spPr>
          <a:xfrm>
            <a:off x="22276427" y="916143"/>
            <a:ext cx="443100" cy="461700"/>
          </a:xfrm>
          <a:prstGeom prst="rect">
            <a:avLst/>
          </a:prstGeom>
          <a:noFill/>
          <a:ln>
            <a:noFill/>
          </a:ln>
        </p:spPr>
        <p:txBody>
          <a:bodyPr spcFirstLastPara="1" wrap="square" lIns="45700" tIns="45700" rIns="45700" bIns="45700" anchor="ctr" anchorCtr="0">
            <a:spAutoFit/>
          </a:bodyPr>
          <a:lstStyle>
            <a:lvl1pPr marL="0" marR="0" lvl="0"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7"/>
        <p:cNvGrpSpPr/>
        <p:nvPr/>
      </p:nvGrpSpPr>
      <p:grpSpPr>
        <a:xfrm>
          <a:off x="0" y="0"/>
          <a:ext cx="0" cy="0"/>
          <a:chOff x="0" y="0"/>
          <a:chExt cx="0" cy="0"/>
        </a:xfrm>
      </p:grpSpPr>
      <p:sp>
        <p:nvSpPr>
          <p:cNvPr id="18" name="Google Shape;18;g11fbd535a23_2_94"/>
          <p:cNvSpPr>
            <a:spLocks noGrp="1"/>
          </p:cNvSpPr>
          <p:nvPr>
            <p:ph type="pic" idx="2"/>
          </p:nvPr>
        </p:nvSpPr>
        <p:spPr>
          <a:xfrm>
            <a:off x="10590462" y="1511300"/>
            <a:ext cx="13644900" cy="12128700"/>
          </a:xfrm>
          <a:prstGeom prst="rect">
            <a:avLst/>
          </a:prstGeom>
          <a:noFill/>
          <a:ln>
            <a:noFill/>
          </a:ln>
        </p:spPr>
      </p:sp>
      <p:sp>
        <p:nvSpPr>
          <p:cNvPr id="19" name="Google Shape;19;g11fbd535a23_2_94"/>
          <p:cNvSpPr txBox="1">
            <a:spLocks noGrp="1"/>
          </p:cNvSpPr>
          <p:nvPr>
            <p:ph type="title"/>
          </p:nvPr>
        </p:nvSpPr>
        <p:spPr>
          <a:xfrm>
            <a:off x="673100" y="1435100"/>
            <a:ext cx="11049000" cy="5460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0" name="Google Shape;20;g11fbd535a23_2_94"/>
          <p:cNvSpPr txBox="1">
            <a:spLocks noGrp="1"/>
          </p:cNvSpPr>
          <p:nvPr>
            <p:ph type="body" idx="1"/>
          </p:nvPr>
        </p:nvSpPr>
        <p:spPr>
          <a:xfrm>
            <a:off x="673100" y="6870700"/>
            <a:ext cx="11049000" cy="54609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1" name="Google Shape;21;g11fbd535a23_2_94"/>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2"/>
        <p:cNvGrpSpPr/>
        <p:nvPr/>
      </p:nvGrpSpPr>
      <p:grpSpPr>
        <a:xfrm>
          <a:off x="0" y="0"/>
          <a:ext cx="0" cy="0"/>
          <a:chOff x="0" y="0"/>
          <a:chExt cx="0" cy="0"/>
        </a:xfrm>
      </p:grpSpPr>
      <p:sp>
        <p:nvSpPr>
          <p:cNvPr id="23" name="Google Shape;23;g11fbd535a23_2_99"/>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4" name="Google Shape;24;g11fbd535a23_2_99"/>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5"/>
        <p:cNvGrpSpPr/>
        <p:nvPr/>
      </p:nvGrpSpPr>
      <p:grpSpPr>
        <a:xfrm>
          <a:off x="0" y="0"/>
          <a:ext cx="0" cy="0"/>
          <a:chOff x="0" y="0"/>
          <a:chExt cx="0" cy="0"/>
        </a:xfrm>
      </p:grpSpPr>
      <p:sp>
        <p:nvSpPr>
          <p:cNvPr id="26" name="Google Shape;26;g11fbd535a23_2_102"/>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7" name="Google Shape;27;g11fbd535a23_2_102"/>
          <p:cNvSpPr txBox="1">
            <a:spLocks noGrp="1"/>
          </p:cNvSpPr>
          <p:nvPr>
            <p:ph type="body" idx="1"/>
          </p:nvPr>
        </p:nvSpPr>
        <p:spPr>
          <a:xfrm>
            <a:off x="673100" y="3835400"/>
            <a:ext cx="23050500" cy="88647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8" name="Google Shape;28;g11fbd535a23_2_102"/>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g11fbd535a23_2_106"/>
          <p:cNvSpPr>
            <a:spLocks noGrp="1"/>
          </p:cNvSpPr>
          <p:nvPr>
            <p:ph type="pic" idx="2"/>
          </p:nvPr>
        </p:nvSpPr>
        <p:spPr>
          <a:xfrm>
            <a:off x="11814854" y="3230213"/>
            <a:ext cx="11753100" cy="10447200"/>
          </a:xfrm>
          <a:prstGeom prst="rect">
            <a:avLst/>
          </a:prstGeom>
          <a:noFill/>
          <a:ln>
            <a:noFill/>
          </a:ln>
        </p:spPr>
      </p:sp>
      <p:sp>
        <p:nvSpPr>
          <p:cNvPr id="31" name="Google Shape;31;g11fbd535a23_2_106"/>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32" name="Google Shape;32;g11fbd535a23_2_106"/>
          <p:cNvSpPr txBox="1">
            <a:spLocks noGrp="1"/>
          </p:cNvSpPr>
          <p:nvPr>
            <p:ph type="body" idx="1"/>
          </p:nvPr>
        </p:nvSpPr>
        <p:spPr>
          <a:xfrm>
            <a:off x="673100" y="3835400"/>
            <a:ext cx="11049000" cy="88647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3" name="Google Shape;33;g11fbd535a23_2_106"/>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g11fbd535a23_2_111"/>
          <p:cNvSpPr txBox="1">
            <a:spLocks noGrp="1"/>
          </p:cNvSpPr>
          <p:nvPr>
            <p:ph type="body" idx="1"/>
          </p:nvPr>
        </p:nvSpPr>
        <p:spPr>
          <a:xfrm>
            <a:off x="1435100" y="1066800"/>
            <a:ext cx="21501000" cy="115569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6" name="Google Shape;36;g11fbd535a23_2_111"/>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g11fbd535a23_2_114"/>
          <p:cNvSpPr>
            <a:spLocks noGrp="1"/>
          </p:cNvSpPr>
          <p:nvPr>
            <p:ph type="pic" idx="2"/>
          </p:nvPr>
        </p:nvSpPr>
        <p:spPr>
          <a:xfrm>
            <a:off x="12407900" y="5715000"/>
            <a:ext cx="11023500" cy="8255100"/>
          </a:xfrm>
          <a:prstGeom prst="rect">
            <a:avLst/>
          </a:prstGeom>
          <a:noFill/>
          <a:ln>
            <a:noFill/>
          </a:ln>
        </p:spPr>
      </p:sp>
      <p:sp>
        <p:nvSpPr>
          <p:cNvPr id="39" name="Google Shape;39;g11fbd535a23_2_114"/>
          <p:cNvSpPr>
            <a:spLocks noGrp="1"/>
          </p:cNvSpPr>
          <p:nvPr>
            <p:ph type="pic" idx="3"/>
          </p:nvPr>
        </p:nvSpPr>
        <p:spPr>
          <a:xfrm>
            <a:off x="12420600" y="-673100"/>
            <a:ext cx="11023500" cy="8255100"/>
          </a:xfrm>
          <a:prstGeom prst="rect">
            <a:avLst/>
          </a:prstGeom>
          <a:noFill/>
          <a:ln>
            <a:noFill/>
          </a:ln>
        </p:spPr>
      </p:sp>
      <p:sp>
        <p:nvSpPr>
          <p:cNvPr id="40" name="Google Shape;40;g11fbd535a23_2_114"/>
          <p:cNvSpPr>
            <a:spLocks noGrp="1"/>
          </p:cNvSpPr>
          <p:nvPr>
            <p:ph type="pic" idx="4"/>
          </p:nvPr>
        </p:nvSpPr>
        <p:spPr>
          <a:xfrm>
            <a:off x="-825499" y="-2108200"/>
            <a:ext cx="13804800" cy="18443100"/>
          </a:xfrm>
          <a:prstGeom prst="rect">
            <a:avLst/>
          </a:prstGeom>
          <a:noFill/>
          <a:ln>
            <a:noFill/>
          </a:ln>
        </p:spPr>
      </p:sp>
      <p:sp>
        <p:nvSpPr>
          <p:cNvPr id="41" name="Google Shape;41;g11fbd535a23_2_114"/>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g11fbd535a23_2_119"/>
          <p:cNvSpPr txBox="1">
            <a:spLocks noGrp="1"/>
          </p:cNvSpPr>
          <p:nvPr>
            <p:ph type="body" idx="1"/>
          </p:nvPr>
        </p:nvSpPr>
        <p:spPr>
          <a:xfrm>
            <a:off x="2387600" y="8001000"/>
            <a:ext cx="19621500" cy="6873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4" name="Google Shape;44;g11fbd535a23_2_119"/>
          <p:cNvSpPr txBox="1">
            <a:spLocks noGrp="1"/>
          </p:cNvSpPr>
          <p:nvPr>
            <p:ph type="body" idx="2"/>
          </p:nvPr>
        </p:nvSpPr>
        <p:spPr>
          <a:xfrm>
            <a:off x="2374900" y="5866846"/>
            <a:ext cx="19621500" cy="9027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5" name="Google Shape;45;g11fbd535a23_2_119"/>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alpha val="48627"/>
          </a:srgbClr>
        </a:solidFill>
        <a:effectLst/>
      </p:bgPr>
    </p:bg>
    <p:spTree>
      <p:nvGrpSpPr>
        <p:cNvPr id="1" name="Shape 5"/>
        <p:cNvGrpSpPr/>
        <p:nvPr/>
      </p:nvGrpSpPr>
      <p:grpSpPr>
        <a:xfrm>
          <a:off x="0" y="0"/>
          <a:ext cx="0" cy="0"/>
          <a:chOff x="0" y="0"/>
          <a:chExt cx="0" cy="0"/>
        </a:xfrm>
      </p:grpSpPr>
      <p:pic>
        <p:nvPicPr>
          <p:cNvPr id="6" name="Google Shape;6;g11fbd535a23_2_82"/>
          <p:cNvPicPr preferRelativeResize="0"/>
          <p:nvPr/>
        </p:nvPicPr>
        <p:blipFill rotWithShape="1">
          <a:blip r:embed="rId14">
            <a:alphaModFix/>
          </a:blip>
          <a:srcRect t="2114" r="2248"/>
          <a:stretch/>
        </p:blipFill>
        <p:spPr>
          <a:xfrm>
            <a:off x="1" y="1"/>
            <a:ext cx="24384001" cy="12366874"/>
          </a:xfrm>
          <a:prstGeom prst="rect">
            <a:avLst/>
          </a:prstGeom>
          <a:noFill/>
          <a:ln>
            <a:noFill/>
          </a:ln>
        </p:spPr>
      </p:pic>
      <p:sp>
        <p:nvSpPr>
          <p:cNvPr id="7" name="Google Shape;7;g11fbd535a23_2_82"/>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8" name="Google Shape;8;g11fbd535a23_2_82"/>
          <p:cNvSpPr txBox="1">
            <a:spLocks noGrp="1"/>
          </p:cNvSpPr>
          <p:nvPr>
            <p:ph type="body" idx="1"/>
          </p:nvPr>
        </p:nvSpPr>
        <p:spPr>
          <a:xfrm>
            <a:off x="673100" y="3835400"/>
            <a:ext cx="23050500" cy="88647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9" name="Google Shape;9;g11fbd535a23_2_82"/>
          <p:cNvSpPr txBox="1">
            <a:spLocks noGrp="1"/>
          </p:cNvSpPr>
          <p:nvPr>
            <p:ph type="sldNum" idx="12"/>
          </p:nvPr>
        </p:nvSpPr>
        <p:spPr>
          <a:xfrm>
            <a:off x="23527876" y="12627320"/>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0" name="Google Shape;10;g11fbd535a23_2_82"/>
          <p:cNvSpPr txBox="1"/>
          <p:nvPr/>
        </p:nvSpPr>
        <p:spPr>
          <a:xfrm>
            <a:off x="6658252" y="13075577"/>
            <a:ext cx="11067600" cy="461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1800" b="0" i="0" u="none" strike="noStrike" cap="none">
                <a:solidFill>
                  <a:schemeClr val="dk1"/>
                </a:solidFill>
                <a:latin typeface="Arial"/>
                <a:ea typeface="Arial"/>
                <a:cs typeface="Arial"/>
                <a:sym typeface="Arial"/>
              </a:rPr>
              <a:t>Proprietary content. ©Great Learning. All Rights Reserved. Unauthorized use or distribution prohibited</a:t>
            </a:r>
            <a:endParaRPr sz="1800" b="0" i="0" u="none" strike="noStrike" cap="none">
              <a:solidFill>
                <a:schemeClr val="dk1"/>
              </a:solidFill>
              <a:latin typeface="Arial"/>
              <a:ea typeface="Arial"/>
              <a:cs typeface="Arial"/>
              <a:sym typeface="Arial"/>
            </a:endParaRPr>
          </a:p>
        </p:txBody>
      </p:sp>
      <p:pic>
        <p:nvPicPr>
          <p:cNvPr id="11" name="Google Shape;11;g11fbd535a23_2_82"/>
          <p:cNvPicPr preferRelativeResize="0"/>
          <p:nvPr/>
        </p:nvPicPr>
        <p:blipFill rotWithShape="1">
          <a:blip r:embed="rId15">
            <a:alphaModFix/>
          </a:blip>
          <a:srcRect l="9022" t="12608" r="9029" b="9173"/>
          <a:stretch/>
        </p:blipFill>
        <p:spPr>
          <a:xfrm>
            <a:off x="660400" y="903112"/>
            <a:ext cx="2408651" cy="73484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F6F6">
            <a:alpha val="48627"/>
          </a:srgbClr>
        </a:solidFill>
        <a:effectLst/>
      </p:bgPr>
    </p:bg>
    <p:spTree>
      <p:nvGrpSpPr>
        <p:cNvPr id="1" name="Shape 54"/>
        <p:cNvGrpSpPr/>
        <p:nvPr/>
      </p:nvGrpSpPr>
      <p:grpSpPr>
        <a:xfrm>
          <a:off x="0" y="0"/>
          <a:ext cx="0" cy="0"/>
          <a:chOff x="0" y="0"/>
          <a:chExt cx="0" cy="0"/>
        </a:xfrm>
      </p:grpSpPr>
      <p:pic>
        <p:nvPicPr>
          <p:cNvPr id="55" name="Google Shape;55;p23"/>
          <p:cNvPicPr preferRelativeResize="0"/>
          <p:nvPr/>
        </p:nvPicPr>
        <p:blipFill rotWithShape="1">
          <a:blip r:embed="rId16">
            <a:alphaModFix/>
          </a:blip>
          <a:srcRect t="2114" r="2248"/>
          <a:stretch/>
        </p:blipFill>
        <p:spPr>
          <a:xfrm>
            <a:off x="0" y="0"/>
            <a:ext cx="24384001" cy="12366874"/>
          </a:xfrm>
          <a:prstGeom prst="rect">
            <a:avLst/>
          </a:prstGeom>
          <a:noFill/>
          <a:ln>
            <a:noFill/>
          </a:ln>
        </p:spPr>
      </p:pic>
      <p:sp>
        <p:nvSpPr>
          <p:cNvPr id="56" name="Google Shape;56;p23"/>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57" name="Google Shape;57;p23"/>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58" name="Google Shape;58;p23"/>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23"/>
          <p:cNvSpPr txBox="1"/>
          <p:nvPr/>
        </p:nvSpPr>
        <p:spPr>
          <a:xfrm>
            <a:off x="7391700" y="13075575"/>
            <a:ext cx="835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pic>
        <p:nvPicPr>
          <p:cNvPr id="60" name="Google Shape;60;p23"/>
          <p:cNvPicPr preferRelativeResize="0"/>
          <p:nvPr/>
        </p:nvPicPr>
        <p:blipFill rotWithShape="1">
          <a:blip r:embed="rId17">
            <a:alphaModFix/>
          </a:blip>
          <a:srcRect l="9021" t="12607" r="9029" b="9172"/>
          <a:stretch/>
        </p:blipFill>
        <p:spPr>
          <a:xfrm>
            <a:off x="407325" y="579154"/>
            <a:ext cx="2408651" cy="73484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s://cloud.google.com/blog/products/gcp/introducing-faster-gpus-for-google-compute-engin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nsorflow.org/api_docs/python/tf/Operation"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tensorflow.org/api_docs/python/tf/Tensor"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tensorflow.org/api_docs/python/tf/Session"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www.tensorflow.org/api_docs/python/tf/Tensor" TargetMode="External"/><Relationship Id="rId5" Type="http://schemas.openxmlformats.org/officeDocument/2006/relationships/hyperlink" Target="https://www.tensorflow.org/api_docs/python/tf/Session#run" TargetMode="External"/><Relationship Id="rId4" Type="http://schemas.openxmlformats.org/officeDocument/2006/relationships/hyperlink" Target="https://www.tensorflow.org/api_docs/python/tf/Graph"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www.tensorflow.org/api_docs/python/tf/keras" TargetMode="External"/><Relationship Id="rId7" Type="http://schemas.openxmlformats.org/officeDocument/2006/relationships/hyperlink" Target="https://www.tensorflow.org/guide/estimators"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hyperlink" Target="https://www.tensorflow.org/api_docs/python/tf/data" TargetMode="External"/><Relationship Id="rId5" Type="http://schemas.openxmlformats.org/officeDocument/2006/relationships/hyperlink" Target="https://www.tensorflow.org/guide/keras#eager_execution" TargetMode="External"/><Relationship Id="rId4" Type="http://schemas.openxmlformats.org/officeDocument/2006/relationships/hyperlink" Target="https://keras.io/"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datasets/hojjatk/mnist-dataset"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towardsdatascience.com/mcculloch-pitts-model-5fdf65ac5dd1"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Perceptron_moj.png" TargetMode="External"/><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towardsai.net/p/machine-learning/introduction-to-neural-networks-and-their-key-elements-part-c-activation-functions-layers-ea8c915a9d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g11fbd535a23_2_66"/>
          <p:cNvSpPr/>
          <p:nvPr/>
        </p:nvSpPr>
        <p:spPr>
          <a:xfrm>
            <a:off x="74" y="900"/>
            <a:ext cx="24384000" cy="13716000"/>
          </a:xfrm>
          <a:prstGeom prst="rect">
            <a:avLst/>
          </a:prstGeom>
          <a:noFill/>
          <a:ln w="28425" cap="flat" cmpd="sng">
            <a:solidFill>
              <a:srgbClr val="1836B2"/>
            </a:solidFill>
            <a:prstDash val="solid"/>
            <a:miter lim="8000"/>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11fbd535a23_2_66"/>
          <p:cNvSpPr/>
          <p:nvPr/>
        </p:nvSpPr>
        <p:spPr>
          <a:xfrm>
            <a:off x="1713961" y="4668295"/>
            <a:ext cx="21514800" cy="7998900"/>
          </a:xfrm>
          <a:prstGeom prst="roundRect">
            <a:avLst>
              <a:gd name="adj" fmla="val 11919"/>
            </a:avLst>
          </a:prstGeom>
          <a:solidFill>
            <a:srgbClr val="D5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000"/>
              <a:buFont typeface="Arial"/>
              <a:buNone/>
            </a:pPr>
            <a:endParaRPr sz="5000" b="0" i="0" u="none" strike="noStrike" cap="none">
              <a:solidFill>
                <a:srgbClr val="535353"/>
              </a:solidFill>
              <a:latin typeface="Gill Sans"/>
              <a:ea typeface="Gill Sans"/>
              <a:cs typeface="Gill Sans"/>
              <a:sym typeface="Gill Sans"/>
            </a:endParaRPr>
          </a:p>
        </p:txBody>
      </p:sp>
      <p:sp>
        <p:nvSpPr>
          <p:cNvPr id="118" name="Google Shape;118;g11fbd535a23_2_66"/>
          <p:cNvSpPr/>
          <p:nvPr/>
        </p:nvSpPr>
        <p:spPr>
          <a:xfrm>
            <a:off x="1697126" y="3938640"/>
            <a:ext cx="21548700" cy="1809600"/>
          </a:xfrm>
          <a:prstGeom prst="rect">
            <a:avLst/>
          </a:prstGeom>
          <a:solidFill>
            <a:srgbClr val="3974AE"/>
          </a:solidFill>
          <a:ln>
            <a:noFill/>
          </a:ln>
          <a:effectLst>
            <a:outerShdw blurRad="63500" dist="25400" dir="5400000" rotWithShape="0">
              <a:srgbClr val="7587A0">
                <a:alpha val="48627"/>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000"/>
              <a:buFont typeface="Arial"/>
              <a:buNone/>
            </a:pPr>
            <a:endParaRPr sz="5000" b="0" i="0" u="none" strike="noStrike" cap="none">
              <a:solidFill>
                <a:srgbClr val="535353"/>
              </a:solidFill>
              <a:latin typeface="Gill Sans"/>
              <a:ea typeface="Gill Sans"/>
              <a:cs typeface="Gill Sans"/>
              <a:sym typeface="Gill Sans"/>
            </a:endParaRPr>
          </a:p>
        </p:txBody>
      </p:sp>
      <p:sp>
        <p:nvSpPr>
          <p:cNvPr id="119" name="Google Shape;119;g11fbd535a23_2_66"/>
          <p:cNvSpPr txBox="1"/>
          <p:nvPr/>
        </p:nvSpPr>
        <p:spPr>
          <a:xfrm>
            <a:off x="1680272" y="4330491"/>
            <a:ext cx="215487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7500"/>
              <a:buFont typeface="Arial"/>
              <a:buNone/>
            </a:pPr>
            <a:r>
              <a:rPr lang="en-US" sz="7500" b="0" i="0" u="none" strike="noStrike" cap="none">
                <a:solidFill>
                  <a:srgbClr val="FFFFFF"/>
                </a:solidFill>
                <a:latin typeface="Arial"/>
                <a:ea typeface="Arial"/>
                <a:cs typeface="Arial"/>
                <a:sym typeface="Arial"/>
              </a:rPr>
              <a:t>Introduction to Neural Network - Week 1</a:t>
            </a:r>
            <a:endParaRPr sz="1400" b="0" i="0" u="none" strike="noStrike" cap="none">
              <a:solidFill>
                <a:srgbClr val="000000"/>
              </a:solidFill>
              <a:latin typeface="Arial"/>
              <a:ea typeface="Arial"/>
              <a:cs typeface="Arial"/>
              <a:sym typeface="Arial"/>
            </a:endParaRPr>
          </a:p>
        </p:txBody>
      </p:sp>
      <p:cxnSp>
        <p:nvCxnSpPr>
          <p:cNvPr id="120" name="Google Shape;120;g11fbd535a23_2_66"/>
          <p:cNvCxnSpPr/>
          <p:nvPr/>
        </p:nvCxnSpPr>
        <p:spPr>
          <a:xfrm rot="10800000">
            <a:off x="10340357" y="6800296"/>
            <a:ext cx="0" cy="4804800"/>
          </a:xfrm>
          <a:prstGeom prst="straightConnector1">
            <a:avLst/>
          </a:prstGeom>
          <a:noFill/>
          <a:ln w="12700" cap="flat" cmpd="sng">
            <a:solidFill>
              <a:srgbClr val="1F2631"/>
            </a:solidFill>
            <a:prstDash val="solid"/>
            <a:miter lim="400000"/>
            <a:headEnd type="none" w="sm" len="sm"/>
            <a:tailEnd type="none" w="sm" len="sm"/>
          </a:ln>
        </p:spPr>
      </p:cxnSp>
      <p:sp>
        <p:nvSpPr>
          <p:cNvPr id="121" name="Google Shape;121;g11fbd535a23_2_66"/>
          <p:cNvSpPr txBox="1"/>
          <p:nvPr/>
        </p:nvSpPr>
        <p:spPr>
          <a:xfrm>
            <a:off x="2071845" y="7304686"/>
            <a:ext cx="7543200" cy="3796800"/>
          </a:xfrm>
          <a:prstGeom prst="rect">
            <a:avLst/>
          </a:prstGeom>
          <a:noFill/>
          <a:ln>
            <a:noFill/>
          </a:ln>
        </p:spPr>
        <p:txBody>
          <a:bodyPr spcFirstLastPara="1" wrap="square" lIns="50800" tIns="50800" rIns="50800" bIns="50800" anchor="ctr" anchorCtr="0">
            <a:spAutoFit/>
          </a:bodyPr>
          <a:lstStyle/>
          <a:p>
            <a:pPr marL="0" marR="0" lvl="0" indent="0" algn="r" rtl="0">
              <a:lnSpc>
                <a:spcPct val="80000"/>
              </a:lnSpc>
              <a:spcBef>
                <a:spcPts val="0"/>
              </a:spcBef>
              <a:spcAft>
                <a:spcPts val="0"/>
              </a:spcAft>
              <a:buClr>
                <a:srgbClr val="000000"/>
              </a:buClr>
              <a:buSzPts val="10000"/>
              <a:buFont typeface="Arial"/>
              <a:buNone/>
            </a:pPr>
            <a:r>
              <a:rPr lang="en-US" sz="10000" b="0" i="0" u="none" strike="noStrike" cap="none">
                <a:solidFill>
                  <a:srgbClr val="3974AE"/>
                </a:solidFill>
                <a:latin typeface="Arial"/>
                <a:ea typeface="Arial"/>
                <a:cs typeface="Arial"/>
                <a:sym typeface="Arial"/>
              </a:rPr>
              <a:t>POST GRADUATE </a:t>
            </a:r>
            <a:r>
              <a:rPr lang="en-US" sz="10000" b="0" i="0" u="none" strike="noStrike" cap="none">
                <a:solidFill>
                  <a:srgbClr val="3C4452"/>
                </a:solidFill>
                <a:latin typeface="Arial"/>
                <a:ea typeface="Arial"/>
                <a:cs typeface="Arial"/>
                <a:sym typeface="Arial"/>
              </a:rPr>
              <a:t>PROGRAM</a:t>
            </a:r>
            <a:endParaRPr sz="1400" b="0" i="0" u="none" strike="noStrike" cap="none">
              <a:solidFill>
                <a:srgbClr val="000000"/>
              </a:solidFill>
              <a:latin typeface="Arial"/>
              <a:ea typeface="Arial"/>
              <a:cs typeface="Arial"/>
              <a:sym typeface="Arial"/>
            </a:endParaRPr>
          </a:p>
        </p:txBody>
      </p:sp>
      <p:sp>
        <p:nvSpPr>
          <p:cNvPr id="122" name="Google Shape;122;g11fbd535a23_2_66"/>
          <p:cNvSpPr txBox="1"/>
          <p:nvPr/>
        </p:nvSpPr>
        <p:spPr>
          <a:xfrm>
            <a:off x="11435803" y="6769760"/>
            <a:ext cx="10430700" cy="37968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30000"/>
              <a:buFont typeface="Arial"/>
              <a:buNone/>
            </a:pPr>
            <a:r>
              <a:rPr lang="en-US" sz="30000" b="0" i="0" u="none" strike="noStrike" cap="none">
                <a:solidFill>
                  <a:srgbClr val="3974AE"/>
                </a:solidFill>
                <a:latin typeface="Arial"/>
                <a:ea typeface="Arial"/>
                <a:cs typeface="Arial"/>
                <a:sym typeface="Arial"/>
              </a:rPr>
              <a:t>AI</a:t>
            </a:r>
            <a:r>
              <a:rPr lang="en-US" sz="30000" b="0" i="0" u="none" strike="noStrike" cap="none">
                <a:solidFill>
                  <a:srgbClr val="3C4452"/>
                </a:solidFill>
                <a:latin typeface="Arial"/>
                <a:ea typeface="Arial"/>
                <a:cs typeface="Arial"/>
                <a:sym typeface="Arial"/>
              </a:rPr>
              <a:t>ML</a:t>
            </a:r>
            <a:endParaRPr sz="1400" b="0" i="0" u="none" strike="noStrike" cap="none">
              <a:solidFill>
                <a:srgbClr val="000000"/>
              </a:solidFill>
              <a:latin typeface="Arial"/>
              <a:ea typeface="Arial"/>
              <a:cs typeface="Arial"/>
              <a:sym typeface="Arial"/>
            </a:endParaRPr>
          </a:p>
        </p:txBody>
      </p:sp>
      <p:sp>
        <p:nvSpPr>
          <p:cNvPr id="123" name="Google Shape;123;g11fbd535a23_2_66"/>
          <p:cNvSpPr txBox="1"/>
          <p:nvPr/>
        </p:nvSpPr>
        <p:spPr>
          <a:xfrm>
            <a:off x="11955867" y="10416921"/>
            <a:ext cx="9390600" cy="86610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3100"/>
              <a:buFont typeface="Arial"/>
              <a:buNone/>
            </a:pPr>
            <a:r>
              <a:rPr lang="en-US" sz="3100" b="0" i="0" u="none" strike="noStrike" cap="none">
                <a:solidFill>
                  <a:srgbClr val="3C4452"/>
                </a:solidFill>
                <a:latin typeface="Arial"/>
                <a:ea typeface="Arial"/>
                <a:cs typeface="Arial"/>
                <a:sym typeface="Arial"/>
              </a:rPr>
              <a:t>ARTIFICIAL INTELLIGENCE &amp; MACHINE LEARNING</a:t>
            </a:r>
            <a:endParaRPr sz="1400" b="0" i="0" u="none" strike="noStrike" cap="none">
              <a:solidFill>
                <a:srgbClr val="000000"/>
              </a:solidFill>
              <a:latin typeface="Arial"/>
              <a:ea typeface="Arial"/>
              <a:cs typeface="Arial"/>
              <a:sym typeface="Arial"/>
            </a:endParaRPr>
          </a:p>
        </p:txBody>
      </p:sp>
      <p:pic>
        <p:nvPicPr>
          <p:cNvPr id="124" name="Google Shape;124;g11fbd535a23_2_66" descr="Screenshot 2021-02-22 at 11.52.34 AM.png"/>
          <p:cNvPicPr preferRelativeResize="0"/>
          <p:nvPr/>
        </p:nvPicPr>
        <p:blipFill rotWithShape="1">
          <a:blip r:embed="rId3">
            <a:alphaModFix/>
          </a:blip>
          <a:srcRect/>
          <a:stretch/>
        </p:blipFill>
        <p:spPr>
          <a:xfrm>
            <a:off x="7420632" y="676719"/>
            <a:ext cx="3287532" cy="1135694"/>
          </a:xfrm>
          <a:prstGeom prst="rect">
            <a:avLst/>
          </a:prstGeom>
          <a:noFill/>
          <a:ln>
            <a:noFill/>
          </a:ln>
        </p:spPr>
      </p:pic>
      <p:pic>
        <p:nvPicPr>
          <p:cNvPr id="125" name="Google Shape;125;g11fbd535a23_2_66" descr="Screenshot 2021-02-22 at 11.52.22 AM.png"/>
          <p:cNvPicPr preferRelativeResize="0"/>
          <p:nvPr/>
        </p:nvPicPr>
        <p:blipFill rotWithShape="1">
          <a:blip r:embed="rId4">
            <a:alphaModFix/>
          </a:blip>
          <a:srcRect/>
          <a:stretch/>
        </p:blipFill>
        <p:spPr>
          <a:xfrm>
            <a:off x="3355043" y="733704"/>
            <a:ext cx="4065590" cy="1168652"/>
          </a:xfrm>
          <a:prstGeom prst="rect">
            <a:avLst/>
          </a:prstGeom>
          <a:noFill/>
          <a:ln>
            <a:noFill/>
          </a:ln>
        </p:spPr>
      </p:pic>
      <p:cxnSp>
        <p:nvCxnSpPr>
          <p:cNvPr id="126" name="Google Shape;126;g11fbd535a23_2_66"/>
          <p:cNvCxnSpPr/>
          <p:nvPr/>
        </p:nvCxnSpPr>
        <p:spPr>
          <a:xfrm rot="10800000">
            <a:off x="3355042" y="750130"/>
            <a:ext cx="0" cy="1135800"/>
          </a:xfrm>
          <a:prstGeom prst="straightConnector1">
            <a:avLst/>
          </a:prstGeom>
          <a:noFill/>
          <a:ln w="9525" cap="flat" cmpd="sng">
            <a:solidFill>
              <a:schemeClr val="accent6"/>
            </a:solidFill>
            <a:prstDash val="solid"/>
            <a:miter lim="400000"/>
            <a:headEnd type="none" w="sm" len="sm"/>
            <a:tailEnd type="none" w="sm" len="sm"/>
          </a:ln>
        </p:spPr>
      </p:cxnSp>
      <p:cxnSp>
        <p:nvCxnSpPr>
          <p:cNvPr id="127" name="Google Shape;127;g11fbd535a23_2_66"/>
          <p:cNvCxnSpPr/>
          <p:nvPr/>
        </p:nvCxnSpPr>
        <p:spPr>
          <a:xfrm rot="10800000">
            <a:off x="7435886" y="733704"/>
            <a:ext cx="0" cy="1135800"/>
          </a:xfrm>
          <a:prstGeom prst="straightConnector1">
            <a:avLst/>
          </a:prstGeom>
          <a:noFill/>
          <a:ln w="9525" cap="flat" cmpd="sng">
            <a:solidFill>
              <a:schemeClr val="accent6"/>
            </a:solidFill>
            <a:prstDash val="solid"/>
            <a:miter lim="400000"/>
            <a:headEnd type="none" w="sm" len="sm"/>
            <a:tailEnd type="none" w="sm" len="sm"/>
          </a:ln>
        </p:spPr>
      </p:cxnSp>
      <p:sp>
        <p:nvSpPr>
          <p:cNvPr id="128" name="Google Shape;128;g11fbd535a23_2_66"/>
          <p:cNvSpPr txBox="1">
            <a:spLocks noGrp="1"/>
          </p:cNvSpPr>
          <p:nvPr>
            <p:ph type="sldNum" idx="12"/>
          </p:nvPr>
        </p:nvSpPr>
        <p:spPr>
          <a:xfrm>
            <a:off x="23499776" y="12884226"/>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SzPts val="24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0"/>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10</a:t>
            </a:fld>
            <a:endParaRPr/>
          </a:p>
        </p:txBody>
      </p:sp>
      <p:sp>
        <p:nvSpPr>
          <p:cNvPr id="242" name="Google Shape;242;p10"/>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Training On Specialized Hardware</a:t>
            </a:r>
            <a:endParaRPr sz="7500" b="1" i="0" u="none" strike="noStrike" cap="none">
              <a:solidFill>
                <a:srgbClr val="437BB2"/>
              </a:solidFill>
              <a:latin typeface="Arial"/>
              <a:ea typeface="Arial"/>
              <a:cs typeface="Arial"/>
              <a:sym typeface="Arial"/>
            </a:endParaRPr>
          </a:p>
        </p:txBody>
      </p:sp>
      <p:pic>
        <p:nvPicPr>
          <p:cNvPr id="243" name="Google Shape;243;p10"/>
          <p:cNvPicPr preferRelativeResize="0"/>
          <p:nvPr/>
        </p:nvPicPr>
        <p:blipFill rotWithShape="1">
          <a:blip r:embed="rId3">
            <a:alphaModFix/>
          </a:blip>
          <a:srcRect/>
          <a:stretch/>
        </p:blipFill>
        <p:spPr>
          <a:xfrm>
            <a:off x="1172817" y="3423062"/>
            <a:ext cx="10240752" cy="6516068"/>
          </a:xfrm>
          <a:prstGeom prst="rect">
            <a:avLst/>
          </a:prstGeom>
          <a:noFill/>
          <a:ln>
            <a:noFill/>
          </a:ln>
        </p:spPr>
      </p:pic>
      <p:sp>
        <p:nvSpPr>
          <p:cNvPr id="244" name="Google Shape;244;p10"/>
          <p:cNvSpPr txBox="1"/>
          <p:nvPr/>
        </p:nvSpPr>
        <p:spPr>
          <a:xfrm>
            <a:off x="14431617" y="4657637"/>
            <a:ext cx="4164966" cy="65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1" u="none" strike="noStrike" cap="none">
                <a:solidFill>
                  <a:srgbClr val="434343"/>
                </a:solidFill>
                <a:latin typeface="Helvetica Neue"/>
                <a:ea typeface="Helvetica Neue"/>
                <a:cs typeface="Helvetica Neue"/>
                <a:sym typeface="Helvetica Neue"/>
              </a:rPr>
              <a:t>Training of deep learning models on GPU is faster than CPU</a:t>
            </a:r>
            <a:endParaRPr sz="3200" b="0" i="1" u="none" strike="noStrike" cap="none">
              <a:solidFill>
                <a:srgbClr val="434343"/>
              </a:solidFill>
              <a:latin typeface="Helvetica Neue"/>
              <a:ea typeface="Helvetica Neue"/>
              <a:cs typeface="Helvetica Neue"/>
              <a:sym typeface="Helvetica Neue"/>
            </a:endParaRPr>
          </a:p>
        </p:txBody>
      </p:sp>
      <p:sp>
        <p:nvSpPr>
          <p:cNvPr id="245" name="Google Shape;245;p10"/>
          <p:cNvSpPr txBox="1"/>
          <p:nvPr/>
        </p:nvSpPr>
        <p:spPr>
          <a:xfrm>
            <a:off x="1172817" y="12082845"/>
            <a:ext cx="3386400" cy="4450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Helvetica Neue"/>
                <a:ea typeface="Helvetica Neue"/>
                <a:cs typeface="Helvetica Neue"/>
                <a:sym typeface="Helvetica Neue"/>
              </a:rPr>
              <a:t>Image and text source : </a:t>
            </a:r>
            <a:r>
              <a:rPr lang="en-US" sz="900" b="0" i="1" u="sng" strike="noStrike" cap="none">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Google cloud blogs</a:t>
            </a:r>
            <a:endParaRPr sz="900" b="0" i="1" u="none" strike="noStrike" cap="none">
              <a:solidFill>
                <a:srgbClr val="365F9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11</a:t>
            </a:fld>
            <a:endParaRPr/>
          </a:p>
        </p:txBody>
      </p:sp>
      <p:sp>
        <p:nvSpPr>
          <p:cNvPr id="239" name="Google Shape;239;p13"/>
          <p:cNvSpPr txBox="1"/>
          <p:nvPr/>
        </p:nvSpPr>
        <p:spPr>
          <a:xfrm>
            <a:off x="934278" y="1985829"/>
            <a:ext cx="22164260" cy="1256754"/>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7500" b="1" i="0" u="none" strike="noStrike" cap="none" dirty="0">
                <a:solidFill>
                  <a:srgbClr val="437BB2"/>
                </a:solidFill>
                <a:latin typeface="Arial"/>
                <a:ea typeface="Arial"/>
                <a:cs typeface="Arial"/>
                <a:sym typeface="Arial"/>
              </a:rPr>
              <a:t>Basics of Google </a:t>
            </a:r>
            <a:r>
              <a:rPr lang="en-US" sz="7500" b="1" dirty="0" err="1">
                <a:solidFill>
                  <a:srgbClr val="437BB2"/>
                </a:solidFill>
              </a:rPr>
              <a:t>C</a:t>
            </a:r>
            <a:r>
              <a:rPr lang="en-US" sz="7500" b="1" i="0" u="none" strike="noStrike" cap="none" dirty="0" err="1">
                <a:solidFill>
                  <a:srgbClr val="437BB2"/>
                </a:solidFill>
                <a:latin typeface="Arial"/>
                <a:ea typeface="Arial"/>
                <a:cs typeface="Arial"/>
                <a:sym typeface="Arial"/>
              </a:rPr>
              <a:t>olab</a:t>
            </a:r>
            <a:endParaRPr sz="7500" b="1" i="0" u="none" strike="noStrike" cap="none" dirty="0">
              <a:solidFill>
                <a:srgbClr val="437BB2"/>
              </a:solidFill>
              <a:latin typeface="Arial"/>
              <a:ea typeface="Arial"/>
              <a:cs typeface="Arial"/>
              <a:sym typeface="Arial"/>
            </a:endParaRPr>
          </a:p>
        </p:txBody>
      </p:sp>
      <p:sp>
        <p:nvSpPr>
          <p:cNvPr id="8" name="TextBox 7">
            <a:extLst>
              <a:ext uri="{FF2B5EF4-FFF2-40B4-BE49-F238E27FC236}">
                <a16:creationId xmlns:a16="http://schemas.microsoft.com/office/drawing/2014/main" id="{6C06BB06-2073-8243-AE00-D546333ADA1E}"/>
              </a:ext>
            </a:extLst>
          </p:cNvPr>
          <p:cNvSpPr txBox="1"/>
          <p:nvPr/>
        </p:nvSpPr>
        <p:spPr>
          <a:xfrm>
            <a:off x="1467852" y="4196431"/>
            <a:ext cx="18913643" cy="9448740"/>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t>Colab</a:t>
            </a:r>
            <a:r>
              <a:rPr lang="en-US" sz="3200" dirty="0"/>
              <a:t> is a online </a:t>
            </a:r>
            <a:r>
              <a:rPr lang="en-US" sz="3200" dirty="0" err="1"/>
              <a:t>Jupyter</a:t>
            </a:r>
            <a:r>
              <a:rPr lang="en-US" sz="3200" dirty="0"/>
              <a:t> Notebook Environment</a:t>
            </a:r>
          </a:p>
          <a:p>
            <a:pPr marL="457200" indent="-457200">
              <a:buFont typeface="Arial" panose="020B0604020202020204" pitchFamily="34" charset="0"/>
              <a:buChar char="•"/>
            </a:pPr>
            <a:r>
              <a:rPr lang="en-US" sz="3200" dirty="0" err="1"/>
              <a:t>Tensorflow</a:t>
            </a:r>
            <a:r>
              <a:rPr lang="en-US" sz="3200" dirty="0"/>
              <a:t> latest version can be readily </a:t>
            </a:r>
            <a:r>
              <a:rPr lang="en-US" sz="3200" dirty="0" err="1"/>
              <a:t>utilised</a:t>
            </a:r>
            <a:endParaRPr lang="en-US" sz="3200" dirty="0"/>
          </a:p>
          <a:p>
            <a:pPr marL="457200" indent="-457200">
              <a:buFont typeface="Arial" panose="020B0604020202020204" pitchFamily="34" charset="0"/>
              <a:buChar char="•"/>
            </a:pPr>
            <a:r>
              <a:rPr lang="en-US" sz="3200" dirty="0"/>
              <a:t>Dataset in our  google drive can easily be linked in our notebooks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Link / Path to the dataset can be provided by selecting the path of the file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Code is as follows ( Path is as per the folder we put our datasets here it is under My drive)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pic>
        <p:nvPicPr>
          <p:cNvPr id="2" name="Picture 1">
            <a:extLst>
              <a:ext uri="{FF2B5EF4-FFF2-40B4-BE49-F238E27FC236}">
                <a16:creationId xmlns:a16="http://schemas.microsoft.com/office/drawing/2014/main" id="{EB62C842-1E0B-0742-AE8B-078396D09BBB}"/>
              </a:ext>
            </a:extLst>
          </p:cNvPr>
          <p:cNvPicPr>
            <a:picLocks noChangeAspect="1"/>
          </p:cNvPicPr>
          <p:nvPr/>
        </p:nvPicPr>
        <p:blipFill>
          <a:blip r:embed="rId3"/>
          <a:stretch>
            <a:fillRect/>
          </a:stretch>
        </p:blipFill>
        <p:spPr>
          <a:xfrm>
            <a:off x="2816392" y="6475538"/>
            <a:ext cx="4400119" cy="2959371"/>
          </a:xfrm>
          <a:prstGeom prst="rect">
            <a:avLst/>
          </a:prstGeom>
        </p:spPr>
      </p:pic>
      <p:pic>
        <p:nvPicPr>
          <p:cNvPr id="4" name="Picture 3">
            <a:extLst>
              <a:ext uri="{FF2B5EF4-FFF2-40B4-BE49-F238E27FC236}">
                <a16:creationId xmlns:a16="http://schemas.microsoft.com/office/drawing/2014/main" id="{5B5EF903-B624-574A-BAB9-884C4C21E75A}"/>
              </a:ext>
            </a:extLst>
          </p:cNvPr>
          <p:cNvPicPr>
            <a:picLocks noChangeAspect="1"/>
          </p:cNvPicPr>
          <p:nvPr/>
        </p:nvPicPr>
        <p:blipFill>
          <a:blip r:embed="rId4"/>
          <a:stretch>
            <a:fillRect/>
          </a:stretch>
        </p:blipFill>
        <p:spPr>
          <a:xfrm>
            <a:off x="3680995" y="11266990"/>
            <a:ext cx="6578600" cy="546100"/>
          </a:xfrm>
          <a:prstGeom prst="rect">
            <a:avLst/>
          </a:prstGeom>
        </p:spPr>
      </p:pic>
      <p:pic>
        <p:nvPicPr>
          <p:cNvPr id="11" name="Picture 10">
            <a:extLst>
              <a:ext uri="{FF2B5EF4-FFF2-40B4-BE49-F238E27FC236}">
                <a16:creationId xmlns:a16="http://schemas.microsoft.com/office/drawing/2014/main" id="{62B44244-18A2-1145-8473-0F453A8A4921}"/>
              </a:ext>
            </a:extLst>
          </p:cNvPr>
          <p:cNvPicPr>
            <a:picLocks noChangeAspect="1"/>
          </p:cNvPicPr>
          <p:nvPr/>
        </p:nvPicPr>
        <p:blipFill>
          <a:blip r:embed="rId5"/>
          <a:stretch>
            <a:fillRect/>
          </a:stretch>
        </p:blipFill>
        <p:spPr>
          <a:xfrm>
            <a:off x="15348618" y="8342709"/>
            <a:ext cx="2527300" cy="2184400"/>
          </a:xfrm>
          <a:prstGeom prst="rect">
            <a:avLst/>
          </a:prstGeom>
        </p:spPr>
      </p:pic>
    </p:spTree>
    <p:extLst>
      <p:ext uri="{BB962C8B-B14F-4D97-AF65-F5344CB8AC3E}">
        <p14:creationId xmlns:p14="http://schemas.microsoft.com/office/powerpoint/2010/main" val="293748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12</a:t>
            </a:fld>
            <a:endParaRPr/>
          </a:p>
        </p:txBody>
      </p:sp>
      <p:sp>
        <p:nvSpPr>
          <p:cNvPr id="239" name="Google Shape;239;p13"/>
          <p:cNvSpPr txBox="1"/>
          <p:nvPr/>
        </p:nvSpPr>
        <p:spPr>
          <a:xfrm>
            <a:off x="934278" y="1985829"/>
            <a:ext cx="22164260" cy="1256754"/>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7500" b="1" i="0" u="none" strike="noStrike" cap="none" dirty="0">
                <a:solidFill>
                  <a:srgbClr val="437BB2"/>
                </a:solidFill>
                <a:latin typeface="Arial"/>
                <a:ea typeface="Arial"/>
                <a:cs typeface="Arial"/>
                <a:sym typeface="Arial"/>
              </a:rPr>
              <a:t>Selection of GPU</a:t>
            </a:r>
            <a:endParaRPr sz="7500" b="1" i="0" u="none" strike="noStrike" cap="none" dirty="0">
              <a:solidFill>
                <a:srgbClr val="437BB2"/>
              </a:solidFill>
              <a:latin typeface="Arial"/>
              <a:ea typeface="Arial"/>
              <a:cs typeface="Arial"/>
              <a:sym typeface="Arial"/>
            </a:endParaRPr>
          </a:p>
        </p:txBody>
      </p:sp>
      <p:sp>
        <p:nvSpPr>
          <p:cNvPr id="8" name="TextBox 7">
            <a:extLst>
              <a:ext uri="{FF2B5EF4-FFF2-40B4-BE49-F238E27FC236}">
                <a16:creationId xmlns:a16="http://schemas.microsoft.com/office/drawing/2014/main" id="{6C06BB06-2073-8243-AE00-D546333ADA1E}"/>
              </a:ext>
            </a:extLst>
          </p:cNvPr>
          <p:cNvSpPr txBox="1"/>
          <p:nvPr/>
        </p:nvSpPr>
        <p:spPr>
          <a:xfrm>
            <a:off x="1467852" y="4196431"/>
            <a:ext cx="18913643" cy="2062103"/>
          </a:xfrm>
          <a:prstGeom prst="rect">
            <a:avLst/>
          </a:prstGeom>
          <a:noFill/>
        </p:spPr>
        <p:txBody>
          <a:bodyPr wrap="square" rtlCol="0">
            <a:spAutoFit/>
          </a:bodyPr>
          <a:lstStyle/>
          <a:p>
            <a:pPr marL="457200" indent="-457200">
              <a:buFont typeface="Arial" panose="020B0604020202020204" pitchFamily="34" charset="0"/>
              <a:buChar char="•"/>
            </a:pPr>
            <a:endParaRPr lang="en-US" sz="3200" dirty="0"/>
          </a:p>
          <a:p>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pic>
        <p:nvPicPr>
          <p:cNvPr id="3" name="Picture 2">
            <a:extLst>
              <a:ext uri="{FF2B5EF4-FFF2-40B4-BE49-F238E27FC236}">
                <a16:creationId xmlns:a16="http://schemas.microsoft.com/office/drawing/2014/main" id="{99139F2B-E5C4-4C44-8457-310933404318}"/>
              </a:ext>
            </a:extLst>
          </p:cNvPr>
          <p:cNvPicPr>
            <a:picLocks noChangeAspect="1"/>
          </p:cNvPicPr>
          <p:nvPr/>
        </p:nvPicPr>
        <p:blipFill>
          <a:blip r:embed="rId3"/>
          <a:stretch>
            <a:fillRect/>
          </a:stretch>
        </p:blipFill>
        <p:spPr>
          <a:xfrm>
            <a:off x="12192000" y="5729305"/>
            <a:ext cx="4368800" cy="2057400"/>
          </a:xfrm>
          <a:prstGeom prst="rect">
            <a:avLst/>
          </a:prstGeom>
        </p:spPr>
      </p:pic>
      <p:pic>
        <p:nvPicPr>
          <p:cNvPr id="5" name="Picture 4">
            <a:extLst>
              <a:ext uri="{FF2B5EF4-FFF2-40B4-BE49-F238E27FC236}">
                <a16:creationId xmlns:a16="http://schemas.microsoft.com/office/drawing/2014/main" id="{94465433-E0D6-BB4A-A355-B6CF4A5477A9}"/>
              </a:ext>
            </a:extLst>
          </p:cNvPr>
          <p:cNvPicPr>
            <a:picLocks noChangeAspect="1"/>
          </p:cNvPicPr>
          <p:nvPr/>
        </p:nvPicPr>
        <p:blipFill>
          <a:blip r:embed="rId4"/>
          <a:stretch>
            <a:fillRect/>
          </a:stretch>
        </p:blipFill>
        <p:spPr>
          <a:xfrm>
            <a:off x="2633245" y="4650808"/>
            <a:ext cx="4102100" cy="4241800"/>
          </a:xfrm>
          <a:prstGeom prst="rect">
            <a:avLst/>
          </a:prstGeom>
        </p:spPr>
      </p:pic>
      <p:sp>
        <p:nvSpPr>
          <p:cNvPr id="6" name="TextBox 5">
            <a:extLst>
              <a:ext uri="{FF2B5EF4-FFF2-40B4-BE49-F238E27FC236}">
                <a16:creationId xmlns:a16="http://schemas.microsoft.com/office/drawing/2014/main" id="{837AD292-CF14-9A4B-961F-0845C406E99D}"/>
              </a:ext>
            </a:extLst>
          </p:cNvPr>
          <p:cNvSpPr txBox="1"/>
          <p:nvPr/>
        </p:nvSpPr>
        <p:spPr>
          <a:xfrm>
            <a:off x="2935705" y="3696960"/>
            <a:ext cx="3368841" cy="954107"/>
          </a:xfrm>
          <a:prstGeom prst="rect">
            <a:avLst/>
          </a:prstGeom>
          <a:noFill/>
        </p:spPr>
        <p:txBody>
          <a:bodyPr wrap="square" rtlCol="0">
            <a:spAutoFit/>
          </a:bodyPr>
          <a:lstStyle/>
          <a:p>
            <a:r>
              <a:rPr lang="en-US" sz="2800" dirty="0"/>
              <a:t>Click On Change Runtime Type</a:t>
            </a:r>
          </a:p>
        </p:txBody>
      </p:sp>
      <p:sp>
        <p:nvSpPr>
          <p:cNvPr id="12" name="TextBox 11">
            <a:extLst>
              <a:ext uri="{FF2B5EF4-FFF2-40B4-BE49-F238E27FC236}">
                <a16:creationId xmlns:a16="http://schemas.microsoft.com/office/drawing/2014/main" id="{717F5BD1-DA25-3C46-BDF3-A17896174738}"/>
              </a:ext>
            </a:extLst>
          </p:cNvPr>
          <p:cNvSpPr txBox="1"/>
          <p:nvPr/>
        </p:nvSpPr>
        <p:spPr>
          <a:xfrm>
            <a:off x="12691979" y="4650808"/>
            <a:ext cx="3368841" cy="523220"/>
          </a:xfrm>
          <a:prstGeom prst="rect">
            <a:avLst/>
          </a:prstGeom>
          <a:noFill/>
        </p:spPr>
        <p:txBody>
          <a:bodyPr wrap="square" rtlCol="0">
            <a:spAutoFit/>
          </a:bodyPr>
          <a:lstStyle/>
          <a:p>
            <a:r>
              <a:rPr lang="en-US" sz="2800" dirty="0"/>
              <a:t>Select GPU</a:t>
            </a:r>
          </a:p>
        </p:txBody>
      </p:sp>
      <p:cxnSp>
        <p:nvCxnSpPr>
          <p:cNvPr id="10" name="Straight Arrow Connector 9">
            <a:extLst>
              <a:ext uri="{FF2B5EF4-FFF2-40B4-BE49-F238E27FC236}">
                <a16:creationId xmlns:a16="http://schemas.microsoft.com/office/drawing/2014/main" id="{BF2360D5-6E48-D049-BB5D-C283696C995B}"/>
              </a:ext>
            </a:extLst>
          </p:cNvPr>
          <p:cNvCxnSpPr>
            <a:cxnSpLocks/>
          </p:cNvCxnSpPr>
          <p:nvPr/>
        </p:nvCxnSpPr>
        <p:spPr>
          <a:xfrm>
            <a:off x="7820526" y="6771708"/>
            <a:ext cx="3609474" cy="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5838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13</a:t>
            </a:fld>
            <a:endParaRPr/>
          </a:p>
        </p:txBody>
      </p:sp>
      <p:sp>
        <p:nvSpPr>
          <p:cNvPr id="239" name="Google Shape;239;p13"/>
          <p:cNvSpPr txBox="1"/>
          <p:nvPr/>
        </p:nvSpPr>
        <p:spPr>
          <a:xfrm>
            <a:off x="934278" y="1985829"/>
            <a:ext cx="22164260" cy="1256754"/>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7500" b="1" dirty="0">
                <a:solidFill>
                  <a:srgbClr val="437BB2"/>
                </a:solidFill>
              </a:rPr>
              <a:t>Limitations</a:t>
            </a:r>
            <a:r>
              <a:rPr lang="en-US" sz="7500" b="1" i="0" u="none" strike="noStrike" cap="none" dirty="0">
                <a:solidFill>
                  <a:srgbClr val="437BB2"/>
                </a:solidFill>
                <a:latin typeface="Arial"/>
                <a:ea typeface="Arial"/>
                <a:cs typeface="Arial"/>
                <a:sym typeface="Arial"/>
              </a:rPr>
              <a:t> of Google </a:t>
            </a:r>
            <a:r>
              <a:rPr lang="en-US" sz="7500" b="1" dirty="0" err="1">
                <a:solidFill>
                  <a:srgbClr val="437BB2"/>
                </a:solidFill>
              </a:rPr>
              <a:t>C</a:t>
            </a:r>
            <a:r>
              <a:rPr lang="en-US" sz="7500" b="1" i="0" u="none" strike="noStrike" cap="none" dirty="0" err="1">
                <a:solidFill>
                  <a:srgbClr val="437BB2"/>
                </a:solidFill>
                <a:latin typeface="Arial"/>
                <a:ea typeface="Arial"/>
                <a:cs typeface="Arial"/>
                <a:sym typeface="Arial"/>
              </a:rPr>
              <a:t>olab</a:t>
            </a:r>
            <a:endParaRPr sz="7500" b="1" i="0" u="none" strike="noStrike" cap="none" dirty="0">
              <a:solidFill>
                <a:srgbClr val="437BB2"/>
              </a:solidFill>
              <a:latin typeface="Arial"/>
              <a:ea typeface="Arial"/>
              <a:cs typeface="Arial"/>
              <a:sym typeface="Arial"/>
            </a:endParaRPr>
          </a:p>
        </p:txBody>
      </p:sp>
      <p:sp>
        <p:nvSpPr>
          <p:cNvPr id="8" name="TextBox 7">
            <a:extLst>
              <a:ext uri="{FF2B5EF4-FFF2-40B4-BE49-F238E27FC236}">
                <a16:creationId xmlns:a16="http://schemas.microsoft.com/office/drawing/2014/main" id="{6C06BB06-2073-8243-AE00-D546333ADA1E}"/>
              </a:ext>
            </a:extLst>
          </p:cNvPr>
          <p:cNvSpPr txBox="1"/>
          <p:nvPr/>
        </p:nvSpPr>
        <p:spPr>
          <a:xfrm>
            <a:off x="1467852" y="4196431"/>
            <a:ext cx="18913643" cy="3046988"/>
          </a:xfrm>
          <a:prstGeom prst="rect">
            <a:avLst/>
          </a:prstGeom>
          <a:noFill/>
        </p:spPr>
        <p:txBody>
          <a:bodyPr wrap="square" rtlCol="0">
            <a:spAutoFit/>
          </a:bodyPr>
          <a:lstStyle/>
          <a:p>
            <a:r>
              <a:rPr lang="en-US" sz="3200" dirty="0"/>
              <a:t>GPU and RAM provided in </a:t>
            </a:r>
            <a:r>
              <a:rPr lang="en-US" sz="3200" dirty="0" err="1"/>
              <a:t>colab</a:t>
            </a:r>
            <a:r>
              <a:rPr lang="en-US" sz="3200" dirty="0"/>
              <a:t> free tier is limited and hence it has to </a:t>
            </a:r>
            <a:r>
              <a:rPr lang="en-US" sz="3200" dirty="0" err="1"/>
              <a:t>utilised</a:t>
            </a:r>
            <a:r>
              <a:rPr lang="en-US" sz="3200" dirty="0"/>
              <a:t> efficiently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248571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9"/>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14</a:t>
            </a:fld>
            <a:endParaRPr/>
          </a:p>
        </p:txBody>
      </p:sp>
      <p:grpSp>
        <p:nvGrpSpPr>
          <p:cNvPr id="348" name="Google Shape;348;p19"/>
          <p:cNvGrpSpPr/>
          <p:nvPr/>
        </p:nvGrpSpPr>
        <p:grpSpPr>
          <a:xfrm>
            <a:off x="4826949" y="2721480"/>
            <a:ext cx="14730102" cy="9420456"/>
            <a:chOff x="1669463" y="710463"/>
            <a:chExt cx="5805075" cy="3157537"/>
          </a:xfrm>
        </p:grpSpPr>
        <p:pic>
          <p:nvPicPr>
            <p:cNvPr id="349" name="Google Shape;349;p19"/>
            <p:cNvPicPr preferRelativeResize="0"/>
            <p:nvPr/>
          </p:nvPicPr>
          <p:blipFill rotWithShape="1">
            <a:blip r:embed="rId3">
              <a:alphaModFix/>
            </a:blip>
            <a:srcRect/>
            <a:stretch/>
          </p:blipFill>
          <p:spPr>
            <a:xfrm>
              <a:off x="1669463" y="710463"/>
              <a:ext cx="5805075" cy="2499157"/>
            </a:xfrm>
            <a:prstGeom prst="rect">
              <a:avLst/>
            </a:prstGeom>
            <a:noFill/>
            <a:ln>
              <a:noFill/>
            </a:ln>
          </p:spPr>
        </p:pic>
        <p:sp>
          <p:nvSpPr>
            <p:cNvPr id="350" name="Google Shape;350;p19"/>
            <p:cNvSpPr txBox="1"/>
            <p:nvPr/>
          </p:nvSpPr>
          <p:spPr>
            <a:xfrm>
              <a:off x="1747650" y="3361300"/>
              <a:ext cx="5648700" cy="50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434343"/>
                  </a:solidFill>
                  <a:latin typeface="Helvetica Neue"/>
                  <a:ea typeface="Helvetica Neue"/>
                  <a:cs typeface="Helvetica Neue"/>
                  <a:sym typeface="Helvetica Neue"/>
                </a:rPr>
                <a:t>An open source machine learning library for research and production</a:t>
              </a:r>
              <a:endParaRPr sz="1400" b="0" i="0" u="none" strike="noStrike" cap="none">
                <a:solidFill>
                  <a:srgbClr val="434343"/>
                </a:solidFill>
                <a:latin typeface="Helvetica Neue"/>
                <a:ea typeface="Helvetica Neue"/>
                <a:cs typeface="Helvetica Neue"/>
                <a:sym typeface="Helvetica Neue"/>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0"/>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15</a:t>
            </a:fld>
            <a:endParaRPr/>
          </a:p>
        </p:txBody>
      </p:sp>
      <p:sp>
        <p:nvSpPr>
          <p:cNvPr id="356" name="Google Shape;356;p20"/>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What is TensorFlow</a:t>
            </a:r>
            <a:endParaRPr sz="7500" b="1" i="0" u="none" strike="noStrike" cap="none">
              <a:solidFill>
                <a:srgbClr val="437BB2"/>
              </a:solidFill>
              <a:latin typeface="Arial"/>
              <a:ea typeface="Arial"/>
              <a:cs typeface="Arial"/>
              <a:sym typeface="Arial"/>
            </a:endParaRPr>
          </a:p>
        </p:txBody>
      </p:sp>
      <p:sp>
        <p:nvSpPr>
          <p:cNvPr id="357" name="Google Shape;357;p20"/>
          <p:cNvSpPr txBox="1"/>
          <p:nvPr/>
        </p:nvSpPr>
        <p:spPr>
          <a:xfrm>
            <a:off x="17124435" y="4380669"/>
            <a:ext cx="6794440" cy="606679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434343"/>
                </a:solidFill>
                <a:latin typeface="Arial"/>
                <a:ea typeface="Arial"/>
                <a:cs typeface="Arial"/>
                <a:sym typeface="Arial"/>
              </a:rPr>
              <a:t>TensorFlow is an open-source machine learning library for research and production. TensorFlow offers APIs for beginners and experts to develop for desktop, mobile, web, and cloud.</a:t>
            </a:r>
            <a:endParaRPr sz="3200" b="0" i="0" u="none" strike="noStrike" cap="none">
              <a:solidFill>
                <a:srgbClr val="434343"/>
              </a:solidFill>
              <a:latin typeface="Arial"/>
              <a:ea typeface="Arial"/>
              <a:cs typeface="Arial"/>
              <a:sym typeface="Arial"/>
            </a:endParaRPr>
          </a:p>
        </p:txBody>
      </p:sp>
      <p:pic>
        <p:nvPicPr>
          <p:cNvPr id="358" name="Google Shape;358;p20"/>
          <p:cNvPicPr preferRelativeResize="0"/>
          <p:nvPr/>
        </p:nvPicPr>
        <p:blipFill rotWithShape="1">
          <a:blip r:embed="rId3">
            <a:alphaModFix/>
          </a:blip>
          <a:srcRect/>
          <a:stretch/>
        </p:blipFill>
        <p:spPr>
          <a:xfrm>
            <a:off x="1336940" y="3994486"/>
            <a:ext cx="15787495" cy="8270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1"/>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16</a:t>
            </a:fld>
            <a:endParaRPr/>
          </a:p>
        </p:txBody>
      </p:sp>
      <p:sp>
        <p:nvSpPr>
          <p:cNvPr id="364" name="Google Shape;364;p21"/>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Tensor Values</a:t>
            </a:r>
            <a:endParaRPr sz="7500" b="1" i="0" u="none" strike="noStrike" cap="none">
              <a:solidFill>
                <a:srgbClr val="437BB2"/>
              </a:solidFill>
              <a:latin typeface="Arial"/>
              <a:ea typeface="Arial"/>
              <a:cs typeface="Arial"/>
              <a:sym typeface="Arial"/>
            </a:endParaRPr>
          </a:p>
        </p:txBody>
      </p:sp>
      <p:sp>
        <p:nvSpPr>
          <p:cNvPr id="365" name="Google Shape;365;p21"/>
          <p:cNvSpPr txBox="1"/>
          <p:nvPr/>
        </p:nvSpPr>
        <p:spPr>
          <a:xfrm>
            <a:off x="934278" y="3895674"/>
            <a:ext cx="22382922" cy="63217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The central unit of data in TensorFlow is the </a:t>
            </a:r>
            <a:r>
              <a:rPr lang="en-US" sz="3200" b="1" i="0" u="none" strike="noStrike" cap="none">
                <a:solidFill>
                  <a:srgbClr val="000000"/>
                </a:solidFill>
                <a:latin typeface="Arial"/>
                <a:ea typeface="Arial"/>
                <a:cs typeface="Arial"/>
                <a:sym typeface="Arial"/>
              </a:rPr>
              <a:t>tensor</a:t>
            </a:r>
            <a:r>
              <a:rPr lang="en-US" sz="3200" b="0" i="0" u="none" strike="noStrike" cap="none">
                <a:solidFill>
                  <a:srgbClr val="000000"/>
                </a:solidFill>
                <a:latin typeface="Arial"/>
                <a:ea typeface="Arial"/>
                <a:cs typeface="Arial"/>
                <a:sym typeface="Arial"/>
              </a:rPr>
              <a:t>. A tensor consists of a set of primitive values shaped into an array of any number of dimensions.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A tensor's rank is its number of dimensions, while its shape is a tuple of integers specifying the array's length along each dimension. Here are some examples of tensor 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a:p>
            <a:pPr marL="0" marR="0" lvl="0" indent="0" algn="l" rtl="0">
              <a:lnSpc>
                <a:spcPct val="100000"/>
              </a:lnSpc>
              <a:spcBef>
                <a:spcPts val="1600"/>
              </a:spcBef>
              <a:spcAft>
                <a:spcPts val="1600"/>
              </a:spcAft>
              <a:buClr>
                <a:srgbClr val="000000"/>
              </a:buClr>
              <a:buSzPts val="3200"/>
              <a:buFont typeface="Arial"/>
              <a:buNone/>
            </a:pPr>
            <a:r>
              <a:rPr lang="en-US" sz="3200" b="0" i="0" u="none" strike="noStrike" cap="none">
                <a:solidFill>
                  <a:srgbClr val="000000"/>
                </a:solidFill>
                <a:latin typeface="Arial"/>
                <a:ea typeface="Arial"/>
                <a:cs typeface="Arial"/>
                <a:sym typeface="Arial"/>
              </a:rPr>
              <a:t>TensorFlow uses numpy arrays to represent tensor </a:t>
            </a:r>
            <a:r>
              <a:rPr lang="en-US" sz="3200" b="1" i="0" u="none" strike="noStrike" cap="none">
                <a:solidFill>
                  <a:srgbClr val="000000"/>
                </a:solidFill>
                <a:latin typeface="Arial"/>
                <a:ea typeface="Arial"/>
                <a:cs typeface="Arial"/>
                <a:sym typeface="Arial"/>
              </a:rPr>
              <a:t>values.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17</a:t>
            </a:fld>
            <a:endParaRPr/>
          </a:p>
        </p:txBody>
      </p:sp>
      <p:sp>
        <p:nvSpPr>
          <p:cNvPr id="371" name="Google Shape;371;p22"/>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Graph	</a:t>
            </a:r>
            <a:endParaRPr sz="7500" b="1" i="0" u="none" strike="noStrike" cap="none">
              <a:solidFill>
                <a:srgbClr val="437BB2"/>
              </a:solidFill>
              <a:latin typeface="Arial"/>
              <a:ea typeface="Arial"/>
              <a:cs typeface="Arial"/>
              <a:sym typeface="Arial"/>
            </a:endParaRPr>
          </a:p>
        </p:txBody>
      </p:sp>
      <p:sp>
        <p:nvSpPr>
          <p:cNvPr id="372" name="Google Shape;372;p22"/>
          <p:cNvSpPr txBox="1"/>
          <p:nvPr/>
        </p:nvSpPr>
        <p:spPr>
          <a:xfrm>
            <a:off x="909251" y="3165639"/>
            <a:ext cx="22565497" cy="804851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A </a:t>
            </a:r>
            <a:r>
              <a:rPr lang="en-US" sz="2800" b="1" i="0" u="none" strike="noStrike" cap="none">
                <a:solidFill>
                  <a:srgbClr val="000000"/>
                </a:solidFill>
                <a:latin typeface="Arial"/>
                <a:ea typeface="Arial"/>
                <a:cs typeface="Arial"/>
                <a:sym typeface="Arial"/>
              </a:rPr>
              <a:t>computational graph </a:t>
            </a:r>
            <a:r>
              <a:rPr lang="en-US" sz="2800" b="0" i="0" u="none" strike="noStrike" cap="none">
                <a:solidFill>
                  <a:srgbClr val="000000"/>
                </a:solidFill>
                <a:latin typeface="Arial"/>
                <a:ea typeface="Arial"/>
                <a:cs typeface="Arial"/>
                <a:sym typeface="Arial"/>
              </a:rPr>
              <a:t>is a series of TensorFlow operations arranged into a graph. The graph is composed of two types of objects.</a:t>
            </a:r>
            <a:endParaRPr sz="1400" b="0" i="0" u="none" strike="noStrike" cap="none">
              <a:solidFill>
                <a:srgbClr val="000000"/>
              </a:solidFill>
              <a:latin typeface="Arial"/>
              <a:ea typeface="Arial"/>
              <a:cs typeface="Arial"/>
              <a:sym typeface="Arial"/>
            </a:endParaRPr>
          </a:p>
          <a:p>
            <a:pPr marL="457200" marR="0" lvl="0" indent="-298450" algn="l" rtl="0">
              <a:lnSpc>
                <a:spcPct val="100000"/>
              </a:lnSpc>
              <a:spcBef>
                <a:spcPts val="1200"/>
              </a:spcBef>
              <a:spcAft>
                <a:spcPts val="0"/>
              </a:spcAft>
              <a:buClr>
                <a:srgbClr val="202124"/>
              </a:buClr>
              <a:buSzPts val="1100"/>
              <a:buFont typeface="Roboto"/>
              <a:buChar char="●"/>
            </a:pPr>
            <a:r>
              <a:rPr lang="en-US" sz="2800" b="0" i="0" u="sng" strike="noStrike" cap="none">
                <a:solidFill>
                  <a:srgbClr val="0070C0"/>
                </a:solidFill>
                <a:latin typeface="Arial"/>
                <a:ea typeface="Arial"/>
                <a:cs typeface="Arial"/>
                <a:sym typeface="Arial"/>
                <a:hlinkClick r:id="rId3">
                  <a:extLst>
                    <a:ext uri="{A12FA001-AC4F-418D-AE19-62706E023703}">
                      <ahyp:hlinkClr xmlns:ahyp="http://schemas.microsoft.com/office/drawing/2018/hyperlinkcolor" val="tx"/>
                    </a:ext>
                  </a:extLst>
                </a:hlinkClick>
              </a:rPr>
              <a:t>tf.Operation</a:t>
            </a:r>
            <a:r>
              <a:rPr lang="en-US" sz="2800" b="0" i="0" u="none" strike="noStrike" cap="none">
                <a:solidFill>
                  <a:srgbClr val="0070C0"/>
                </a:solidFill>
                <a:latin typeface="Arial"/>
                <a:ea typeface="Arial"/>
                <a:cs typeface="Arial"/>
                <a:sym typeface="Arial"/>
              </a:rPr>
              <a:t> </a:t>
            </a:r>
            <a:r>
              <a:rPr lang="en-US" sz="2800" b="0" i="0" u="none" strike="noStrike" cap="none">
                <a:solidFill>
                  <a:srgbClr val="000000"/>
                </a:solidFill>
                <a:latin typeface="Arial"/>
                <a:ea typeface="Arial"/>
                <a:cs typeface="Arial"/>
                <a:sym typeface="Arial"/>
              </a:rPr>
              <a:t>(or "ops"): The nodes of the graph. Operations describe calculations that consume and produce tensors.</a:t>
            </a:r>
            <a:endParaRPr sz="1400" b="0" i="0" u="none" strike="noStrike" cap="none">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202124"/>
              </a:buClr>
              <a:buSzPts val="1100"/>
              <a:buFont typeface="Roboto"/>
              <a:buChar char="●"/>
            </a:pPr>
            <a:r>
              <a:rPr lang="en-US" sz="2800" b="0" i="0" u="sng" strike="noStrike" cap="none">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tf.Tensor</a:t>
            </a:r>
            <a:r>
              <a:rPr lang="en-US" sz="2800" b="0" i="0" u="none" strike="noStrike" cap="none">
                <a:solidFill>
                  <a:srgbClr val="0070C0"/>
                </a:solidFill>
                <a:latin typeface="Arial"/>
                <a:ea typeface="Arial"/>
                <a:cs typeface="Arial"/>
                <a:sym typeface="Arial"/>
              </a:rPr>
              <a:t>: </a:t>
            </a:r>
            <a:r>
              <a:rPr lang="en-US" sz="2800" b="0" i="0" u="none" strike="noStrike" cap="none">
                <a:solidFill>
                  <a:srgbClr val="000000"/>
                </a:solidFill>
                <a:latin typeface="Arial"/>
                <a:ea typeface="Arial"/>
                <a:cs typeface="Arial"/>
                <a:sym typeface="Arial"/>
              </a:rPr>
              <a:t>The edges in the graph. These represent the values that will flow through the graph. Most TensorFlow functions return tf.Tensors.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Let's build a simple computational graph. The most basic operation is a constant. The Python function that builds the operation takes a tensor value as input. The resulting operation takes no inputs. When run, it outputs the value that was passed to the constructor. We can create two floating point constants a and b as follows: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7474F"/>
                </a:solidFill>
                <a:highlight>
                  <a:srgbClr val="F1F3F4"/>
                </a:highlight>
                <a:latin typeface="Arial"/>
                <a:ea typeface="Arial"/>
                <a:cs typeface="Arial"/>
                <a:sym typeface="Arial"/>
              </a:rPr>
              <a:t>a = tf.constant(</a:t>
            </a:r>
            <a:r>
              <a:rPr lang="en-US" sz="2800" b="0" i="0" u="none" strike="noStrike" cap="none">
                <a:solidFill>
                  <a:srgbClr val="C53929"/>
                </a:solidFill>
                <a:highlight>
                  <a:srgbClr val="F1F3F4"/>
                </a:highlight>
                <a:latin typeface="Arial"/>
                <a:ea typeface="Arial"/>
                <a:cs typeface="Arial"/>
                <a:sym typeface="Arial"/>
              </a:rPr>
              <a:t>3.0</a:t>
            </a:r>
            <a:r>
              <a:rPr lang="en-US" sz="2800" b="0" i="0" u="none" strike="noStrike" cap="none">
                <a:solidFill>
                  <a:srgbClr val="37474F"/>
                </a:solidFill>
                <a:highlight>
                  <a:srgbClr val="F1F3F4"/>
                </a:highlight>
                <a:latin typeface="Arial"/>
                <a:ea typeface="Arial"/>
                <a:cs typeface="Arial"/>
                <a:sym typeface="Arial"/>
              </a:rPr>
              <a:t>, dtype=tf.float32)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7474F"/>
                </a:solidFill>
                <a:highlight>
                  <a:srgbClr val="F1F3F4"/>
                </a:highlight>
                <a:latin typeface="Arial"/>
                <a:ea typeface="Arial"/>
                <a:cs typeface="Arial"/>
                <a:sym typeface="Arial"/>
              </a:rPr>
              <a:t>b = tf.constant(</a:t>
            </a:r>
            <a:r>
              <a:rPr lang="en-US" sz="2800" b="0" i="0" u="none" strike="noStrike" cap="none">
                <a:solidFill>
                  <a:srgbClr val="C53929"/>
                </a:solidFill>
                <a:highlight>
                  <a:srgbClr val="F1F3F4"/>
                </a:highlight>
                <a:latin typeface="Arial"/>
                <a:ea typeface="Arial"/>
                <a:cs typeface="Arial"/>
                <a:sym typeface="Arial"/>
              </a:rPr>
              <a:t>4.0</a:t>
            </a:r>
            <a:r>
              <a:rPr lang="en-US" sz="2800" b="0" i="0" u="none" strike="noStrike" cap="none">
                <a:solidFill>
                  <a:srgbClr val="37474F"/>
                </a:solidFill>
                <a:highlight>
                  <a:srgbClr val="F1F3F4"/>
                </a:highlight>
                <a:latin typeface="Arial"/>
                <a:ea typeface="Arial"/>
                <a:cs typeface="Arial"/>
                <a:sym typeface="Arial"/>
              </a:rPr>
              <a:t>) </a:t>
            </a:r>
            <a:r>
              <a:rPr lang="en-US" sz="2800" b="0" i="0" u="none" strike="noStrike" cap="none">
                <a:solidFill>
                  <a:srgbClr val="D81B60"/>
                </a:solidFill>
                <a:highlight>
                  <a:srgbClr val="F1F3F4"/>
                </a:highlight>
                <a:latin typeface="Arial"/>
                <a:ea typeface="Arial"/>
                <a:cs typeface="Arial"/>
                <a:sym typeface="Arial"/>
              </a:rPr>
              <a:t># also tf.float32 implicitly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7474F"/>
                </a:solidFill>
                <a:highlight>
                  <a:srgbClr val="F1F3F4"/>
                </a:highlight>
                <a:latin typeface="Arial"/>
                <a:ea typeface="Arial"/>
                <a:cs typeface="Arial"/>
                <a:sym typeface="Arial"/>
              </a:rPr>
              <a:t>total = a +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B78E7"/>
                </a:solidFill>
                <a:highlight>
                  <a:srgbClr val="F1F3F4"/>
                </a:highlight>
                <a:latin typeface="Arial"/>
                <a:ea typeface="Arial"/>
                <a:cs typeface="Arial"/>
                <a:sym typeface="Arial"/>
              </a:rPr>
              <a:t>print</a:t>
            </a:r>
            <a:r>
              <a:rPr lang="en-US" sz="2800" b="0" i="0" u="none" strike="noStrike" cap="none">
                <a:solidFill>
                  <a:srgbClr val="37474F"/>
                </a:solidFill>
                <a:highlight>
                  <a:srgbClr val="F1F3F4"/>
                </a:highlight>
                <a:latin typeface="Arial"/>
                <a:ea typeface="Arial"/>
                <a:cs typeface="Arial"/>
                <a:sym typeface="Arial"/>
              </a:rPr>
              <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B78E7"/>
                </a:solidFill>
                <a:highlight>
                  <a:srgbClr val="F1F3F4"/>
                </a:highlight>
                <a:latin typeface="Arial"/>
                <a:ea typeface="Arial"/>
                <a:cs typeface="Arial"/>
                <a:sym typeface="Arial"/>
              </a:rPr>
              <a:t>print</a:t>
            </a:r>
            <a:r>
              <a:rPr lang="en-US" sz="2800" b="0" i="0" u="none" strike="noStrike" cap="none">
                <a:solidFill>
                  <a:srgbClr val="37474F"/>
                </a:solidFill>
                <a:highlight>
                  <a:srgbClr val="F1F3F4"/>
                </a:highlight>
                <a:latin typeface="Arial"/>
                <a:ea typeface="Arial"/>
                <a:cs typeface="Arial"/>
                <a:sym typeface="Arial"/>
              </a:rPr>
              <a:t>(b)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B78E7"/>
                </a:solidFill>
                <a:highlight>
                  <a:srgbClr val="F1F3F4"/>
                </a:highlight>
                <a:latin typeface="Arial"/>
                <a:ea typeface="Arial"/>
                <a:cs typeface="Arial"/>
                <a:sym typeface="Arial"/>
              </a:rPr>
              <a:t>print</a:t>
            </a:r>
            <a:r>
              <a:rPr lang="en-US" sz="2800" b="0" i="0" u="none" strike="noStrike" cap="none">
                <a:solidFill>
                  <a:srgbClr val="37474F"/>
                </a:solidFill>
                <a:highlight>
                  <a:srgbClr val="F1F3F4"/>
                </a:highlight>
                <a:latin typeface="Arial"/>
                <a:ea typeface="Arial"/>
                <a:cs typeface="Arial"/>
                <a:sym typeface="Arial"/>
              </a:rPr>
              <a:t>(total)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800"/>
              <a:buFont typeface="Arial"/>
              <a:buNone/>
            </a:pPr>
            <a:r>
              <a:rPr lang="en-US" sz="2800" b="0" i="0" u="none" strike="noStrike" cap="none">
                <a:solidFill>
                  <a:srgbClr val="202124"/>
                </a:solidFill>
                <a:latin typeface="Arial"/>
                <a:ea typeface="Arial"/>
                <a:cs typeface="Arial"/>
                <a:sym typeface="Arial"/>
              </a:rPr>
              <a:t>The print statements produce: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800"/>
              <a:buFont typeface="Arial"/>
              <a:buNone/>
            </a:pPr>
            <a:r>
              <a:rPr lang="en-US" sz="2800" b="0" i="0" u="none" strike="noStrike" cap="none">
                <a:solidFill>
                  <a:srgbClr val="9C27B0"/>
                </a:solidFill>
                <a:highlight>
                  <a:srgbClr val="F1F3F4"/>
                </a:highlight>
                <a:latin typeface="Arial"/>
                <a:ea typeface="Arial"/>
                <a:cs typeface="Arial"/>
                <a:sym typeface="Arial"/>
              </a:rPr>
              <a:t>Tensor</a:t>
            </a:r>
            <a:r>
              <a:rPr lang="en-US" sz="2800" b="0" i="0" u="none" strike="noStrike" cap="none">
                <a:solidFill>
                  <a:srgbClr val="37474F"/>
                </a:solidFill>
                <a:highlight>
                  <a:srgbClr val="F1F3F4"/>
                </a:highlight>
                <a:latin typeface="Arial"/>
                <a:ea typeface="Arial"/>
                <a:cs typeface="Arial"/>
                <a:sym typeface="Arial"/>
              </a:rPr>
              <a:t>(</a:t>
            </a:r>
            <a:r>
              <a:rPr lang="en-US" sz="2800" b="0" i="0" u="none" strike="noStrike" cap="none">
                <a:solidFill>
                  <a:srgbClr val="0D904F"/>
                </a:solidFill>
                <a:highlight>
                  <a:srgbClr val="F1F3F4"/>
                </a:highlight>
                <a:latin typeface="Arial"/>
                <a:ea typeface="Arial"/>
                <a:cs typeface="Arial"/>
                <a:sym typeface="Arial"/>
              </a:rPr>
              <a:t>"Const:0"</a:t>
            </a:r>
            <a:r>
              <a:rPr lang="en-US" sz="2800" b="0" i="0" u="none" strike="noStrike" cap="none">
                <a:solidFill>
                  <a:srgbClr val="37474F"/>
                </a:solidFill>
                <a:highlight>
                  <a:srgbClr val="F1F3F4"/>
                </a:highlight>
                <a:latin typeface="Arial"/>
                <a:ea typeface="Arial"/>
                <a:cs typeface="Arial"/>
                <a:sym typeface="Arial"/>
              </a:rPr>
              <a:t>, shape=(), dtype=float32)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9C27B0"/>
                </a:solidFill>
                <a:highlight>
                  <a:srgbClr val="F1F3F4"/>
                </a:highlight>
                <a:latin typeface="Arial"/>
                <a:ea typeface="Arial"/>
                <a:cs typeface="Arial"/>
                <a:sym typeface="Arial"/>
              </a:rPr>
              <a:t>Tensor</a:t>
            </a:r>
            <a:r>
              <a:rPr lang="en-US" sz="2800" b="0" i="0" u="none" strike="noStrike" cap="none">
                <a:solidFill>
                  <a:srgbClr val="37474F"/>
                </a:solidFill>
                <a:highlight>
                  <a:srgbClr val="F1F3F4"/>
                </a:highlight>
                <a:latin typeface="Arial"/>
                <a:ea typeface="Arial"/>
                <a:cs typeface="Arial"/>
                <a:sym typeface="Arial"/>
              </a:rPr>
              <a:t>(</a:t>
            </a:r>
            <a:r>
              <a:rPr lang="en-US" sz="2800" b="0" i="0" u="none" strike="noStrike" cap="none">
                <a:solidFill>
                  <a:srgbClr val="0D904F"/>
                </a:solidFill>
                <a:highlight>
                  <a:srgbClr val="F1F3F4"/>
                </a:highlight>
                <a:latin typeface="Arial"/>
                <a:ea typeface="Arial"/>
                <a:cs typeface="Arial"/>
                <a:sym typeface="Arial"/>
              </a:rPr>
              <a:t>"Const_1:0"</a:t>
            </a:r>
            <a:r>
              <a:rPr lang="en-US" sz="2800" b="0" i="0" u="none" strike="noStrike" cap="none">
                <a:solidFill>
                  <a:srgbClr val="37474F"/>
                </a:solidFill>
                <a:highlight>
                  <a:srgbClr val="F1F3F4"/>
                </a:highlight>
                <a:latin typeface="Arial"/>
                <a:ea typeface="Arial"/>
                <a:cs typeface="Arial"/>
                <a:sym typeface="Arial"/>
              </a:rPr>
              <a:t>, shape=(), dtype=float32)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9C27B0"/>
                </a:solidFill>
                <a:highlight>
                  <a:srgbClr val="F1F3F4"/>
                </a:highlight>
                <a:latin typeface="Arial"/>
                <a:ea typeface="Arial"/>
                <a:cs typeface="Arial"/>
                <a:sym typeface="Arial"/>
              </a:rPr>
              <a:t>Tensor</a:t>
            </a:r>
            <a:r>
              <a:rPr lang="en-US" sz="2800" b="0" i="0" u="none" strike="noStrike" cap="none">
                <a:solidFill>
                  <a:srgbClr val="37474F"/>
                </a:solidFill>
                <a:highlight>
                  <a:srgbClr val="F1F3F4"/>
                </a:highlight>
                <a:latin typeface="Arial"/>
                <a:ea typeface="Arial"/>
                <a:cs typeface="Arial"/>
                <a:sym typeface="Arial"/>
              </a:rPr>
              <a:t>(</a:t>
            </a:r>
            <a:r>
              <a:rPr lang="en-US" sz="2800" b="0" i="0" u="none" strike="noStrike" cap="none">
                <a:solidFill>
                  <a:srgbClr val="0D904F"/>
                </a:solidFill>
                <a:highlight>
                  <a:srgbClr val="F1F3F4"/>
                </a:highlight>
                <a:latin typeface="Arial"/>
                <a:ea typeface="Arial"/>
                <a:cs typeface="Arial"/>
                <a:sym typeface="Arial"/>
              </a:rPr>
              <a:t>"add:0"</a:t>
            </a:r>
            <a:r>
              <a:rPr lang="en-US" sz="2800" b="0" i="0" u="none" strike="noStrike" cap="none">
                <a:solidFill>
                  <a:srgbClr val="37474F"/>
                </a:solidFill>
                <a:highlight>
                  <a:srgbClr val="F1F3F4"/>
                </a:highlight>
                <a:latin typeface="Arial"/>
                <a:ea typeface="Arial"/>
                <a:cs typeface="Arial"/>
                <a:sym typeface="Arial"/>
              </a:rPr>
              <a:t>, shape=(), dtype=float32)</a:t>
            </a: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160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8"/>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18</a:t>
            </a:fld>
            <a:endParaRPr/>
          </a:p>
        </p:txBody>
      </p:sp>
      <p:sp>
        <p:nvSpPr>
          <p:cNvPr id="378" name="Google Shape;378;p38"/>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Session</a:t>
            </a:r>
            <a:endParaRPr sz="7500" b="1" i="0" u="none" strike="noStrike" cap="none">
              <a:solidFill>
                <a:srgbClr val="437BB2"/>
              </a:solidFill>
              <a:latin typeface="Arial"/>
              <a:ea typeface="Arial"/>
              <a:cs typeface="Arial"/>
              <a:sym typeface="Arial"/>
            </a:endParaRPr>
          </a:p>
        </p:txBody>
      </p:sp>
      <p:sp>
        <p:nvSpPr>
          <p:cNvPr id="379" name="Google Shape;379;p38"/>
          <p:cNvSpPr txBox="1"/>
          <p:nvPr/>
        </p:nvSpPr>
        <p:spPr>
          <a:xfrm>
            <a:off x="934277" y="3464979"/>
            <a:ext cx="21726939" cy="818824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60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To evaluate tensors, instantiate a </a:t>
            </a:r>
            <a:r>
              <a:rPr lang="en-US" sz="28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tf.Session</a:t>
            </a:r>
            <a:r>
              <a:rPr lang="en-US" sz="2800" b="0" i="0" u="none" strike="noStrike" cap="none">
                <a:solidFill>
                  <a:srgbClr val="000000"/>
                </a:solidFill>
                <a:latin typeface="Arial"/>
                <a:ea typeface="Arial"/>
                <a:cs typeface="Arial"/>
                <a:sym typeface="Arial"/>
              </a:rPr>
              <a:t> object, informally known as a session. A session encapsulates the state of the TensorFlow runtime, and runs TensorFlow operations. If a </a:t>
            </a:r>
            <a:r>
              <a:rPr lang="en-US" sz="28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tf.Graph</a:t>
            </a:r>
            <a:r>
              <a:rPr lang="en-US" sz="2800" b="0" i="0" u="none" strike="noStrike" cap="none">
                <a:solidFill>
                  <a:srgbClr val="000000"/>
                </a:solidFill>
                <a:latin typeface="Arial"/>
                <a:ea typeface="Arial"/>
                <a:cs typeface="Arial"/>
                <a:sym typeface="Arial"/>
              </a:rPr>
              <a:t> is like a .py file, a </a:t>
            </a:r>
            <a:r>
              <a:rPr lang="en-US" sz="28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tf.Session</a:t>
            </a:r>
            <a:r>
              <a:rPr lang="en-US" sz="2800" b="0" i="0" u="none" strike="noStrike" cap="none">
                <a:solidFill>
                  <a:srgbClr val="000000"/>
                </a:solidFill>
                <a:latin typeface="Arial"/>
                <a:ea typeface="Arial"/>
                <a:cs typeface="Arial"/>
                <a:sym typeface="Arial"/>
              </a:rPr>
              <a:t> is like the python executable.The following code creates a </a:t>
            </a:r>
            <a:r>
              <a:rPr lang="en-US" sz="28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tf.Session</a:t>
            </a:r>
            <a:r>
              <a:rPr lang="en-US" sz="2800" b="0" i="0" u="none" strike="noStrike" cap="none">
                <a:solidFill>
                  <a:srgbClr val="000000"/>
                </a:solidFill>
                <a:latin typeface="Arial"/>
                <a:ea typeface="Arial"/>
                <a:cs typeface="Arial"/>
                <a:sym typeface="Arial"/>
              </a:rPr>
              <a:t> object and then invokes its run method to evaluate the total tensor we created above: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28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7474F"/>
                </a:solidFill>
                <a:highlight>
                  <a:srgbClr val="F1F3F4"/>
                </a:highlight>
                <a:latin typeface="Arial"/>
                <a:ea typeface="Arial"/>
                <a:cs typeface="Arial"/>
                <a:sym typeface="Arial"/>
              </a:rPr>
              <a:t>sess = tf.</a:t>
            </a:r>
            <a:r>
              <a:rPr lang="en-US" sz="2800" b="0" i="0" u="none" strike="noStrike" cap="none">
                <a:solidFill>
                  <a:srgbClr val="9C27B0"/>
                </a:solidFill>
                <a:highlight>
                  <a:srgbClr val="F1F3F4"/>
                </a:highlight>
                <a:latin typeface="Arial"/>
                <a:ea typeface="Arial"/>
                <a:cs typeface="Arial"/>
                <a:sym typeface="Arial"/>
              </a:rPr>
              <a:t>Session</a:t>
            </a:r>
            <a:r>
              <a:rPr lang="en-US" sz="2800" b="0" i="0" u="none" strike="noStrike" cap="none">
                <a:solidFill>
                  <a:srgbClr val="37474F"/>
                </a:solidFill>
                <a:highlight>
                  <a:srgbClr val="F1F3F4"/>
                </a:highlight>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B78E7"/>
                </a:solidFill>
                <a:highlight>
                  <a:srgbClr val="F1F3F4"/>
                </a:highlight>
                <a:latin typeface="Arial"/>
                <a:ea typeface="Arial"/>
                <a:cs typeface="Arial"/>
                <a:sym typeface="Arial"/>
              </a:rPr>
              <a:t>print</a:t>
            </a:r>
            <a:r>
              <a:rPr lang="en-US" sz="2800" b="0" i="0" u="none" strike="noStrike" cap="none">
                <a:solidFill>
                  <a:srgbClr val="37474F"/>
                </a:solidFill>
                <a:highlight>
                  <a:srgbClr val="F1F3F4"/>
                </a:highlight>
                <a:latin typeface="Arial"/>
                <a:ea typeface="Arial"/>
                <a:cs typeface="Arial"/>
                <a:sym typeface="Arial"/>
              </a:rPr>
              <a:t>(sess.run(total))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37474F"/>
              </a:solidFill>
              <a:highlight>
                <a:srgbClr val="F1F3F4"/>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When you request the output of a node with Session.run TensorFlow backtracks through the graph and runs all the nodes that provide input to the requested output node. So this prints the expected value of 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C53929"/>
                </a:solidFill>
                <a:highlight>
                  <a:srgbClr val="F1F3F4"/>
                </a:highlight>
                <a:latin typeface="Arial"/>
                <a:ea typeface="Arial"/>
                <a:cs typeface="Arial"/>
                <a:sym typeface="Arial"/>
              </a:rPr>
              <a:t>7.0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C53929"/>
              </a:solidFill>
              <a:highlight>
                <a:srgbClr val="F1F3F4"/>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You can pass multiple tensors to </a:t>
            </a:r>
            <a:r>
              <a:rPr lang="en-US" sz="28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tf.Session.run</a:t>
            </a:r>
            <a:r>
              <a:rPr lang="en-US" sz="2800" b="0" i="0" u="none" strike="noStrike" cap="none">
                <a:solidFill>
                  <a:srgbClr val="000000"/>
                </a:solidFill>
                <a:latin typeface="Arial"/>
                <a:ea typeface="Arial"/>
                <a:cs typeface="Arial"/>
                <a:sym typeface="Arial"/>
              </a:rPr>
              <a:t>. The run method transparently handles any combination of tuples or dictionaries, as in the following 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B78E7"/>
                </a:solidFill>
                <a:highlight>
                  <a:srgbClr val="F1F3F4"/>
                </a:highlight>
                <a:latin typeface="Arial"/>
                <a:ea typeface="Arial"/>
                <a:cs typeface="Arial"/>
                <a:sym typeface="Arial"/>
              </a:rPr>
              <a:t>print</a:t>
            </a:r>
            <a:r>
              <a:rPr lang="en-US" sz="2800" b="0" i="0" u="none" strike="noStrike" cap="none">
                <a:solidFill>
                  <a:srgbClr val="37474F"/>
                </a:solidFill>
                <a:highlight>
                  <a:srgbClr val="F1F3F4"/>
                </a:highlight>
                <a:latin typeface="Arial"/>
                <a:ea typeface="Arial"/>
                <a:cs typeface="Arial"/>
                <a:sym typeface="Arial"/>
              </a:rPr>
              <a:t>(sess.run({</a:t>
            </a:r>
            <a:r>
              <a:rPr lang="en-US" sz="2800" b="0" i="0" u="none" strike="noStrike" cap="none">
                <a:solidFill>
                  <a:srgbClr val="0D904F"/>
                </a:solidFill>
                <a:highlight>
                  <a:srgbClr val="F1F3F4"/>
                </a:highlight>
                <a:latin typeface="Arial"/>
                <a:ea typeface="Arial"/>
                <a:cs typeface="Arial"/>
                <a:sym typeface="Arial"/>
              </a:rPr>
              <a:t>'ab'</a:t>
            </a:r>
            <a:r>
              <a:rPr lang="en-US" sz="2800" b="0" i="0" u="none" strike="noStrike" cap="none">
                <a:solidFill>
                  <a:srgbClr val="37474F"/>
                </a:solidFill>
                <a:highlight>
                  <a:srgbClr val="F1F3F4"/>
                </a:highlight>
                <a:latin typeface="Arial"/>
                <a:ea typeface="Arial"/>
                <a:cs typeface="Arial"/>
                <a:sym typeface="Arial"/>
              </a:rPr>
              <a:t>:(a, b), </a:t>
            </a:r>
            <a:r>
              <a:rPr lang="en-US" sz="2800" b="0" i="0" u="none" strike="noStrike" cap="none">
                <a:solidFill>
                  <a:srgbClr val="0D904F"/>
                </a:solidFill>
                <a:highlight>
                  <a:srgbClr val="F1F3F4"/>
                </a:highlight>
                <a:latin typeface="Arial"/>
                <a:ea typeface="Arial"/>
                <a:cs typeface="Arial"/>
                <a:sym typeface="Arial"/>
              </a:rPr>
              <a:t>'total'</a:t>
            </a:r>
            <a:r>
              <a:rPr lang="en-US" sz="2800" b="0" i="0" u="none" strike="noStrike" cap="none">
                <a:solidFill>
                  <a:srgbClr val="37474F"/>
                </a:solidFill>
                <a:highlight>
                  <a:srgbClr val="F1F3F4"/>
                </a:highlight>
                <a:latin typeface="Arial"/>
                <a:ea typeface="Arial"/>
                <a:cs typeface="Arial"/>
                <a:sym typeface="Arial"/>
              </a:rPr>
              <a:t>:total}))</a:t>
            </a:r>
            <a:r>
              <a:rPr lang="en-US" sz="2800" b="0" i="0" u="none" strike="noStrike" cap="none">
                <a:solidFill>
                  <a:srgbClr val="37474F"/>
                </a:solidFill>
                <a:latin typeface="Arial"/>
                <a:ea typeface="Arial"/>
                <a:cs typeface="Arial"/>
                <a:sym typeface="Arial"/>
              </a:rPr>
              <a:t> </a:t>
            </a:r>
            <a:r>
              <a:rPr lang="en-US" sz="2800" b="0" i="0" u="none" strike="noStrike" cap="none">
                <a:solidFill>
                  <a:srgbClr val="000000"/>
                </a:solidFill>
                <a:latin typeface="Arial"/>
                <a:ea typeface="Arial"/>
                <a:cs typeface="Arial"/>
                <a:sym typeface="Arial"/>
              </a:rPr>
              <a:t>which returns the results in a structure of the same layout: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37474F"/>
                </a:solidFill>
                <a:highlight>
                  <a:srgbClr val="F1F3F4"/>
                </a:highlight>
                <a:latin typeface="Arial"/>
                <a:ea typeface="Arial"/>
                <a:cs typeface="Arial"/>
                <a:sym typeface="Arial"/>
              </a:rPr>
              <a:t>{'total': 7.0, 'ab': (3.0, 4.0)}</a:t>
            </a:r>
            <a:endParaRPr sz="2800" b="0" i="0" u="none" strike="noStrike" cap="none">
              <a:solidFill>
                <a:srgbClr val="37474F"/>
              </a:solidFill>
              <a:highlight>
                <a:srgbClr val="F1F3F4"/>
              </a:highlight>
              <a:latin typeface="Arial"/>
              <a:ea typeface="Arial"/>
              <a:cs typeface="Arial"/>
              <a:sym typeface="Arial"/>
            </a:endParaRPr>
          </a:p>
          <a:p>
            <a:pPr marL="0" marR="0" lvl="0" indent="0" algn="l" rtl="0">
              <a:lnSpc>
                <a:spcPct val="100000"/>
              </a:lnSpc>
              <a:spcBef>
                <a:spcPts val="1600"/>
              </a:spcBef>
              <a:spcAft>
                <a:spcPts val="1600"/>
              </a:spcAft>
              <a:buClr>
                <a:srgbClr val="000000"/>
              </a:buClr>
              <a:buSzPts val="2800"/>
              <a:buFont typeface="Arial"/>
              <a:buNone/>
            </a:pPr>
            <a:r>
              <a:rPr lang="en-US" sz="2800" b="0" i="0" u="none" strike="noStrike" cap="none">
                <a:solidFill>
                  <a:srgbClr val="000000"/>
                </a:solidFill>
                <a:latin typeface="Arial"/>
                <a:ea typeface="Arial"/>
                <a:cs typeface="Arial"/>
                <a:sym typeface="Arial"/>
              </a:rPr>
              <a:t>During a call to </a:t>
            </a:r>
            <a:r>
              <a:rPr lang="en-US" sz="28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tf.Session.run</a:t>
            </a:r>
            <a:r>
              <a:rPr lang="en-US" sz="2800" b="0" i="0" u="none" strike="noStrike" cap="none">
                <a:solidFill>
                  <a:srgbClr val="000000"/>
                </a:solidFill>
                <a:latin typeface="Arial"/>
                <a:ea typeface="Arial"/>
                <a:cs typeface="Arial"/>
                <a:sym typeface="Arial"/>
              </a:rPr>
              <a:t> any </a:t>
            </a:r>
            <a:r>
              <a:rPr lang="en-US" sz="28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tf.Tensor</a:t>
            </a:r>
            <a:r>
              <a:rPr lang="en-US" sz="2800" b="0" i="0" u="none" strike="noStrike" cap="none">
                <a:solidFill>
                  <a:srgbClr val="000000"/>
                </a:solidFill>
                <a:latin typeface="Arial"/>
                <a:ea typeface="Arial"/>
                <a:cs typeface="Arial"/>
                <a:sym typeface="Arial"/>
              </a:rPr>
              <a:t> only has a single value.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9"/>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19</a:t>
            </a:fld>
            <a:endParaRPr/>
          </a:p>
        </p:txBody>
      </p:sp>
      <p:sp>
        <p:nvSpPr>
          <p:cNvPr id="385" name="Google Shape;385;p39"/>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Eager Execution</a:t>
            </a:r>
            <a:endParaRPr sz="7500" b="1" i="0" u="none" strike="noStrike" cap="none">
              <a:solidFill>
                <a:srgbClr val="437BB2"/>
              </a:solidFill>
              <a:latin typeface="Arial"/>
              <a:ea typeface="Arial"/>
              <a:cs typeface="Arial"/>
              <a:sym typeface="Arial"/>
            </a:endParaRPr>
          </a:p>
        </p:txBody>
      </p:sp>
      <p:sp>
        <p:nvSpPr>
          <p:cNvPr id="386" name="Google Shape;386;p39"/>
          <p:cNvSpPr txBox="1"/>
          <p:nvPr/>
        </p:nvSpPr>
        <p:spPr>
          <a:xfrm>
            <a:off x="909251" y="3471605"/>
            <a:ext cx="22565497" cy="787888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TensorFlow's eager execution is an imperative programming environment that evaluates operations immediately, without building graphs: operations return concrete values instead of constructing a computational graph to run later. This makes it easy to get started with TensorFlow and debug models, and it reduces boilerplate as well. To follow along with this guide, run the code samples below in an interactive python interpreter.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Eager execution is a flexible machine learning platform for research and experimentation, providing:</a:t>
            </a: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1200"/>
              </a:spcBef>
              <a:spcAft>
                <a:spcPts val="0"/>
              </a:spcAft>
              <a:buClr>
                <a:srgbClr val="434343"/>
              </a:buClr>
              <a:buSzPts val="1200"/>
              <a:buFont typeface="Helvetica Neue"/>
              <a:buChar char="●"/>
            </a:pPr>
            <a:r>
              <a:rPr lang="en-US" sz="3200" b="0" i="0" u="none" strike="noStrike" cap="none">
                <a:solidFill>
                  <a:srgbClr val="000000"/>
                </a:solidFill>
                <a:latin typeface="Arial"/>
                <a:ea typeface="Arial"/>
                <a:cs typeface="Arial"/>
                <a:sym typeface="Arial"/>
              </a:rPr>
              <a:t>An intuitive interface—Structure your code naturally and use Python data structures. Quickly iterate on small models and small data.</a:t>
            </a: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434343"/>
              </a:buClr>
              <a:buSzPts val="1200"/>
              <a:buFont typeface="Helvetica Neue"/>
              <a:buChar char="●"/>
            </a:pPr>
            <a:r>
              <a:rPr lang="en-US" sz="3200" b="0" i="0" u="none" strike="noStrike" cap="none">
                <a:solidFill>
                  <a:srgbClr val="000000"/>
                </a:solidFill>
                <a:latin typeface="Arial"/>
                <a:ea typeface="Arial"/>
                <a:cs typeface="Arial"/>
                <a:sym typeface="Arial"/>
              </a:rPr>
              <a:t>Easier debugging—Call ops directly to inspect running models and test changes. Use standard Python debugging tools for immediate error reporting.</a:t>
            </a: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434343"/>
              </a:buClr>
              <a:buSzPts val="1200"/>
              <a:buFont typeface="Helvetica Neue"/>
              <a:buChar char="●"/>
            </a:pPr>
            <a:r>
              <a:rPr lang="en-US" sz="3200" b="0" i="0" u="none" strike="noStrike" cap="none">
                <a:solidFill>
                  <a:srgbClr val="000000"/>
                </a:solidFill>
                <a:latin typeface="Arial"/>
                <a:ea typeface="Arial"/>
                <a:cs typeface="Arial"/>
                <a:sym typeface="Arial"/>
              </a:rPr>
              <a:t>Natural control flow—Use Python control flow instead of graph control flow, simplifying the specification of dynamic models.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1200"/>
              </a:spcAft>
              <a:buClr>
                <a:srgbClr val="000000"/>
              </a:buClr>
              <a:buSzPts val="3200"/>
              <a:buFont typeface="Arial"/>
              <a:buNone/>
            </a:pPr>
            <a:r>
              <a:rPr lang="en-US" sz="3200" b="0" i="0" u="none" strike="noStrike" cap="none">
                <a:solidFill>
                  <a:srgbClr val="000000"/>
                </a:solidFill>
                <a:latin typeface="Arial"/>
                <a:ea typeface="Arial"/>
                <a:cs typeface="Arial"/>
                <a:sym typeface="Arial"/>
              </a:rPr>
              <a:t>Eager execution supports most TensorFlow operations and GPU acceleration.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dirty="0">
                <a:solidFill>
                  <a:srgbClr val="437BB2"/>
                </a:solidFill>
                <a:latin typeface="Arial"/>
                <a:ea typeface="Arial"/>
                <a:cs typeface="Arial"/>
                <a:sym typeface="Arial"/>
              </a:rPr>
              <a:t>Learning Objectives</a:t>
            </a:r>
            <a:endParaRPr sz="7500" b="1" i="0" u="none" strike="noStrike" cap="none" dirty="0">
              <a:solidFill>
                <a:srgbClr val="437BB2"/>
              </a:solidFill>
              <a:latin typeface="Arial"/>
              <a:ea typeface="Arial"/>
              <a:cs typeface="Arial"/>
              <a:sym typeface="Arial"/>
            </a:endParaRPr>
          </a:p>
        </p:txBody>
      </p:sp>
      <p:sp>
        <p:nvSpPr>
          <p:cNvPr id="134" name="Google Shape;134;p1"/>
          <p:cNvSpPr txBox="1"/>
          <p:nvPr/>
        </p:nvSpPr>
        <p:spPr>
          <a:xfrm>
            <a:off x="934278" y="3779643"/>
            <a:ext cx="23217809" cy="8217594"/>
          </a:xfrm>
          <a:prstGeom prst="rect">
            <a:avLst/>
          </a:prstGeom>
          <a:noFill/>
          <a:ln>
            <a:noFill/>
          </a:ln>
        </p:spPr>
        <p:txBody>
          <a:bodyPr spcFirstLastPara="1" wrap="square" lIns="91425" tIns="45700" rIns="91425" bIns="45700" anchor="t" anchorCtr="0">
            <a:spAutoFit/>
          </a:bodyPr>
          <a:lstStyle/>
          <a:p>
            <a:pPr marL="685800" lvl="0" indent="-685800">
              <a:lnSpc>
                <a:spcPct val="150000"/>
              </a:lnSpc>
              <a:buSzPts val="4400"/>
              <a:buFont typeface="Noto Sans Symbols"/>
              <a:buChar char="❖"/>
            </a:pPr>
            <a:r>
              <a:rPr lang="en-US" sz="4400" dirty="0"/>
              <a:t> Deep learning VS Machine learning</a:t>
            </a:r>
            <a:endParaRPr lang="en-US" sz="4400" b="0" i="0" u="none" strike="noStrike" cap="none" dirty="0">
              <a:solidFill>
                <a:srgbClr val="000000"/>
              </a:solidFill>
              <a:latin typeface="Arial"/>
              <a:ea typeface="Arial"/>
              <a:cs typeface="Arial"/>
              <a:sym typeface="Arial"/>
            </a:endParaRPr>
          </a:p>
          <a:p>
            <a:pPr marL="685800" lvl="0" indent="-685800">
              <a:lnSpc>
                <a:spcPct val="150000"/>
              </a:lnSpc>
              <a:buSzPts val="4400"/>
              <a:buFont typeface="Noto Sans Symbols"/>
              <a:buChar char="❖"/>
            </a:pPr>
            <a:r>
              <a:rPr lang="en-US" sz="4400" dirty="0"/>
              <a:t> Introduction to Neural Network</a:t>
            </a:r>
            <a:endParaRPr sz="1400" b="0" i="0" u="none" strike="noStrike" cap="none" dirty="0">
              <a:solidFill>
                <a:srgbClr val="000000"/>
              </a:solidFill>
              <a:latin typeface="Arial"/>
              <a:ea typeface="Arial"/>
              <a:cs typeface="Arial"/>
              <a:sym typeface="Arial"/>
            </a:endParaRPr>
          </a:p>
          <a:p>
            <a:pPr marL="685800" marR="0" lvl="0" indent="-685800" algn="l" rtl="0">
              <a:lnSpc>
                <a:spcPct val="150000"/>
              </a:lnSpc>
              <a:spcBef>
                <a:spcPts val="0"/>
              </a:spcBef>
              <a:spcAft>
                <a:spcPts val="0"/>
              </a:spcAft>
              <a:buClr>
                <a:srgbClr val="000000"/>
              </a:buClr>
              <a:buSzPts val="4400"/>
              <a:buFont typeface="Noto Sans Symbols"/>
              <a:buChar char="❖"/>
            </a:pPr>
            <a:r>
              <a:rPr lang="en-US" sz="4400" b="0" i="0" u="none" strike="noStrike" cap="none" dirty="0">
                <a:solidFill>
                  <a:srgbClr val="000000"/>
                </a:solidFill>
                <a:latin typeface="Arial"/>
                <a:ea typeface="Arial"/>
                <a:cs typeface="Arial"/>
                <a:sym typeface="Arial"/>
              </a:rPr>
              <a:t> Introduction to TensorFlow</a:t>
            </a:r>
            <a:endParaRPr sz="1400" b="0" i="0" u="none" strike="noStrike" cap="none" dirty="0">
              <a:solidFill>
                <a:srgbClr val="000000"/>
              </a:solidFill>
              <a:latin typeface="Arial"/>
              <a:ea typeface="Arial"/>
              <a:cs typeface="Arial"/>
              <a:sym typeface="Arial"/>
            </a:endParaRPr>
          </a:p>
          <a:p>
            <a:pPr marL="685800" marR="0" lvl="0" indent="-685800" algn="l" rtl="0">
              <a:lnSpc>
                <a:spcPct val="150000"/>
              </a:lnSpc>
              <a:spcBef>
                <a:spcPts val="0"/>
              </a:spcBef>
              <a:spcAft>
                <a:spcPts val="0"/>
              </a:spcAft>
              <a:buClr>
                <a:srgbClr val="000000"/>
              </a:buClr>
              <a:buSzPts val="4400"/>
              <a:buFont typeface="Noto Sans Symbols"/>
              <a:buChar char="❖"/>
            </a:pPr>
            <a:r>
              <a:rPr lang="en-US" sz="4400" b="0" i="0" u="none" strike="noStrike" cap="none" dirty="0">
                <a:solidFill>
                  <a:srgbClr val="000000"/>
                </a:solidFill>
                <a:latin typeface="Arial"/>
                <a:ea typeface="Arial"/>
                <a:cs typeface="Arial"/>
                <a:sym typeface="Arial"/>
              </a:rPr>
              <a:t> Introduction to Keras</a:t>
            </a:r>
          </a:p>
          <a:p>
            <a:pPr marL="685800" marR="0" lvl="0" indent="-685800" algn="l" rtl="0">
              <a:lnSpc>
                <a:spcPct val="150000"/>
              </a:lnSpc>
              <a:spcBef>
                <a:spcPts val="0"/>
              </a:spcBef>
              <a:spcAft>
                <a:spcPts val="0"/>
              </a:spcAft>
              <a:buClr>
                <a:srgbClr val="000000"/>
              </a:buClr>
              <a:buSzPts val="4400"/>
              <a:buFont typeface="Noto Sans Symbols"/>
              <a:buChar char="❖"/>
            </a:pPr>
            <a:r>
              <a:rPr lang="en-US" sz="4400" b="0" i="0" u="none" strike="noStrike" cap="none" dirty="0">
                <a:solidFill>
                  <a:srgbClr val="000000"/>
                </a:solidFill>
                <a:latin typeface="Arial"/>
                <a:ea typeface="Arial"/>
                <a:cs typeface="Arial"/>
                <a:sym typeface="Arial"/>
              </a:rPr>
              <a:t> Basics of </a:t>
            </a:r>
            <a:r>
              <a:rPr lang="en-US" sz="4400" b="0" i="0" u="none" strike="noStrike" cap="none" dirty="0" err="1">
                <a:solidFill>
                  <a:srgbClr val="000000"/>
                </a:solidFill>
                <a:latin typeface="Arial"/>
                <a:ea typeface="Arial"/>
                <a:cs typeface="Arial"/>
                <a:sym typeface="Arial"/>
              </a:rPr>
              <a:t>Colab</a:t>
            </a:r>
            <a:endParaRPr lang="en-US" sz="4400" b="0" i="0" u="none" strike="noStrike" cap="none" dirty="0">
              <a:solidFill>
                <a:srgbClr val="000000"/>
              </a:solidFill>
              <a:latin typeface="Arial"/>
              <a:ea typeface="Arial"/>
              <a:cs typeface="Arial"/>
              <a:sym typeface="Arial"/>
            </a:endParaRPr>
          </a:p>
          <a:p>
            <a:pPr marL="685800" marR="0" lvl="0" indent="-685800" algn="l" rtl="0">
              <a:lnSpc>
                <a:spcPct val="150000"/>
              </a:lnSpc>
              <a:spcBef>
                <a:spcPts val="0"/>
              </a:spcBef>
              <a:spcAft>
                <a:spcPts val="0"/>
              </a:spcAft>
              <a:buClr>
                <a:srgbClr val="000000"/>
              </a:buClr>
              <a:buSzPts val="4400"/>
              <a:buFont typeface="Noto Sans Symbols"/>
              <a:buChar char="❖"/>
            </a:pPr>
            <a:r>
              <a:rPr lang="en-US" sz="4400" dirty="0"/>
              <a:t> Basics of MNIST Dataset</a:t>
            </a:r>
            <a:endParaRPr sz="4400" b="0" i="0" u="none" strike="noStrike" cap="none" dirty="0">
              <a:solidFill>
                <a:srgbClr val="000000"/>
              </a:solidFill>
              <a:latin typeface="Arial"/>
              <a:ea typeface="Arial"/>
              <a:cs typeface="Arial"/>
              <a:sym typeface="Arial"/>
            </a:endParaRPr>
          </a:p>
          <a:p>
            <a:pPr marL="685800" marR="0" lvl="0" indent="-685800" algn="l" rtl="0">
              <a:lnSpc>
                <a:spcPct val="150000"/>
              </a:lnSpc>
              <a:spcBef>
                <a:spcPts val="0"/>
              </a:spcBef>
              <a:spcAft>
                <a:spcPts val="0"/>
              </a:spcAft>
              <a:buClr>
                <a:srgbClr val="000000"/>
              </a:buClr>
              <a:buSzPts val="4400"/>
              <a:buFont typeface="Noto Sans Symbols"/>
              <a:buChar char="❖"/>
            </a:pPr>
            <a:r>
              <a:rPr lang="en-US" sz="4400" b="0" i="0" u="none" strike="noStrike" cap="none" dirty="0">
                <a:solidFill>
                  <a:srgbClr val="000000"/>
                </a:solidFill>
                <a:latin typeface="Arial"/>
                <a:ea typeface="Arial"/>
                <a:cs typeface="Arial"/>
                <a:sym typeface="Arial"/>
              </a:rPr>
              <a:t> Case Study</a:t>
            </a:r>
            <a:endParaRPr sz="1400" b="0" i="0" u="none" strike="noStrike" cap="none" dirty="0">
              <a:solidFill>
                <a:srgbClr val="000000"/>
              </a:solidFill>
              <a:latin typeface="Arial"/>
              <a:ea typeface="Arial"/>
              <a:cs typeface="Arial"/>
              <a:sym typeface="Arial"/>
            </a:endParaRPr>
          </a:p>
          <a:p>
            <a:pPr marL="685800" marR="0" lvl="0" indent="-685800" algn="l" rtl="0">
              <a:lnSpc>
                <a:spcPct val="150000"/>
              </a:lnSpc>
              <a:spcBef>
                <a:spcPts val="0"/>
              </a:spcBef>
              <a:spcAft>
                <a:spcPts val="0"/>
              </a:spcAft>
              <a:buClr>
                <a:srgbClr val="000000"/>
              </a:buClr>
              <a:buSzPts val="4400"/>
              <a:buFont typeface="Noto Sans Symbols"/>
              <a:buChar char="❖"/>
            </a:pPr>
            <a:r>
              <a:rPr lang="en-US" sz="4400" b="0" i="0" u="none" strike="noStrike" cap="none" dirty="0">
                <a:solidFill>
                  <a:srgbClr val="000000"/>
                </a:solidFill>
                <a:latin typeface="Arial"/>
                <a:ea typeface="Arial"/>
                <a:cs typeface="Arial"/>
                <a:sym typeface="Arial"/>
              </a:rPr>
              <a:t> Questions</a:t>
            </a:r>
            <a:endParaRPr sz="1400" b="0" i="0" u="none" strike="noStrike" cap="none" dirty="0">
              <a:solidFill>
                <a:srgbClr val="000000"/>
              </a:solidFill>
              <a:latin typeface="Arial"/>
              <a:ea typeface="Arial"/>
              <a:cs typeface="Arial"/>
              <a:sym typeface="Arial"/>
            </a:endParaRPr>
          </a:p>
        </p:txBody>
      </p:sp>
      <p:pic>
        <p:nvPicPr>
          <p:cNvPr id="1025" name="Picture 1" descr="page3image25561536">
            <a:extLst>
              <a:ext uri="{FF2B5EF4-FFF2-40B4-BE49-F238E27FC236}">
                <a16:creationId xmlns:a16="http://schemas.microsoft.com/office/drawing/2014/main" id="{233BD081-E52E-744D-AAD8-8F6A285A0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3image25561536">
            <a:extLst>
              <a:ext uri="{FF2B5EF4-FFF2-40B4-BE49-F238E27FC236}">
                <a16:creationId xmlns:a16="http://schemas.microsoft.com/office/drawing/2014/main" id="{589658E6-9D93-3743-9B86-C9F2CB7B4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1700" cy="571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0"/>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20</a:t>
            </a:fld>
            <a:endParaRPr/>
          </a:p>
        </p:txBody>
      </p:sp>
      <p:sp>
        <p:nvSpPr>
          <p:cNvPr id="392" name="Google Shape;392;p40"/>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Tensor Board</a:t>
            </a:r>
            <a:endParaRPr sz="7500" b="1" i="0" u="none" strike="noStrike" cap="none">
              <a:solidFill>
                <a:srgbClr val="437BB2"/>
              </a:solidFill>
              <a:latin typeface="Arial"/>
              <a:ea typeface="Arial"/>
              <a:cs typeface="Arial"/>
              <a:sym typeface="Arial"/>
            </a:endParaRPr>
          </a:p>
        </p:txBody>
      </p:sp>
      <p:sp>
        <p:nvSpPr>
          <p:cNvPr id="393" name="Google Shape;393;p40"/>
          <p:cNvSpPr txBox="1"/>
          <p:nvPr/>
        </p:nvSpPr>
        <p:spPr>
          <a:xfrm>
            <a:off x="768899" y="3165638"/>
            <a:ext cx="21375484" cy="3692361"/>
          </a:xfrm>
          <a:prstGeom prst="rect">
            <a:avLst/>
          </a:prstGeom>
          <a:noFill/>
          <a:ln>
            <a:noFill/>
          </a:ln>
        </p:spPr>
        <p:txBody>
          <a:bodyPr spcFirstLastPara="1" wrap="square" lIns="91425" tIns="91425" rIns="91425" bIns="91425" anchor="t" anchorCtr="0">
            <a:noAutofit/>
          </a:bodyPr>
          <a:lstStyle/>
          <a:p>
            <a:pPr marL="1524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TensorBoard is a tool for providing the measurements and visualizations needed during the machine learning workflow. It enables tracking experiment metrics like loss and accuracy, visualizing the model graph, projecting embeddings to a lower dimensional space</a:t>
            </a:r>
            <a:endParaRPr sz="1400" b="0" i="0" u="none" strike="noStrike" cap="none">
              <a:solidFill>
                <a:srgbClr val="000000"/>
              </a:solidFill>
              <a:latin typeface="Arial"/>
              <a:ea typeface="Arial"/>
              <a:cs typeface="Arial"/>
              <a:sym typeface="Arial"/>
            </a:endParaRPr>
          </a:p>
          <a:p>
            <a:pPr marL="15240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202124"/>
              </a:solidFill>
              <a:latin typeface="Arial"/>
              <a:ea typeface="Arial"/>
              <a:cs typeface="Arial"/>
              <a:sym typeface="Arial"/>
            </a:endParaRPr>
          </a:p>
          <a:p>
            <a:pPr marL="1524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Once the model fit is completed</a:t>
            </a:r>
            <a:r>
              <a:rPr lang="en-US" sz="2800" b="0" i="0" u="none" strike="noStrike" cap="none">
                <a:solidFill>
                  <a:srgbClr val="202124"/>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800"/>
              <a:buFont typeface="Arial"/>
              <a:buNone/>
            </a:pPr>
            <a:r>
              <a:rPr lang="en-US" sz="2800" b="0" i="0" u="none" strike="noStrike" cap="none">
                <a:solidFill>
                  <a:srgbClr val="202124"/>
                </a:solidFill>
                <a:latin typeface="Arial"/>
                <a:ea typeface="Arial"/>
                <a:cs typeface="Arial"/>
                <a:sym typeface="Arial"/>
              </a:rPr>
              <a:t>%tensorboard --logdir logs/fit will provide us graphs on </a:t>
            </a:r>
            <a:r>
              <a:rPr lang="en-US" sz="2800" b="0" i="0" u="none" strike="noStrike" cap="none">
                <a:solidFill>
                  <a:srgbClr val="000000"/>
                </a:solidFill>
                <a:latin typeface="Arial"/>
                <a:ea typeface="Arial"/>
                <a:cs typeface="Arial"/>
                <a:sym typeface="Arial"/>
              </a:rPr>
              <a:t>epochs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100"/>
              <a:buFont typeface="Arial"/>
              <a:buNone/>
            </a:pPr>
            <a:endParaRPr sz="1100" b="0" i="0" u="none" strike="noStrike" cap="none">
              <a:solidFill>
                <a:srgbClr val="202124"/>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100"/>
              <a:buFont typeface="Arial"/>
              <a:buNone/>
            </a:pPr>
            <a:endParaRPr sz="1100" b="0" i="0" u="none" strike="noStrike" cap="none">
              <a:solidFill>
                <a:srgbClr val="202124"/>
              </a:solidFill>
              <a:latin typeface="Arial"/>
              <a:ea typeface="Arial"/>
              <a:cs typeface="Arial"/>
              <a:sym typeface="Arial"/>
            </a:endParaRPr>
          </a:p>
          <a:p>
            <a:pPr marL="0" marR="0" lvl="0" indent="0" algn="l" rtl="0">
              <a:lnSpc>
                <a:spcPct val="100000"/>
              </a:lnSpc>
              <a:spcBef>
                <a:spcPts val="1200"/>
              </a:spcBef>
              <a:spcAft>
                <a:spcPts val="160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4" name="Google Shape;394;p40"/>
          <p:cNvPicPr preferRelativeResize="0"/>
          <p:nvPr/>
        </p:nvPicPr>
        <p:blipFill rotWithShape="1">
          <a:blip r:embed="rId3">
            <a:alphaModFix/>
          </a:blip>
          <a:srcRect/>
          <a:stretch/>
        </p:blipFill>
        <p:spPr>
          <a:xfrm>
            <a:off x="12192000" y="5706690"/>
            <a:ext cx="9336157" cy="6756529"/>
          </a:xfrm>
          <a:prstGeom prst="rect">
            <a:avLst/>
          </a:prstGeom>
          <a:noFill/>
          <a:ln>
            <a:noFill/>
          </a:ln>
        </p:spPr>
      </p:pic>
      <p:pic>
        <p:nvPicPr>
          <p:cNvPr id="395" name="Google Shape;395;p40"/>
          <p:cNvPicPr preferRelativeResize="0"/>
          <p:nvPr/>
        </p:nvPicPr>
        <p:blipFill rotWithShape="1">
          <a:blip r:embed="rId4">
            <a:alphaModFix/>
          </a:blip>
          <a:srcRect/>
          <a:stretch/>
        </p:blipFill>
        <p:spPr>
          <a:xfrm>
            <a:off x="934278" y="5706690"/>
            <a:ext cx="8388626" cy="65827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1"/>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21</a:t>
            </a:fld>
            <a:endParaRPr/>
          </a:p>
        </p:txBody>
      </p:sp>
      <p:pic>
        <p:nvPicPr>
          <p:cNvPr id="401" name="Google Shape;401;p41"/>
          <p:cNvPicPr preferRelativeResize="0"/>
          <p:nvPr/>
        </p:nvPicPr>
        <p:blipFill rotWithShape="1">
          <a:blip r:embed="rId3">
            <a:alphaModFix/>
          </a:blip>
          <a:srcRect/>
          <a:stretch/>
        </p:blipFill>
        <p:spPr>
          <a:xfrm>
            <a:off x="6553236" y="4480131"/>
            <a:ext cx="11257686" cy="3789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2"/>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22</a:t>
            </a:fld>
            <a:endParaRPr/>
          </a:p>
        </p:txBody>
      </p:sp>
      <p:grpSp>
        <p:nvGrpSpPr>
          <p:cNvPr id="407" name="Google Shape;407;p42"/>
          <p:cNvGrpSpPr/>
          <p:nvPr/>
        </p:nvGrpSpPr>
        <p:grpSpPr>
          <a:xfrm>
            <a:off x="4862554" y="2944612"/>
            <a:ext cx="14658892" cy="8525144"/>
            <a:chOff x="0" y="0"/>
            <a:chExt cx="14658892" cy="8525144"/>
          </a:xfrm>
        </p:grpSpPr>
        <p:sp>
          <p:nvSpPr>
            <p:cNvPr id="408" name="Google Shape;408;p42"/>
            <p:cNvSpPr/>
            <p:nvPr/>
          </p:nvSpPr>
          <p:spPr>
            <a:xfrm rot="-5400000">
              <a:off x="1533436" y="-1533436"/>
              <a:ext cx="4262572" cy="7329445"/>
            </a:xfrm>
            <a:prstGeom prst="round1Rect">
              <a:avLst>
                <a:gd name="adj" fmla="val 16667"/>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2"/>
            <p:cNvSpPr txBox="1"/>
            <p:nvPr/>
          </p:nvSpPr>
          <p:spPr>
            <a:xfrm>
              <a:off x="1" y="156060"/>
              <a:ext cx="7329445" cy="3040868"/>
            </a:xfrm>
            <a:prstGeom prst="rect">
              <a:avLst/>
            </a:prstGeom>
            <a:noFill/>
            <a:ln>
              <a:noFill/>
            </a:ln>
          </p:spPr>
          <p:txBody>
            <a:bodyPr spcFirstLastPara="1" wrap="square" lIns="291575" tIns="291575" rIns="291575" bIns="291575"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dirty="0">
                  <a:solidFill>
                    <a:srgbClr val="FFFFFF"/>
                  </a:solidFill>
                  <a:latin typeface="Calibri"/>
                  <a:ea typeface="Calibri"/>
                  <a:cs typeface="Calibri"/>
                  <a:sym typeface="Calibri"/>
                </a:rPr>
                <a:t>Keras is  an abstraction layer which sits on the backend computational engines such as </a:t>
              </a:r>
              <a:r>
                <a:rPr lang="en-US" sz="4100" b="0" i="0" u="none" strike="noStrike" cap="none" dirty="0" err="1">
                  <a:solidFill>
                    <a:srgbClr val="FFFFFF"/>
                  </a:solidFill>
                  <a:latin typeface="Calibri"/>
                  <a:ea typeface="Calibri"/>
                  <a:cs typeface="Calibri"/>
                  <a:sym typeface="Calibri"/>
                </a:rPr>
                <a:t>Tensorflow</a:t>
              </a:r>
              <a:r>
                <a:rPr lang="en-US" sz="4100" b="0" i="0" u="none" strike="noStrike" cap="none" dirty="0">
                  <a:solidFill>
                    <a:srgbClr val="FFFFFF"/>
                  </a:solidFill>
                  <a:latin typeface="Calibri"/>
                  <a:ea typeface="Calibri"/>
                  <a:cs typeface="Calibri"/>
                  <a:sym typeface="Calibri"/>
                </a:rPr>
                <a:t>, </a:t>
              </a:r>
              <a:r>
                <a:rPr lang="en-US" sz="4100" b="0" i="0" u="none" strike="noStrike" cap="none" dirty="0" err="1">
                  <a:solidFill>
                    <a:srgbClr val="FFFFFF"/>
                  </a:solidFill>
                  <a:latin typeface="Calibri"/>
                  <a:ea typeface="Calibri"/>
                  <a:cs typeface="Calibri"/>
                  <a:sym typeface="Calibri"/>
                </a:rPr>
                <a:t>Mxnet</a:t>
              </a:r>
              <a:r>
                <a:rPr lang="en-US" sz="4100" b="0" i="0" u="none" strike="noStrike" cap="none" dirty="0">
                  <a:solidFill>
                    <a:srgbClr val="FFFFFF"/>
                  </a:solidFill>
                  <a:latin typeface="Calibri"/>
                  <a:ea typeface="Calibri"/>
                  <a:cs typeface="Calibri"/>
                  <a:sym typeface="Calibri"/>
                </a:rPr>
                <a:t>, Theano etc.</a:t>
              </a:r>
              <a:endParaRPr sz="1400" b="0" i="0" u="none" strike="noStrike" cap="none" dirty="0">
                <a:solidFill>
                  <a:srgbClr val="000000"/>
                </a:solidFill>
                <a:latin typeface="Arial"/>
                <a:ea typeface="Arial"/>
                <a:cs typeface="Arial"/>
                <a:sym typeface="Arial"/>
              </a:endParaRPr>
            </a:p>
          </p:txBody>
        </p:sp>
        <p:sp>
          <p:nvSpPr>
            <p:cNvPr id="410" name="Google Shape;410;p42"/>
            <p:cNvSpPr/>
            <p:nvPr/>
          </p:nvSpPr>
          <p:spPr>
            <a:xfrm>
              <a:off x="7329445" y="0"/>
              <a:ext cx="7329445" cy="4262572"/>
            </a:xfrm>
            <a:prstGeom prst="round1Rect">
              <a:avLst>
                <a:gd name="adj" fmla="val 16667"/>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2"/>
            <p:cNvSpPr txBox="1"/>
            <p:nvPr/>
          </p:nvSpPr>
          <p:spPr>
            <a:xfrm>
              <a:off x="7329445" y="0"/>
              <a:ext cx="7173384" cy="3196929"/>
            </a:xfrm>
            <a:prstGeom prst="rect">
              <a:avLst/>
            </a:prstGeom>
            <a:noFill/>
            <a:ln>
              <a:noFill/>
            </a:ln>
          </p:spPr>
          <p:txBody>
            <a:bodyPr spcFirstLastPara="1" wrap="square" lIns="291575" tIns="291575" rIns="291575" bIns="291575"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a:solidFill>
                    <a:srgbClr val="FFFFFF"/>
                  </a:solidFill>
                  <a:latin typeface="Calibri"/>
                  <a:ea typeface="Calibri"/>
                  <a:cs typeface="Calibri"/>
                  <a:sym typeface="Calibri"/>
                </a:rPr>
                <a:t>Most popularly used is Tensorflow as Computational backend </a:t>
              </a:r>
              <a:endParaRPr sz="1400" b="0" i="0" u="none" strike="noStrike" cap="none">
                <a:solidFill>
                  <a:srgbClr val="000000"/>
                </a:solidFill>
                <a:latin typeface="Arial"/>
                <a:ea typeface="Arial"/>
                <a:cs typeface="Arial"/>
                <a:sym typeface="Arial"/>
              </a:endParaRPr>
            </a:p>
          </p:txBody>
        </p:sp>
        <p:sp>
          <p:nvSpPr>
            <p:cNvPr id="412" name="Google Shape;412;p42"/>
            <p:cNvSpPr/>
            <p:nvPr/>
          </p:nvSpPr>
          <p:spPr>
            <a:xfrm rot="10800000">
              <a:off x="0" y="4262572"/>
              <a:ext cx="7329445" cy="4262572"/>
            </a:xfrm>
            <a:prstGeom prst="round1Rect">
              <a:avLst>
                <a:gd name="adj" fmla="val 16667"/>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2"/>
            <p:cNvSpPr txBox="1"/>
            <p:nvPr/>
          </p:nvSpPr>
          <p:spPr>
            <a:xfrm>
              <a:off x="156061" y="5328215"/>
              <a:ext cx="7173384" cy="3196929"/>
            </a:xfrm>
            <a:prstGeom prst="rect">
              <a:avLst/>
            </a:prstGeom>
            <a:noFill/>
            <a:ln>
              <a:noFill/>
            </a:ln>
          </p:spPr>
          <p:txBody>
            <a:bodyPr spcFirstLastPara="1" wrap="square" lIns="291575" tIns="291575" rIns="291575" bIns="291575"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a:solidFill>
                    <a:srgbClr val="FFFFFF"/>
                  </a:solidFill>
                  <a:latin typeface="Calibri"/>
                  <a:ea typeface="Calibri"/>
                  <a:cs typeface="Calibri"/>
                  <a:sym typeface="Calibri"/>
                </a:rPr>
                <a:t>Computational backend performs all the numerical calculations, constructing a graph etc.</a:t>
              </a:r>
              <a:endParaRPr sz="1400" b="0" i="0" u="none" strike="noStrike" cap="none">
                <a:solidFill>
                  <a:srgbClr val="000000"/>
                </a:solidFill>
                <a:latin typeface="Arial"/>
                <a:ea typeface="Arial"/>
                <a:cs typeface="Arial"/>
                <a:sym typeface="Arial"/>
              </a:endParaRPr>
            </a:p>
          </p:txBody>
        </p:sp>
        <p:sp>
          <p:nvSpPr>
            <p:cNvPr id="414" name="Google Shape;414;p42"/>
            <p:cNvSpPr/>
            <p:nvPr/>
          </p:nvSpPr>
          <p:spPr>
            <a:xfrm rot="5400000">
              <a:off x="8862882" y="2729135"/>
              <a:ext cx="4262572" cy="7329445"/>
            </a:xfrm>
            <a:prstGeom prst="round1Rect">
              <a:avLst>
                <a:gd name="adj" fmla="val 16667"/>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42"/>
            <p:cNvSpPr txBox="1"/>
            <p:nvPr/>
          </p:nvSpPr>
          <p:spPr>
            <a:xfrm>
              <a:off x="7329446" y="5328214"/>
              <a:ext cx="7329445" cy="3040868"/>
            </a:xfrm>
            <a:prstGeom prst="rect">
              <a:avLst/>
            </a:prstGeom>
            <a:noFill/>
            <a:ln>
              <a:noFill/>
            </a:ln>
          </p:spPr>
          <p:txBody>
            <a:bodyPr spcFirstLastPara="1" wrap="square" lIns="291575" tIns="291575" rIns="291575" bIns="291575"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dirty="0" err="1">
                  <a:solidFill>
                    <a:srgbClr val="FFFFFF"/>
                  </a:solidFill>
                  <a:latin typeface="Calibri"/>
                  <a:ea typeface="Calibri"/>
                  <a:cs typeface="Calibri"/>
                  <a:sym typeface="Calibri"/>
                </a:rPr>
                <a:t>tf.keras</a:t>
              </a:r>
              <a:r>
                <a:rPr lang="en-US" sz="4100" b="0" i="0" u="none" strike="noStrike" cap="none" dirty="0">
                  <a:solidFill>
                    <a:srgbClr val="FFFFFF"/>
                  </a:solidFill>
                  <a:latin typeface="Calibri"/>
                  <a:ea typeface="Calibri"/>
                  <a:cs typeface="Calibri"/>
                  <a:sym typeface="Calibri"/>
                </a:rPr>
                <a:t> to be used in TF 2.x</a:t>
              </a:r>
              <a:endParaRPr sz="1400" b="0" i="0" u="none" strike="noStrike" cap="none" dirty="0">
                <a:solidFill>
                  <a:srgbClr val="000000"/>
                </a:solidFill>
                <a:latin typeface="Arial"/>
                <a:ea typeface="Arial"/>
                <a:cs typeface="Arial"/>
                <a:sym typeface="Arial"/>
              </a:endParaRPr>
            </a:p>
          </p:txBody>
        </p:sp>
        <p:sp>
          <p:nvSpPr>
            <p:cNvPr id="416" name="Google Shape;416;p42"/>
            <p:cNvSpPr/>
            <p:nvPr/>
          </p:nvSpPr>
          <p:spPr>
            <a:xfrm>
              <a:off x="5130611" y="3196929"/>
              <a:ext cx="4397667" cy="2131286"/>
            </a:xfrm>
            <a:prstGeom prst="roundRect">
              <a:avLst>
                <a:gd name="adj" fmla="val 16667"/>
              </a:avLst>
            </a:prstGeom>
            <a:gradFill>
              <a:gsLst>
                <a:gs pos="0">
                  <a:srgbClr val="BDD0E9"/>
                </a:gs>
                <a:gs pos="50000">
                  <a:srgbClr val="B0C9E9"/>
                </a:gs>
                <a:gs pos="100000">
                  <a:srgbClr val="96B0D1"/>
                </a:gs>
              </a:gsLst>
              <a:lin ang="5400000" scaled="0"/>
            </a:gradFill>
            <a:ln>
              <a:noFill/>
            </a:ln>
            <a:effectLst>
              <a:outerShdw blurRad="57150" dist="19050" dir="5400000" algn="ctr" rotWithShape="0">
                <a:srgbClr val="000000">
                  <a:alpha val="6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2"/>
            <p:cNvSpPr txBox="1"/>
            <p:nvPr/>
          </p:nvSpPr>
          <p:spPr>
            <a:xfrm>
              <a:off x="5234652" y="3300970"/>
              <a:ext cx="4189585" cy="1923204"/>
            </a:xfrm>
            <a:prstGeom prst="rect">
              <a:avLst/>
            </a:prstGeom>
            <a:noFill/>
            <a:ln>
              <a:noFill/>
            </a:ln>
          </p:spPr>
          <p:txBody>
            <a:bodyPr spcFirstLastPara="1" wrap="square" lIns="156200" tIns="156200" rIns="156200" bIns="156200" anchor="ctr" anchorCtr="0">
              <a:noAutofit/>
            </a:bodyPr>
            <a:lstStyle/>
            <a:p>
              <a:pPr marL="0" marR="0" lvl="0" indent="0" algn="ctr" rtl="0">
                <a:lnSpc>
                  <a:spcPct val="90000"/>
                </a:lnSpc>
                <a:spcBef>
                  <a:spcPts val="0"/>
                </a:spcBef>
                <a:spcAft>
                  <a:spcPts val="0"/>
                </a:spcAft>
                <a:buClr>
                  <a:srgbClr val="000000"/>
                </a:buClr>
                <a:buSzPts val="4100"/>
                <a:buFont typeface="Arial"/>
                <a:buNone/>
              </a:pPr>
              <a:r>
                <a:rPr lang="en-US" sz="4100" b="0" i="0" u="none" strike="noStrike" cap="none" dirty="0">
                  <a:solidFill>
                    <a:srgbClr val="000000"/>
                  </a:solidFill>
                  <a:latin typeface="Calibri"/>
                  <a:ea typeface="Calibri"/>
                  <a:cs typeface="Calibri"/>
                  <a:sym typeface="Calibri"/>
                </a:rPr>
                <a:t>Keras Overview</a:t>
              </a:r>
              <a:endParaRPr sz="4100" b="0" i="0"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3"/>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23</a:t>
            </a:fld>
            <a:endParaRPr/>
          </a:p>
        </p:txBody>
      </p:sp>
      <p:sp>
        <p:nvSpPr>
          <p:cNvPr id="423" name="Google Shape;423;p43"/>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dirty="0">
                <a:solidFill>
                  <a:srgbClr val="437BB2"/>
                </a:solidFill>
                <a:latin typeface="Arial"/>
                <a:ea typeface="Arial"/>
                <a:cs typeface="Arial"/>
                <a:sym typeface="Arial"/>
              </a:rPr>
              <a:t>Keras</a:t>
            </a:r>
            <a:endParaRPr sz="7500" b="1" i="0" u="none" strike="noStrike" cap="none" dirty="0">
              <a:solidFill>
                <a:srgbClr val="437BB2"/>
              </a:solidFill>
              <a:latin typeface="Arial"/>
              <a:ea typeface="Arial"/>
              <a:cs typeface="Arial"/>
              <a:sym typeface="Arial"/>
            </a:endParaRPr>
          </a:p>
        </p:txBody>
      </p:sp>
      <p:sp>
        <p:nvSpPr>
          <p:cNvPr id="424" name="Google Shape;424;p43"/>
          <p:cNvSpPr txBox="1"/>
          <p:nvPr/>
        </p:nvSpPr>
        <p:spPr>
          <a:xfrm>
            <a:off x="934277" y="3441600"/>
            <a:ext cx="21667305" cy="798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Clr>
                <a:srgbClr val="000000"/>
              </a:buClr>
              <a:buSzPts val="3200"/>
              <a:buFont typeface="Arial"/>
              <a:buNone/>
            </a:pPr>
            <a:r>
              <a:rPr lang="en-US" sz="3200" b="0" i="0" u="none" strike="noStrike" cap="none" dirty="0">
                <a:solidFill>
                  <a:srgbClr val="434343"/>
                </a:solidFill>
                <a:latin typeface="Arial"/>
                <a:ea typeface="Arial"/>
                <a:cs typeface="Arial"/>
                <a:sym typeface="Arial"/>
              </a:rPr>
              <a:t>Keras is a high-level API to build and train deep learning models. It's used for fast prototyping, advanced research, and production, with three key advantages:</a:t>
            </a:r>
            <a:endParaRPr sz="1400" b="0" i="0" u="none" strike="noStrike" cap="none" dirty="0">
              <a:solidFill>
                <a:srgbClr val="000000"/>
              </a:solidFill>
              <a:latin typeface="Arial"/>
              <a:ea typeface="Arial"/>
              <a:cs typeface="Arial"/>
              <a:sym typeface="Arial"/>
            </a:endParaRPr>
          </a:p>
          <a:p>
            <a:pPr marL="457200" marR="0" lvl="0" indent="-298450" algn="l" rtl="0">
              <a:lnSpc>
                <a:spcPct val="100000"/>
              </a:lnSpc>
              <a:spcBef>
                <a:spcPts val="1200"/>
              </a:spcBef>
              <a:spcAft>
                <a:spcPts val="0"/>
              </a:spcAft>
              <a:buClr>
                <a:srgbClr val="434343"/>
              </a:buClr>
              <a:buSzPts val="1100"/>
              <a:buFont typeface="Helvetica Neue"/>
              <a:buChar char="●"/>
            </a:pPr>
            <a:r>
              <a:rPr lang="en-US" sz="3200" b="1" i="1" u="none" strike="noStrike" cap="none" dirty="0">
                <a:solidFill>
                  <a:srgbClr val="434343"/>
                </a:solidFill>
                <a:latin typeface="Arial"/>
                <a:ea typeface="Arial"/>
                <a:cs typeface="Arial"/>
                <a:sym typeface="Arial"/>
              </a:rPr>
              <a:t>User friendly</a:t>
            </a:r>
            <a:br>
              <a:rPr lang="en-US" sz="3200" b="0" i="1" u="none" strike="noStrike" cap="none" dirty="0">
                <a:solidFill>
                  <a:srgbClr val="434343"/>
                </a:solidFill>
                <a:latin typeface="Arial"/>
                <a:ea typeface="Arial"/>
                <a:cs typeface="Arial"/>
                <a:sym typeface="Arial"/>
              </a:rPr>
            </a:br>
            <a:r>
              <a:rPr lang="en-US" sz="3200" b="0" i="0" u="none" strike="noStrike" cap="none" dirty="0">
                <a:solidFill>
                  <a:srgbClr val="434343"/>
                </a:solidFill>
                <a:latin typeface="Arial"/>
                <a:ea typeface="Arial"/>
                <a:cs typeface="Arial"/>
                <a:sym typeface="Arial"/>
              </a:rPr>
              <a:t>Keras has a simple, consistent interface optimized for common use cases. It provides clear and actionable feedback for user errors.</a:t>
            </a:r>
            <a:endParaRPr sz="1400" b="0" i="0" u="none" strike="noStrike" cap="none" dirty="0">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434343"/>
              </a:buClr>
              <a:buSzPts val="1100"/>
              <a:buFont typeface="Helvetica Neue"/>
              <a:buChar char="●"/>
            </a:pPr>
            <a:r>
              <a:rPr lang="en-US" sz="3200" b="1" i="1" u="none" strike="noStrike" cap="none" dirty="0">
                <a:solidFill>
                  <a:srgbClr val="434343"/>
                </a:solidFill>
                <a:latin typeface="Arial"/>
                <a:ea typeface="Arial"/>
                <a:cs typeface="Arial"/>
                <a:sym typeface="Arial"/>
              </a:rPr>
              <a:t>Modular and composable</a:t>
            </a:r>
            <a:br>
              <a:rPr lang="en-US" sz="3200" b="0" i="1" u="none" strike="noStrike" cap="none" dirty="0">
                <a:solidFill>
                  <a:srgbClr val="434343"/>
                </a:solidFill>
                <a:latin typeface="Arial"/>
                <a:ea typeface="Arial"/>
                <a:cs typeface="Arial"/>
                <a:sym typeface="Arial"/>
              </a:rPr>
            </a:br>
            <a:r>
              <a:rPr lang="en-US" sz="3200" b="0" i="0" u="none" strike="noStrike" cap="none" dirty="0">
                <a:solidFill>
                  <a:srgbClr val="434343"/>
                </a:solidFill>
                <a:latin typeface="Arial"/>
                <a:ea typeface="Arial"/>
                <a:cs typeface="Arial"/>
                <a:sym typeface="Arial"/>
              </a:rPr>
              <a:t>Keras models are made by connecting configurable building blocks together, with few restrictions.</a:t>
            </a:r>
            <a:endParaRPr sz="1400" b="0" i="0" u="none" strike="noStrike" cap="none" dirty="0">
              <a:solidFill>
                <a:srgbClr val="000000"/>
              </a:solidFill>
              <a:latin typeface="Arial"/>
              <a:ea typeface="Arial"/>
              <a:cs typeface="Arial"/>
              <a:sym typeface="Arial"/>
            </a:endParaRPr>
          </a:p>
          <a:p>
            <a:pPr marL="457200" marR="0" lvl="0" indent="-298450" algn="l" rtl="0">
              <a:lnSpc>
                <a:spcPct val="100000"/>
              </a:lnSpc>
              <a:spcBef>
                <a:spcPts val="0"/>
              </a:spcBef>
              <a:spcAft>
                <a:spcPts val="0"/>
              </a:spcAft>
              <a:buClr>
                <a:srgbClr val="434343"/>
              </a:buClr>
              <a:buSzPts val="1100"/>
              <a:buFont typeface="Helvetica Neue"/>
              <a:buChar char="●"/>
            </a:pPr>
            <a:r>
              <a:rPr lang="en-US" sz="3200" b="1" i="1" u="none" strike="noStrike" cap="none" dirty="0">
                <a:solidFill>
                  <a:srgbClr val="434343"/>
                </a:solidFill>
                <a:latin typeface="Arial"/>
                <a:ea typeface="Arial"/>
                <a:cs typeface="Arial"/>
                <a:sym typeface="Arial"/>
              </a:rPr>
              <a:t>Easy to extend</a:t>
            </a:r>
            <a:br>
              <a:rPr lang="en-US" sz="3200" b="0" i="1" u="none" strike="noStrike" cap="none" dirty="0">
                <a:solidFill>
                  <a:srgbClr val="434343"/>
                </a:solidFill>
                <a:latin typeface="Arial"/>
                <a:ea typeface="Arial"/>
                <a:cs typeface="Arial"/>
                <a:sym typeface="Arial"/>
              </a:rPr>
            </a:br>
            <a:r>
              <a:rPr lang="en-US" sz="3200" b="0" i="0" u="none" strike="noStrike" cap="none" dirty="0">
                <a:solidFill>
                  <a:srgbClr val="434343"/>
                </a:solidFill>
                <a:latin typeface="Arial"/>
                <a:ea typeface="Arial"/>
                <a:cs typeface="Arial"/>
                <a:sym typeface="Arial"/>
              </a:rPr>
              <a:t>Write custom building blocks to express new ideas for research. Create new layers, loss functions, and develop state-of-the-art models.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3200"/>
              <a:buFont typeface="Arial"/>
              <a:buNone/>
            </a:pPr>
            <a:r>
              <a:rPr lang="en-US" sz="3200" b="0" i="0" u="none" strike="noStrike" cap="none" dirty="0">
                <a:solidFill>
                  <a:srgbClr val="434343"/>
                </a:solidFill>
                <a:highlight>
                  <a:srgbClr val="FFFFFF"/>
                </a:highlight>
                <a:latin typeface="Arial"/>
                <a:ea typeface="Arial"/>
                <a:cs typeface="Arial"/>
                <a:sym typeface="Arial"/>
              </a:rPr>
              <a:t>Import </a:t>
            </a:r>
            <a:r>
              <a:rPr lang="en-US" sz="3200" b="0" i="0" u="none" strike="noStrike" cap="none" dirty="0" err="1">
                <a:solidFill>
                  <a:srgbClr val="434343"/>
                </a:solidFill>
                <a:highlight>
                  <a:srgbClr val="FFFFFF"/>
                </a:highlight>
                <a:latin typeface="Arial"/>
                <a:ea typeface="Arial"/>
                <a:cs typeface="Arial"/>
                <a:sym typeface="Arial"/>
              </a:rPr>
              <a:t>tf.keras</a:t>
            </a:r>
            <a:r>
              <a:rPr lang="en-US" sz="3200" b="0" i="0" u="none" strike="noStrike" cap="none" dirty="0">
                <a:solidFill>
                  <a:srgbClr val="434343"/>
                </a:solidFill>
                <a:highlight>
                  <a:srgbClr val="FFFFFF"/>
                </a:highlight>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600"/>
              </a:spcAft>
              <a:buClr>
                <a:srgbClr val="000000"/>
              </a:buClr>
              <a:buSzPts val="3200"/>
              <a:buFont typeface="Arial"/>
              <a:buNone/>
            </a:pPr>
            <a:r>
              <a:rPr lang="en-US" sz="3200" b="0" i="0" u="sng" strike="noStrike" cap="none" dirty="0">
                <a:solidFill>
                  <a:srgbClr val="434343"/>
                </a:solidFill>
                <a:latin typeface="Arial"/>
                <a:ea typeface="Arial"/>
                <a:cs typeface="Arial"/>
                <a:sym typeface="Arial"/>
                <a:hlinkClick r:id="rId3">
                  <a:extLst>
                    <a:ext uri="{A12FA001-AC4F-418D-AE19-62706E023703}">
                      <ahyp:hlinkClr xmlns:ahyp="http://schemas.microsoft.com/office/drawing/2018/hyperlinkcolor" val="tx"/>
                    </a:ext>
                  </a:extLst>
                </a:hlinkClick>
              </a:rPr>
              <a:t>tf.keras</a:t>
            </a:r>
            <a:r>
              <a:rPr lang="en-US" sz="3200" b="0" i="0" u="none" strike="noStrike" cap="none" dirty="0">
                <a:solidFill>
                  <a:srgbClr val="434343"/>
                </a:solidFill>
                <a:latin typeface="Arial"/>
                <a:ea typeface="Arial"/>
                <a:cs typeface="Arial"/>
                <a:sym typeface="Arial"/>
              </a:rPr>
              <a:t> is TensorFlow's implementation of the </a:t>
            </a:r>
            <a:r>
              <a:rPr lang="en-US" sz="3200" b="0" i="0" u="sng" strike="noStrike" cap="none" dirty="0">
                <a:solidFill>
                  <a:srgbClr val="434343"/>
                </a:solidFill>
                <a:latin typeface="Arial"/>
                <a:ea typeface="Arial"/>
                <a:cs typeface="Arial"/>
                <a:sym typeface="Arial"/>
                <a:hlinkClick r:id="rId4">
                  <a:extLst>
                    <a:ext uri="{A12FA001-AC4F-418D-AE19-62706E023703}">
                      <ahyp:hlinkClr xmlns:ahyp="http://schemas.microsoft.com/office/drawing/2018/hyperlinkcolor" val="tx"/>
                    </a:ext>
                  </a:extLst>
                </a:hlinkClick>
              </a:rPr>
              <a:t>Keras API specification</a:t>
            </a:r>
            <a:r>
              <a:rPr lang="en-US" sz="3200" b="0" i="0" u="none" strike="noStrike" cap="none" dirty="0">
                <a:solidFill>
                  <a:srgbClr val="434343"/>
                </a:solidFill>
                <a:latin typeface="Arial"/>
                <a:ea typeface="Arial"/>
                <a:cs typeface="Arial"/>
                <a:sym typeface="Arial"/>
              </a:rPr>
              <a:t>. This is a high-level API to build and train models that includes first-class support for TensorFlow-specific functionality, such as </a:t>
            </a:r>
            <a:r>
              <a:rPr lang="en-US" sz="3200" b="0" i="0" u="sng" strike="noStrike" cap="none" dirty="0">
                <a:solidFill>
                  <a:srgbClr val="434343"/>
                </a:solidFill>
                <a:latin typeface="Arial"/>
                <a:ea typeface="Arial"/>
                <a:cs typeface="Arial"/>
                <a:sym typeface="Arial"/>
                <a:hlinkClick r:id="rId5">
                  <a:extLst>
                    <a:ext uri="{A12FA001-AC4F-418D-AE19-62706E023703}">
                      <ahyp:hlinkClr xmlns:ahyp="http://schemas.microsoft.com/office/drawing/2018/hyperlinkcolor" val="tx"/>
                    </a:ext>
                  </a:extLst>
                </a:hlinkClick>
              </a:rPr>
              <a:t>eager execution</a:t>
            </a:r>
            <a:r>
              <a:rPr lang="en-US" sz="3200" b="0" i="0" u="none" strike="noStrike" cap="none" dirty="0">
                <a:solidFill>
                  <a:srgbClr val="434343"/>
                </a:solidFill>
                <a:latin typeface="Arial"/>
                <a:ea typeface="Arial"/>
                <a:cs typeface="Arial"/>
                <a:sym typeface="Arial"/>
              </a:rPr>
              <a:t>, </a:t>
            </a:r>
            <a:r>
              <a:rPr lang="en-US" sz="3200" b="0" i="0" u="sng" strike="noStrike" cap="none" dirty="0">
                <a:solidFill>
                  <a:srgbClr val="434343"/>
                </a:solidFill>
                <a:latin typeface="Arial"/>
                <a:ea typeface="Arial"/>
                <a:cs typeface="Arial"/>
                <a:sym typeface="Arial"/>
                <a:hlinkClick r:id="rId6">
                  <a:extLst>
                    <a:ext uri="{A12FA001-AC4F-418D-AE19-62706E023703}">
                      <ahyp:hlinkClr xmlns:ahyp="http://schemas.microsoft.com/office/drawing/2018/hyperlinkcolor" val="tx"/>
                    </a:ext>
                  </a:extLst>
                </a:hlinkClick>
              </a:rPr>
              <a:t>tf.data</a:t>
            </a:r>
            <a:r>
              <a:rPr lang="en-US" sz="3200" b="0" i="0" u="none" strike="noStrike" cap="none" dirty="0">
                <a:solidFill>
                  <a:srgbClr val="434343"/>
                </a:solidFill>
                <a:latin typeface="Arial"/>
                <a:ea typeface="Arial"/>
                <a:cs typeface="Arial"/>
                <a:sym typeface="Arial"/>
              </a:rPr>
              <a:t> pipelines, and </a:t>
            </a:r>
            <a:r>
              <a:rPr lang="en-US" sz="3200" b="0" i="0" u="sng" strike="noStrike" cap="none" dirty="0">
                <a:solidFill>
                  <a:srgbClr val="434343"/>
                </a:solidFill>
                <a:latin typeface="Arial"/>
                <a:ea typeface="Arial"/>
                <a:cs typeface="Arial"/>
                <a:sym typeface="Arial"/>
                <a:hlinkClick r:id="rId7">
                  <a:extLst>
                    <a:ext uri="{A12FA001-AC4F-418D-AE19-62706E023703}">
                      <ahyp:hlinkClr xmlns:ahyp="http://schemas.microsoft.com/office/drawing/2018/hyperlinkcolor" val="tx"/>
                    </a:ext>
                  </a:extLst>
                </a:hlinkClick>
              </a:rPr>
              <a:t>Estimators</a:t>
            </a:r>
            <a:r>
              <a:rPr lang="en-US" sz="3200" b="0" i="0" u="none" strike="noStrike" cap="none" dirty="0">
                <a:solidFill>
                  <a:srgbClr val="434343"/>
                </a:solidFill>
                <a:latin typeface="Arial"/>
                <a:ea typeface="Arial"/>
                <a:cs typeface="Arial"/>
                <a:sym typeface="Arial"/>
              </a:rPr>
              <a:t>. </a:t>
            </a:r>
            <a:r>
              <a:rPr lang="en-US" sz="3200" b="0" i="0" u="sng" strike="noStrike" cap="none" dirty="0">
                <a:solidFill>
                  <a:srgbClr val="434343"/>
                </a:solidFill>
                <a:latin typeface="Arial"/>
                <a:ea typeface="Arial"/>
                <a:cs typeface="Arial"/>
                <a:sym typeface="Arial"/>
                <a:hlinkClick r:id="rId3">
                  <a:extLst>
                    <a:ext uri="{A12FA001-AC4F-418D-AE19-62706E023703}">
                      <ahyp:hlinkClr xmlns:ahyp="http://schemas.microsoft.com/office/drawing/2018/hyperlinkcolor" val="tx"/>
                    </a:ext>
                  </a:extLst>
                </a:hlinkClick>
              </a:rPr>
              <a:t>tf.keras</a:t>
            </a:r>
            <a:r>
              <a:rPr lang="en-US" sz="3200" b="0" i="0" u="none" strike="noStrike" cap="none" dirty="0">
                <a:solidFill>
                  <a:srgbClr val="434343"/>
                </a:solidFill>
                <a:latin typeface="Arial"/>
                <a:ea typeface="Arial"/>
                <a:cs typeface="Arial"/>
                <a:sym typeface="Arial"/>
              </a:rPr>
              <a:t> makes TensorFlow easier to use without sacrificing flexibility and performance.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44"/>
          <p:cNvPicPr preferRelativeResize="0"/>
          <p:nvPr/>
        </p:nvPicPr>
        <p:blipFill rotWithShape="1">
          <a:blip r:embed="rId3">
            <a:alphaModFix/>
          </a:blip>
          <a:srcRect/>
          <a:stretch/>
        </p:blipFill>
        <p:spPr>
          <a:xfrm>
            <a:off x="934276" y="7773655"/>
            <a:ext cx="10835766" cy="2205231"/>
          </a:xfrm>
          <a:prstGeom prst="rect">
            <a:avLst/>
          </a:prstGeom>
          <a:noFill/>
          <a:ln>
            <a:noFill/>
          </a:ln>
        </p:spPr>
      </p:pic>
      <p:sp>
        <p:nvSpPr>
          <p:cNvPr id="430" name="Google Shape;430;p44"/>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24</a:t>
            </a:fld>
            <a:endParaRPr/>
          </a:p>
        </p:txBody>
      </p:sp>
      <p:sp>
        <p:nvSpPr>
          <p:cNvPr id="431" name="Google Shape;431;p44"/>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dirty="0">
                <a:solidFill>
                  <a:srgbClr val="437BB2"/>
                </a:solidFill>
                <a:latin typeface="Arial"/>
                <a:ea typeface="Arial"/>
                <a:cs typeface="Arial"/>
                <a:sym typeface="Arial"/>
              </a:rPr>
              <a:t>TensorFlow 2.x</a:t>
            </a:r>
            <a:endParaRPr sz="7500" b="1" i="0" u="none" strike="noStrike" cap="none" dirty="0">
              <a:solidFill>
                <a:srgbClr val="437BB2"/>
              </a:solidFill>
              <a:latin typeface="Arial"/>
              <a:ea typeface="Arial"/>
              <a:cs typeface="Arial"/>
              <a:sym typeface="Arial"/>
            </a:endParaRPr>
          </a:p>
        </p:txBody>
      </p:sp>
      <p:sp>
        <p:nvSpPr>
          <p:cNvPr id="432" name="Google Shape;432;p44"/>
          <p:cNvSpPr txBox="1"/>
          <p:nvPr/>
        </p:nvSpPr>
        <p:spPr>
          <a:xfrm>
            <a:off x="934277" y="2961395"/>
            <a:ext cx="20951687" cy="6600047"/>
          </a:xfrm>
          <a:prstGeom prst="rect">
            <a:avLst/>
          </a:prstGeom>
          <a:noFill/>
          <a:ln>
            <a:noFill/>
          </a:ln>
        </p:spPr>
        <p:txBody>
          <a:bodyPr spcFirstLastPara="1" wrap="square" lIns="91425" tIns="45700" rIns="91425" bIns="45700" anchor="t" anchorCtr="0">
            <a:noAutofit/>
          </a:bodyPr>
          <a:lstStyle/>
          <a:p>
            <a:pPr marL="11430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Arial"/>
                <a:ea typeface="Arial"/>
                <a:cs typeface="Arial"/>
                <a:sym typeface="Arial"/>
              </a:rPr>
              <a:t>Some of the Important changes in </a:t>
            </a:r>
            <a:r>
              <a:rPr lang="en-US" sz="3200" b="0" i="0" u="none" strike="noStrike" cap="none" dirty="0" err="1">
                <a:solidFill>
                  <a:srgbClr val="000000"/>
                </a:solidFill>
                <a:latin typeface="Arial"/>
                <a:ea typeface="Arial"/>
                <a:cs typeface="Arial"/>
                <a:sym typeface="Arial"/>
              </a:rPr>
              <a:t>tensorflow</a:t>
            </a:r>
            <a:r>
              <a:rPr lang="en-US" sz="3200" b="0" i="0" u="none" strike="noStrike" cap="none" dirty="0">
                <a:solidFill>
                  <a:srgbClr val="000000"/>
                </a:solidFill>
                <a:latin typeface="Arial"/>
                <a:ea typeface="Arial"/>
                <a:cs typeface="Arial"/>
                <a:sym typeface="Arial"/>
              </a:rPr>
              <a:t> 2.x are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Arial"/>
                <a:ea typeface="Arial"/>
                <a:cs typeface="Arial"/>
                <a:sym typeface="Arial"/>
              </a:rPr>
              <a:t>Keras integration: Now </a:t>
            </a:r>
            <a:r>
              <a:rPr lang="en-US" sz="3200" b="0" i="0" u="none" strike="noStrike" cap="none" dirty="0" err="1">
                <a:solidFill>
                  <a:srgbClr val="000000"/>
                </a:solidFill>
                <a:latin typeface="Arial"/>
                <a:ea typeface="Arial"/>
                <a:cs typeface="Arial"/>
                <a:sym typeface="Arial"/>
              </a:rPr>
              <a:t>keras</a:t>
            </a:r>
            <a:r>
              <a:rPr lang="en-US" sz="3200" b="0" i="0" u="none" strike="noStrike" cap="none" dirty="0">
                <a:solidFill>
                  <a:srgbClr val="000000"/>
                </a:solidFill>
                <a:latin typeface="Arial"/>
                <a:ea typeface="Arial"/>
                <a:cs typeface="Arial"/>
                <a:sym typeface="Arial"/>
              </a:rPr>
              <a:t> is offered as part of </a:t>
            </a:r>
            <a:r>
              <a:rPr lang="en-US" sz="3200" b="0" i="0" u="none" strike="noStrike" cap="none" dirty="0" err="1">
                <a:solidFill>
                  <a:srgbClr val="000000"/>
                </a:solidFill>
                <a:latin typeface="Arial"/>
                <a:ea typeface="Arial"/>
                <a:cs typeface="Arial"/>
                <a:sym typeface="Arial"/>
              </a:rPr>
              <a:t>tensorflow</a:t>
            </a:r>
            <a:r>
              <a:rPr lang="en-US" sz="3200" b="0" i="0" u="none" strike="noStrike" cap="none" dirty="0">
                <a:solidFill>
                  <a:srgbClr val="000000"/>
                </a:solidFill>
                <a:latin typeface="Arial"/>
                <a:ea typeface="Arial"/>
                <a:cs typeface="Arial"/>
                <a:sym typeface="Arial"/>
              </a:rPr>
              <a:t>, hence </a:t>
            </a:r>
            <a:r>
              <a:rPr lang="en-US" sz="3200" b="0" i="0" u="none" strike="noStrike" cap="none" dirty="0" err="1">
                <a:solidFill>
                  <a:srgbClr val="000000"/>
                </a:solidFill>
                <a:latin typeface="Arial"/>
                <a:ea typeface="Arial"/>
                <a:cs typeface="Arial"/>
                <a:sym typeface="Arial"/>
              </a:rPr>
              <a:t>tf.keras</a:t>
            </a:r>
            <a:r>
              <a:rPr lang="en-US" sz="3200" b="0" i="0" u="none" strike="noStrike" cap="none" dirty="0">
                <a:solidFill>
                  <a:srgbClr val="000000"/>
                </a:solidFill>
                <a:latin typeface="Arial"/>
                <a:ea typeface="Arial"/>
                <a:cs typeface="Arial"/>
                <a:sym typeface="Arial"/>
              </a:rPr>
              <a:t> for all </a:t>
            </a:r>
            <a:r>
              <a:rPr lang="en-US" sz="3200" b="0" i="0" u="none" strike="noStrike" cap="none" dirty="0" err="1">
                <a:solidFill>
                  <a:srgbClr val="000000"/>
                </a:solidFill>
                <a:latin typeface="Arial"/>
                <a:ea typeface="Arial"/>
                <a:cs typeface="Arial"/>
                <a:sym typeface="Arial"/>
              </a:rPr>
              <a:t>keras-tensorflow</a:t>
            </a:r>
            <a:r>
              <a:rPr lang="en-US" sz="3200" b="0" i="0" u="none" strike="noStrike" cap="none" dirty="0">
                <a:solidFill>
                  <a:srgbClr val="000000"/>
                </a:solidFill>
                <a:latin typeface="Arial"/>
                <a:ea typeface="Arial"/>
                <a:cs typeface="Arial"/>
                <a:sym typeface="Arial"/>
              </a:rPr>
              <a:t> usage in DL projects, hence no need to use </a:t>
            </a:r>
            <a:r>
              <a:rPr lang="en-US" sz="3200" b="0" i="0" u="none" strike="noStrike" cap="none" dirty="0" err="1">
                <a:solidFill>
                  <a:srgbClr val="000000"/>
                </a:solidFill>
                <a:latin typeface="Arial"/>
                <a:ea typeface="Arial"/>
                <a:cs typeface="Arial"/>
                <a:sym typeface="Arial"/>
              </a:rPr>
              <a:t>keras</a:t>
            </a:r>
            <a:r>
              <a:rPr lang="en-US" sz="3200" b="0" i="0" u="none" strike="noStrike" cap="none" dirty="0">
                <a:solidFill>
                  <a:srgbClr val="000000"/>
                </a:solidFill>
                <a:latin typeface="Arial"/>
                <a:ea typeface="Arial"/>
                <a:cs typeface="Arial"/>
                <a:sym typeface="Arial"/>
              </a:rPr>
              <a:t> </a:t>
            </a:r>
            <a:r>
              <a:rPr lang="en-US" sz="3200" b="0" i="0" u="none" strike="noStrike" cap="none" dirty="0" err="1">
                <a:solidFill>
                  <a:srgbClr val="000000"/>
                </a:solidFill>
                <a:latin typeface="Arial"/>
                <a:ea typeface="Arial"/>
                <a:cs typeface="Arial"/>
                <a:sym typeface="Arial"/>
              </a:rPr>
              <a:t>seperately</a:t>
            </a:r>
            <a:r>
              <a:rPr lang="en-US" sz="32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Arial"/>
                <a:ea typeface="Arial"/>
                <a:cs typeface="Arial"/>
                <a:sym typeface="Arial"/>
              </a:rPr>
              <a:t>Sessions: In </a:t>
            </a:r>
            <a:r>
              <a:rPr lang="en-US" sz="3200" b="0" i="0" u="none" strike="noStrike" cap="none" dirty="0" err="1">
                <a:solidFill>
                  <a:srgbClr val="000000"/>
                </a:solidFill>
                <a:latin typeface="Arial"/>
                <a:ea typeface="Arial"/>
                <a:cs typeface="Arial"/>
                <a:sym typeface="Arial"/>
              </a:rPr>
              <a:t>tensorflow</a:t>
            </a:r>
            <a:r>
              <a:rPr lang="en-US" sz="3200" b="0" i="0" u="none" strike="noStrike" cap="none" dirty="0">
                <a:solidFill>
                  <a:srgbClr val="000000"/>
                </a:solidFill>
                <a:latin typeface="Arial"/>
                <a:ea typeface="Arial"/>
                <a:cs typeface="Arial"/>
                <a:sym typeface="Arial"/>
              </a:rPr>
              <a:t> 2.x, </a:t>
            </a:r>
            <a:r>
              <a:rPr lang="en-US" sz="3200" b="0" i="0" u="none" strike="noStrike" cap="none" dirty="0" err="1">
                <a:solidFill>
                  <a:srgbClr val="000000"/>
                </a:solidFill>
                <a:latin typeface="Arial"/>
                <a:ea typeface="Arial"/>
                <a:cs typeface="Arial"/>
                <a:sym typeface="Arial"/>
              </a:rPr>
              <a:t>tf.Sessions</a:t>
            </a:r>
            <a:r>
              <a:rPr lang="en-US" sz="3200" b="0" i="0" u="none" strike="noStrike" cap="none" dirty="0">
                <a:solidFill>
                  <a:srgbClr val="000000"/>
                </a:solidFill>
                <a:latin typeface="Arial"/>
                <a:ea typeface="Arial"/>
                <a:cs typeface="Arial"/>
                <a:sym typeface="Arial"/>
              </a:rPr>
              <a:t> is not used because Eager execution is built default</a:t>
            </a:r>
            <a:endParaRPr sz="14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3200"/>
              <a:buFont typeface="Arial"/>
              <a:buNone/>
            </a:pPr>
            <a:r>
              <a:rPr lang="en-US" sz="3200" b="0" i="0" u="none" strike="noStrike" cap="none" dirty="0" err="1">
                <a:solidFill>
                  <a:srgbClr val="000000"/>
                </a:solidFill>
                <a:latin typeface="Arial"/>
                <a:ea typeface="Arial"/>
                <a:cs typeface="Arial"/>
                <a:sym typeface="Arial"/>
              </a:rPr>
              <a:t>Tensorflow</a:t>
            </a:r>
            <a:r>
              <a:rPr lang="en-US" sz="3200" b="0" i="0" u="none" strike="noStrike" cap="none" dirty="0">
                <a:solidFill>
                  <a:srgbClr val="000000"/>
                </a:solidFill>
                <a:latin typeface="Arial"/>
                <a:ea typeface="Arial"/>
                <a:cs typeface="Arial"/>
                <a:sym typeface="Arial"/>
              </a:rPr>
              <a:t> 1.x												</a:t>
            </a:r>
            <a:r>
              <a:rPr lang="en-US" sz="3200" b="0" i="0" u="none" strike="noStrike" cap="none" dirty="0" err="1">
                <a:solidFill>
                  <a:srgbClr val="000000"/>
                </a:solidFill>
                <a:latin typeface="Arial"/>
                <a:ea typeface="Arial"/>
                <a:cs typeface="Arial"/>
                <a:sym typeface="Arial"/>
              </a:rPr>
              <a:t>Tensorflow</a:t>
            </a:r>
            <a:r>
              <a:rPr lang="en-US" sz="3200" b="0" i="0" u="none" strike="noStrike" cap="none" dirty="0">
                <a:solidFill>
                  <a:srgbClr val="000000"/>
                </a:solidFill>
                <a:latin typeface="Arial"/>
                <a:ea typeface="Arial"/>
                <a:cs typeface="Arial"/>
                <a:sym typeface="Arial"/>
              </a:rPr>
              <a:t> 2.x</a:t>
            </a:r>
            <a:endParaRPr sz="1400" b="0" i="0" u="none" strike="noStrike" cap="none" dirty="0">
              <a:solidFill>
                <a:srgbClr val="000000"/>
              </a:solidFill>
              <a:latin typeface="Arial"/>
              <a:ea typeface="Arial"/>
              <a:cs typeface="Arial"/>
              <a:sym typeface="Arial"/>
            </a:endParaRPr>
          </a:p>
          <a:p>
            <a:pPr marL="3797300" marR="0" lvl="8"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Arial"/>
                <a:ea typeface="Arial"/>
                <a:cs typeface="Arial"/>
                <a:sym typeface="Arial"/>
              </a:rPr>
              <a:t>  					   	  Vs </a:t>
            </a:r>
            <a:endParaRPr sz="14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33" name="Google Shape;433;p44"/>
          <p:cNvPicPr preferRelativeResize="0"/>
          <p:nvPr/>
        </p:nvPicPr>
        <p:blipFill rotWithShape="1">
          <a:blip r:embed="rId4">
            <a:alphaModFix/>
          </a:blip>
          <a:srcRect/>
          <a:stretch/>
        </p:blipFill>
        <p:spPr>
          <a:xfrm>
            <a:off x="10295990" y="1931900"/>
            <a:ext cx="2883159" cy="1160368"/>
          </a:xfrm>
          <a:prstGeom prst="rect">
            <a:avLst/>
          </a:prstGeom>
          <a:noFill/>
          <a:ln>
            <a:noFill/>
          </a:ln>
        </p:spPr>
      </p:pic>
      <p:pic>
        <p:nvPicPr>
          <p:cNvPr id="434" name="Google Shape;434;p44"/>
          <p:cNvPicPr preferRelativeResize="0"/>
          <p:nvPr/>
        </p:nvPicPr>
        <p:blipFill rotWithShape="1">
          <a:blip r:embed="rId5">
            <a:alphaModFix/>
          </a:blip>
          <a:srcRect/>
          <a:stretch/>
        </p:blipFill>
        <p:spPr>
          <a:xfrm>
            <a:off x="11211339" y="8051306"/>
            <a:ext cx="10767171" cy="100378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1A615-5B8C-9041-B784-B5170B77E8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
        <p:nvSpPr>
          <p:cNvPr id="3" name="Google Shape;423;p43">
            <a:extLst>
              <a:ext uri="{FF2B5EF4-FFF2-40B4-BE49-F238E27FC236}">
                <a16:creationId xmlns:a16="http://schemas.microsoft.com/office/drawing/2014/main" id="{57DBD65C-038A-F547-80EE-3D64D0AC0BF0}"/>
              </a:ext>
            </a:extLst>
          </p:cNvPr>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dirty="0">
                <a:solidFill>
                  <a:srgbClr val="437BB2"/>
                </a:solidFill>
              </a:rPr>
              <a:t>Basics Of MNIST</a:t>
            </a:r>
            <a:endParaRPr sz="7500" b="1" i="0" u="none" strike="noStrike" cap="none" dirty="0">
              <a:solidFill>
                <a:srgbClr val="437BB2"/>
              </a:solidFill>
              <a:latin typeface="Arial"/>
              <a:ea typeface="Arial"/>
              <a:cs typeface="Arial"/>
              <a:sym typeface="Arial"/>
            </a:endParaRPr>
          </a:p>
        </p:txBody>
      </p:sp>
      <p:sp>
        <p:nvSpPr>
          <p:cNvPr id="5" name="TextBox 4">
            <a:extLst>
              <a:ext uri="{FF2B5EF4-FFF2-40B4-BE49-F238E27FC236}">
                <a16:creationId xmlns:a16="http://schemas.microsoft.com/office/drawing/2014/main" id="{969E200C-F0CD-B943-800E-E1C983842E8A}"/>
              </a:ext>
            </a:extLst>
          </p:cNvPr>
          <p:cNvSpPr txBox="1"/>
          <p:nvPr/>
        </p:nvSpPr>
        <p:spPr>
          <a:xfrm>
            <a:off x="1588168" y="4169385"/>
            <a:ext cx="16820147" cy="2062103"/>
          </a:xfrm>
          <a:prstGeom prst="rect">
            <a:avLst/>
          </a:prstGeom>
          <a:noFill/>
        </p:spPr>
        <p:txBody>
          <a:bodyPr wrap="square">
            <a:spAutoFit/>
          </a:bodyPr>
          <a:lstStyle/>
          <a:p>
            <a:pPr marL="514350" indent="-514350" algn="just">
              <a:buAutoNum type="arabicPeriod"/>
            </a:pPr>
            <a:r>
              <a:rPr lang="en-US" sz="3200" dirty="0"/>
              <a:t>MNIST is a dataset of Handwritten digits</a:t>
            </a:r>
          </a:p>
          <a:p>
            <a:pPr marL="514350" indent="-514350" algn="just">
              <a:buAutoNum type="arabicPeriod"/>
            </a:pPr>
            <a:r>
              <a:rPr lang="en-US" sz="3200" dirty="0"/>
              <a:t>It contains training set of 60000 examples and test set of 10000 examples</a:t>
            </a:r>
          </a:p>
          <a:p>
            <a:pPr marL="514350" indent="-514350" algn="just">
              <a:buAutoNum type="arabicPeriod"/>
            </a:pPr>
            <a:r>
              <a:rPr lang="en-US" sz="3200" dirty="0"/>
              <a:t>Dataset can be downloaded from this </a:t>
            </a:r>
            <a:r>
              <a:rPr lang="en-US" sz="3200" dirty="0">
                <a:hlinkClick r:id="rId2"/>
              </a:rPr>
              <a:t>Link</a:t>
            </a:r>
            <a:r>
              <a:rPr lang="en-US" sz="3200" dirty="0"/>
              <a:t> or from </a:t>
            </a:r>
            <a:r>
              <a:rPr lang="en-US" sz="3200" dirty="0">
                <a:hlinkClick r:id="rId3"/>
              </a:rPr>
              <a:t>Kaggle</a:t>
            </a:r>
            <a:endParaRPr lang="en-US" sz="3200" dirty="0"/>
          </a:p>
          <a:p>
            <a:pPr marL="514350" indent="-514350" algn="just">
              <a:buAutoNum type="arabicPeriod"/>
            </a:pPr>
            <a:r>
              <a:rPr lang="en-US" sz="3200" dirty="0"/>
              <a:t>MNIST is a good starting point to learn concepts of Neural Networks</a:t>
            </a:r>
          </a:p>
        </p:txBody>
      </p:sp>
    </p:spTree>
    <p:extLst>
      <p:ext uri="{BB962C8B-B14F-4D97-AF65-F5344CB8AC3E}">
        <p14:creationId xmlns:p14="http://schemas.microsoft.com/office/powerpoint/2010/main" val="3751246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5"/>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26</a:t>
            </a:fld>
            <a:endParaRPr/>
          </a:p>
        </p:txBody>
      </p:sp>
      <p:sp>
        <p:nvSpPr>
          <p:cNvPr id="440" name="Google Shape;440;p45"/>
          <p:cNvSpPr txBox="1"/>
          <p:nvPr/>
        </p:nvSpPr>
        <p:spPr>
          <a:xfrm>
            <a:off x="9362661" y="6306567"/>
            <a:ext cx="5267739"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Thank You</a:t>
            </a:r>
            <a:endParaRPr sz="7500" b="1" i="0" u="none" strike="noStrike" cap="none">
              <a:solidFill>
                <a:srgbClr val="437BB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4E4CA7-12E8-3D4B-AB81-7B4191044F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4" name="Google Shape;140;p4">
            <a:extLst>
              <a:ext uri="{FF2B5EF4-FFF2-40B4-BE49-F238E27FC236}">
                <a16:creationId xmlns:a16="http://schemas.microsoft.com/office/drawing/2014/main" id="{58FC3940-106A-2642-B81E-90A9812249D2}"/>
              </a:ext>
            </a:extLst>
          </p:cNvPr>
          <p:cNvSpPr txBox="1"/>
          <p:nvPr/>
        </p:nvSpPr>
        <p:spPr>
          <a:xfrm>
            <a:off x="508976" y="1732757"/>
            <a:ext cx="22164260" cy="2103140"/>
          </a:xfrm>
          <a:prstGeom prst="rect">
            <a:avLst/>
          </a:prstGeom>
          <a:noFill/>
          <a:ln>
            <a:noFill/>
          </a:ln>
        </p:spPr>
        <p:txBody>
          <a:bodyPr spcFirstLastPara="1" wrap="square" lIns="50800" tIns="50800" rIns="50800" bIns="50800" anchor="ctr" anchorCtr="0">
            <a:spAutoFit/>
          </a:bodyPr>
          <a:lstStyle/>
          <a:p>
            <a:pPr lvl="0">
              <a:buSzPts val="6500"/>
            </a:pPr>
            <a:r>
              <a:rPr lang="en-IN" sz="6500" b="1" dirty="0">
                <a:solidFill>
                  <a:srgbClr val="437BB2"/>
                </a:solidFill>
              </a:rPr>
              <a:t>What distinguishes deep learning from machine learning? </a:t>
            </a:r>
            <a:endParaRPr sz="6500" b="1" i="0" u="none" strike="noStrike" cap="none" dirty="0">
              <a:solidFill>
                <a:srgbClr val="437BB2"/>
              </a:solidFill>
              <a:latin typeface="Arial"/>
              <a:ea typeface="Arial"/>
              <a:cs typeface="Arial"/>
              <a:sym typeface="Arial"/>
            </a:endParaRPr>
          </a:p>
        </p:txBody>
      </p:sp>
      <p:graphicFrame>
        <p:nvGraphicFramePr>
          <p:cNvPr id="6" name="Table 6">
            <a:extLst>
              <a:ext uri="{FF2B5EF4-FFF2-40B4-BE49-F238E27FC236}">
                <a16:creationId xmlns:a16="http://schemas.microsoft.com/office/drawing/2014/main" id="{98C33C96-C25E-E44D-BC44-DA11CA4A9E7D}"/>
              </a:ext>
            </a:extLst>
          </p:cNvPr>
          <p:cNvGraphicFramePr>
            <a:graphicFrameLocks noGrp="1"/>
          </p:cNvGraphicFramePr>
          <p:nvPr>
            <p:extLst>
              <p:ext uri="{D42A27DB-BD31-4B8C-83A1-F6EECF244321}">
                <p14:modId xmlns:p14="http://schemas.microsoft.com/office/powerpoint/2010/main" val="4177005196"/>
              </p:ext>
            </p:extLst>
          </p:nvPr>
        </p:nvGraphicFramePr>
        <p:xfrm>
          <a:off x="4601534" y="5352114"/>
          <a:ext cx="15180931" cy="3469818"/>
        </p:xfrm>
        <a:graphic>
          <a:graphicData uri="http://schemas.openxmlformats.org/drawingml/2006/table">
            <a:tbl>
              <a:tblPr firstRow="1" bandRow="1">
                <a:tableStyleId>{073A0DAA-6AF3-43AB-8588-CEC1D06C72B9}</a:tableStyleId>
              </a:tblPr>
              <a:tblGrid>
                <a:gridCol w="7604643">
                  <a:extLst>
                    <a:ext uri="{9D8B030D-6E8A-4147-A177-3AD203B41FA5}">
                      <a16:colId xmlns:a16="http://schemas.microsoft.com/office/drawing/2014/main" val="4122504947"/>
                    </a:ext>
                  </a:extLst>
                </a:gridCol>
                <a:gridCol w="7576288">
                  <a:extLst>
                    <a:ext uri="{9D8B030D-6E8A-4147-A177-3AD203B41FA5}">
                      <a16:colId xmlns:a16="http://schemas.microsoft.com/office/drawing/2014/main" val="3844569161"/>
                    </a:ext>
                  </a:extLst>
                </a:gridCol>
              </a:tblGrid>
              <a:tr h="841646">
                <a:tc>
                  <a:txBody>
                    <a:bodyPr/>
                    <a:lstStyle/>
                    <a:p>
                      <a:pPr algn="ctr"/>
                      <a:r>
                        <a:rPr lang="en-US" sz="2800" dirty="0"/>
                        <a:t>Machine Learning(ML) </a:t>
                      </a:r>
                    </a:p>
                  </a:txBody>
                  <a:tcPr>
                    <a:solidFill>
                      <a:srgbClr val="00B0F0"/>
                    </a:solidFill>
                  </a:tcPr>
                </a:tc>
                <a:tc>
                  <a:txBody>
                    <a:bodyPr/>
                    <a:lstStyle/>
                    <a:p>
                      <a:r>
                        <a:rPr lang="en-US" sz="2800" dirty="0"/>
                        <a:t>Deep Learning (DL) </a:t>
                      </a:r>
                    </a:p>
                  </a:txBody>
                  <a:tcPr>
                    <a:solidFill>
                      <a:srgbClr val="00B0F0"/>
                    </a:solidFill>
                  </a:tcPr>
                </a:tc>
                <a:extLst>
                  <a:ext uri="{0D108BD9-81ED-4DB2-BD59-A6C34878D82A}">
                    <a16:rowId xmlns:a16="http://schemas.microsoft.com/office/drawing/2014/main" val="2113368770"/>
                  </a:ext>
                </a:extLst>
              </a:tr>
              <a:tr h="841646">
                <a:tc>
                  <a:txBody>
                    <a:bodyPr/>
                    <a:lstStyle/>
                    <a:p>
                      <a:pPr algn="just"/>
                      <a:r>
                        <a:rPr lang="en-US" sz="2800" dirty="0"/>
                        <a:t>It can easily train on lesser data and requires lesser time to train </a:t>
                      </a:r>
                    </a:p>
                  </a:txBody>
                  <a:tcPr>
                    <a:solidFill>
                      <a:schemeClr val="tx2">
                        <a:lumMod val="20000"/>
                        <a:lumOff val="80000"/>
                      </a:schemeClr>
                    </a:solidFill>
                  </a:tcPr>
                </a:tc>
                <a:tc>
                  <a:txBody>
                    <a:bodyPr/>
                    <a:lstStyle/>
                    <a:p>
                      <a:pPr algn="just"/>
                      <a:r>
                        <a:rPr lang="en-US" sz="2800" dirty="0"/>
                        <a:t>It requires large data(Not necessarily) and longer time to train </a:t>
                      </a:r>
                    </a:p>
                  </a:txBody>
                  <a:tcPr>
                    <a:solidFill>
                      <a:schemeClr val="tx2">
                        <a:lumMod val="20000"/>
                        <a:lumOff val="80000"/>
                      </a:schemeClr>
                    </a:solidFill>
                  </a:tcPr>
                </a:tc>
                <a:extLst>
                  <a:ext uri="{0D108BD9-81ED-4DB2-BD59-A6C34878D82A}">
                    <a16:rowId xmlns:a16="http://schemas.microsoft.com/office/drawing/2014/main" val="2417190526"/>
                  </a:ext>
                </a:extLst>
              </a:tr>
              <a:tr h="841646">
                <a:tc>
                  <a:txBody>
                    <a:bodyPr/>
                    <a:lstStyle/>
                    <a:p>
                      <a:pPr algn="just"/>
                      <a:r>
                        <a:rPr lang="en-US" sz="2800" dirty="0"/>
                        <a:t>It trains on CPU </a:t>
                      </a:r>
                    </a:p>
                  </a:txBody>
                  <a:tcPr>
                    <a:solidFill>
                      <a:schemeClr val="tx2">
                        <a:lumMod val="20000"/>
                        <a:lumOff val="80000"/>
                      </a:schemeClr>
                    </a:solidFill>
                  </a:tcPr>
                </a:tc>
                <a:tc>
                  <a:txBody>
                    <a:bodyPr/>
                    <a:lstStyle/>
                    <a:p>
                      <a:pPr algn="just"/>
                      <a:r>
                        <a:rPr lang="en-US" sz="2800" dirty="0"/>
                        <a:t>It trains on GPU </a:t>
                      </a:r>
                    </a:p>
                  </a:txBody>
                  <a:tcPr>
                    <a:solidFill>
                      <a:schemeClr val="tx2">
                        <a:lumMod val="20000"/>
                        <a:lumOff val="80000"/>
                      </a:schemeClr>
                    </a:solidFill>
                  </a:tcPr>
                </a:tc>
                <a:extLst>
                  <a:ext uri="{0D108BD9-81ED-4DB2-BD59-A6C34878D82A}">
                    <a16:rowId xmlns:a16="http://schemas.microsoft.com/office/drawing/2014/main" val="1741902234"/>
                  </a:ext>
                </a:extLst>
              </a:tr>
              <a:tr h="841646">
                <a:tc>
                  <a:txBody>
                    <a:bodyPr/>
                    <a:lstStyle/>
                    <a:p>
                      <a:pPr algn="just"/>
                      <a:r>
                        <a:rPr lang="en-US" sz="2800" dirty="0"/>
                        <a:t>Some ML algorithms can be easily interpreted </a:t>
                      </a:r>
                    </a:p>
                  </a:txBody>
                  <a:tcPr>
                    <a:solidFill>
                      <a:schemeClr val="tx2">
                        <a:lumMod val="20000"/>
                        <a:lumOff val="80000"/>
                      </a:schemeClr>
                    </a:solidFill>
                  </a:tcPr>
                </a:tc>
                <a:tc>
                  <a:txBody>
                    <a:bodyPr/>
                    <a:lstStyle/>
                    <a:p>
                      <a:pPr algn="just"/>
                      <a:r>
                        <a:rPr lang="en-US" sz="2800" dirty="0"/>
                        <a:t>Difficult to interpret.</a:t>
                      </a:r>
                    </a:p>
                  </a:txBody>
                  <a:tcPr>
                    <a:solidFill>
                      <a:schemeClr val="tx2">
                        <a:lumMod val="20000"/>
                        <a:lumOff val="80000"/>
                      </a:schemeClr>
                    </a:solidFill>
                  </a:tcPr>
                </a:tc>
                <a:extLst>
                  <a:ext uri="{0D108BD9-81ED-4DB2-BD59-A6C34878D82A}">
                    <a16:rowId xmlns:a16="http://schemas.microsoft.com/office/drawing/2014/main" val="478463337"/>
                  </a:ext>
                </a:extLst>
              </a:tr>
            </a:tbl>
          </a:graphicData>
        </a:graphic>
      </p:graphicFrame>
    </p:spTree>
    <p:extLst>
      <p:ext uri="{BB962C8B-B14F-4D97-AF65-F5344CB8AC3E}">
        <p14:creationId xmlns:p14="http://schemas.microsoft.com/office/powerpoint/2010/main" val="125100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863EDA-9C1C-2E44-A840-D892DF3EB4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pic>
        <p:nvPicPr>
          <p:cNvPr id="7" name="Picture 6">
            <a:extLst>
              <a:ext uri="{FF2B5EF4-FFF2-40B4-BE49-F238E27FC236}">
                <a16:creationId xmlns:a16="http://schemas.microsoft.com/office/drawing/2014/main" id="{6EDCE774-8985-E245-A74E-3287FBAC08F8}"/>
              </a:ext>
            </a:extLst>
          </p:cNvPr>
          <p:cNvPicPr>
            <a:picLocks noChangeAspect="1"/>
          </p:cNvPicPr>
          <p:nvPr/>
        </p:nvPicPr>
        <p:blipFill>
          <a:blip r:embed="rId2"/>
          <a:stretch>
            <a:fillRect/>
          </a:stretch>
        </p:blipFill>
        <p:spPr>
          <a:xfrm>
            <a:off x="3744727" y="5556841"/>
            <a:ext cx="14300200" cy="4686300"/>
          </a:xfrm>
          <a:prstGeom prst="rect">
            <a:avLst/>
          </a:prstGeom>
        </p:spPr>
      </p:pic>
      <p:sp>
        <p:nvSpPr>
          <p:cNvPr id="9" name="TextBox 8">
            <a:extLst>
              <a:ext uri="{FF2B5EF4-FFF2-40B4-BE49-F238E27FC236}">
                <a16:creationId xmlns:a16="http://schemas.microsoft.com/office/drawing/2014/main" id="{42608E0C-A04E-214D-B322-3925B7D3F957}"/>
              </a:ext>
            </a:extLst>
          </p:cNvPr>
          <p:cNvSpPr txBox="1"/>
          <p:nvPr/>
        </p:nvSpPr>
        <p:spPr>
          <a:xfrm>
            <a:off x="1079204" y="1876932"/>
            <a:ext cx="17697894" cy="2123658"/>
          </a:xfrm>
          <a:prstGeom prst="rect">
            <a:avLst/>
          </a:prstGeom>
          <a:noFill/>
        </p:spPr>
        <p:txBody>
          <a:bodyPr wrap="square">
            <a:spAutoFit/>
          </a:bodyPr>
          <a:lstStyle/>
          <a:p>
            <a:pPr lvl="0">
              <a:buSzPts val="6500"/>
            </a:pPr>
            <a:r>
              <a:rPr lang="en-IN" sz="6600" b="1" dirty="0">
                <a:solidFill>
                  <a:srgbClr val="437BB2"/>
                </a:solidFill>
              </a:rPr>
              <a:t>What distinguishes deep learning from machine learning? (</a:t>
            </a:r>
            <a:r>
              <a:rPr lang="en-IN" sz="6600" b="1" dirty="0" err="1">
                <a:solidFill>
                  <a:srgbClr val="437BB2"/>
                </a:solidFill>
              </a:rPr>
              <a:t>Cont</a:t>
            </a:r>
            <a:r>
              <a:rPr lang="en-IN" sz="6600" b="1" dirty="0">
                <a:solidFill>
                  <a:srgbClr val="437BB2"/>
                </a:solidFill>
              </a:rPr>
              <a:t>)</a:t>
            </a:r>
            <a:endParaRPr lang="en-IN" sz="6600" b="1" i="0" u="none" strike="noStrike" cap="none" dirty="0">
              <a:solidFill>
                <a:srgbClr val="437BB2"/>
              </a:solidFill>
              <a:latin typeface="Arial"/>
              <a:ea typeface="Arial"/>
              <a:cs typeface="Arial"/>
              <a:sym typeface="Arial"/>
            </a:endParaRPr>
          </a:p>
        </p:txBody>
      </p:sp>
    </p:spTree>
    <p:extLst>
      <p:ext uri="{BB962C8B-B14F-4D97-AF65-F5344CB8AC3E}">
        <p14:creationId xmlns:p14="http://schemas.microsoft.com/office/powerpoint/2010/main" val="406049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SzPts val="2400"/>
              <a:buNone/>
            </a:pPr>
            <a:fld id="{00000000-1234-1234-1234-123412341234}" type="slidenum">
              <a:rPr lang="en-US"/>
              <a:t>5</a:t>
            </a:fld>
            <a:endParaRPr/>
          </a:p>
        </p:txBody>
      </p:sp>
      <p:sp>
        <p:nvSpPr>
          <p:cNvPr id="140" name="Google Shape;140;p4"/>
          <p:cNvSpPr txBox="1"/>
          <p:nvPr/>
        </p:nvSpPr>
        <p:spPr>
          <a:xfrm>
            <a:off x="934277" y="1873831"/>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dirty="0">
                <a:solidFill>
                  <a:srgbClr val="437BB2"/>
                </a:solidFill>
                <a:latin typeface="Arial"/>
                <a:ea typeface="Arial"/>
                <a:cs typeface="Arial"/>
                <a:sym typeface="Arial"/>
              </a:rPr>
              <a:t>Neuron</a:t>
            </a:r>
            <a:endParaRPr sz="7500" b="1" i="0" u="none" strike="noStrike" cap="none" dirty="0">
              <a:solidFill>
                <a:srgbClr val="437BB2"/>
              </a:solidFill>
              <a:latin typeface="Arial"/>
              <a:ea typeface="Arial"/>
              <a:cs typeface="Arial"/>
              <a:sym typeface="Arial"/>
            </a:endParaRPr>
          </a:p>
        </p:txBody>
      </p:sp>
      <p:pic>
        <p:nvPicPr>
          <p:cNvPr id="141" name="Google Shape;141;p4"/>
          <p:cNvPicPr preferRelativeResize="0"/>
          <p:nvPr/>
        </p:nvPicPr>
        <p:blipFill rotWithShape="1">
          <a:blip r:embed="rId3">
            <a:alphaModFix/>
          </a:blip>
          <a:srcRect/>
          <a:stretch/>
        </p:blipFill>
        <p:spPr>
          <a:xfrm>
            <a:off x="934277" y="3695875"/>
            <a:ext cx="10327229" cy="5646907"/>
          </a:xfrm>
          <a:prstGeom prst="rect">
            <a:avLst/>
          </a:prstGeom>
          <a:gradFill>
            <a:gsLst>
              <a:gs pos="0">
                <a:srgbClr val="FFFFFF"/>
              </a:gs>
              <a:gs pos="26000">
                <a:srgbClr val="FFFFFF"/>
              </a:gs>
              <a:gs pos="45000">
                <a:srgbClr val="A61701"/>
              </a:gs>
              <a:gs pos="100000">
                <a:srgbClr val="A61701"/>
              </a:gs>
            </a:gsLst>
            <a:path path="circle">
              <a:fillToRect l="50000" t="50000" r="50000" b="50000"/>
            </a:path>
            <a:tileRect/>
          </a:gradFill>
          <a:ln>
            <a:noFill/>
          </a:ln>
        </p:spPr>
      </p:pic>
      <p:pic>
        <p:nvPicPr>
          <p:cNvPr id="142" name="Google Shape;142;p4"/>
          <p:cNvPicPr preferRelativeResize="0"/>
          <p:nvPr/>
        </p:nvPicPr>
        <p:blipFill rotWithShape="1">
          <a:blip r:embed="rId4">
            <a:alphaModFix/>
          </a:blip>
          <a:srcRect/>
          <a:stretch/>
        </p:blipFill>
        <p:spPr>
          <a:xfrm>
            <a:off x="14093686" y="3333544"/>
            <a:ext cx="8328992" cy="6684014"/>
          </a:xfrm>
          <a:prstGeom prst="rect">
            <a:avLst/>
          </a:prstGeom>
          <a:noFill/>
          <a:ln>
            <a:noFill/>
          </a:ln>
        </p:spPr>
      </p:pic>
      <p:sp>
        <p:nvSpPr>
          <p:cNvPr id="143" name="Google Shape;143;p4"/>
          <p:cNvSpPr txBox="1"/>
          <p:nvPr/>
        </p:nvSpPr>
        <p:spPr>
          <a:xfrm>
            <a:off x="2526240" y="9873018"/>
            <a:ext cx="6498490" cy="217320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Helvetica Neue"/>
                <a:ea typeface="Helvetica Neue"/>
                <a:cs typeface="Helvetica Neue"/>
                <a:sym typeface="Helvetica Neue"/>
              </a:rPr>
              <a:t> Biological</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Helvetica Neue"/>
                <a:ea typeface="Helvetica Neue"/>
                <a:cs typeface="Helvetica Neue"/>
                <a:sym typeface="Helvetica Neue"/>
              </a:rPr>
              <a:t> Neuron </a:t>
            </a:r>
            <a:endParaRPr sz="3600" b="0" i="0" u="none" strike="noStrike" cap="none" dirty="0">
              <a:solidFill>
                <a:srgbClr val="000000"/>
              </a:solidFill>
              <a:latin typeface="Helvetica Neue"/>
              <a:ea typeface="Helvetica Neue"/>
              <a:cs typeface="Helvetica Neue"/>
              <a:sym typeface="Helvetica Neue"/>
            </a:endParaRPr>
          </a:p>
        </p:txBody>
      </p:sp>
      <p:sp>
        <p:nvSpPr>
          <p:cNvPr id="144" name="Google Shape;144;p4"/>
          <p:cNvSpPr txBox="1"/>
          <p:nvPr/>
        </p:nvSpPr>
        <p:spPr>
          <a:xfrm>
            <a:off x="16070193" y="10382456"/>
            <a:ext cx="2187989" cy="90828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Helvetica Neue"/>
                <a:ea typeface="Helvetica Neue"/>
                <a:cs typeface="Helvetica Neue"/>
                <a:sym typeface="Helvetica Neue"/>
              </a:rPr>
              <a:t> Artificial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Helvetica Neue"/>
                <a:ea typeface="Helvetica Neue"/>
                <a:cs typeface="Helvetica Neue"/>
                <a:sym typeface="Helvetica Neue"/>
              </a:rPr>
              <a:t> Neuron </a:t>
            </a:r>
            <a:endParaRPr sz="3600" b="0" i="0" u="none" strike="noStrike" cap="none" dirty="0">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89A11C-3BB9-2C4F-B048-B0E353AFCE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B4CE8AD0-730B-984B-8ACD-4E13DB338901}"/>
              </a:ext>
            </a:extLst>
          </p:cNvPr>
          <p:cNvSpPr txBox="1"/>
          <p:nvPr/>
        </p:nvSpPr>
        <p:spPr>
          <a:xfrm>
            <a:off x="675166" y="1876931"/>
            <a:ext cx="17208796" cy="1092607"/>
          </a:xfrm>
          <a:prstGeom prst="rect">
            <a:avLst/>
          </a:prstGeom>
          <a:noFill/>
        </p:spPr>
        <p:txBody>
          <a:bodyPr wrap="square">
            <a:spAutoFit/>
          </a:bodyPr>
          <a:lstStyle>
            <a:defPPr marR="0" lvl="0" algn="l" rtl="0">
              <a:lnSpc>
                <a:spcPct val="100000"/>
              </a:lnSpc>
              <a:spcBef>
                <a:spcPts val="0"/>
              </a:spcBef>
              <a:spcAft>
                <a:spcPts val="0"/>
              </a:spcAft>
            </a:defPPr>
            <a:lvl1pPr>
              <a:buSzPts val="6500"/>
              <a:defRPr sz="6500" b="1">
                <a:solidFill>
                  <a:srgbClr val="437BB2"/>
                </a:solidFill>
              </a:defRPr>
            </a:lvl1pPr>
          </a:lstStyle>
          <a:p>
            <a:r>
              <a:rPr lang="en-IN" dirty="0"/>
              <a:t>Warren  McCulloch &amp; Walter Pitts Neuron</a:t>
            </a:r>
          </a:p>
        </p:txBody>
      </p:sp>
      <p:sp>
        <p:nvSpPr>
          <p:cNvPr id="6" name="TextBox 5">
            <a:extLst>
              <a:ext uri="{FF2B5EF4-FFF2-40B4-BE49-F238E27FC236}">
                <a16:creationId xmlns:a16="http://schemas.microsoft.com/office/drawing/2014/main" id="{712529C6-7EDC-5244-A2A9-88C77EC77650}"/>
              </a:ext>
            </a:extLst>
          </p:cNvPr>
          <p:cNvSpPr txBox="1"/>
          <p:nvPr/>
        </p:nvSpPr>
        <p:spPr>
          <a:xfrm>
            <a:off x="1270591" y="4043180"/>
            <a:ext cx="7150395" cy="5262979"/>
          </a:xfrm>
          <a:prstGeom prst="rect">
            <a:avLst/>
          </a:prstGeom>
          <a:noFill/>
        </p:spPr>
        <p:txBody>
          <a:bodyPr wrap="square">
            <a:spAutoFit/>
          </a:bodyPr>
          <a:lstStyle/>
          <a:p>
            <a:pPr marL="457200" indent="-457200" algn="just">
              <a:buFont typeface="Arial" panose="020B0604020202020204" pitchFamily="34" charset="0"/>
              <a:buChar char="•"/>
            </a:pPr>
            <a:r>
              <a:rPr lang="en-US" sz="2800" dirty="0"/>
              <a:t>It has an input layer that acts like dendrites</a:t>
            </a:r>
          </a:p>
          <a:p>
            <a:pPr algn="just"/>
            <a:endParaRPr lang="en-US" sz="2800" dirty="0"/>
          </a:p>
          <a:p>
            <a:pPr marL="457200" indent="-457200" algn="just">
              <a:buFont typeface="Arial" panose="020B0604020202020204" pitchFamily="34" charset="0"/>
              <a:buChar char="•"/>
            </a:pPr>
            <a:r>
              <a:rPr lang="en-US" sz="2800" dirty="0"/>
              <a:t>It has two parts the first part, g the weighted addition of inputs. The weights are manually initialized, and all have the same weight</a:t>
            </a:r>
          </a:p>
          <a:p>
            <a:pPr algn="just"/>
            <a:endParaRPr lang="en-US" sz="2800" dirty="0"/>
          </a:p>
          <a:p>
            <a:pPr marL="457200" indent="-457200" algn="just">
              <a:buFont typeface="Arial" panose="020B0604020202020204" pitchFamily="34" charset="0"/>
              <a:buChar char="•"/>
            </a:pPr>
            <a:r>
              <a:rPr lang="en-US" sz="2800" dirty="0"/>
              <a:t>The weighted sum is passed through the second part an activation function f which yields a 1 if the threshold is crossed else 0.</a:t>
            </a:r>
          </a:p>
        </p:txBody>
      </p:sp>
      <p:pic>
        <p:nvPicPr>
          <p:cNvPr id="7" name="Picture 6">
            <a:extLst>
              <a:ext uri="{FF2B5EF4-FFF2-40B4-BE49-F238E27FC236}">
                <a16:creationId xmlns:a16="http://schemas.microsoft.com/office/drawing/2014/main" id="{84E38712-A30D-AD48-928F-3F0B54972DD3}"/>
              </a:ext>
            </a:extLst>
          </p:cNvPr>
          <p:cNvPicPr>
            <a:picLocks noChangeAspect="1"/>
          </p:cNvPicPr>
          <p:nvPr/>
        </p:nvPicPr>
        <p:blipFill>
          <a:blip r:embed="rId2"/>
          <a:stretch>
            <a:fillRect/>
          </a:stretch>
        </p:blipFill>
        <p:spPr>
          <a:xfrm>
            <a:off x="13239160" y="3488956"/>
            <a:ext cx="6794500" cy="7035800"/>
          </a:xfrm>
          <a:prstGeom prst="rect">
            <a:avLst/>
          </a:prstGeom>
        </p:spPr>
      </p:pic>
      <p:sp>
        <p:nvSpPr>
          <p:cNvPr id="8" name="TextBox 7">
            <a:hlinkClick r:id="rId3"/>
            <a:extLst>
              <a:ext uri="{FF2B5EF4-FFF2-40B4-BE49-F238E27FC236}">
                <a16:creationId xmlns:a16="http://schemas.microsoft.com/office/drawing/2014/main" id="{D7B8683E-DF2A-1347-A142-198AD99FD9D6}"/>
              </a:ext>
            </a:extLst>
          </p:cNvPr>
          <p:cNvSpPr txBox="1"/>
          <p:nvPr/>
        </p:nvSpPr>
        <p:spPr>
          <a:xfrm>
            <a:off x="999460" y="11695814"/>
            <a:ext cx="1556836" cy="523220"/>
          </a:xfrm>
          <a:prstGeom prst="rect">
            <a:avLst/>
          </a:prstGeom>
          <a:noFill/>
        </p:spPr>
        <p:txBody>
          <a:bodyPr wrap="none" rtlCol="0">
            <a:spAutoFit/>
          </a:bodyPr>
          <a:lstStyle/>
          <a:p>
            <a:r>
              <a:rPr lang="en-US" dirty="0">
                <a:hlinkClick r:id="rId3"/>
              </a:rPr>
              <a:t>Image Reference</a:t>
            </a:r>
            <a:endParaRPr lang="en-IN" dirty="0"/>
          </a:p>
          <a:p>
            <a:endParaRPr lang="en-US" dirty="0"/>
          </a:p>
        </p:txBody>
      </p:sp>
    </p:spTree>
    <p:extLst>
      <p:ext uri="{BB962C8B-B14F-4D97-AF65-F5344CB8AC3E}">
        <p14:creationId xmlns:p14="http://schemas.microsoft.com/office/powerpoint/2010/main" val="269578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DF68C7-7B01-C840-BF1D-F94F5BF73C1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4" name="TextBox 3">
            <a:extLst>
              <a:ext uri="{FF2B5EF4-FFF2-40B4-BE49-F238E27FC236}">
                <a16:creationId xmlns:a16="http://schemas.microsoft.com/office/drawing/2014/main" id="{AA5EA250-EADF-264A-97BE-3B740035E32C}"/>
              </a:ext>
            </a:extLst>
          </p:cNvPr>
          <p:cNvSpPr txBox="1"/>
          <p:nvPr/>
        </p:nvSpPr>
        <p:spPr>
          <a:xfrm>
            <a:off x="1334386" y="2195907"/>
            <a:ext cx="12195544" cy="1107996"/>
          </a:xfrm>
          <a:prstGeom prst="rect">
            <a:avLst/>
          </a:prstGeom>
          <a:noFill/>
        </p:spPr>
        <p:txBody>
          <a:bodyPr wrap="square">
            <a:spAutoFit/>
          </a:bodyPr>
          <a:lstStyle/>
          <a:p>
            <a:r>
              <a:rPr lang="en-US" dirty="0"/>
              <a:t> </a:t>
            </a:r>
            <a:r>
              <a:rPr lang="en-US" sz="6500" b="1" dirty="0">
                <a:solidFill>
                  <a:srgbClr val="437BB2"/>
                </a:solidFill>
              </a:rPr>
              <a:t>Rosenblatt’s Perceptron</a:t>
            </a:r>
          </a:p>
        </p:txBody>
      </p:sp>
      <p:sp>
        <p:nvSpPr>
          <p:cNvPr id="6" name="TextBox 5">
            <a:extLst>
              <a:ext uri="{FF2B5EF4-FFF2-40B4-BE49-F238E27FC236}">
                <a16:creationId xmlns:a16="http://schemas.microsoft.com/office/drawing/2014/main" id="{044F590B-DC2A-FF46-9BF8-A61CC1CA3F29}"/>
              </a:ext>
            </a:extLst>
          </p:cNvPr>
          <p:cNvSpPr txBox="1"/>
          <p:nvPr/>
        </p:nvSpPr>
        <p:spPr>
          <a:xfrm>
            <a:off x="1334386" y="4400498"/>
            <a:ext cx="10489019" cy="6124754"/>
          </a:xfrm>
          <a:prstGeom prst="rect">
            <a:avLst/>
          </a:prstGeom>
          <a:noFill/>
        </p:spPr>
        <p:txBody>
          <a:bodyPr wrap="square">
            <a:spAutoFit/>
          </a:bodyPr>
          <a:lstStyle/>
          <a:p>
            <a:pPr marL="514350" indent="-514350" algn="just">
              <a:buAutoNum type="arabicPeriod"/>
            </a:pPr>
            <a:r>
              <a:rPr lang="en-US" sz="2800" dirty="0"/>
              <a:t>It has an Input layer that acts as dendrites</a:t>
            </a:r>
          </a:p>
          <a:p>
            <a:pPr marL="514350" indent="-514350" algn="just">
              <a:buAutoNum type="arabicPeriod"/>
            </a:pPr>
            <a:endParaRPr lang="en-US" sz="2800" dirty="0"/>
          </a:p>
          <a:p>
            <a:pPr algn="just"/>
            <a:r>
              <a:rPr lang="en-US" sz="2800" dirty="0"/>
              <a:t>2. It has two parts, the first part is weighted</a:t>
            </a:r>
          </a:p>
          <a:p>
            <a:pPr algn="just"/>
            <a:r>
              <a:rPr lang="en-US" sz="2800" dirty="0"/>
              <a:t>addition Each input is multiplied with a weight (which is typically initialized with some random value)</a:t>
            </a:r>
          </a:p>
          <a:p>
            <a:pPr algn="just"/>
            <a:endParaRPr lang="en-US" sz="2800" dirty="0"/>
          </a:p>
          <a:p>
            <a:pPr algn="just"/>
            <a:r>
              <a:rPr lang="en-US" sz="2800" dirty="0"/>
              <a:t>3. The sum is then passed through an activation function which yields a 1 if the threshold is crossed</a:t>
            </a:r>
          </a:p>
          <a:p>
            <a:pPr algn="just"/>
            <a:endParaRPr lang="en-US" sz="2800" dirty="0"/>
          </a:p>
          <a:p>
            <a:pPr algn="just"/>
            <a:r>
              <a:rPr lang="en-US" sz="2800" dirty="0"/>
              <a:t>4. The step function can be defined in such a way that output can range from -1 to +1</a:t>
            </a:r>
          </a:p>
          <a:p>
            <a:pPr algn="just"/>
            <a:endParaRPr lang="en-US" sz="2800" dirty="0"/>
          </a:p>
          <a:p>
            <a:pPr algn="just"/>
            <a:r>
              <a:rPr lang="en-US" sz="2800" dirty="0"/>
              <a:t>5. It captured the error and had a logic built in to adjust the weights automatically to reduce the error.</a:t>
            </a:r>
          </a:p>
        </p:txBody>
      </p:sp>
      <p:pic>
        <p:nvPicPr>
          <p:cNvPr id="7" name="Picture 6">
            <a:extLst>
              <a:ext uri="{FF2B5EF4-FFF2-40B4-BE49-F238E27FC236}">
                <a16:creationId xmlns:a16="http://schemas.microsoft.com/office/drawing/2014/main" id="{FF0FCD60-FAEF-A94A-8C3A-F22FF66B41CE}"/>
              </a:ext>
            </a:extLst>
          </p:cNvPr>
          <p:cNvPicPr>
            <a:picLocks noChangeAspect="1"/>
          </p:cNvPicPr>
          <p:nvPr/>
        </p:nvPicPr>
        <p:blipFill>
          <a:blip r:embed="rId2"/>
          <a:stretch>
            <a:fillRect/>
          </a:stretch>
        </p:blipFill>
        <p:spPr>
          <a:xfrm>
            <a:off x="14374924" y="4656322"/>
            <a:ext cx="7797800" cy="5168900"/>
          </a:xfrm>
          <a:prstGeom prst="rect">
            <a:avLst/>
          </a:prstGeom>
        </p:spPr>
      </p:pic>
      <p:sp>
        <p:nvSpPr>
          <p:cNvPr id="9" name="TextBox 8">
            <a:extLst>
              <a:ext uri="{FF2B5EF4-FFF2-40B4-BE49-F238E27FC236}">
                <a16:creationId xmlns:a16="http://schemas.microsoft.com/office/drawing/2014/main" id="{A76E3810-B7EC-1B47-B60C-813E617874DF}"/>
              </a:ext>
            </a:extLst>
          </p:cNvPr>
          <p:cNvSpPr txBox="1"/>
          <p:nvPr/>
        </p:nvSpPr>
        <p:spPr>
          <a:xfrm>
            <a:off x="978195" y="11568223"/>
            <a:ext cx="1268296" cy="523220"/>
          </a:xfrm>
          <a:prstGeom prst="rect">
            <a:avLst/>
          </a:prstGeom>
          <a:noFill/>
        </p:spPr>
        <p:txBody>
          <a:bodyPr wrap="none" rtlCol="0">
            <a:spAutoFit/>
          </a:bodyPr>
          <a:lstStyle/>
          <a:p>
            <a:r>
              <a:rPr lang="en-US" dirty="0">
                <a:hlinkClick r:id="rId3"/>
              </a:rPr>
              <a:t>Image source</a:t>
            </a:r>
            <a:endParaRPr lang="en-IN" dirty="0"/>
          </a:p>
          <a:p>
            <a:endParaRPr lang="en-US" dirty="0"/>
          </a:p>
        </p:txBody>
      </p:sp>
    </p:spTree>
    <p:extLst>
      <p:ext uri="{BB962C8B-B14F-4D97-AF65-F5344CB8AC3E}">
        <p14:creationId xmlns:p14="http://schemas.microsoft.com/office/powerpoint/2010/main" val="151575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8</a:t>
            </a:fld>
            <a:endParaRPr/>
          </a:p>
        </p:txBody>
      </p:sp>
      <p:sp>
        <p:nvSpPr>
          <p:cNvPr id="192" name="Google Shape;192;p8"/>
          <p:cNvSpPr txBox="1"/>
          <p:nvPr/>
        </p:nvSpPr>
        <p:spPr>
          <a:xfrm>
            <a:off x="934278" y="2147411"/>
            <a:ext cx="22164260" cy="933589"/>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437BB2"/>
                </a:solidFill>
                <a:latin typeface="Arial"/>
                <a:ea typeface="Arial"/>
                <a:cs typeface="Arial"/>
                <a:sym typeface="Arial"/>
              </a:rPr>
              <a:t>Neural Network and It’s Layer Details</a:t>
            </a:r>
            <a:endParaRPr sz="6600" b="1" i="0" u="none" strike="noStrike" cap="none" dirty="0">
              <a:solidFill>
                <a:srgbClr val="437BB2"/>
              </a:solidFill>
              <a:latin typeface="Arial"/>
              <a:ea typeface="Arial"/>
              <a:cs typeface="Arial"/>
              <a:sym typeface="Arial"/>
            </a:endParaRPr>
          </a:p>
        </p:txBody>
      </p:sp>
      <p:pic>
        <p:nvPicPr>
          <p:cNvPr id="193" name="Google Shape;193;p8"/>
          <p:cNvPicPr preferRelativeResize="0"/>
          <p:nvPr/>
        </p:nvPicPr>
        <p:blipFill rotWithShape="1">
          <a:blip r:embed="rId3">
            <a:alphaModFix/>
          </a:blip>
          <a:srcRect/>
          <a:stretch/>
        </p:blipFill>
        <p:spPr>
          <a:xfrm>
            <a:off x="1101602" y="3601661"/>
            <a:ext cx="5975059" cy="5226592"/>
          </a:xfrm>
          <a:prstGeom prst="rect">
            <a:avLst/>
          </a:prstGeom>
          <a:noFill/>
          <a:ln>
            <a:noFill/>
          </a:ln>
        </p:spPr>
      </p:pic>
      <p:sp>
        <p:nvSpPr>
          <p:cNvPr id="194" name="Google Shape;194;p8"/>
          <p:cNvSpPr txBox="1"/>
          <p:nvPr/>
        </p:nvSpPr>
        <p:spPr>
          <a:xfrm>
            <a:off x="1471672" y="9508000"/>
            <a:ext cx="4611075" cy="206058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434343"/>
                </a:solidFill>
                <a:latin typeface="Helvetica Neue"/>
                <a:ea typeface="Helvetica Neue"/>
                <a:cs typeface="Helvetica Neue"/>
                <a:sym typeface="Helvetica Neue"/>
              </a:rPr>
              <a:t>A 2-layer neural network</a:t>
            </a:r>
            <a:endParaRPr sz="4000" b="0" i="0" u="none" strike="noStrike" cap="none">
              <a:solidFill>
                <a:srgbClr val="434343"/>
              </a:solidFill>
              <a:latin typeface="Helvetica Neue"/>
              <a:ea typeface="Helvetica Neue"/>
              <a:cs typeface="Helvetica Neue"/>
              <a:sym typeface="Helvetica Neue"/>
            </a:endParaRPr>
          </a:p>
        </p:txBody>
      </p:sp>
      <p:grpSp>
        <p:nvGrpSpPr>
          <p:cNvPr id="195" name="Google Shape;195;p8"/>
          <p:cNvGrpSpPr/>
          <p:nvPr/>
        </p:nvGrpSpPr>
        <p:grpSpPr>
          <a:xfrm>
            <a:off x="11337237" y="3717734"/>
            <a:ext cx="9177127" cy="8033512"/>
            <a:chOff x="0" y="116074"/>
            <a:chExt cx="9177127" cy="8033512"/>
          </a:xfrm>
        </p:grpSpPr>
        <p:sp>
          <p:nvSpPr>
            <p:cNvPr id="196" name="Google Shape;196;p8"/>
            <p:cNvSpPr/>
            <p:nvPr/>
          </p:nvSpPr>
          <p:spPr>
            <a:xfrm>
              <a:off x="0" y="116074"/>
              <a:ext cx="9177127" cy="935415"/>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8"/>
            <p:cNvSpPr txBox="1"/>
            <p:nvPr/>
          </p:nvSpPr>
          <p:spPr>
            <a:xfrm>
              <a:off x="45663" y="161737"/>
              <a:ext cx="9085801" cy="844089"/>
            </a:xfrm>
            <a:prstGeom prst="rect">
              <a:avLst/>
            </a:prstGeom>
            <a:noFill/>
            <a:ln>
              <a:noFill/>
            </a:ln>
          </p:spPr>
          <p:txBody>
            <a:bodyPr spcFirstLastPara="1" wrap="square" lIns="148575" tIns="148575" rIns="148575" bIns="148575" anchor="ctr" anchorCtr="0">
              <a:noAutofit/>
            </a:bodyPr>
            <a:lstStyle/>
            <a:p>
              <a:pPr marL="0" marR="0" lvl="0" indent="0" algn="l" rtl="0">
                <a:lnSpc>
                  <a:spcPct val="90000"/>
                </a:lnSpc>
                <a:spcBef>
                  <a:spcPts val="0"/>
                </a:spcBef>
                <a:spcAft>
                  <a:spcPts val="0"/>
                </a:spcAft>
                <a:buClr>
                  <a:srgbClr val="000000"/>
                </a:buClr>
                <a:buSzPts val="3900"/>
                <a:buFont typeface="Arial"/>
                <a:buNone/>
              </a:pPr>
              <a:r>
                <a:rPr lang="en-US" sz="3900" b="1" i="0" u="none" strike="noStrike" cap="none">
                  <a:solidFill>
                    <a:srgbClr val="FFFFFF"/>
                  </a:solidFill>
                  <a:latin typeface="Calibri"/>
                  <a:ea typeface="Calibri"/>
                  <a:cs typeface="Calibri"/>
                  <a:sym typeface="Calibri"/>
                </a:rPr>
                <a:t>Input layer</a:t>
              </a:r>
              <a:endParaRPr sz="3900" b="0" i="0" u="none" strike="noStrike" cap="none">
                <a:solidFill>
                  <a:srgbClr val="FFFFFF"/>
                </a:solidFill>
                <a:latin typeface="Calibri"/>
                <a:ea typeface="Calibri"/>
                <a:cs typeface="Calibri"/>
                <a:sym typeface="Calibri"/>
              </a:endParaRPr>
            </a:p>
          </p:txBody>
        </p:sp>
        <p:sp>
          <p:nvSpPr>
            <p:cNvPr id="198" name="Google Shape;198;p8"/>
            <p:cNvSpPr/>
            <p:nvPr/>
          </p:nvSpPr>
          <p:spPr>
            <a:xfrm>
              <a:off x="0" y="1051489"/>
              <a:ext cx="9177127" cy="94857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8"/>
            <p:cNvSpPr txBox="1"/>
            <p:nvPr/>
          </p:nvSpPr>
          <p:spPr>
            <a:xfrm>
              <a:off x="0" y="1051489"/>
              <a:ext cx="9177127" cy="948577"/>
            </a:xfrm>
            <a:prstGeom prst="rect">
              <a:avLst/>
            </a:prstGeom>
            <a:noFill/>
            <a:ln>
              <a:noFill/>
            </a:ln>
          </p:spPr>
          <p:txBody>
            <a:bodyPr spcFirstLastPara="1" wrap="square" lIns="291350" tIns="49525" rIns="277350" bIns="49525" anchor="t" anchorCtr="0">
              <a:noAutofit/>
            </a:bodyPr>
            <a:lstStyle/>
            <a:p>
              <a:pPr marL="285750" marR="0" lvl="1" indent="-285750" algn="l" rtl="0">
                <a:lnSpc>
                  <a:spcPct val="90000"/>
                </a:lnSpc>
                <a:spcBef>
                  <a:spcPts val="0"/>
                </a:spcBef>
                <a:spcAft>
                  <a:spcPts val="0"/>
                </a:spcAft>
                <a:buClr>
                  <a:srgbClr val="000000"/>
                </a:buClr>
                <a:buSzPts val="3000"/>
                <a:buFont typeface="Arial"/>
                <a:buChar char="•"/>
              </a:pPr>
              <a:r>
                <a:rPr lang="en-US" sz="3000" b="0" i="0" u="none" strike="noStrike" cap="none">
                  <a:solidFill>
                    <a:srgbClr val="000000"/>
                  </a:solidFill>
                  <a:latin typeface="Calibri"/>
                  <a:ea typeface="Calibri"/>
                  <a:cs typeface="Calibri"/>
                  <a:sym typeface="Calibri"/>
                </a:rPr>
                <a:t>Represents dimensions of the input vector (one node for each dimension)</a:t>
              </a:r>
              <a:endParaRPr sz="1400" b="0" i="0" u="none" strike="noStrike" cap="none">
                <a:solidFill>
                  <a:srgbClr val="000000"/>
                </a:solidFill>
                <a:latin typeface="Arial"/>
                <a:ea typeface="Arial"/>
                <a:cs typeface="Arial"/>
                <a:sym typeface="Arial"/>
              </a:endParaRPr>
            </a:p>
          </p:txBody>
        </p:sp>
        <p:sp>
          <p:nvSpPr>
            <p:cNvPr id="200" name="Google Shape;200;p8"/>
            <p:cNvSpPr/>
            <p:nvPr/>
          </p:nvSpPr>
          <p:spPr>
            <a:xfrm>
              <a:off x="0" y="2000066"/>
              <a:ext cx="9177127" cy="935415"/>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8"/>
            <p:cNvSpPr txBox="1"/>
            <p:nvPr/>
          </p:nvSpPr>
          <p:spPr>
            <a:xfrm>
              <a:off x="45663" y="2045729"/>
              <a:ext cx="9085801" cy="844089"/>
            </a:xfrm>
            <a:prstGeom prst="rect">
              <a:avLst/>
            </a:prstGeom>
            <a:noFill/>
            <a:ln>
              <a:noFill/>
            </a:ln>
          </p:spPr>
          <p:txBody>
            <a:bodyPr spcFirstLastPara="1" wrap="square" lIns="148575" tIns="148575" rIns="148575" bIns="148575" anchor="ctr" anchorCtr="0">
              <a:noAutofit/>
            </a:bodyPr>
            <a:lstStyle/>
            <a:p>
              <a:pPr marL="0" marR="0" lvl="0" indent="0" algn="l" rtl="0">
                <a:lnSpc>
                  <a:spcPct val="90000"/>
                </a:lnSpc>
                <a:spcBef>
                  <a:spcPts val="0"/>
                </a:spcBef>
                <a:spcAft>
                  <a:spcPts val="0"/>
                </a:spcAft>
                <a:buClr>
                  <a:srgbClr val="000000"/>
                </a:buClr>
                <a:buSzPts val="3900"/>
                <a:buFont typeface="Arial"/>
                <a:buNone/>
              </a:pPr>
              <a:r>
                <a:rPr lang="en-US" sz="3900" b="1" i="0" u="none" strike="noStrike" cap="none">
                  <a:solidFill>
                    <a:srgbClr val="FFFFFF"/>
                  </a:solidFill>
                  <a:latin typeface="Calibri"/>
                  <a:ea typeface="Calibri"/>
                  <a:cs typeface="Calibri"/>
                  <a:sym typeface="Calibri"/>
                </a:rPr>
                <a:t>Hidden layer(s)</a:t>
              </a:r>
              <a:endParaRPr sz="3900" b="0" i="0" u="none" strike="noStrike" cap="none">
                <a:solidFill>
                  <a:srgbClr val="FFFFFF"/>
                </a:solidFill>
                <a:latin typeface="Calibri"/>
                <a:ea typeface="Calibri"/>
                <a:cs typeface="Calibri"/>
                <a:sym typeface="Calibri"/>
              </a:endParaRPr>
            </a:p>
          </p:txBody>
        </p:sp>
        <p:sp>
          <p:nvSpPr>
            <p:cNvPr id="202" name="Google Shape;202;p8"/>
            <p:cNvSpPr/>
            <p:nvPr/>
          </p:nvSpPr>
          <p:spPr>
            <a:xfrm>
              <a:off x="0" y="2935481"/>
              <a:ext cx="9177127" cy="28255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8"/>
            <p:cNvSpPr txBox="1"/>
            <p:nvPr/>
          </p:nvSpPr>
          <p:spPr>
            <a:xfrm>
              <a:off x="0" y="2935481"/>
              <a:ext cx="9177127" cy="2825550"/>
            </a:xfrm>
            <a:prstGeom prst="rect">
              <a:avLst/>
            </a:prstGeom>
            <a:noFill/>
            <a:ln>
              <a:noFill/>
            </a:ln>
          </p:spPr>
          <p:txBody>
            <a:bodyPr spcFirstLastPara="1" wrap="square" lIns="291350" tIns="49525" rIns="277350" bIns="49525" anchor="t" anchorCtr="0">
              <a:noAutofit/>
            </a:bodyPr>
            <a:lstStyle/>
            <a:p>
              <a:pPr marL="285750" marR="0" lvl="1" indent="-285750" algn="l" rtl="0">
                <a:lnSpc>
                  <a:spcPct val="90000"/>
                </a:lnSpc>
                <a:spcBef>
                  <a:spcPts val="0"/>
                </a:spcBef>
                <a:spcAft>
                  <a:spcPts val="0"/>
                </a:spcAft>
                <a:buClr>
                  <a:srgbClr val="000000"/>
                </a:buClr>
                <a:buSzPts val="3000"/>
                <a:buFont typeface="Arial"/>
                <a:buChar char="•"/>
              </a:pPr>
              <a:r>
                <a:rPr lang="en-US" sz="3000" b="0" i="0" u="none" strike="noStrike" cap="none">
                  <a:solidFill>
                    <a:srgbClr val="000000"/>
                  </a:solidFill>
                  <a:latin typeface="Calibri"/>
                  <a:ea typeface="Calibri"/>
                  <a:cs typeface="Calibri"/>
                  <a:sym typeface="Calibri"/>
                </a:rPr>
                <a:t>Represents the intermediary nodes that divide the input space into regions with (soft) boundaries</a:t>
              </a:r>
              <a:endParaRPr sz="1400" b="0" i="0" u="none" strike="noStrike" cap="none">
                <a:solidFill>
                  <a:srgbClr val="000000"/>
                </a:solidFill>
                <a:latin typeface="Arial"/>
                <a:ea typeface="Arial"/>
                <a:cs typeface="Arial"/>
                <a:sym typeface="Arial"/>
              </a:endParaRPr>
            </a:p>
            <a:p>
              <a:pPr marL="285750" marR="0" lvl="1" indent="-285750" algn="l" rtl="0">
                <a:lnSpc>
                  <a:spcPct val="90000"/>
                </a:lnSpc>
                <a:spcBef>
                  <a:spcPts val="600"/>
                </a:spcBef>
                <a:spcAft>
                  <a:spcPts val="0"/>
                </a:spcAft>
                <a:buClr>
                  <a:srgbClr val="000000"/>
                </a:buClr>
                <a:buSzPts val="3000"/>
                <a:buFont typeface="Arial"/>
                <a:buChar char="•"/>
              </a:pPr>
              <a:r>
                <a:rPr lang="en-US" sz="3000" b="0" i="0" u="none" strike="noStrike" cap="none">
                  <a:solidFill>
                    <a:srgbClr val="000000"/>
                  </a:solidFill>
                  <a:latin typeface="Calibri"/>
                  <a:ea typeface="Calibri"/>
                  <a:cs typeface="Calibri"/>
                  <a:sym typeface="Calibri"/>
                </a:rPr>
                <a:t>Given enough hidden nodes, we can model an arbitrary input-output relation</a:t>
              </a:r>
              <a:endParaRPr sz="1400" b="0" i="0" u="none" strike="noStrike" cap="none">
                <a:solidFill>
                  <a:srgbClr val="000000"/>
                </a:solidFill>
                <a:latin typeface="Arial"/>
                <a:ea typeface="Arial"/>
                <a:cs typeface="Arial"/>
                <a:sym typeface="Arial"/>
              </a:endParaRPr>
            </a:p>
            <a:p>
              <a:pPr marL="285750" marR="0" lvl="1" indent="-285750" algn="l" rtl="0">
                <a:lnSpc>
                  <a:spcPct val="90000"/>
                </a:lnSpc>
                <a:spcBef>
                  <a:spcPts val="600"/>
                </a:spcBef>
                <a:spcAft>
                  <a:spcPts val="0"/>
                </a:spcAft>
                <a:buClr>
                  <a:srgbClr val="000000"/>
                </a:buClr>
                <a:buSzPts val="3000"/>
                <a:buFont typeface="Arial"/>
                <a:buChar char="•"/>
              </a:pPr>
              <a:r>
                <a:rPr lang="en-US" sz="3000" b="0" i="0" u="none" strike="noStrike" cap="none">
                  <a:solidFill>
                    <a:srgbClr val="000000"/>
                  </a:solidFill>
                  <a:latin typeface="Calibri"/>
                  <a:ea typeface="Calibri"/>
                  <a:cs typeface="Calibri"/>
                  <a:sym typeface="Calibri"/>
                </a:rPr>
                <a:t>It takes in a set of weighted input and produces output through an activation function</a:t>
              </a:r>
              <a:endParaRPr sz="1400" b="0" i="0" u="none" strike="noStrike" cap="none">
                <a:solidFill>
                  <a:srgbClr val="000000"/>
                </a:solidFill>
                <a:latin typeface="Arial"/>
                <a:ea typeface="Arial"/>
                <a:cs typeface="Arial"/>
                <a:sym typeface="Arial"/>
              </a:endParaRPr>
            </a:p>
          </p:txBody>
        </p:sp>
        <p:sp>
          <p:nvSpPr>
            <p:cNvPr id="204" name="Google Shape;204;p8"/>
            <p:cNvSpPr/>
            <p:nvPr/>
          </p:nvSpPr>
          <p:spPr>
            <a:xfrm>
              <a:off x="0" y="5761031"/>
              <a:ext cx="9177127" cy="935415"/>
            </a:xfrm>
            <a:prstGeom prst="roundRect">
              <a:avLst>
                <a:gd name="adj" fmla="val 16667"/>
              </a:avLst>
            </a:prstGeom>
            <a:solidFill>
              <a:srgbClr val="4372C3"/>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8"/>
            <p:cNvSpPr txBox="1"/>
            <p:nvPr/>
          </p:nvSpPr>
          <p:spPr>
            <a:xfrm>
              <a:off x="45663" y="5806694"/>
              <a:ext cx="9085801" cy="844089"/>
            </a:xfrm>
            <a:prstGeom prst="rect">
              <a:avLst/>
            </a:prstGeom>
            <a:noFill/>
            <a:ln>
              <a:noFill/>
            </a:ln>
          </p:spPr>
          <p:txBody>
            <a:bodyPr spcFirstLastPara="1" wrap="square" lIns="148575" tIns="148575" rIns="148575" bIns="148575" anchor="ctr" anchorCtr="0">
              <a:noAutofit/>
            </a:bodyPr>
            <a:lstStyle/>
            <a:p>
              <a:pPr marL="0" marR="0" lvl="0" indent="0" algn="l" rtl="0">
                <a:lnSpc>
                  <a:spcPct val="90000"/>
                </a:lnSpc>
                <a:spcBef>
                  <a:spcPts val="0"/>
                </a:spcBef>
                <a:spcAft>
                  <a:spcPts val="0"/>
                </a:spcAft>
                <a:buClr>
                  <a:srgbClr val="000000"/>
                </a:buClr>
                <a:buSzPts val="3900"/>
                <a:buFont typeface="Arial"/>
                <a:buNone/>
              </a:pPr>
              <a:r>
                <a:rPr lang="en-US" sz="3900" b="1" i="0" u="none" strike="noStrike" cap="none">
                  <a:solidFill>
                    <a:srgbClr val="FFFFFF"/>
                  </a:solidFill>
                  <a:latin typeface="Calibri"/>
                  <a:ea typeface="Calibri"/>
                  <a:cs typeface="Calibri"/>
                  <a:sym typeface="Calibri"/>
                </a:rPr>
                <a:t>Output layer</a:t>
              </a:r>
              <a:endParaRPr sz="3900" b="0" i="0" u="none" strike="noStrike" cap="none">
                <a:solidFill>
                  <a:srgbClr val="FFFFFF"/>
                </a:solidFill>
                <a:latin typeface="Calibri"/>
                <a:ea typeface="Calibri"/>
                <a:cs typeface="Calibri"/>
                <a:sym typeface="Calibri"/>
              </a:endParaRPr>
            </a:p>
          </p:txBody>
        </p:sp>
        <p:sp>
          <p:nvSpPr>
            <p:cNvPr id="206" name="Google Shape;206;p8"/>
            <p:cNvSpPr/>
            <p:nvPr/>
          </p:nvSpPr>
          <p:spPr>
            <a:xfrm>
              <a:off x="0" y="6696446"/>
              <a:ext cx="9177127" cy="14531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8"/>
            <p:cNvSpPr txBox="1"/>
            <p:nvPr/>
          </p:nvSpPr>
          <p:spPr>
            <a:xfrm>
              <a:off x="0" y="6696446"/>
              <a:ext cx="9177127" cy="1453140"/>
            </a:xfrm>
            <a:prstGeom prst="rect">
              <a:avLst/>
            </a:prstGeom>
            <a:noFill/>
            <a:ln>
              <a:noFill/>
            </a:ln>
          </p:spPr>
          <p:txBody>
            <a:bodyPr spcFirstLastPara="1" wrap="square" lIns="291350" tIns="49525" rIns="277350" bIns="49525" anchor="t" anchorCtr="0">
              <a:noAutofit/>
            </a:bodyPr>
            <a:lstStyle/>
            <a:p>
              <a:pPr marL="285750" marR="0" lvl="1" indent="-285750" algn="l" rtl="0">
                <a:lnSpc>
                  <a:spcPct val="90000"/>
                </a:lnSpc>
                <a:spcBef>
                  <a:spcPts val="0"/>
                </a:spcBef>
                <a:spcAft>
                  <a:spcPts val="0"/>
                </a:spcAft>
                <a:buClr>
                  <a:srgbClr val="000000"/>
                </a:buClr>
                <a:buSzPts val="3000"/>
                <a:buFont typeface="Arial"/>
                <a:buChar char="•"/>
              </a:pPr>
              <a:r>
                <a:rPr lang="en-US" sz="3000" b="0" i="0" u="none" strike="noStrike" cap="none">
                  <a:solidFill>
                    <a:srgbClr val="000000"/>
                  </a:solidFill>
                  <a:latin typeface="Calibri"/>
                  <a:ea typeface="Calibri"/>
                  <a:cs typeface="Calibri"/>
                  <a:sym typeface="Calibri"/>
                </a:rPr>
                <a:t>Represents the output of the neural network</a:t>
              </a:r>
              <a:endParaRPr sz="1400" b="0" i="0" u="none" strike="noStrike" cap="none">
                <a:solidFill>
                  <a:srgbClr val="000000"/>
                </a:solidFill>
                <a:latin typeface="Arial"/>
                <a:ea typeface="Arial"/>
                <a:cs typeface="Arial"/>
                <a:sym typeface="Arial"/>
              </a:endParaRPr>
            </a:p>
            <a:p>
              <a:pPr marL="285750" marR="0" lvl="1" indent="-285750" algn="l" rtl="0">
                <a:lnSpc>
                  <a:spcPct val="90000"/>
                </a:lnSpc>
                <a:spcBef>
                  <a:spcPts val="600"/>
                </a:spcBef>
                <a:spcAft>
                  <a:spcPts val="0"/>
                </a:spcAft>
                <a:buClr>
                  <a:srgbClr val="000000"/>
                </a:buClr>
                <a:buSzPts val="3000"/>
                <a:buFont typeface="Arial"/>
                <a:buChar char="•"/>
              </a:pPr>
              <a:r>
                <a:rPr lang="en-US" sz="3000" b="0" i="0" u="none" strike="noStrike" cap="none">
                  <a:solidFill>
                    <a:srgbClr val="000000"/>
                  </a:solidFill>
                  <a:latin typeface="Calibri"/>
                  <a:ea typeface="Calibri"/>
                  <a:cs typeface="Calibri"/>
                  <a:sym typeface="Calibri"/>
                </a:rPr>
                <a:t>Most commonly it doesn't have any activation function</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9" descr="Diagram&#10;&#10;Description automatically generated"/>
          <p:cNvPicPr preferRelativeResize="0"/>
          <p:nvPr/>
        </p:nvPicPr>
        <p:blipFill rotWithShape="1">
          <a:blip r:embed="rId3">
            <a:alphaModFix/>
          </a:blip>
          <a:srcRect/>
          <a:stretch/>
        </p:blipFill>
        <p:spPr>
          <a:xfrm>
            <a:off x="934277" y="4238003"/>
            <a:ext cx="9183757" cy="7211744"/>
          </a:xfrm>
          <a:prstGeom prst="rect">
            <a:avLst/>
          </a:prstGeom>
          <a:noFill/>
          <a:ln>
            <a:noFill/>
          </a:ln>
        </p:spPr>
      </p:pic>
      <p:sp>
        <p:nvSpPr>
          <p:cNvPr id="213" name="Google Shape;213;p9"/>
          <p:cNvSpPr txBox="1">
            <a:spLocks noGrp="1"/>
          </p:cNvSpPr>
          <p:nvPr>
            <p:ph type="sldNum" idx="12"/>
          </p:nvPr>
        </p:nvSpPr>
        <p:spPr>
          <a:xfrm>
            <a:off x="23499775" y="12884250"/>
            <a:ext cx="419100" cy="4719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535353"/>
              </a:buClr>
              <a:buSzPts val="2400"/>
              <a:buFont typeface="Gill Sans"/>
              <a:buNone/>
            </a:pPr>
            <a:fld id="{00000000-1234-1234-1234-123412341234}" type="slidenum">
              <a:rPr lang="en-US"/>
              <a:t>9</a:t>
            </a:fld>
            <a:endParaRPr/>
          </a:p>
        </p:txBody>
      </p:sp>
      <p:sp>
        <p:nvSpPr>
          <p:cNvPr id="214" name="Google Shape;214;p9"/>
          <p:cNvSpPr txBox="1"/>
          <p:nvPr/>
        </p:nvSpPr>
        <p:spPr>
          <a:xfrm>
            <a:off x="934278" y="2062773"/>
            <a:ext cx="22164260" cy="110286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00000"/>
              </a:buClr>
              <a:buSzPts val="6500"/>
              <a:buFont typeface="Arial"/>
              <a:buNone/>
            </a:pPr>
            <a:r>
              <a:rPr lang="en-US" sz="6500" b="1" i="0" u="none" strike="noStrike" cap="none">
                <a:solidFill>
                  <a:srgbClr val="437BB2"/>
                </a:solidFill>
                <a:latin typeface="Arial"/>
                <a:ea typeface="Arial"/>
                <a:cs typeface="Arial"/>
                <a:sym typeface="Arial"/>
              </a:rPr>
              <a:t>Train a Neural Network</a:t>
            </a:r>
            <a:endParaRPr sz="7500" b="1" i="0" u="none" strike="noStrike" cap="none">
              <a:solidFill>
                <a:srgbClr val="437BB2"/>
              </a:solidFill>
              <a:latin typeface="Arial"/>
              <a:ea typeface="Arial"/>
              <a:cs typeface="Arial"/>
              <a:sym typeface="Arial"/>
            </a:endParaRPr>
          </a:p>
        </p:txBody>
      </p:sp>
      <p:grpSp>
        <p:nvGrpSpPr>
          <p:cNvPr id="215" name="Google Shape;215;p9"/>
          <p:cNvGrpSpPr/>
          <p:nvPr/>
        </p:nvGrpSpPr>
        <p:grpSpPr>
          <a:xfrm>
            <a:off x="10793896" y="3725686"/>
            <a:ext cx="9183756" cy="7923022"/>
            <a:chOff x="1" y="4517"/>
            <a:chExt cx="9183756" cy="7923022"/>
          </a:xfrm>
        </p:grpSpPr>
        <p:sp>
          <p:nvSpPr>
            <p:cNvPr id="216" name="Google Shape;216;p9"/>
            <p:cNvSpPr/>
            <p:nvPr/>
          </p:nvSpPr>
          <p:spPr>
            <a:xfrm rot="5400000">
              <a:off x="-251265" y="255783"/>
              <a:ext cx="1675105" cy="1172573"/>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9"/>
            <p:cNvSpPr txBox="1"/>
            <p:nvPr/>
          </p:nvSpPr>
          <p:spPr>
            <a:xfrm>
              <a:off x="2" y="590804"/>
              <a:ext cx="1172573" cy="502532"/>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FFFFFF"/>
                  </a:solidFill>
                  <a:latin typeface="Calibri"/>
                  <a:ea typeface="Calibri"/>
                  <a:cs typeface="Calibri"/>
                  <a:sym typeface="Calibri"/>
                </a:rPr>
                <a:t>Choose</a:t>
              </a:r>
              <a:endParaRPr sz="1400" b="0" i="0" u="none" strike="noStrike" cap="none">
                <a:solidFill>
                  <a:srgbClr val="000000"/>
                </a:solidFill>
                <a:latin typeface="Arial"/>
                <a:ea typeface="Arial"/>
                <a:cs typeface="Arial"/>
                <a:sym typeface="Arial"/>
              </a:endParaRPr>
            </a:p>
          </p:txBody>
        </p:sp>
        <p:sp>
          <p:nvSpPr>
            <p:cNvPr id="218" name="Google Shape;218;p9"/>
            <p:cNvSpPr/>
            <p:nvPr/>
          </p:nvSpPr>
          <p:spPr>
            <a:xfrm rot="5400000">
              <a:off x="4633756" y="-3456664"/>
              <a:ext cx="1088818" cy="8011183"/>
            </a:xfrm>
            <a:prstGeom prst="round2SameRect">
              <a:avLst>
                <a:gd name="adj1" fmla="val 16667"/>
                <a:gd name="adj2" fmla="val 0"/>
              </a:avLst>
            </a:prstGeom>
            <a:solidFill>
              <a:srgbClr val="FFFFFF"/>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9"/>
            <p:cNvSpPr txBox="1"/>
            <p:nvPr/>
          </p:nvSpPr>
          <p:spPr>
            <a:xfrm>
              <a:off x="1172574" y="57670"/>
              <a:ext cx="7958031" cy="982514"/>
            </a:xfrm>
            <a:prstGeom prst="rect">
              <a:avLst/>
            </a:prstGeom>
            <a:noFill/>
            <a:ln>
              <a:noFill/>
            </a:ln>
          </p:spPr>
          <p:txBody>
            <a:bodyPr spcFirstLastPara="1" wrap="square" lIns="220450" tIns="19675" rIns="19675" bIns="19675" anchor="ctr" anchorCtr="0">
              <a:noAutofit/>
            </a:bodyPr>
            <a:lstStyle/>
            <a:p>
              <a:pPr marL="285750" marR="0" lvl="1" indent="-285750" algn="l" rtl="0">
                <a:lnSpc>
                  <a:spcPct val="90000"/>
                </a:lnSpc>
                <a:spcBef>
                  <a:spcPts val="0"/>
                </a:spcBef>
                <a:spcAft>
                  <a:spcPts val="0"/>
                </a:spcAft>
                <a:buClr>
                  <a:srgbClr val="000000"/>
                </a:buClr>
                <a:buSzPts val="3100"/>
                <a:buFont typeface="Arial"/>
                <a:buChar char="•"/>
              </a:pPr>
              <a:r>
                <a:rPr lang="en-US" sz="3100" b="0" i="0" u="none" strike="noStrike" cap="none">
                  <a:solidFill>
                    <a:srgbClr val="000000"/>
                  </a:solidFill>
                  <a:latin typeface="Calibri"/>
                  <a:ea typeface="Calibri"/>
                  <a:cs typeface="Calibri"/>
                  <a:sym typeface="Calibri"/>
                </a:rPr>
                <a:t>Choose hyper parameters</a:t>
              </a:r>
              <a:endParaRPr sz="1400" b="0" i="0" u="none" strike="noStrike" cap="none">
                <a:solidFill>
                  <a:srgbClr val="000000"/>
                </a:solidFill>
                <a:latin typeface="Arial"/>
                <a:ea typeface="Arial"/>
                <a:cs typeface="Arial"/>
                <a:sym typeface="Arial"/>
              </a:endParaRPr>
            </a:p>
            <a:p>
              <a:pPr marL="285750" marR="0" lvl="1" indent="-285750" algn="l" rtl="0">
                <a:lnSpc>
                  <a:spcPct val="90000"/>
                </a:lnSpc>
                <a:spcBef>
                  <a:spcPts val="465"/>
                </a:spcBef>
                <a:spcAft>
                  <a:spcPts val="0"/>
                </a:spcAft>
                <a:buClr>
                  <a:srgbClr val="000000"/>
                </a:buClr>
                <a:buSzPts val="3100"/>
                <a:buFont typeface="Arial"/>
                <a:buChar char="•"/>
              </a:pPr>
              <a:r>
                <a:rPr lang="en-US" sz="3100" b="0" i="0" u="none" strike="noStrike" cap="none">
                  <a:solidFill>
                    <a:srgbClr val="000000"/>
                  </a:solidFill>
                  <a:latin typeface="Calibri"/>
                  <a:ea typeface="Calibri"/>
                  <a:cs typeface="Calibri"/>
                  <a:sym typeface="Calibri"/>
                </a:rPr>
                <a:t>Choose network design</a:t>
              </a:r>
              <a:endParaRPr sz="1400" b="0" i="0" u="none" strike="noStrike" cap="none">
                <a:solidFill>
                  <a:srgbClr val="000000"/>
                </a:solidFill>
                <a:latin typeface="Arial"/>
                <a:ea typeface="Arial"/>
                <a:cs typeface="Arial"/>
                <a:sym typeface="Arial"/>
              </a:endParaRPr>
            </a:p>
          </p:txBody>
        </p:sp>
        <p:sp>
          <p:nvSpPr>
            <p:cNvPr id="220" name="Google Shape;220;p9"/>
            <p:cNvSpPr/>
            <p:nvPr/>
          </p:nvSpPr>
          <p:spPr>
            <a:xfrm rot="5400000">
              <a:off x="-251265" y="1817763"/>
              <a:ext cx="1675105" cy="1172573"/>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9"/>
            <p:cNvSpPr txBox="1"/>
            <p:nvPr/>
          </p:nvSpPr>
          <p:spPr>
            <a:xfrm>
              <a:off x="2" y="2152784"/>
              <a:ext cx="1172573" cy="502532"/>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FFFFFF"/>
                  </a:solidFill>
                  <a:latin typeface="Calibri"/>
                  <a:ea typeface="Calibri"/>
                  <a:cs typeface="Calibri"/>
                  <a:sym typeface="Calibri"/>
                </a:rPr>
                <a:t>Form</a:t>
              </a:r>
              <a:endParaRPr sz="1400" b="0" i="0" u="none" strike="noStrike" cap="none">
                <a:solidFill>
                  <a:srgbClr val="000000"/>
                </a:solidFill>
                <a:latin typeface="Arial"/>
                <a:ea typeface="Arial"/>
                <a:cs typeface="Arial"/>
                <a:sym typeface="Arial"/>
              </a:endParaRPr>
            </a:p>
          </p:txBody>
        </p:sp>
        <p:sp>
          <p:nvSpPr>
            <p:cNvPr id="222" name="Google Shape;222;p9"/>
            <p:cNvSpPr/>
            <p:nvPr/>
          </p:nvSpPr>
          <p:spPr>
            <a:xfrm rot="5400000">
              <a:off x="4633756" y="-1894685"/>
              <a:ext cx="1088818" cy="8011183"/>
            </a:xfrm>
            <a:prstGeom prst="round2SameRect">
              <a:avLst>
                <a:gd name="adj1" fmla="val 16667"/>
                <a:gd name="adj2" fmla="val 0"/>
              </a:avLst>
            </a:prstGeom>
            <a:solidFill>
              <a:srgbClr val="FFFFFF"/>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9"/>
            <p:cNvSpPr txBox="1"/>
            <p:nvPr/>
          </p:nvSpPr>
          <p:spPr>
            <a:xfrm>
              <a:off x="1172574" y="1619649"/>
              <a:ext cx="7958031" cy="982514"/>
            </a:xfrm>
            <a:prstGeom prst="rect">
              <a:avLst/>
            </a:prstGeom>
            <a:noFill/>
            <a:ln>
              <a:noFill/>
            </a:ln>
          </p:spPr>
          <p:txBody>
            <a:bodyPr spcFirstLastPara="1" wrap="square" lIns="220450" tIns="19675" rIns="19675" bIns="19675" anchor="ctr" anchorCtr="0">
              <a:noAutofit/>
            </a:bodyPr>
            <a:lstStyle/>
            <a:p>
              <a:pPr marL="285750" marR="0" lvl="1" indent="-285750" algn="l" rtl="0">
                <a:lnSpc>
                  <a:spcPct val="90000"/>
                </a:lnSpc>
                <a:spcBef>
                  <a:spcPts val="0"/>
                </a:spcBef>
                <a:spcAft>
                  <a:spcPts val="0"/>
                </a:spcAft>
                <a:buClr>
                  <a:srgbClr val="000000"/>
                </a:buClr>
                <a:buSzPts val="3100"/>
                <a:buFont typeface="Arial"/>
                <a:buChar char="•"/>
              </a:pPr>
              <a:r>
                <a:rPr lang="en-US" sz="3100" b="0" i="0" u="none" strike="noStrike" cap="none">
                  <a:solidFill>
                    <a:srgbClr val="000000"/>
                  </a:solidFill>
                  <a:latin typeface="Calibri"/>
                  <a:ea typeface="Calibri"/>
                  <a:cs typeface="Calibri"/>
                  <a:sym typeface="Calibri"/>
                </a:rPr>
                <a:t>Form a neural network</a:t>
              </a:r>
              <a:endParaRPr sz="1400" b="0" i="0" u="none" strike="noStrike" cap="none">
                <a:solidFill>
                  <a:srgbClr val="000000"/>
                </a:solidFill>
                <a:latin typeface="Arial"/>
                <a:ea typeface="Arial"/>
                <a:cs typeface="Arial"/>
                <a:sym typeface="Arial"/>
              </a:endParaRPr>
            </a:p>
          </p:txBody>
        </p:sp>
        <p:sp>
          <p:nvSpPr>
            <p:cNvPr id="224" name="Google Shape;224;p9"/>
            <p:cNvSpPr/>
            <p:nvPr/>
          </p:nvSpPr>
          <p:spPr>
            <a:xfrm rot="5400000">
              <a:off x="-251265" y="3379742"/>
              <a:ext cx="1675105" cy="1172573"/>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9"/>
            <p:cNvSpPr txBox="1"/>
            <p:nvPr/>
          </p:nvSpPr>
          <p:spPr>
            <a:xfrm>
              <a:off x="2" y="3714763"/>
              <a:ext cx="1172573" cy="502532"/>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FFFFFF"/>
                  </a:solidFill>
                  <a:latin typeface="Calibri"/>
                  <a:ea typeface="Calibri"/>
                  <a:cs typeface="Calibri"/>
                  <a:sym typeface="Calibri"/>
                </a:rPr>
                <a:t>Compute</a:t>
              </a:r>
              <a:endParaRPr sz="1400" b="0" i="0" u="none" strike="noStrike" cap="none">
                <a:solidFill>
                  <a:srgbClr val="000000"/>
                </a:solidFill>
                <a:latin typeface="Arial"/>
                <a:ea typeface="Arial"/>
                <a:cs typeface="Arial"/>
                <a:sym typeface="Arial"/>
              </a:endParaRPr>
            </a:p>
          </p:txBody>
        </p:sp>
        <p:sp>
          <p:nvSpPr>
            <p:cNvPr id="226" name="Google Shape;226;p9"/>
            <p:cNvSpPr/>
            <p:nvPr/>
          </p:nvSpPr>
          <p:spPr>
            <a:xfrm rot="5400000">
              <a:off x="4633756" y="-332706"/>
              <a:ext cx="1088818" cy="8011183"/>
            </a:xfrm>
            <a:prstGeom prst="round2SameRect">
              <a:avLst>
                <a:gd name="adj1" fmla="val 16667"/>
                <a:gd name="adj2" fmla="val 0"/>
              </a:avLst>
            </a:prstGeom>
            <a:solidFill>
              <a:srgbClr val="FFFFFF"/>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9"/>
            <p:cNvSpPr txBox="1"/>
            <p:nvPr/>
          </p:nvSpPr>
          <p:spPr>
            <a:xfrm>
              <a:off x="1172574" y="3181628"/>
              <a:ext cx="7958031" cy="982514"/>
            </a:xfrm>
            <a:prstGeom prst="rect">
              <a:avLst/>
            </a:prstGeom>
            <a:noFill/>
            <a:ln>
              <a:noFill/>
            </a:ln>
          </p:spPr>
          <p:txBody>
            <a:bodyPr spcFirstLastPara="1" wrap="square" lIns="220450" tIns="19675" rIns="19675" bIns="19675" anchor="ctr" anchorCtr="0">
              <a:noAutofit/>
            </a:bodyPr>
            <a:lstStyle/>
            <a:p>
              <a:pPr marL="285750" marR="0" lvl="1" indent="-285750" algn="l" rtl="0">
                <a:lnSpc>
                  <a:spcPct val="90000"/>
                </a:lnSpc>
                <a:spcBef>
                  <a:spcPts val="0"/>
                </a:spcBef>
                <a:spcAft>
                  <a:spcPts val="0"/>
                </a:spcAft>
                <a:buClr>
                  <a:srgbClr val="000000"/>
                </a:buClr>
                <a:buSzPts val="3100"/>
                <a:buFont typeface="Arial"/>
                <a:buChar char="•"/>
              </a:pPr>
              <a:r>
                <a:rPr lang="en-US" sz="3100" b="0" i="0" u="none" strike="noStrike" cap="none">
                  <a:solidFill>
                    <a:srgbClr val="000000"/>
                  </a:solidFill>
                  <a:latin typeface="Calibri"/>
                  <a:ea typeface="Calibri"/>
                  <a:cs typeface="Calibri"/>
                  <a:sym typeface="Calibri"/>
                </a:rPr>
                <a:t>Compute an estimate value for all samples</a:t>
              </a:r>
              <a:endParaRPr sz="1400" b="0" i="0" u="none" strike="noStrike" cap="none">
                <a:solidFill>
                  <a:srgbClr val="000000"/>
                </a:solidFill>
                <a:latin typeface="Arial"/>
                <a:ea typeface="Arial"/>
                <a:cs typeface="Arial"/>
                <a:sym typeface="Arial"/>
              </a:endParaRPr>
            </a:p>
            <a:p>
              <a:pPr marL="285750" marR="0" lvl="1" indent="-285750" algn="l" rtl="0">
                <a:lnSpc>
                  <a:spcPct val="90000"/>
                </a:lnSpc>
                <a:spcBef>
                  <a:spcPts val="465"/>
                </a:spcBef>
                <a:spcAft>
                  <a:spcPts val="0"/>
                </a:spcAft>
                <a:buClr>
                  <a:srgbClr val="000000"/>
                </a:buClr>
                <a:buSzPts val="3100"/>
                <a:buFont typeface="Arial"/>
                <a:buChar char="•"/>
              </a:pPr>
              <a:r>
                <a:rPr lang="en-US" sz="3100" b="0" i="0" u="none" strike="noStrike" cap="none">
                  <a:solidFill>
                    <a:srgbClr val="000000"/>
                  </a:solidFill>
                  <a:latin typeface="Calibri"/>
                  <a:ea typeface="Calibri"/>
                  <a:cs typeface="Calibri"/>
                  <a:sym typeface="Calibri"/>
                </a:rPr>
                <a:t>Compute loss</a:t>
              </a:r>
              <a:endParaRPr sz="14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251265" y="4941721"/>
              <a:ext cx="1675105" cy="1172573"/>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9"/>
            <p:cNvSpPr txBox="1"/>
            <p:nvPr/>
          </p:nvSpPr>
          <p:spPr>
            <a:xfrm>
              <a:off x="2" y="5276742"/>
              <a:ext cx="1172573" cy="502532"/>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FFFFFF"/>
                  </a:solidFill>
                  <a:latin typeface="Calibri"/>
                  <a:ea typeface="Calibri"/>
                  <a:cs typeface="Calibri"/>
                  <a:sym typeface="Calibri"/>
                </a:rPr>
                <a:t>Reduce</a:t>
              </a:r>
              <a:endParaRPr sz="14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4633756" y="1229273"/>
              <a:ext cx="1088818" cy="8011183"/>
            </a:xfrm>
            <a:prstGeom prst="round2SameRect">
              <a:avLst>
                <a:gd name="adj1" fmla="val 16667"/>
                <a:gd name="adj2" fmla="val 0"/>
              </a:avLst>
            </a:prstGeom>
            <a:solidFill>
              <a:srgbClr val="FFFFFF"/>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9"/>
            <p:cNvSpPr txBox="1"/>
            <p:nvPr/>
          </p:nvSpPr>
          <p:spPr>
            <a:xfrm>
              <a:off x="1172574" y="4743607"/>
              <a:ext cx="7958031" cy="982514"/>
            </a:xfrm>
            <a:prstGeom prst="rect">
              <a:avLst/>
            </a:prstGeom>
            <a:noFill/>
            <a:ln>
              <a:noFill/>
            </a:ln>
          </p:spPr>
          <p:txBody>
            <a:bodyPr spcFirstLastPara="1" wrap="square" lIns="220450" tIns="19675" rIns="19675" bIns="19675" anchor="ctr" anchorCtr="0">
              <a:noAutofit/>
            </a:bodyPr>
            <a:lstStyle/>
            <a:p>
              <a:pPr marL="285750" marR="0" lvl="1" indent="-285750" algn="l" rtl="0">
                <a:lnSpc>
                  <a:spcPct val="90000"/>
                </a:lnSpc>
                <a:spcBef>
                  <a:spcPts val="0"/>
                </a:spcBef>
                <a:spcAft>
                  <a:spcPts val="0"/>
                </a:spcAft>
                <a:buClr>
                  <a:srgbClr val="000000"/>
                </a:buClr>
                <a:buSzPts val="3100"/>
                <a:buFont typeface="Arial"/>
                <a:buChar char="•"/>
              </a:pPr>
              <a:r>
                <a:rPr lang="en-US" sz="3100" b="0" i="0" u="none" strike="noStrike" cap="none">
                  <a:solidFill>
                    <a:srgbClr val="000000"/>
                  </a:solidFill>
                  <a:latin typeface="Calibri"/>
                  <a:ea typeface="Calibri"/>
                  <a:cs typeface="Calibri"/>
                  <a:sym typeface="Calibri"/>
                </a:rPr>
                <a:t>Reduce loss</a:t>
              </a:r>
              <a:endParaRPr sz="14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251265" y="6503700"/>
              <a:ext cx="1675105" cy="1172573"/>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9"/>
            <p:cNvSpPr txBox="1"/>
            <p:nvPr/>
          </p:nvSpPr>
          <p:spPr>
            <a:xfrm>
              <a:off x="2" y="6838721"/>
              <a:ext cx="1172573" cy="502532"/>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FFFFFF"/>
                  </a:solidFill>
                  <a:latin typeface="Calibri"/>
                  <a:ea typeface="Calibri"/>
                  <a:cs typeface="Calibri"/>
                  <a:sym typeface="Calibri"/>
                </a:rPr>
                <a:t>Repeat</a:t>
              </a:r>
              <a:endParaRPr sz="14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4633756" y="2791252"/>
              <a:ext cx="1088818" cy="8011183"/>
            </a:xfrm>
            <a:prstGeom prst="round2SameRect">
              <a:avLst>
                <a:gd name="adj1" fmla="val 16667"/>
                <a:gd name="adj2" fmla="val 0"/>
              </a:avLst>
            </a:prstGeom>
            <a:solidFill>
              <a:srgbClr val="FFFFFF"/>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9"/>
            <p:cNvSpPr txBox="1"/>
            <p:nvPr/>
          </p:nvSpPr>
          <p:spPr>
            <a:xfrm>
              <a:off x="1172574" y="6305586"/>
              <a:ext cx="7958031" cy="982514"/>
            </a:xfrm>
            <a:prstGeom prst="rect">
              <a:avLst/>
            </a:prstGeom>
            <a:noFill/>
            <a:ln>
              <a:noFill/>
            </a:ln>
          </p:spPr>
          <p:txBody>
            <a:bodyPr spcFirstLastPara="1" wrap="square" lIns="220450" tIns="19675" rIns="19675" bIns="19675" anchor="ctr" anchorCtr="0">
              <a:noAutofit/>
            </a:bodyPr>
            <a:lstStyle/>
            <a:p>
              <a:pPr marL="285750" marR="0" lvl="1" indent="-285750" algn="l" rtl="0">
                <a:lnSpc>
                  <a:spcPct val="90000"/>
                </a:lnSpc>
                <a:spcBef>
                  <a:spcPts val="0"/>
                </a:spcBef>
                <a:spcAft>
                  <a:spcPts val="0"/>
                </a:spcAft>
                <a:buClr>
                  <a:srgbClr val="000000"/>
                </a:buClr>
                <a:buSzPts val="3100"/>
                <a:buFont typeface="Arial"/>
                <a:buChar char="•"/>
              </a:pPr>
              <a:r>
                <a:rPr lang="en-US" sz="3100" b="0" i="0" u="none" strike="noStrike" cap="none">
                  <a:solidFill>
                    <a:srgbClr val="000000"/>
                  </a:solidFill>
                  <a:latin typeface="Calibri"/>
                  <a:ea typeface="Calibri"/>
                  <a:cs typeface="Calibri"/>
                  <a:sym typeface="Calibri"/>
                </a:rPr>
                <a:t>Repeat last three steps</a:t>
              </a:r>
              <a:endParaRPr sz="1400" b="0" i="0" u="none" strike="noStrike" cap="none">
                <a:solidFill>
                  <a:srgbClr val="000000"/>
                </a:solidFill>
                <a:latin typeface="Arial"/>
                <a:ea typeface="Arial"/>
                <a:cs typeface="Arial"/>
                <a:sym typeface="Arial"/>
              </a:endParaRPr>
            </a:p>
          </p:txBody>
        </p:sp>
      </p:grpSp>
      <p:sp>
        <p:nvSpPr>
          <p:cNvPr id="236" name="Google Shape;236;p9"/>
          <p:cNvSpPr txBox="1"/>
          <p:nvPr/>
        </p:nvSpPr>
        <p:spPr>
          <a:xfrm>
            <a:off x="0" y="11951961"/>
            <a:ext cx="3386400" cy="26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a:solidFill>
                  <a:srgbClr val="000000"/>
                </a:solidFill>
                <a:latin typeface="Helvetica Neue"/>
                <a:ea typeface="Helvetica Neue"/>
                <a:cs typeface="Helvetica Neue"/>
                <a:sym typeface="Helvetica Neue"/>
              </a:rPr>
              <a:t>Image source: </a:t>
            </a:r>
            <a:r>
              <a:rPr lang="en-US" sz="1200" b="0" i="1" u="sng" strike="noStrike" cap="none">
                <a:solidFill>
                  <a:srgbClr val="000000"/>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towardsai.net</a:t>
            </a:r>
            <a:endParaRPr sz="1200" b="0" i="1" u="none" strike="noStrike" cap="none">
              <a:solidFill>
                <a:srgbClr val="365F9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1_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1743</Words>
  <Application>Microsoft Macintosh PowerPoint</Application>
  <PresentationFormat>Custom</PresentationFormat>
  <Paragraphs>209</Paragraphs>
  <Slides>26</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Gill Sans</vt:lpstr>
      <vt:lpstr>Helvetica Neue</vt:lpstr>
      <vt:lpstr>Helvetica Neue Light</vt:lpstr>
      <vt:lpstr>Noto Sans Symbols</vt:lpstr>
      <vt:lpstr>Roboto</vt:lpstr>
      <vt:lpstr>1_Showroom</vt:lpstr>
      <vt:lpstr>Showroom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Harish  S</cp:lastModifiedBy>
  <cp:revision>4</cp:revision>
  <dcterms:modified xsi:type="dcterms:W3CDTF">2022-07-20T05:58:19Z</dcterms:modified>
</cp:coreProperties>
</file>