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2.png" ContentType="image/png"/>
  <Override PartName="/ppt/media/image1.png" ContentType="image/png"/>
  <Override PartName="/ppt/media/image5.jpeg" ContentType="image/jpeg"/>
  <Override PartName="/ppt/media/image3.png" ContentType="image/png"/>
  <Override PartName="/ppt/media/image6.gif" ContentType="image/gif"/>
  <Override PartName="/ppt/media/image7.png" ContentType="image/png"/>
  <Override PartName="/ppt/media/image8.png" ContentType="image/png"/>
  <Override PartName="/ppt/media/image9.png" ContentType="image/png"/>
  <Override PartName="/ppt/media/image1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ffffff"/>
                </a:solidFill>
                <a:uFill>
                  <a:solidFill>
                    <a:srgbClr val="ffffff"/>
                  </a:solidFill>
                </a:uFill>
                <a:latin typeface="Arial"/>
              </a:rPr>
              <a:t>Click to edit the title text format</a:t>
            </a:r>
            <a:endParaRPr b="0" lang="en-IN"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ffffff"/>
                </a:solidFill>
                <a:uFill>
                  <a:solidFill>
                    <a:srgbClr val="ffffff"/>
                  </a:solidFill>
                </a:uFill>
                <a:latin typeface="Times New Roman"/>
              </a:rPr>
              <a:t>&lt;date/time&gt;</a:t>
            </a:r>
            <a:endParaRPr b="0" lang="en-IN" sz="1400" spc="-1" strike="noStrike">
              <a:solidFill>
                <a:srgbClr val="ffffff"/>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ffffff"/>
                </a:solidFill>
                <a:uFill>
                  <a:solidFill>
                    <a:srgbClr val="ffffff"/>
                  </a:solidFill>
                </a:uFill>
                <a:latin typeface="Times New Roman"/>
              </a:rPr>
              <a:t>&lt;footer&gt;</a:t>
            </a:r>
            <a:endParaRPr b="0" lang="en-IN" sz="1400" spc="-1" strike="noStrike">
              <a:solidFill>
                <a:srgbClr val="ffffff"/>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066B9EE-B2E6-4FB1-9754-D5ED318BE752}" type="slidenum">
              <a:rPr b="0" lang="en-IN" sz="1400" spc="-1" strike="noStrike">
                <a:solidFill>
                  <a:srgbClr val="ffffff"/>
                </a:solidFill>
                <a:uFill>
                  <a:solidFill>
                    <a:srgbClr val="ffffff"/>
                  </a:solidFill>
                </a:uFill>
                <a:latin typeface="Times New Roman"/>
              </a:rPr>
              <a:t>&lt;number&gt;</a:t>
            </a:fld>
            <a:endParaRPr b="0" lang="en-IN"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hyperlink" Target="https://github.com/AnuR1234/H1bvisa.git" TargetMode="External"/><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93068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H1BVisa Application</a:t>
            </a:r>
            <a:endParaRPr b="0" lang="en-IN" sz="4400" spc="-1" strike="noStrike">
              <a:solidFill>
                <a:srgbClr val="ffffff"/>
              </a:solidFill>
              <a:uFill>
                <a:solidFill>
                  <a:srgbClr val="ffffff"/>
                </a:solidFill>
              </a:uFill>
              <a:latin typeface="Arial"/>
            </a:endParaRPr>
          </a:p>
        </p:txBody>
      </p:sp>
      <p:sp>
        <p:nvSpPr>
          <p:cNvPr id="40" name="TextShape 2"/>
          <p:cNvSpPr txBox="1"/>
          <p:nvPr/>
        </p:nvSpPr>
        <p:spPr>
          <a:xfrm>
            <a:off x="3312000" y="3672000"/>
            <a:ext cx="2880000" cy="1001880"/>
          </a:xfrm>
          <a:prstGeom prst="rect">
            <a:avLst/>
          </a:prstGeom>
          <a:noFill/>
          <a:ln>
            <a:noFill/>
          </a:ln>
        </p:spPr>
        <p:txBody>
          <a:bodyPr lIns="90000" rIns="90000" tIns="45000" bIns="45000"/>
          <a:p>
            <a:endParaRPr b="0" lang="en-IN" sz="1800" spc="-1" strike="noStrike">
              <a:solidFill>
                <a:srgbClr val="ffffff"/>
              </a:solidFill>
              <a:uFill>
                <a:solidFill>
                  <a:srgbClr val="ffffff"/>
                </a:solidFill>
              </a:uFill>
              <a:latin typeface="Arial"/>
            </a:endParaRPr>
          </a:p>
          <a:p>
            <a:pPr algn="ctr"/>
            <a:r>
              <a:rPr b="1" lang="en-IN" sz="3200" spc="-1" strike="noStrike">
                <a:solidFill>
                  <a:srgbClr val="ccff66"/>
                </a:solidFill>
                <a:uFill>
                  <a:solidFill>
                    <a:srgbClr val="ffffff"/>
                  </a:solidFill>
                </a:uFill>
                <a:latin typeface="Arial"/>
              </a:rPr>
              <a:t>ANU.R</a:t>
            </a:r>
            <a:endParaRPr b="0" lang="en-IN" sz="1800" spc="-1" strike="noStrike">
              <a:solidFill>
                <a:srgbClr val="ffffff"/>
              </a:solidFill>
              <a:uFill>
                <a:solidFill>
                  <a:srgbClr val="ffffff"/>
                </a:solidFill>
              </a:uFill>
              <a:latin typeface="Arial"/>
            </a:endParaRPr>
          </a:p>
        </p:txBody>
      </p:sp>
      <p:sp>
        <p:nvSpPr>
          <p:cNvPr id="41" name="TextShape 3"/>
          <p:cNvSpPr txBox="1"/>
          <p:nvPr/>
        </p:nvSpPr>
        <p:spPr>
          <a:xfrm>
            <a:off x="2376000" y="4824000"/>
            <a:ext cx="5400000" cy="1498680"/>
          </a:xfrm>
          <a:prstGeom prst="rect">
            <a:avLst/>
          </a:prstGeom>
          <a:noFill/>
          <a:ln>
            <a:noFill/>
          </a:ln>
        </p:spPr>
        <p:txBody>
          <a:bodyPr lIns="90000" rIns="90000" tIns="45000" bIns="45000"/>
          <a:p>
            <a:pPr algn="ctr">
              <a:lnSpc>
                <a:spcPct val="100000"/>
              </a:lnSpc>
            </a:pPr>
            <a:r>
              <a:rPr b="0" i="1" lang="en-IN" sz="1800" spc="-1" strike="noStrike" u="sng">
                <a:solidFill>
                  <a:srgbClr val="99ff66"/>
                </a:solidFill>
                <a:uFill>
                  <a:solidFill>
                    <a:srgbClr val="ffffff"/>
                  </a:solidFill>
                </a:uFill>
                <a:latin typeface="Bitstream Vera Sans"/>
                <a:ea typeface="Arial"/>
              </a:rPr>
              <a:t>UNDER GUIDENCE OF</a:t>
            </a: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r>
              <a:rPr b="1" lang="en-IN" sz="1600" spc="-1" strike="noStrike">
                <a:solidFill>
                  <a:srgbClr val="ccff66"/>
                </a:solidFill>
                <a:uFill>
                  <a:solidFill>
                    <a:srgbClr val="ffffff"/>
                  </a:solidFill>
                </a:uFill>
                <a:latin typeface="Bitstream Vera Sans"/>
                <a:ea typeface="Arial"/>
              </a:rPr>
              <a:t>SANDEEP AGARWAL </a:t>
            </a:r>
            <a:r>
              <a:rPr b="0" lang="en-IN" sz="1600" spc="-1" strike="noStrike">
                <a:solidFill>
                  <a:srgbClr val="ccff66"/>
                </a:solidFill>
                <a:uFill>
                  <a:solidFill>
                    <a:srgbClr val="ffffff"/>
                  </a:solidFill>
                </a:uFill>
                <a:latin typeface="Bitstream Vera Sans"/>
                <a:ea typeface="Arial"/>
              </a:rPr>
              <a:t>Faculty Big Data NIIT</a:t>
            </a:r>
            <a:endParaRPr b="0" lang="en-IN" sz="1800" spc="-1" strike="noStrike">
              <a:solidFill>
                <a:srgbClr val="ffffff"/>
              </a:solidFill>
              <a:uFill>
                <a:solidFill>
                  <a:srgbClr val="ffffff"/>
                </a:solidFill>
              </a:uFill>
              <a:latin typeface="Arial"/>
            </a:endParaRPr>
          </a:p>
          <a:p>
            <a:pPr algn="ctr">
              <a:lnSpc>
                <a:spcPct val="100000"/>
              </a:lnSpc>
            </a:pPr>
            <a:r>
              <a:rPr b="1" lang="en-IN" sz="1600" spc="-1" strike="noStrike">
                <a:solidFill>
                  <a:srgbClr val="ccff66"/>
                </a:solidFill>
                <a:uFill>
                  <a:solidFill>
                    <a:srgbClr val="ffffff"/>
                  </a:solidFill>
                </a:uFill>
                <a:latin typeface="Bitstream Vera Sans"/>
                <a:ea typeface="Arial"/>
              </a:rPr>
              <a:t>ANNU SHARMA </a:t>
            </a:r>
            <a:r>
              <a:rPr b="0" lang="en-IN" sz="1600" spc="-1" strike="noStrike">
                <a:solidFill>
                  <a:srgbClr val="ccff66"/>
                </a:solidFill>
                <a:uFill>
                  <a:solidFill>
                    <a:srgbClr val="ffffff"/>
                  </a:solidFill>
                </a:uFill>
                <a:latin typeface="Bitstream Vera Sans"/>
                <a:ea typeface="Arial"/>
              </a:rPr>
              <a:t>Faculty Big Data NI</a:t>
            </a:r>
            <a:r>
              <a:rPr b="0" lang="en-IN" sz="1600" spc="-1" strike="noStrike">
                <a:solidFill>
                  <a:srgbClr val="007826"/>
                </a:solidFill>
                <a:uFill>
                  <a:solidFill>
                    <a:srgbClr val="ffffff"/>
                  </a:solidFill>
                </a:uFill>
                <a:latin typeface="Bitstream Vera Sans"/>
                <a:ea typeface="Arial"/>
              </a:rPr>
              <a:t>IT</a:t>
            </a:r>
            <a:endParaRPr b="0" lang="en-IN" sz="1800" spc="-1" strike="noStrike">
              <a:solidFill>
                <a:srgbClr val="ffffff"/>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76000" y="17784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Project Introduction</a:t>
            </a:r>
            <a:endParaRPr b="0" lang="en-IN" sz="4400" spc="-1" strike="noStrike">
              <a:solidFill>
                <a:srgbClr val="ffffff"/>
              </a:solidFill>
              <a:uFill>
                <a:solidFill>
                  <a:srgbClr val="ffffff"/>
                </a:solidFill>
              </a:uFill>
              <a:latin typeface="Arial"/>
            </a:endParaRPr>
          </a:p>
        </p:txBody>
      </p:sp>
      <p:sp>
        <p:nvSpPr>
          <p:cNvPr id="59" name="TextShape 2"/>
          <p:cNvSpPr txBox="1"/>
          <p:nvPr/>
        </p:nvSpPr>
        <p:spPr>
          <a:xfrm>
            <a:off x="216000" y="1411560"/>
            <a:ext cx="9576000" cy="5932440"/>
          </a:xfrm>
          <a:prstGeom prst="rect">
            <a:avLst/>
          </a:prstGeom>
          <a:noFill/>
          <a:ln>
            <a:noFill/>
          </a:ln>
        </p:spPr>
        <p:txBody>
          <a:bodyPr lIns="90000" rIns="90000" tIns="45000" bIns="45000"/>
          <a:p>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	</a:t>
            </a:r>
            <a:r>
              <a:rPr b="0" lang="en-IN" sz="1800" spc="-1" strike="noStrike">
                <a:solidFill>
                  <a:srgbClr val="ffffff"/>
                </a:solidFill>
                <a:uFill>
                  <a:solidFill>
                    <a:srgbClr val="ffffff"/>
                  </a:solidFill>
                </a:uFill>
                <a:latin typeface="Arial"/>
              </a:rPr>
              <a:t> </a:t>
            </a:r>
            <a:r>
              <a:rPr b="1" i="1" lang="en-IN" sz="1800" spc="-1" strike="noStrike" u="sng">
                <a:solidFill>
                  <a:srgbClr val="ffff66"/>
                </a:solidFill>
                <a:uFill>
                  <a:solidFill>
                    <a:srgbClr val="ffffff"/>
                  </a:solidFill>
                </a:uFill>
                <a:latin typeface="Arial"/>
              </a:rPr>
              <a:t> </a:t>
            </a:r>
            <a:r>
              <a:rPr b="1" i="1" lang="en-IN" sz="2000" spc="-1" strike="noStrike" u="sng">
                <a:solidFill>
                  <a:srgbClr val="ffff66"/>
                </a:solidFill>
                <a:uFill>
                  <a:solidFill>
                    <a:srgbClr val="ffffff"/>
                  </a:solidFill>
                </a:uFill>
                <a:latin typeface="Arial"/>
              </a:rPr>
              <a:t>H1</a:t>
            </a:r>
            <a:r>
              <a:rPr b="1" i="1" lang="en-IN" sz="2200" spc="-1" strike="noStrike" u="sng">
                <a:solidFill>
                  <a:srgbClr val="ffff66"/>
                </a:solidFill>
                <a:uFill>
                  <a:solidFill>
                    <a:srgbClr val="ffffff"/>
                  </a:solidFill>
                </a:uFill>
                <a:latin typeface="Arial"/>
              </a:rPr>
              <a:t>B VISA PROGRAM - to live and work in the USA</a:t>
            </a:r>
            <a:endParaRPr b="0" lang="en-IN" sz="1800" spc="-1" strike="noStrike">
              <a:solidFill>
                <a:srgbClr val="ffffff"/>
              </a:solidFill>
              <a:uFill>
                <a:solidFill>
                  <a:srgbClr val="ffffff"/>
                </a:solidFill>
              </a:uFill>
              <a:latin typeface="Arial"/>
            </a:endParaRPr>
          </a:p>
          <a:p>
            <a:endParaRPr b="0" lang="en-IN" sz="1800" spc="-1" strike="noStrike">
              <a:solidFill>
                <a:srgbClr val="ffffff"/>
              </a:solidFill>
              <a:uFill>
                <a:solidFill>
                  <a:srgbClr val="ffffff"/>
                </a:solidFill>
              </a:uFill>
              <a:latin typeface="Arial"/>
            </a:endParaRPr>
          </a:p>
          <a:p>
            <a:endParaRPr b="0" lang="en-IN" sz="18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 H1B Visa is the primary US work visa / permit made available to people from all over the world. </a:t>
            </a:r>
            <a:endParaRPr b="0" lang="en-IN" sz="1800" spc="-1" strike="noStrike">
              <a:solidFill>
                <a:srgbClr val="ffffff"/>
              </a:solidFill>
              <a:uFill>
                <a:solidFill>
                  <a:srgbClr val="ffffff"/>
                </a:solidFill>
              </a:uFill>
              <a:latin typeface="Arial"/>
            </a:endParaRPr>
          </a:p>
          <a:p>
            <a:endParaRPr b="0" lang="en-IN" sz="18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 US Government introduced the H1B visa program to offer and enable skilled International Professionals and International Students from all over the World the opportunity to live and work in the USA.</a:t>
            </a:r>
            <a:endParaRPr b="0" lang="en-IN" sz="1800" spc="-1" strike="noStrike">
              <a:solidFill>
                <a:srgbClr val="ffffff"/>
              </a:solidFill>
              <a:uFill>
                <a:solidFill>
                  <a:srgbClr val="ffffff"/>
                </a:solidFill>
              </a:uFill>
              <a:latin typeface="Arial"/>
            </a:endParaRPr>
          </a:p>
          <a:p>
            <a:endParaRPr b="0" lang="en-IN" sz="18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 H1B is the most popular and sought after US work visa and US Immigration requires 'every' foreign national to obtain a visa in order to legally work in America.</a:t>
            </a:r>
            <a:endParaRPr b="0" lang="en-IN" sz="18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	</a:t>
            </a:r>
            <a:endParaRPr b="0" lang="en-IN" sz="18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One of the main advantages of the H1B visa is  that it is a 'dual intent' visa which means that you can apply for a Green Card (become a Legal Permanent Resident). </a:t>
            </a:r>
            <a:endParaRPr b="0" lang="en-IN" sz="1800" spc="-1" strike="noStrike">
              <a:solidFill>
                <a:srgbClr val="ffffff"/>
              </a:solidFill>
              <a:uFill>
                <a:solidFill>
                  <a:srgbClr val="ffffff"/>
                </a:solidFill>
              </a:uFill>
              <a:latin typeface="Arial"/>
            </a:endParaRPr>
          </a:p>
          <a:p>
            <a:endParaRPr b="0" lang="en-IN" sz="18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An H1B visa is typically valid for up to six (6) years and entitles your spouse (husband/wife) and children (under 21) to accompany you and live in the USA on an H4 visa. The H4 dependent visa does not allow your spouse/children to work (unless they get their own H1B visa).</a:t>
            </a:r>
            <a:endParaRPr b="0" lang="en-IN" sz="1800" spc="-1" strike="noStrike">
              <a:solidFill>
                <a:srgbClr val="ffffff"/>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Technologies used</a:t>
            </a:r>
            <a:endParaRPr b="0" lang="en-IN" sz="4400" spc="-1" strike="noStrike">
              <a:solidFill>
                <a:srgbClr val="ffffff"/>
              </a:solidFill>
              <a:uFill>
                <a:solidFill>
                  <a:srgbClr val="ffffff"/>
                </a:solidFill>
              </a:uFill>
              <a:latin typeface="Arial"/>
            </a:endParaRPr>
          </a:p>
        </p:txBody>
      </p:sp>
      <p:sp>
        <p:nvSpPr>
          <p:cNvPr id="61"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Mapreduce jobs </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Pig latin scripts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Hive</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Sqoop</a:t>
            </a:r>
            <a:endParaRPr b="0" lang="en-IN" sz="3200" spc="-1" strike="noStrike">
              <a:solidFill>
                <a:srgbClr val="ffffff"/>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Why Mapreduce?</a:t>
            </a:r>
            <a:endParaRPr b="0" lang="en-IN" sz="4400" spc="-1" strike="noStrike">
              <a:solidFill>
                <a:srgbClr val="ffffff"/>
              </a:solidFill>
              <a:uFill>
                <a:solidFill>
                  <a:srgbClr val="ffffff"/>
                </a:solidFill>
              </a:uFill>
              <a:latin typeface="Arial"/>
            </a:endParaRPr>
          </a:p>
        </p:txBody>
      </p:sp>
      <p:sp>
        <p:nvSpPr>
          <p:cNvPr id="63"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Hadoop MapReduce (Hadoop Map/Reduce) is a software framework for distributed processing of large data sets on compute clusters of commodity hardware. It is a sub-project of the Apache Hadoop project. The framework takes care of scheduling tasks, monitoring them and re-executing any failed tasks.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ea typeface="Arial"/>
              </a:rPr>
              <a:t>The MapReduce algorithm contains two important tasks, namely Map and Reduce.</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ea typeface="Arial"/>
              </a:rPr>
              <a:t>Definite driver program control.</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ea typeface="Arial"/>
              </a:rPr>
              <a:t>Good amount of Testability when combining lots of large data sets</a:t>
            </a:r>
            <a:r>
              <a:rPr b="0" lang="en-IN" sz="2400" spc="-1" strike="noStrike">
                <a:solidFill>
                  <a:srgbClr val="000000"/>
                </a:solidFill>
                <a:uFill>
                  <a:solidFill>
                    <a:srgbClr val="ffffff"/>
                  </a:solidFill>
                </a:uFill>
                <a:latin typeface="Arial"/>
                <a:ea typeface="Arial"/>
              </a:rPr>
              <a:t> </a:t>
            </a:r>
            <a:r>
              <a:rPr b="0" lang="en-IN" sz="2400" spc="-1" strike="noStrike">
                <a:solidFill>
                  <a:srgbClr val="ffffff"/>
                </a:solidFill>
                <a:uFill>
                  <a:solidFill>
                    <a:srgbClr val="ffffff"/>
                  </a:solidFill>
                </a:uFill>
                <a:latin typeface="Arial"/>
                <a:ea typeface="Arial"/>
              </a:rPr>
              <a:t> </a:t>
            </a:r>
            <a:endParaRPr b="0" lang="en-IN" sz="3200" spc="-1" strike="noStrike">
              <a:solidFill>
                <a:srgbClr val="ffffff"/>
              </a:solidFill>
              <a:uFill>
                <a:solidFill>
                  <a:srgbClr val="ffffff"/>
                </a:solidFill>
              </a:uFill>
              <a:latin typeface="Arial"/>
            </a:endParaRPr>
          </a:p>
        </p:txBody>
      </p:sp>
      <p:pic>
        <p:nvPicPr>
          <p:cNvPr id="64" name="" descr=""/>
          <p:cNvPicPr/>
          <p:nvPr/>
        </p:nvPicPr>
        <p:blipFill>
          <a:blip r:embed="rId1"/>
          <a:stretch/>
        </p:blipFill>
        <p:spPr>
          <a:xfrm>
            <a:off x="7416000" y="576000"/>
            <a:ext cx="2504160" cy="7920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Why Hive?</a:t>
            </a:r>
            <a:endParaRPr b="0" lang="en-IN" sz="4400" spc="-1" strike="noStrike">
              <a:solidFill>
                <a:srgbClr val="ffffff"/>
              </a:solidFill>
              <a:uFill>
                <a:solidFill>
                  <a:srgbClr val="ffffff"/>
                </a:solidFill>
              </a:uFill>
              <a:latin typeface="Arial"/>
            </a:endParaRPr>
          </a:p>
        </p:txBody>
      </p:sp>
      <p:sp>
        <p:nvSpPr>
          <p:cNvPr id="66" name="TextShape 2"/>
          <p:cNvSpPr txBox="1"/>
          <p:nvPr/>
        </p:nvSpPr>
        <p:spPr>
          <a:xfrm>
            <a:off x="432000" y="1944000"/>
            <a:ext cx="9071640" cy="5184000"/>
          </a:xfrm>
          <a:prstGeom prst="rect">
            <a:avLst/>
          </a:prstGeom>
          <a:noFill/>
          <a:ln>
            <a:noFill/>
          </a:ln>
        </p:spPr>
        <p:txBody>
          <a:bodyPr lIns="0" rIns="0" tIns="0" bIns="0"/>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Apache Hive helps with querying and managing large datasets real fast. It is an ETL tool for Hadoop ecosystem.</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Hive evolved as a data warehousing solution built on top of Hadoop Map-Reduce framework. </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Hive provides SQL-like declarative language, called HiveQL, which is used for expressing queries. Using Hive-QL users associated with SQL are able to perform data analysis very easily.</a:t>
            </a:r>
            <a:r>
              <a:rPr b="0" lang="en-IN" sz="3200" spc="-1" strike="noStrike">
                <a:solidFill>
                  <a:srgbClr val="ffffff"/>
                </a:solidFill>
                <a:uFill>
                  <a:solidFill>
                    <a:srgbClr val="ffffff"/>
                  </a:solidFill>
                </a:uFill>
                <a:latin typeface="Arial"/>
              </a:rPr>
              <a:t> </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600" spc="-1" strike="noStrike">
                <a:solidFill>
                  <a:srgbClr val="ffffff"/>
                </a:solidFill>
                <a:uFill>
                  <a:solidFill>
                    <a:srgbClr val="ffffff"/>
                  </a:solidFill>
                </a:uFill>
                <a:latin typeface="Arial"/>
              </a:rPr>
              <a:t>Hive engine compiles these queries into Map-Reduce jobs to be executed on Hadoop. In addition, custom Map-Reduce scripts can also be plugged into queries. Hive operates on data stored in tables which consists of primitive data types and collection data types like arrays and maps</a:t>
            </a:r>
            <a:r>
              <a:rPr b="0" lang="en-IN" sz="3200" spc="-1" strike="noStrike">
                <a:solidFill>
                  <a:srgbClr val="ffffff"/>
                </a:solidFill>
                <a:uFill>
                  <a:solidFill>
                    <a:srgbClr val="ffffff"/>
                  </a:solidFill>
                </a:uFill>
                <a:latin typeface="Arial"/>
              </a:rPr>
              <a:t>. </a:t>
            </a:r>
            <a:endParaRPr b="0" lang="en-IN" sz="3200" spc="-1" strike="noStrike">
              <a:solidFill>
                <a:srgbClr val="ffffff"/>
              </a:solidFill>
              <a:uFill>
                <a:solidFill>
                  <a:srgbClr val="ffffff"/>
                </a:solidFill>
              </a:uFill>
              <a:latin typeface="Arial"/>
            </a:endParaRPr>
          </a:p>
        </p:txBody>
      </p:sp>
      <p:pic>
        <p:nvPicPr>
          <p:cNvPr id="67" name="" descr=""/>
          <p:cNvPicPr/>
          <p:nvPr/>
        </p:nvPicPr>
        <p:blipFill>
          <a:blip r:embed="rId1"/>
          <a:stretch/>
        </p:blipFill>
        <p:spPr>
          <a:xfrm>
            <a:off x="6552000" y="144000"/>
            <a:ext cx="1656000" cy="14904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Why Pig?</a:t>
            </a:r>
            <a:endParaRPr b="0" lang="en-IN" sz="4400" spc="-1" strike="noStrike">
              <a:solidFill>
                <a:srgbClr val="ffffff"/>
              </a:solidFill>
              <a:uFill>
                <a:solidFill>
                  <a:srgbClr val="ffffff"/>
                </a:solidFill>
              </a:uFill>
              <a:latin typeface="Arial"/>
            </a:endParaRPr>
          </a:p>
        </p:txBody>
      </p:sp>
      <p:sp>
        <p:nvSpPr>
          <p:cNvPr id="69"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Apache Pig is an abstraction over MapReduce. It is a tool/platform which is used to analyze larger sets of data representing them as data flows. Pig is generally used with Hadoop; we can perform all the data manipulation operations in Hadoop using Pig.</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To write data analysis programs, Pig provides a high-level language known as Pig Latin.</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Using Pig Latin, programmers can perform MapReduce tasks easily without having to type complex codes in Java.</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Apache Pig provides many built-in operators to support data operations like joins, filters, ordering, etc. In addition, it also provides nested data types like tuples, bags, and maps that are missing from MapReduce.</a:t>
            </a:r>
            <a:endParaRPr b="0" lang="en-IN" sz="3200" spc="-1" strike="noStrike">
              <a:solidFill>
                <a:srgbClr val="ffffff"/>
              </a:solidFill>
              <a:uFill>
                <a:solidFill>
                  <a:srgbClr val="ffffff"/>
                </a:solidFill>
              </a:uFill>
              <a:latin typeface="Arial"/>
            </a:endParaRPr>
          </a:p>
        </p:txBody>
      </p:sp>
      <p:pic>
        <p:nvPicPr>
          <p:cNvPr id="70" name="" descr=""/>
          <p:cNvPicPr/>
          <p:nvPr/>
        </p:nvPicPr>
        <p:blipFill>
          <a:blip r:embed="rId1"/>
          <a:stretch/>
        </p:blipFill>
        <p:spPr>
          <a:xfrm>
            <a:off x="5400000" y="144000"/>
            <a:ext cx="3384000" cy="17762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Why Scoop?</a:t>
            </a:r>
            <a:endParaRPr b="0" lang="en-IN" sz="4400" spc="-1" strike="noStrike">
              <a:solidFill>
                <a:srgbClr val="ffffff"/>
              </a:solidFill>
              <a:uFill>
                <a:solidFill>
                  <a:srgbClr val="ffffff"/>
                </a:solidFill>
              </a:uFill>
              <a:latin typeface="Arial"/>
            </a:endParaRPr>
          </a:p>
        </p:txBody>
      </p:sp>
      <p:sp>
        <p:nvSpPr>
          <p:cNvPr id="72"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Sqoop is a tool designed to transfer data between Hadoop and relational database servers. It is used to import data from relational databases such as MySQL, Oracle to Hadoop HDFS, and export from Hadoop file system to relational databases.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When Big Data storages and analyzers such as MapReduce, Hive, HBase, Cassandra, Pig, etc. of the Hadoop ecosystem came into picture, they required a tool to interact with the relational database servers for importing and exporting the Big Data residing in them</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600" spc="-1" strike="noStrike">
                <a:solidFill>
                  <a:srgbClr val="ffffff"/>
                </a:solidFill>
                <a:uFill>
                  <a:solidFill>
                    <a:srgbClr val="ffffff"/>
                  </a:solidFill>
                </a:uFill>
                <a:latin typeface="Arial"/>
              </a:rPr>
              <a:t>Here, Sqoop occupies a place in the Hadoop ecosystem to provide feasible interaction between relational database server and Hadoop’s HDFS.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600" spc="-1" strike="noStrike">
                <a:solidFill>
                  <a:srgbClr val="ffffff"/>
                </a:solidFill>
                <a:uFill>
                  <a:solidFill>
                    <a:srgbClr val="ffffff"/>
                  </a:solidFill>
                </a:uFill>
                <a:latin typeface="Arial"/>
              </a:rPr>
              <a:t>Sqoop − “SQL to Hadoop and Hadoop to SQL” </a:t>
            </a:r>
            <a:endParaRPr b="0" lang="en-IN" sz="3200" spc="-1" strike="noStrike">
              <a:solidFill>
                <a:srgbClr val="ffffff"/>
              </a:solidFill>
              <a:uFill>
                <a:solidFill>
                  <a:srgbClr val="ffffff"/>
                </a:solidFill>
              </a:uFill>
              <a:latin typeface="Arial"/>
            </a:endParaRPr>
          </a:p>
        </p:txBody>
      </p:sp>
      <p:pic>
        <p:nvPicPr>
          <p:cNvPr id="73" name="" descr=""/>
          <p:cNvPicPr/>
          <p:nvPr/>
        </p:nvPicPr>
        <p:blipFill>
          <a:blip r:embed="rId1"/>
          <a:stretch/>
        </p:blipFill>
        <p:spPr>
          <a:xfrm>
            <a:off x="7128000" y="113040"/>
            <a:ext cx="1656000" cy="16560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rIns="0" tIns="0" bIns="0" anchor="ctr"/>
          <a:p>
            <a:pPr algn="ctr">
              <a:lnSpc>
                <a:spcPct val="100000"/>
              </a:lnSpc>
            </a:pPr>
            <a:r>
              <a:rPr b="1" i="1" lang="en-IN" sz="3200" spc="-1" strike="noStrike" u="sng">
                <a:solidFill>
                  <a:srgbClr val="ffff66"/>
                </a:solidFill>
                <a:uFill>
                  <a:solidFill>
                    <a:srgbClr val="ffffff"/>
                  </a:solidFill>
                </a:uFill>
                <a:latin typeface="Bitstream Vera Sans"/>
                <a:ea typeface="Arial"/>
              </a:rPr>
              <a:t>Flow Of Project</a:t>
            </a:r>
            <a:endParaRPr b="0" lang="en-IN" sz="4400" spc="-1" strike="noStrike">
              <a:solidFill>
                <a:srgbClr val="ffffff"/>
              </a:solidFill>
              <a:uFill>
                <a:solidFill>
                  <a:srgbClr val="ffffff"/>
                </a:solidFill>
              </a:uFill>
              <a:latin typeface="Arial"/>
            </a:endParaRPr>
          </a:p>
        </p:txBody>
      </p:sp>
      <p:sp>
        <p:nvSpPr>
          <p:cNvPr id="75" name="TextShape 2"/>
          <p:cNvSpPr txBox="1"/>
          <p:nvPr/>
        </p:nvSpPr>
        <p:spPr>
          <a:xfrm>
            <a:off x="504000" y="1769040"/>
            <a:ext cx="9071640" cy="4384440"/>
          </a:xfrm>
          <a:prstGeom prst="rect">
            <a:avLst/>
          </a:prstGeom>
          <a:noFill/>
          <a:ln>
            <a:noFill/>
          </a:ln>
        </p:spPr>
        <p:txBody>
          <a:bodyPr lIns="0" rIns="0" tIns="0" bIns="0"/>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Arial"/>
                <a:ea typeface="Arial"/>
              </a:rPr>
              <a:t>Load the data into HDFS.</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Arial"/>
                <a:ea typeface="Arial"/>
              </a:rPr>
              <a:t>Run required analysis by writing MapReduce or Hive or Pig programs.</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Arial"/>
                <a:ea typeface="Arial"/>
              </a:rPr>
              <a:t>Get the required output.</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Arial"/>
                <a:ea typeface="Arial"/>
              </a:rPr>
              <a:t>Visualize the data by drawing graphs for more in-depth understanding.</a:t>
            </a:r>
            <a:endParaRPr b="0" lang="en-IN" sz="3200" spc="-1" strike="noStrike">
              <a:solidFill>
                <a:srgbClr val="ffffff"/>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Analysis on H1Bvisa Data</a:t>
            </a:r>
            <a:endParaRPr b="0" lang="en-IN" sz="4400" spc="-1" strike="noStrike">
              <a:solidFill>
                <a:srgbClr val="ffffff"/>
              </a:solidFill>
              <a:uFill>
                <a:solidFill>
                  <a:srgbClr val="ffffff"/>
                </a:solidFill>
              </a:uFill>
              <a:latin typeface="Arial"/>
            </a:endParaRPr>
          </a:p>
        </p:txBody>
      </p:sp>
      <p:sp>
        <p:nvSpPr>
          <p:cNvPr id="77" name="TextShape 2"/>
          <p:cNvSpPr txBox="1"/>
          <p:nvPr/>
        </p:nvSpPr>
        <p:spPr>
          <a:xfrm>
            <a:off x="504000" y="1656000"/>
            <a:ext cx="9360000" cy="5256000"/>
          </a:xfrm>
          <a:prstGeom prst="rect">
            <a:avLst/>
          </a:prstGeom>
          <a:noFill/>
          <a:ln>
            <a:noFill/>
          </a:ln>
        </p:spPr>
        <p:txBody>
          <a:bodyPr lIns="0" rIns="0" tIns="0" bIns="0"/>
          <a:p>
            <a:pPr marL="432000" indent="-324000">
              <a:lnSpc>
                <a:spcPct val="150000"/>
              </a:lnSpc>
              <a:buClr>
                <a:srgbClr val="ffffff"/>
              </a:buClr>
              <a:buSzPct val="45000"/>
              <a:buFont typeface="Wingdings" charset="2"/>
              <a:buChar char=""/>
            </a:pPr>
            <a:r>
              <a:rPr b="0" lang="en-IN" sz="11620" spc="-1" strike="noStrike">
                <a:solidFill>
                  <a:srgbClr val="ffffff"/>
                </a:solidFill>
                <a:uFill>
                  <a:solidFill>
                    <a:srgbClr val="ffffff"/>
                  </a:solidFill>
                </a:uFill>
                <a:latin typeface="Bitstream Vera Sans"/>
                <a:ea typeface="Arial"/>
              </a:rPr>
              <a:t> </a:t>
            </a:r>
            <a:r>
              <a:rPr b="0" lang="en-IN" sz="11620" spc="-1" strike="noStrike">
                <a:solidFill>
                  <a:srgbClr val="ffffff"/>
                </a:solidFill>
                <a:uFill>
                  <a:solidFill>
                    <a:srgbClr val="ffffff"/>
                  </a:solidFill>
                </a:uFill>
                <a:latin typeface="Bitstream Vera Sans"/>
                <a:ea typeface="Arial"/>
              </a:rPr>
              <a:t>Is the number of petitions with Data Engineer job title increasing over time?</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11620" spc="-1" strike="noStrike">
                <a:solidFill>
                  <a:srgbClr val="ffffff"/>
                </a:solidFill>
                <a:uFill>
                  <a:solidFill>
                    <a:srgbClr val="ffffff"/>
                  </a:solidFill>
                </a:uFill>
                <a:latin typeface="Bitstream Vera Sans"/>
                <a:ea typeface="Arial"/>
              </a:rPr>
              <a:t> </a:t>
            </a:r>
            <a:r>
              <a:rPr b="0" lang="en-IN" sz="11620" spc="-1" strike="noStrike">
                <a:solidFill>
                  <a:srgbClr val="ffffff"/>
                </a:solidFill>
                <a:uFill>
                  <a:solidFill>
                    <a:srgbClr val="ffffff"/>
                  </a:solidFill>
                </a:uFill>
                <a:latin typeface="Bitstream Vera Sans"/>
                <a:ea typeface="Arial"/>
              </a:rPr>
              <a:t>Find top 5 job titles who are having highest growth in applications.</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11620" spc="-1" strike="noStrike">
                <a:solidFill>
                  <a:srgbClr val="ffffff"/>
                </a:solidFill>
                <a:uFill>
                  <a:solidFill>
                    <a:srgbClr val="ffffff"/>
                  </a:solidFill>
                </a:uFill>
                <a:latin typeface="Bitstream Vera Sans"/>
                <a:ea typeface="Arial"/>
              </a:rPr>
              <a:t> </a:t>
            </a:r>
            <a:r>
              <a:rPr b="0" lang="en-IN" sz="11620" spc="-1" strike="noStrike">
                <a:solidFill>
                  <a:srgbClr val="ffffff"/>
                </a:solidFill>
                <a:uFill>
                  <a:solidFill>
                    <a:srgbClr val="ffffff"/>
                  </a:solidFill>
                </a:uFill>
                <a:latin typeface="Bitstream Vera Sans"/>
                <a:ea typeface="Arial"/>
              </a:rPr>
              <a:t>Which part of the US has the most Data Engineer jobs for each year?</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11620" spc="-1" strike="noStrike">
                <a:solidFill>
                  <a:srgbClr val="ffffff"/>
                </a:solidFill>
                <a:uFill>
                  <a:solidFill>
                    <a:srgbClr val="ffffff"/>
                  </a:solidFill>
                </a:uFill>
                <a:latin typeface="Bitstream Vera Sans"/>
                <a:ea typeface="Arial"/>
              </a:rPr>
              <a:t> </a:t>
            </a:r>
            <a:r>
              <a:rPr b="0" lang="en-IN" sz="11620" spc="-1" strike="noStrike">
                <a:solidFill>
                  <a:srgbClr val="ffffff"/>
                </a:solidFill>
                <a:uFill>
                  <a:solidFill>
                    <a:srgbClr val="ffffff"/>
                  </a:solidFill>
                </a:uFill>
                <a:latin typeface="Bitstream Vera Sans"/>
                <a:ea typeface="Arial"/>
              </a:rPr>
              <a:t>Find top 5 locations in the US who have got certified visa for each      year.</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11620" spc="-1" strike="noStrike">
                <a:solidFill>
                  <a:srgbClr val="ffffff"/>
                </a:solidFill>
                <a:uFill>
                  <a:solidFill>
                    <a:srgbClr val="ffffff"/>
                  </a:solidFill>
                </a:uFill>
                <a:latin typeface="Bitstream Vera Sans"/>
                <a:ea typeface="Arial"/>
              </a:rPr>
              <a:t> </a:t>
            </a:r>
            <a:r>
              <a:rPr b="0" lang="en-IN" sz="11620" spc="-1" strike="noStrike">
                <a:solidFill>
                  <a:srgbClr val="ffffff"/>
                </a:solidFill>
                <a:uFill>
                  <a:solidFill>
                    <a:srgbClr val="ffffff"/>
                  </a:solidFill>
                </a:uFill>
                <a:latin typeface="Bitstream Vera Sans"/>
                <a:ea typeface="Arial"/>
              </a:rPr>
              <a:t>Which industry has the most number of Data Scientist positions?</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11620" spc="-1" strike="noStrike">
                <a:solidFill>
                  <a:srgbClr val="ffffff"/>
                </a:solidFill>
                <a:uFill>
                  <a:solidFill>
                    <a:srgbClr val="ffffff"/>
                  </a:solidFill>
                </a:uFill>
                <a:latin typeface="Bitstream Vera Sans"/>
                <a:ea typeface="Arial"/>
              </a:rPr>
              <a:t> </a:t>
            </a:r>
            <a:r>
              <a:rPr b="0" lang="en-IN" sz="11620" spc="-1" strike="noStrike">
                <a:solidFill>
                  <a:srgbClr val="ffffff"/>
                </a:solidFill>
                <a:uFill>
                  <a:solidFill>
                    <a:srgbClr val="ffffff"/>
                  </a:solidFill>
                </a:uFill>
                <a:latin typeface="Bitstream Vera Sans"/>
                <a:ea typeface="Arial"/>
              </a:rPr>
              <a:t>Which top 5 employers file the most petitions each year?</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11620" spc="-1" strike="noStrike">
                <a:solidFill>
                  <a:srgbClr val="ffffff"/>
                </a:solidFill>
                <a:uFill>
                  <a:solidFill>
                    <a:srgbClr val="ffffff"/>
                  </a:solidFill>
                </a:uFill>
                <a:latin typeface="Bitstream Vera Sans"/>
                <a:ea typeface="Arial"/>
              </a:rPr>
              <a:t> </a:t>
            </a:r>
            <a:r>
              <a:rPr b="0" lang="en-IN" sz="11620" spc="-1" strike="noStrike">
                <a:solidFill>
                  <a:srgbClr val="ffffff"/>
                </a:solidFill>
                <a:uFill>
                  <a:solidFill>
                    <a:srgbClr val="ffffff"/>
                  </a:solidFill>
                </a:uFill>
                <a:latin typeface="Bitstream Vera Sans"/>
                <a:ea typeface="Arial"/>
              </a:rPr>
              <a:t>Find the most popular top 10 job positions for H1B visa applications for each year</a:t>
            </a:r>
            <a:r>
              <a:rPr b="0" lang="en-IN" sz="8000" spc="-1" strike="noStrike">
                <a:solidFill>
                  <a:srgbClr val="ffffff"/>
                </a:solidFill>
                <a:uFill>
                  <a:solidFill>
                    <a:srgbClr val="ffffff"/>
                  </a:solidFill>
                </a:uFill>
                <a:latin typeface="Bitstream Vera Sans"/>
                <a:ea typeface="Arial"/>
              </a:rPr>
              <a:t>?</a:t>
            </a:r>
            <a:endParaRPr b="0" lang="en-IN" sz="3200" spc="-1" strike="noStrike">
              <a:solidFill>
                <a:srgbClr val="ffffff"/>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Contd...</a:t>
            </a:r>
            <a:endParaRPr b="0" lang="en-IN" sz="4400" spc="-1" strike="noStrike">
              <a:solidFill>
                <a:srgbClr val="ffffff"/>
              </a:solidFill>
              <a:uFill>
                <a:solidFill>
                  <a:srgbClr val="ffffff"/>
                </a:solidFill>
              </a:uFill>
              <a:latin typeface="Arial"/>
            </a:endParaRPr>
          </a:p>
        </p:txBody>
      </p:sp>
      <p:sp>
        <p:nvSpPr>
          <p:cNvPr id="79" name="TextShape 2"/>
          <p:cNvSpPr txBox="1"/>
          <p:nvPr/>
        </p:nvSpPr>
        <p:spPr>
          <a:xfrm>
            <a:off x="504000" y="1769040"/>
            <a:ext cx="9360000" cy="5502960"/>
          </a:xfrm>
          <a:prstGeom prst="rect">
            <a:avLst/>
          </a:prstGeom>
          <a:noFill/>
          <a:ln>
            <a:noFill/>
          </a:ln>
        </p:spPr>
        <p:txBody>
          <a:bodyPr lIns="0" rIns="0" tIns="0" bIns="0"/>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Bitstream Vera Sans"/>
                <a:ea typeface="Arial"/>
              </a:rPr>
              <a:t>Find the percentage and the count of each case status on total applications for each year. Create a graph depicting the pattern of all the cases over the period of time.</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Bitstream Vera Sans"/>
                <a:ea typeface="Arial"/>
              </a:rPr>
              <a:t>Create a bar graph to depict the number of applications for each year </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Bitstream Vera Sans"/>
                <a:ea typeface="Arial"/>
              </a:rPr>
              <a:t>Find the average Prevailing Wage for each Job for each Year (take part time and    full time separate).Arrange the output in descending order.</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Bitstream Vera Sans"/>
                <a:ea typeface="Arial"/>
              </a:rPr>
              <a:t> </a:t>
            </a:r>
            <a:r>
              <a:rPr b="0" lang="en-IN" sz="2800" spc="-1" strike="noStrike">
                <a:solidFill>
                  <a:srgbClr val="ffffff"/>
                </a:solidFill>
                <a:uFill>
                  <a:solidFill>
                    <a:srgbClr val="ffffff"/>
                  </a:solidFill>
                </a:uFill>
                <a:latin typeface="Bitstream Vera Sans"/>
                <a:ea typeface="Arial"/>
              </a:rPr>
              <a:t>Which are  employers along with the number of petitions who have the success rate more than 70% in petitions and total petitions filed more than 1000?</a:t>
            </a:r>
            <a:endParaRPr b="0" lang="en-IN" sz="3200" spc="-1" strike="noStrike">
              <a:solidFill>
                <a:srgbClr val="ffffff"/>
              </a:solidFill>
              <a:uFill>
                <a:solidFill>
                  <a:srgbClr val="ffffff"/>
                </a:solidFill>
              </a:uFill>
              <a:latin typeface="Arial"/>
            </a:endParaRPr>
          </a:p>
          <a:p>
            <a:pPr marL="432000" indent="-324000">
              <a:lnSpc>
                <a:spcPct val="150000"/>
              </a:lnSpc>
              <a:buClr>
                <a:srgbClr val="ffffff"/>
              </a:buClr>
              <a:buSzPct val="45000"/>
              <a:buFont typeface="Wingdings" charset="2"/>
              <a:buChar char=""/>
            </a:pPr>
            <a:r>
              <a:rPr b="0" lang="en-IN" sz="2800" spc="-1" strike="noStrike">
                <a:solidFill>
                  <a:srgbClr val="ffffff"/>
                </a:solidFill>
                <a:uFill>
                  <a:solidFill>
                    <a:srgbClr val="ffffff"/>
                  </a:solidFill>
                </a:uFill>
                <a:latin typeface="Bitstream Vera Sans"/>
                <a:ea typeface="Arial"/>
              </a:rPr>
              <a:t> </a:t>
            </a:r>
            <a:r>
              <a:rPr b="0" lang="en-IN" sz="2800" spc="-1" strike="noStrike">
                <a:solidFill>
                  <a:srgbClr val="ffffff"/>
                </a:solidFill>
                <a:uFill>
                  <a:solidFill>
                    <a:srgbClr val="ffffff"/>
                  </a:solidFill>
                </a:uFill>
                <a:latin typeface="Bitstream Vera Sans"/>
                <a:ea typeface="Arial"/>
              </a:rPr>
              <a:t>Which are the  job positions along with the number of petitions which have the success rate more than 70% in petitions and total petitions filed more than 1000?</a:t>
            </a:r>
            <a:endParaRPr b="0" lang="en-IN" sz="3200" spc="-1" strike="noStrike">
              <a:solidFill>
                <a:srgbClr val="ffffff"/>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Sample Code and output</a:t>
            </a:r>
            <a:endParaRPr b="0" lang="en-IN" sz="4400" spc="-1" strike="noStrike">
              <a:solidFill>
                <a:srgbClr val="ffffff"/>
              </a:solidFill>
              <a:uFill>
                <a:solidFill>
                  <a:srgbClr val="ffffff"/>
                </a:solidFill>
              </a:uFill>
              <a:latin typeface="Arial"/>
            </a:endParaRPr>
          </a:p>
        </p:txBody>
      </p:sp>
      <p:sp>
        <p:nvSpPr>
          <p:cNvPr id="81" name="TextShape 2"/>
          <p:cNvSpPr txBox="1"/>
          <p:nvPr/>
        </p:nvSpPr>
        <p:spPr>
          <a:xfrm>
            <a:off x="504000" y="1656000"/>
            <a:ext cx="9071640" cy="53280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ffffff"/>
                </a:solidFill>
                <a:uFill>
                  <a:solidFill>
                    <a:srgbClr val="ffffff"/>
                  </a:solidFill>
                </a:uFill>
                <a:latin typeface="Arial"/>
              </a:rPr>
              <a:t>The number of applications for all 6 years?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800" spc="-1" strike="noStrike">
                <a:solidFill>
                  <a:srgbClr val="ffffff"/>
                </a:solidFill>
                <a:uFill>
                  <a:solidFill>
                    <a:srgbClr val="ffffff"/>
                  </a:solidFill>
                </a:uFill>
                <a:latin typeface="Arial"/>
              </a:rPr>
              <a:t>Using Hive:</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800" spc="-1" strike="noStrike">
                <a:solidFill>
                  <a:srgbClr val="ffffff"/>
                </a:solidFill>
                <a:uFill>
                  <a:solidFill>
                    <a:srgbClr val="ffffff"/>
                  </a:solidFill>
                </a:uFill>
                <a:latin typeface="Arial"/>
              </a:rPr>
              <a:t>select year, count(*) from h1b_final group by year;</a:t>
            </a:r>
            <a:endParaRPr b="0" lang="en-IN" sz="32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b="1" lang="en-IN" sz="2800" spc="-1" strike="noStrike">
                <a:solidFill>
                  <a:srgbClr val="ffff66"/>
                </a:solidFill>
                <a:uFill>
                  <a:solidFill>
                    <a:srgbClr val="ffffff"/>
                  </a:solidFill>
                </a:uFill>
                <a:latin typeface="Arial"/>
              </a:rPr>
              <a:t>2011</a:t>
            </a:r>
            <a:r>
              <a:rPr b="1" lang="en-IN" sz="2800" spc="-1" strike="noStrike">
                <a:solidFill>
                  <a:srgbClr val="ffff66"/>
                </a:solidFill>
                <a:uFill>
                  <a:solidFill>
                    <a:srgbClr val="ffffff"/>
                  </a:solidFill>
                </a:uFill>
                <a:latin typeface="Arial"/>
              </a:rPr>
              <a:t>	</a:t>
            </a:r>
            <a:r>
              <a:rPr b="1" lang="en-IN" sz="2800" spc="-1" strike="noStrike">
                <a:solidFill>
                  <a:srgbClr val="ffff66"/>
                </a:solidFill>
                <a:uFill>
                  <a:solidFill>
                    <a:srgbClr val="ffffff"/>
                  </a:solidFill>
                </a:uFill>
                <a:latin typeface="Arial"/>
              </a:rPr>
              <a:t>358767</a:t>
            </a:r>
            <a:endParaRPr b="0" lang="en-IN" sz="32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b="1" lang="en-IN" sz="2800" spc="-1" strike="noStrike">
                <a:solidFill>
                  <a:srgbClr val="ffff66"/>
                </a:solidFill>
                <a:uFill>
                  <a:solidFill>
                    <a:srgbClr val="ffffff"/>
                  </a:solidFill>
                </a:uFill>
                <a:latin typeface="Arial"/>
              </a:rPr>
              <a:t>2013</a:t>
            </a:r>
            <a:r>
              <a:rPr b="1" lang="en-IN" sz="2800" spc="-1" strike="noStrike">
                <a:solidFill>
                  <a:srgbClr val="ffff66"/>
                </a:solidFill>
                <a:uFill>
                  <a:solidFill>
                    <a:srgbClr val="ffffff"/>
                  </a:solidFill>
                </a:uFill>
                <a:latin typeface="Arial"/>
              </a:rPr>
              <a:t>	</a:t>
            </a:r>
            <a:r>
              <a:rPr b="1" lang="en-IN" sz="2800" spc="-1" strike="noStrike">
                <a:solidFill>
                  <a:srgbClr val="ffff66"/>
                </a:solidFill>
                <a:uFill>
                  <a:solidFill>
                    <a:srgbClr val="ffffff"/>
                  </a:solidFill>
                </a:uFill>
                <a:latin typeface="Arial"/>
              </a:rPr>
              <a:t>442114</a:t>
            </a:r>
            <a:endParaRPr b="0" lang="en-IN" sz="32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b="1" lang="en-IN" sz="2800" spc="-1" strike="noStrike">
                <a:solidFill>
                  <a:srgbClr val="ffff66"/>
                </a:solidFill>
                <a:uFill>
                  <a:solidFill>
                    <a:srgbClr val="ffffff"/>
                  </a:solidFill>
                </a:uFill>
                <a:latin typeface="Arial"/>
              </a:rPr>
              <a:t>2015</a:t>
            </a:r>
            <a:r>
              <a:rPr b="1" lang="en-IN" sz="2800" spc="-1" strike="noStrike">
                <a:solidFill>
                  <a:srgbClr val="ffff66"/>
                </a:solidFill>
                <a:uFill>
                  <a:solidFill>
                    <a:srgbClr val="ffffff"/>
                  </a:solidFill>
                </a:uFill>
                <a:latin typeface="Arial"/>
              </a:rPr>
              <a:t>	</a:t>
            </a:r>
            <a:r>
              <a:rPr b="1" lang="en-IN" sz="2800" spc="-1" strike="noStrike">
                <a:solidFill>
                  <a:srgbClr val="ffff66"/>
                </a:solidFill>
                <a:uFill>
                  <a:solidFill>
                    <a:srgbClr val="ffffff"/>
                  </a:solidFill>
                </a:uFill>
                <a:latin typeface="Arial"/>
              </a:rPr>
              <a:t>618727</a:t>
            </a:r>
            <a:endParaRPr b="0" lang="en-IN" sz="32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b="1" lang="en-IN" sz="2800" spc="-1" strike="noStrike">
                <a:solidFill>
                  <a:srgbClr val="ffff66"/>
                </a:solidFill>
                <a:uFill>
                  <a:solidFill>
                    <a:srgbClr val="ffffff"/>
                  </a:solidFill>
                </a:uFill>
                <a:latin typeface="Arial"/>
              </a:rPr>
              <a:t>2012</a:t>
            </a:r>
            <a:r>
              <a:rPr b="1" lang="en-IN" sz="2800" spc="-1" strike="noStrike">
                <a:solidFill>
                  <a:srgbClr val="ffff66"/>
                </a:solidFill>
                <a:uFill>
                  <a:solidFill>
                    <a:srgbClr val="ffffff"/>
                  </a:solidFill>
                </a:uFill>
                <a:latin typeface="Arial"/>
              </a:rPr>
              <a:t>	</a:t>
            </a:r>
            <a:r>
              <a:rPr b="1" lang="en-IN" sz="2800" spc="-1" strike="noStrike">
                <a:solidFill>
                  <a:srgbClr val="ffff66"/>
                </a:solidFill>
                <a:uFill>
                  <a:solidFill>
                    <a:srgbClr val="ffffff"/>
                  </a:solidFill>
                </a:uFill>
                <a:latin typeface="Arial"/>
              </a:rPr>
              <a:t>415607</a:t>
            </a:r>
            <a:endParaRPr b="0" lang="en-IN" sz="32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b="1" lang="en-IN" sz="2800" spc="-1" strike="noStrike">
                <a:solidFill>
                  <a:srgbClr val="ffff66"/>
                </a:solidFill>
                <a:uFill>
                  <a:solidFill>
                    <a:srgbClr val="ffffff"/>
                  </a:solidFill>
                </a:uFill>
                <a:latin typeface="Arial"/>
              </a:rPr>
              <a:t>2014</a:t>
            </a:r>
            <a:r>
              <a:rPr b="1" lang="en-IN" sz="2800" spc="-1" strike="noStrike">
                <a:solidFill>
                  <a:srgbClr val="ffff66"/>
                </a:solidFill>
                <a:uFill>
                  <a:solidFill>
                    <a:srgbClr val="ffffff"/>
                  </a:solidFill>
                </a:uFill>
                <a:latin typeface="Arial"/>
              </a:rPr>
              <a:t>	</a:t>
            </a:r>
            <a:r>
              <a:rPr b="1" lang="en-IN" sz="2800" spc="-1" strike="noStrike">
                <a:solidFill>
                  <a:srgbClr val="ffff66"/>
                </a:solidFill>
                <a:uFill>
                  <a:solidFill>
                    <a:srgbClr val="ffffff"/>
                  </a:solidFill>
                </a:uFill>
                <a:latin typeface="Arial"/>
              </a:rPr>
              <a:t>519427</a:t>
            </a:r>
            <a:endParaRPr b="0" lang="en-IN" sz="32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b="1" lang="en-IN" sz="2800" spc="-1" strike="noStrike">
                <a:solidFill>
                  <a:srgbClr val="ffff66"/>
                </a:solidFill>
                <a:uFill>
                  <a:solidFill>
                    <a:srgbClr val="ffffff"/>
                  </a:solidFill>
                </a:uFill>
                <a:latin typeface="Arial"/>
              </a:rPr>
              <a:t>2016</a:t>
            </a:r>
            <a:r>
              <a:rPr b="1" lang="en-IN" sz="2800" spc="-1" strike="noStrike">
                <a:solidFill>
                  <a:srgbClr val="ffff66"/>
                </a:solidFill>
                <a:uFill>
                  <a:solidFill>
                    <a:srgbClr val="ffffff"/>
                  </a:solidFill>
                </a:uFill>
                <a:latin typeface="Arial"/>
              </a:rPr>
              <a:t>	</a:t>
            </a:r>
            <a:r>
              <a:rPr b="1" lang="en-IN" sz="2800" spc="-1" strike="noStrike">
                <a:solidFill>
                  <a:srgbClr val="ffff66"/>
                </a:solidFill>
                <a:uFill>
                  <a:solidFill>
                    <a:srgbClr val="ffffff"/>
                  </a:solidFill>
                </a:uFill>
                <a:latin typeface="Arial"/>
              </a:rPr>
              <a:t>647803</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800" spc="-1" strike="noStrike">
                <a:solidFill>
                  <a:srgbClr val="ffffff"/>
                </a:solidFill>
                <a:uFill>
                  <a:solidFill>
                    <a:srgbClr val="ffffff"/>
                  </a:solidFill>
                </a:uFill>
                <a:latin typeface="Arial"/>
              </a:rPr>
              <a:t>Total Records: </a:t>
            </a:r>
            <a:r>
              <a:rPr b="1" lang="en-IN" sz="2800" spc="-1" strike="noStrike">
                <a:solidFill>
                  <a:srgbClr val="ffff66"/>
                </a:solidFill>
                <a:uFill>
                  <a:solidFill>
                    <a:srgbClr val="ffffff"/>
                  </a:solidFill>
                </a:uFill>
                <a:latin typeface="Arial"/>
              </a:rPr>
              <a:t>3002445</a:t>
            </a:r>
            <a:endParaRPr b="0" lang="en-IN" sz="3200" spc="-1" strike="noStrike">
              <a:solidFill>
                <a:srgbClr val="ffffff"/>
              </a:solidFill>
              <a:uFill>
                <a:solidFill>
                  <a:srgbClr val="ffffff"/>
                </a:solidFill>
              </a:uFill>
              <a:latin typeface="Arial"/>
            </a:endParaRPr>
          </a:p>
          <a:p>
            <a:endParaRPr b="0" lang="en-IN" sz="3200" spc="-1" strike="noStrike">
              <a:solidFill>
                <a:srgbClr val="ffffff"/>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Problem of Data Explosion</a:t>
            </a:r>
            <a:endParaRPr b="0" lang="en-IN" sz="4400" spc="-1" strike="noStrike">
              <a:solidFill>
                <a:srgbClr val="ffffff"/>
              </a:solidFill>
              <a:uFill>
                <a:solidFill>
                  <a:srgbClr val="ffffff"/>
                </a:solidFill>
              </a:uFill>
              <a:latin typeface="Arial"/>
            </a:endParaRPr>
          </a:p>
        </p:txBody>
      </p:sp>
      <p:pic>
        <p:nvPicPr>
          <p:cNvPr id="43" name="" descr=""/>
          <p:cNvPicPr/>
          <p:nvPr/>
        </p:nvPicPr>
        <p:blipFill>
          <a:blip r:embed="rId1"/>
          <a:stretch/>
        </p:blipFill>
        <p:spPr>
          <a:xfrm>
            <a:off x="142560" y="1974600"/>
            <a:ext cx="9794160" cy="4289400"/>
          </a:xfrm>
          <a:prstGeom prst="rect">
            <a:avLst/>
          </a:prstGeom>
          <a:ln>
            <a:noFill/>
          </a:ln>
        </p:spPr>
      </p:pic>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Contd...</a:t>
            </a:r>
            <a:endParaRPr b="0" lang="en-IN" sz="4400" spc="-1" strike="noStrike">
              <a:solidFill>
                <a:srgbClr val="ffffff"/>
              </a:solidFill>
              <a:uFill>
                <a:solidFill>
                  <a:srgbClr val="ffffff"/>
                </a:solidFill>
              </a:uFill>
              <a:latin typeface="Arial"/>
            </a:endParaRPr>
          </a:p>
        </p:txBody>
      </p:sp>
      <p:pic>
        <p:nvPicPr>
          <p:cNvPr id="83" name="" descr=""/>
          <p:cNvPicPr/>
          <p:nvPr/>
        </p:nvPicPr>
        <p:blipFill>
          <a:blip r:embed="rId1"/>
          <a:srcRect l="0" t="20925" r="0" b="0"/>
          <a:stretch/>
        </p:blipFill>
        <p:spPr>
          <a:xfrm>
            <a:off x="270000" y="2736000"/>
            <a:ext cx="9666000" cy="2448000"/>
          </a:xfrm>
          <a:prstGeom prst="rect">
            <a:avLst/>
          </a:prstGeom>
          <a:ln>
            <a:noFill/>
          </a:ln>
        </p:spPr>
      </p:pic>
      <p:sp>
        <p:nvSpPr>
          <p:cNvPr id="84" name="TextShape 2"/>
          <p:cNvSpPr txBox="1"/>
          <p:nvPr/>
        </p:nvSpPr>
        <p:spPr>
          <a:xfrm>
            <a:off x="936000" y="1636920"/>
            <a:ext cx="7560000" cy="883080"/>
          </a:xfrm>
          <a:prstGeom prst="rect">
            <a:avLst/>
          </a:prstGeom>
          <a:noFill/>
          <a:ln>
            <a:noFill/>
          </a:ln>
        </p:spPr>
        <p:txBody>
          <a:bodyPr lIns="90000" rIns="90000" tIns="45000" bIns="45000"/>
          <a:p>
            <a:pPr algn="ctr"/>
            <a:r>
              <a:rPr b="0" lang="en-IN" sz="1800" spc="-1" strike="noStrike">
                <a:solidFill>
                  <a:srgbClr val="ffffff"/>
                </a:solidFill>
                <a:uFill>
                  <a:solidFill>
                    <a:srgbClr val="ffffff"/>
                  </a:solidFill>
                </a:uFill>
                <a:latin typeface="Arial"/>
              </a:rPr>
              <a:t> </a:t>
            </a:r>
            <a:r>
              <a:rPr b="0" lang="en-IN" sz="2800" spc="-1" strike="noStrike">
                <a:solidFill>
                  <a:srgbClr val="ffffff"/>
                </a:solidFill>
                <a:uFill>
                  <a:solidFill>
                    <a:srgbClr val="ffffff"/>
                  </a:solidFill>
                </a:uFill>
                <a:latin typeface="Arial"/>
              </a:rPr>
              <a:t>Bar graph dipicting the growth of the annual application over the year</a:t>
            </a:r>
            <a:endParaRPr b="0" lang="en-IN" sz="1800" spc="-1" strike="noStrike">
              <a:solidFill>
                <a:srgbClr val="ffffff"/>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Contd...</a:t>
            </a:r>
            <a:endParaRPr b="0" lang="en-IN" sz="4400" spc="-1" strike="noStrike">
              <a:solidFill>
                <a:srgbClr val="ffffff"/>
              </a:solidFill>
              <a:uFill>
                <a:solidFill>
                  <a:srgbClr val="ffffff"/>
                </a:solidFill>
              </a:uFill>
              <a:latin typeface="Arial"/>
            </a:endParaRPr>
          </a:p>
        </p:txBody>
      </p:sp>
      <p:sp>
        <p:nvSpPr>
          <p:cNvPr id="86" name="TextShape 2"/>
          <p:cNvSpPr txBox="1"/>
          <p:nvPr/>
        </p:nvSpPr>
        <p:spPr>
          <a:xfrm>
            <a:off x="504000" y="1872000"/>
            <a:ext cx="9071640" cy="4782960"/>
          </a:xfrm>
          <a:prstGeom prst="rect">
            <a:avLst/>
          </a:prstGeom>
          <a:noFill/>
          <a:ln>
            <a:noFill/>
          </a:ln>
        </p:spPr>
        <p:txBody>
          <a:bodyPr lIns="0" rIns="0" tIns="0" bIns="0"/>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Case-status offered by H1bvisa applications?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400" spc="-1" strike="noStrike" u="sng">
                <a:solidFill>
                  <a:srgbClr val="ffffff"/>
                </a:solidFill>
                <a:uFill>
                  <a:solidFill>
                    <a:srgbClr val="ffffff"/>
                  </a:solidFill>
                </a:uFill>
                <a:latin typeface="Arial"/>
              </a:rPr>
              <a:t>Using Hive</a:t>
            </a:r>
            <a:r>
              <a:rPr b="0" lang="en-IN" sz="2400" spc="-1" strike="noStrike">
                <a:solidFill>
                  <a:srgbClr val="ffffff"/>
                </a:solidFill>
                <a:uFill>
                  <a:solidFill>
                    <a:srgbClr val="ffffff"/>
                  </a:solidFill>
                </a:uFill>
                <a:latin typeface="Arial"/>
              </a:rPr>
              <a:t>:</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600" spc="-1" strike="noStrike">
                <a:solidFill>
                  <a:srgbClr val="ffffff"/>
                </a:solidFill>
                <a:uFill>
                  <a:solidFill>
                    <a:srgbClr val="ffffff"/>
                  </a:solidFill>
                </a:uFill>
                <a:latin typeface="Arial"/>
              </a:rPr>
              <a:t>select case_status, count(*) from h1b_final group by case_status;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1" lang="en-IN" sz="2400" spc="-1" strike="noStrike">
                <a:solidFill>
                  <a:srgbClr val="ffff66"/>
                </a:solidFill>
                <a:uFill>
                  <a:solidFill>
                    <a:srgbClr val="ffffff"/>
                  </a:solidFill>
                </a:uFill>
                <a:latin typeface="Arial"/>
              </a:rPr>
              <a:t>CERTIFIED-WITHDRAWN</a:t>
            </a:r>
            <a:r>
              <a:rPr b="1" lang="en-IN" sz="2400" spc="-1" strike="noStrike">
                <a:solidFill>
                  <a:srgbClr val="ffff66"/>
                </a:solidFill>
                <a:uFill>
                  <a:solidFill>
                    <a:srgbClr val="ffffff"/>
                  </a:solidFill>
                </a:uFill>
                <a:latin typeface="Arial"/>
              </a:rPr>
              <a:t>	</a:t>
            </a:r>
            <a:r>
              <a:rPr b="1" lang="en-IN" sz="2400" spc="-1" strike="noStrike">
                <a:solidFill>
                  <a:srgbClr val="ffff66"/>
                </a:solidFill>
                <a:uFill>
                  <a:solidFill>
                    <a:srgbClr val="ffffff"/>
                  </a:solidFill>
                </a:uFill>
                <a:latin typeface="Arial"/>
              </a:rPr>
              <a:t>202659</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1" lang="en-IN" sz="2400" spc="-1" strike="noStrike">
                <a:solidFill>
                  <a:srgbClr val="ffff66"/>
                </a:solidFill>
                <a:uFill>
                  <a:solidFill>
                    <a:srgbClr val="ffffff"/>
                  </a:solidFill>
                </a:uFill>
                <a:latin typeface="Arial"/>
              </a:rPr>
              <a:t>WITHDRAWN</a:t>
            </a:r>
            <a:r>
              <a:rPr b="1" lang="en-IN" sz="2400" spc="-1" strike="noStrike">
                <a:solidFill>
                  <a:srgbClr val="ffff66"/>
                </a:solidFill>
                <a:uFill>
                  <a:solidFill>
                    <a:srgbClr val="ffffff"/>
                  </a:solidFill>
                </a:uFill>
                <a:latin typeface="Arial"/>
              </a:rPr>
              <a:t>	</a:t>
            </a:r>
            <a:r>
              <a:rPr b="1" lang="en-IN" sz="2400" spc="-1" strike="noStrike">
                <a:solidFill>
                  <a:srgbClr val="ffff66"/>
                </a:solidFill>
                <a:uFill>
                  <a:solidFill>
                    <a:srgbClr val="ffffff"/>
                  </a:solidFill>
                </a:uFill>
                <a:latin typeface="Arial"/>
              </a:rPr>
              <a:t>89799</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1" lang="en-IN" sz="2400" spc="-1" strike="noStrike">
                <a:solidFill>
                  <a:srgbClr val="ffff66"/>
                </a:solidFill>
                <a:uFill>
                  <a:solidFill>
                    <a:srgbClr val="ffffff"/>
                  </a:solidFill>
                </a:uFill>
                <a:latin typeface="Arial"/>
              </a:rPr>
              <a:t>CERTIFIED</a:t>
            </a:r>
            <a:r>
              <a:rPr b="1" lang="en-IN" sz="2400" spc="-1" strike="noStrike">
                <a:solidFill>
                  <a:srgbClr val="ffff66"/>
                </a:solidFill>
                <a:uFill>
                  <a:solidFill>
                    <a:srgbClr val="ffffff"/>
                  </a:solidFill>
                </a:uFill>
                <a:latin typeface="Arial"/>
              </a:rPr>
              <a:t>	</a:t>
            </a:r>
            <a:r>
              <a:rPr b="1" lang="en-IN" sz="2400" spc="-1" strike="noStrike">
                <a:solidFill>
                  <a:srgbClr val="ffff66"/>
                </a:solidFill>
                <a:uFill>
                  <a:solidFill>
                    <a:srgbClr val="ffffff"/>
                  </a:solidFill>
                </a:uFill>
                <a:latin typeface="Arial"/>
              </a:rPr>
              <a:t>2615623</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1" lang="en-IN" sz="2400" spc="-1" strike="noStrike">
                <a:solidFill>
                  <a:srgbClr val="ffff66"/>
                </a:solidFill>
                <a:uFill>
                  <a:solidFill>
                    <a:srgbClr val="ffffff"/>
                  </a:solidFill>
                </a:uFill>
                <a:latin typeface="Arial"/>
              </a:rPr>
              <a:t>DENIED</a:t>
            </a:r>
            <a:r>
              <a:rPr b="1" lang="en-IN" sz="2400" spc="-1" strike="noStrike">
                <a:solidFill>
                  <a:srgbClr val="ffff66"/>
                </a:solidFill>
                <a:uFill>
                  <a:solidFill>
                    <a:srgbClr val="ffffff"/>
                  </a:solidFill>
                </a:uFill>
                <a:latin typeface="Arial"/>
              </a:rPr>
              <a:t>	</a:t>
            </a:r>
            <a:r>
              <a:rPr b="1" lang="en-IN" sz="2400" spc="-1" strike="noStrike">
                <a:solidFill>
                  <a:srgbClr val="ffff66"/>
                </a:solidFill>
                <a:uFill>
                  <a:solidFill>
                    <a:srgbClr val="ffffff"/>
                  </a:solidFill>
                </a:uFill>
                <a:latin typeface="Arial"/>
              </a:rPr>
              <a:t>94364</a:t>
            </a:r>
            <a:endParaRPr b="0" lang="en-IN" sz="3200" spc="-1" strike="noStrike">
              <a:solidFill>
                <a:srgbClr val="ffffff"/>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76360" y="288000"/>
            <a:ext cx="9071640" cy="93600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Contd...</a:t>
            </a:r>
            <a:endParaRPr b="0" lang="en-IN" sz="4400" spc="-1" strike="noStrike">
              <a:solidFill>
                <a:srgbClr val="ffffff"/>
              </a:solidFill>
              <a:uFill>
                <a:solidFill>
                  <a:srgbClr val="ffffff"/>
                </a:solidFill>
              </a:uFill>
              <a:latin typeface="Arial"/>
            </a:endParaRPr>
          </a:p>
        </p:txBody>
      </p:sp>
      <p:pic>
        <p:nvPicPr>
          <p:cNvPr id="88" name="" descr=""/>
          <p:cNvPicPr/>
          <p:nvPr/>
        </p:nvPicPr>
        <p:blipFill>
          <a:blip r:embed="rId1"/>
          <a:stretch/>
        </p:blipFill>
        <p:spPr>
          <a:xfrm>
            <a:off x="1368000" y="2104200"/>
            <a:ext cx="7056000" cy="5311800"/>
          </a:xfrm>
          <a:prstGeom prst="rect">
            <a:avLst/>
          </a:prstGeom>
          <a:ln>
            <a:noFill/>
          </a:ln>
        </p:spPr>
      </p:pic>
      <p:sp>
        <p:nvSpPr>
          <p:cNvPr id="89" name="TextShape 2"/>
          <p:cNvSpPr txBox="1"/>
          <p:nvPr/>
        </p:nvSpPr>
        <p:spPr>
          <a:xfrm>
            <a:off x="936000" y="1296000"/>
            <a:ext cx="7992000" cy="826560"/>
          </a:xfrm>
          <a:prstGeom prst="rect">
            <a:avLst/>
          </a:prstGeom>
          <a:noFill/>
          <a:ln>
            <a:noFill/>
          </a:ln>
        </p:spPr>
        <p:txBody>
          <a:bodyPr lIns="90000" rIns="90000" tIns="45000" bIns="45000"/>
          <a:p>
            <a:pPr algn="ctr"/>
            <a:r>
              <a:rPr b="0" lang="en-IN" sz="2800" spc="-1" strike="noStrike">
                <a:solidFill>
                  <a:srgbClr val="ffffff"/>
                </a:solidFill>
                <a:uFill>
                  <a:solidFill>
                    <a:srgbClr val="ffffff"/>
                  </a:solidFill>
                </a:uFill>
                <a:latin typeface="Arial"/>
              </a:rPr>
              <a:t>Bar</a:t>
            </a:r>
            <a:r>
              <a:rPr b="0" lang="en-IN" sz="2400" spc="-1" strike="noStrike">
                <a:solidFill>
                  <a:srgbClr val="ffffff"/>
                </a:solidFill>
                <a:uFill>
                  <a:solidFill>
                    <a:srgbClr val="ffffff"/>
                  </a:solidFill>
                </a:uFill>
                <a:latin typeface="Arial"/>
              </a:rPr>
              <a:t> graph dicpicting the highest priority of case-status over the years</a:t>
            </a:r>
            <a:endParaRPr b="0" lang="en-IN" sz="1800" spc="-1" strike="noStrike">
              <a:solidFill>
                <a:srgbClr val="ffffff"/>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Code Repository</a:t>
            </a:r>
            <a:endParaRPr b="0" lang="en-IN" sz="4400" spc="-1" strike="noStrike">
              <a:solidFill>
                <a:srgbClr val="ffffff"/>
              </a:solidFill>
              <a:uFill>
                <a:solidFill>
                  <a:srgbClr val="ffffff"/>
                </a:solidFill>
              </a:uFill>
              <a:latin typeface="Arial"/>
            </a:endParaRPr>
          </a:p>
        </p:txBody>
      </p:sp>
      <p:sp>
        <p:nvSpPr>
          <p:cNvPr id="91" name="TextShape 2"/>
          <p:cNvSpPr txBox="1"/>
          <p:nvPr/>
        </p:nvSpPr>
        <p:spPr>
          <a:xfrm>
            <a:off x="432000" y="180000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i="1" lang="en-IN" sz="3200" spc="-1" strike="noStrike">
                <a:solidFill>
                  <a:srgbClr val="ffff66"/>
                </a:solidFill>
                <a:uFill>
                  <a:solidFill>
                    <a:srgbClr val="ffffff"/>
                  </a:solidFill>
                </a:uFill>
                <a:latin typeface="Arial"/>
              </a:rPr>
              <a:t>H1bvisa-Project</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i="1" lang="en-IN" sz="3200" spc="-1" strike="noStrike">
                <a:solidFill>
                  <a:srgbClr val="ffff66"/>
                </a:solidFill>
                <a:uFill>
                  <a:solidFill>
                    <a:srgbClr val="ffffff"/>
                  </a:solidFill>
                </a:uFill>
                <a:latin typeface="Arial"/>
                <a:hlinkClick r:id="rId1"/>
              </a:rPr>
              <a:t>https://github.com/AnuR1234/H1bvisa.git</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i="1" lang="en-IN" sz="3200" spc="-1" strike="noStrike">
                <a:solidFill>
                  <a:srgbClr val="ffff66"/>
                </a:solidFill>
                <a:uFill>
                  <a:solidFill>
                    <a:srgbClr val="ffffff"/>
                  </a:solidFill>
                </a:uFill>
                <a:latin typeface="Arial"/>
              </a:rPr>
              <a:t>Assignments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i="1" lang="en-IN" sz="3200" spc="-1" strike="noStrike">
                <a:solidFill>
                  <a:srgbClr val="ffff66"/>
                </a:solidFill>
                <a:uFill>
                  <a:solidFill>
                    <a:srgbClr val="ffffff"/>
                  </a:solidFill>
                </a:uFill>
                <a:latin typeface="Arial"/>
              </a:rPr>
              <a:t>https://github.com/AnuR1234/Assignments.git</a:t>
            </a:r>
            <a:endParaRPr b="0" lang="en-IN" sz="3200" spc="-1" strike="noStrike">
              <a:solidFill>
                <a:srgbClr val="ffffff"/>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Conclusion</a:t>
            </a:r>
            <a:endParaRPr b="0" lang="en-IN" sz="4400" spc="-1" strike="noStrike">
              <a:solidFill>
                <a:srgbClr val="ffffff"/>
              </a:solidFill>
              <a:uFill>
                <a:solidFill>
                  <a:srgbClr val="ffffff"/>
                </a:solidFill>
              </a:uFill>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The availability of Big Data, low-cost commodity hardware, and new information management and analytic software have produced a unique moment in the history of data analysis. The convergence of these trends means that we have the capabilities required to analyze astonishing data sets quickly and cost-effectively for the first time in history.</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Using the Big data tools,we are able to work on  the H1bvisa applications dataset,and did various analysis like the most trending jobs in the USA,annual growth over the years etc.. </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The Age of Big Data is here, and these are truly revolutionary times if both business and technology professionals continue to work together and deliver on the promise.</a:t>
            </a:r>
            <a:endParaRPr b="0" lang="en-IN" sz="3200" spc="-1" strike="noStrike">
              <a:solidFill>
                <a:srgbClr val="ffffff"/>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p>
            <a:pPr marL="432000" indent="-324000" algn="ctr">
              <a:buClr>
                <a:srgbClr val="ffffff"/>
              </a:buClr>
              <a:buSzPct val="45000"/>
              <a:buFont typeface="Wingdings" charset="2"/>
              <a:buChar char=""/>
            </a:pPr>
            <a:r>
              <a:rPr b="1" i="1" lang="en-IN" sz="17020" spc="-1" strike="noStrike">
                <a:solidFill>
                  <a:srgbClr val="ffff66"/>
                </a:solidFill>
                <a:uFill>
                  <a:solidFill>
                    <a:srgbClr val="ffffff"/>
                  </a:solidFill>
                </a:uFill>
                <a:latin typeface="URW Chancery L"/>
              </a:rPr>
              <a:t>THANK </a:t>
            </a:r>
            <a:endParaRPr b="0" lang="en-IN" sz="32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b="1" i="1" lang="en-IN" sz="17020" spc="-1" strike="noStrike">
                <a:solidFill>
                  <a:srgbClr val="ffff66"/>
                </a:solidFill>
                <a:uFill>
                  <a:solidFill>
                    <a:srgbClr val="ffffff"/>
                  </a:solidFill>
                </a:uFill>
                <a:latin typeface="URW Chancery L"/>
              </a:rPr>
              <a:t>YOU !!!</a:t>
            </a:r>
            <a:endParaRPr b="0" lang="en-IN" sz="3200" spc="-1" strike="noStrike">
              <a:solidFill>
                <a:srgbClr val="ffffff"/>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Contd...</a:t>
            </a:r>
            <a:endParaRPr b="0" lang="en-IN" sz="4400" spc="-1" strike="noStrike">
              <a:solidFill>
                <a:srgbClr val="ffffff"/>
              </a:solidFill>
              <a:uFill>
                <a:solidFill>
                  <a:srgbClr val="ffffff"/>
                </a:solidFill>
              </a:uFill>
              <a:latin typeface="Arial"/>
            </a:endParaRPr>
          </a:p>
        </p:txBody>
      </p:sp>
      <p:pic>
        <p:nvPicPr>
          <p:cNvPr id="45" name="" descr=""/>
          <p:cNvPicPr/>
          <p:nvPr/>
        </p:nvPicPr>
        <p:blipFill>
          <a:blip r:embed="rId1"/>
          <a:stretch/>
        </p:blipFill>
        <p:spPr>
          <a:xfrm>
            <a:off x="864000" y="1296000"/>
            <a:ext cx="8322120" cy="60195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BIG DATA</a:t>
            </a:r>
            <a:endParaRPr b="0" lang="en-IN" sz="4400" spc="-1" strike="noStrike">
              <a:solidFill>
                <a:srgbClr val="ffffff"/>
              </a:solidFill>
              <a:uFill>
                <a:solidFill>
                  <a:srgbClr val="ffffff"/>
                </a:solidFill>
              </a:uFill>
              <a:latin typeface="Arial"/>
            </a:endParaRPr>
          </a:p>
        </p:txBody>
      </p:sp>
      <p:sp>
        <p:nvSpPr>
          <p:cNvPr id="47" name="TextShape 2"/>
          <p:cNvSpPr txBox="1"/>
          <p:nvPr/>
        </p:nvSpPr>
        <p:spPr>
          <a:xfrm>
            <a:off x="576000" y="1728000"/>
            <a:ext cx="9144000" cy="4721040"/>
          </a:xfrm>
          <a:prstGeom prst="rect">
            <a:avLst/>
          </a:prstGeom>
          <a:noFill/>
          <a:ln>
            <a:noFill/>
          </a:ln>
        </p:spPr>
        <p:txBody>
          <a:bodyPr lIns="90000" rIns="90000" tIns="45000" bIns="45000"/>
          <a:p>
            <a:r>
              <a:rPr b="0" lang="en-IN" sz="2200" spc="-1" strike="noStrike">
                <a:solidFill>
                  <a:srgbClr val="ffffff"/>
                </a:solidFill>
                <a:uFill>
                  <a:solidFill>
                    <a:srgbClr val="ffffff"/>
                  </a:solidFill>
                </a:uFill>
                <a:latin typeface="Arial"/>
              </a:rPr>
              <a:t>The volume of data that one has to deal has exploded to unimaginable levels in the past decade, and at the same time, the price of data storage has systematically reduced. Private companies and research institutions capture terabytes of data about their users’ interactions, business, social media, and also sensors from devices such as mobile phones and automobiles. The challenge of this era is to make sense of this sea of data.</a:t>
            </a:r>
            <a:endParaRPr b="0" lang="en-IN" sz="1800" spc="-1" strike="noStrike">
              <a:solidFill>
                <a:srgbClr val="ffffff"/>
              </a:solidFill>
              <a:uFill>
                <a:solidFill>
                  <a:srgbClr val="ffffff"/>
                </a:solidFill>
              </a:uFill>
              <a:latin typeface="Arial"/>
            </a:endParaRPr>
          </a:p>
          <a:p>
            <a:endParaRPr b="0" lang="en-IN" sz="1800" spc="-1" strike="noStrike">
              <a:solidFill>
                <a:srgbClr val="ffffff"/>
              </a:solidFill>
              <a:uFill>
                <a:solidFill>
                  <a:srgbClr val="ffffff"/>
                </a:solidFill>
              </a:uFill>
              <a:latin typeface="Arial"/>
            </a:endParaRPr>
          </a:p>
          <a:p>
            <a:r>
              <a:rPr b="0" lang="en-IN" sz="2200" spc="-1" strike="noStrike">
                <a:solidFill>
                  <a:srgbClr val="ffffff"/>
                </a:solidFill>
                <a:uFill>
                  <a:solidFill>
                    <a:srgbClr val="ffffff"/>
                  </a:solidFill>
                </a:uFill>
                <a:latin typeface="Arial"/>
              </a:rPr>
              <a:t>This is where big data  comes into picture. Big Data Analytics largely involves collecting data from different sources, munge it in a way that it becomes available to be consumed by analysts and finally deliver data products useful to the organization business. The process of converting large amounts of unstructured raw data, retrieved from different sources to a data product useful for organizations forms the core of Big Data Analytics.</a:t>
            </a:r>
            <a:endParaRPr b="0" lang="en-IN" sz="1800" spc="-1" strike="noStrike">
              <a:solidFill>
                <a:srgbClr val="ffffff"/>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5v’s of Big Data</a:t>
            </a:r>
            <a:endParaRPr b="0" lang="en-IN" sz="4400" spc="-1" strike="noStrike">
              <a:solidFill>
                <a:srgbClr val="ffffff"/>
              </a:solidFill>
              <a:uFill>
                <a:solidFill>
                  <a:srgbClr val="ffffff"/>
                </a:solidFill>
              </a:uFill>
              <a:latin typeface="Arial"/>
            </a:endParaRPr>
          </a:p>
        </p:txBody>
      </p:sp>
      <p:pic>
        <p:nvPicPr>
          <p:cNvPr id="49" name="" descr=""/>
          <p:cNvPicPr/>
          <p:nvPr/>
        </p:nvPicPr>
        <p:blipFill>
          <a:blip r:embed="rId1"/>
          <a:stretch/>
        </p:blipFill>
        <p:spPr>
          <a:xfrm>
            <a:off x="2139120" y="2160000"/>
            <a:ext cx="5708880" cy="438444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Introduction to Apache Hadoop</a:t>
            </a:r>
            <a:endParaRPr b="0" lang="en-IN" sz="4400" spc="-1" strike="noStrike">
              <a:solidFill>
                <a:srgbClr val="ffffff"/>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lang="en-IN" sz="2400" spc="-1" strike="noStrike">
                <a:solidFill>
                  <a:srgbClr val="ffffff"/>
                </a:solidFill>
                <a:uFill>
                  <a:solidFill>
                    <a:srgbClr val="ffffff"/>
                  </a:solidFill>
                </a:uFill>
                <a:latin typeface="Arial"/>
              </a:rPr>
              <a:t>Apache Hadoop is an open source software framework for storage and large scale processing of data-sets on clusters of commodity hardware. Hadoop is an Apache top-level project being built and used by a global community of contributors and users.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600" spc="-1" strike="noStrike">
                <a:solidFill>
                  <a:srgbClr val="ffffff"/>
                </a:solidFill>
                <a:uFill>
                  <a:solidFill>
                    <a:srgbClr val="ffffff"/>
                  </a:solidFill>
                </a:uFill>
                <a:latin typeface="Arial"/>
              </a:rPr>
              <a:t>Hadoop was created by Doug Cutting and Mike Cafarella in 2005. It was originally developed to support distribution for the Nutch search engine projec</a:t>
            </a:r>
            <a:r>
              <a:rPr b="0" lang="en-IN" sz="3200" spc="-1" strike="noStrike">
                <a:solidFill>
                  <a:srgbClr val="ffffff"/>
                </a:solidFill>
                <a:uFill>
                  <a:solidFill>
                    <a:srgbClr val="ffffff"/>
                  </a:solidFill>
                </a:uFill>
                <a:latin typeface="Arial"/>
              </a:rPr>
              <a:t>t.</a:t>
            </a:r>
            <a:endParaRPr b="0" lang="en-IN" sz="3200" spc="-1" strike="noStrike">
              <a:solidFill>
                <a:srgbClr val="ffffff"/>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lnSpc>
                <a:spcPct val="100000"/>
              </a:lnSpc>
            </a:pPr>
            <a:r>
              <a:rPr b="1" i="1" lang="en-IN" sz="2800" spc="-1" strike="noStrike" u="sng">
                <a:solidFill>
                  <a:srgbClr val="ffff66"/>
                </a:solidFill>
                <a:uFill>
                  <a:solidFill>
                    <a:srgbClr val="ffffff"/>
                  </a:solidFill>
                </a:uFill>
                <a:latin typeface="Bitstream Vera Sans"/>
                <a:ea typeface="Arial"/>
              </a:rPr>
              <a:t>Apache Hadoop framework modules and ecosystem.</a:t>
            </a:r>
            <a:endParaRPr b="0" lang="en-IN" sz="4400" spc="-1" strike="noStrike">
              <a:solidFill>
                <a:srgbClr val="ffffff"/>
              </a:solidFill>
              <a:uFill>
                <a:solidFill>
                  <a:srgbClr val="ffffff"/>
                </a:solidFill>
              </a:uFill>
              <a:latin typeface="Arial"/>
            </a:endParaRPr>
          </a:p>
        </p:txBody>
      </p:sp>
      <p:sp>
        <p:nvSpPr>
          <p:cNvPr id="53" name="TextShape 2"/>
          <p:cNvSpPr txBox="1"/>
          <p:nvPr/>
        </p:nvSpPr>
        <p:spPr>
          <a:xfrm>
            <a:off x="288000" y="1512000"/>
            <a:ext cx="9432000" cy="4968000"/>
          </a:xfrm>
          <a:prstGeom prst="rect">
            <a:avLst/>
          </a:prstGeom>
          <a:noFill/>
          <a:ln>
            <a:noFill/>
          </a:ln>
        </p:spPr>
        <p:txBody>
          <a:bodyPr lIns="0" rIns="0" tIns="0" bIns="0"/>
          <a:p>
            <a:pPr>
              <a:lnSpc>
                <a:spcPct val="100000"/>
              </a:lnSpc>
            </a:pPr>
            <a:r>
              <a:rPr b="1" lang="en-IN" sz="5400" spc="-1" strike="noStrike">
                <a:solidFill>
                  <a:srgbClr val="ffff66"/>
                </a:solidFill>
                <a:uFill>
                  <a:solidFill>
                    <a:srgbClr val="ffffff"/>
                  </a:solidFill>
                </a:uFill>
                <a:latin typeface="Bitstream Vera Sans"/>
                <a:ea typeface="Arial"/>
              </a:rPr>
              <a:t>Hadoop Common</a:t>
            </a:r>
            <a:r>
              <a:rPr b="0" lang="en-IN" sz="5400" spc="-1" strike="noStrike">
                <a:solidFill>
                  <a:srgbClr val="ffff66"/>
                </a:solidFill>
                <a:uFill>
                  <a:solidFill>
                    <a:srgbClr val="ffffff"/>
                  </a:solidFill>
                </a:uFill>
                <a:latin typeface="Bitstream Vera Sans"/>
                <a:ea typeface="Arial"/>
              </a:rPr>
              <a:t> </a:t>
            </a:r>
            <a:r>
              <a:rPr b="0" lang="en-IN" sz="5400" spc="-1" strike="noStrike">
                <a:solidFill>
                  <a:srgbClr val="ffffff"/>
                </a:solidFill>
                <a:uFill>
                  <a:solidFill>
                    <a:srgbClr val="ffffff"/>
                  </a:solidFill>
                </a:uFill>
                <a:latin typeface="Bitstream Vera Sans"/>
                <a:ea typeface="Arial"/>
              </a:rPr>
              <a:t>– contains libraries and utilities needed by other Hadoop modules.</a:t>
            </a:r>
            <a:endParaRPr b="0" lang="en-IN" sz="3200" spc="-1" strike="noStrike">
              <a:solidFill>
                <a:srgbClr val="ffffff"/>
              </a:solidFill>
              <a:uFill>
                <a:solidFill>
                  <a:srgbClr val="ffffff"/>
                </a:solidFill>
              </a:uFill>
              <a:latin typeface="Arial"/>
            </a:endParaRPr>
          </a:p>
          <a:p>
            <a:pPr>
              <a:lnSpc>
                <a:spcPct val="100000"/>
              </a:lnSpc>
            </a:pPr>
            <a:endParaRPr b="0" lang="en-IN" sz="3200" spc="-1" strike="noStrike">
              <a:solidFill>
                <a:srgbClr val="ffffff"/>
              </a:solidFill>
              <a:uFill>
                <a:solidFill>
                  <a:srgbClr val="ffffff"/>
                </a:solidFill>
              </a:uFill>
              <a:latin typeface="Arial"/>
            </a:endParaRPr>
          </a:p>
          <a:p>
            <a:pPr>
              <a:lnSpc>
                <a:spcPct val="100000"/>
              </a:lnSpc>
            </a:pPr>
            <a:r>
              <a:rPr b="1" lang="en-IN" sz="5400" spc="-1" strike="noStrike">
                <a:solidFill>
                  <a:srgbClr val="ffff66"/>
                </a:solidFill>
                <a:uFill>
                  <a:solidFill>
                    <a:srgbClr val="ffffff"/>
                  </a:solidFill>
                </a:uFill>
                <a:latin typeface="Bitstream Vera Sans"/>
                <a:ea typeface="Arial"/>
              </a:rPr>
              <a:t>Hadoop Distributed File System (HDFS)</a:t>
            </a:r>
            <a:r>
              <a:rPr b="0" lang="en-IN" sz="5400" spc="-1" strike="noStrike">
                <a:solidFill>
                  <a:srgbClr val="ffff66"/>
                </a:solidFill>
                <a:uFill>
                  <a:solidFill>
                    <a:srgbClr val="ffffff"/>
                  </a:solidFill>
                </a:uFill>
                <a:latin typeface="Bitstream Vera Sans"/>
                <a:ea typeface="Arial"/>
              </a:rPr>
              <a:t> </a:t>
            </a:r>
            <a:r>
              <a:rPr b="0" lang="en-IN" sz="5400" spc="-1" strike="noStrike">
                <a:solidFill>
                  <a:srgbClr val="ffffff"/>
                </a:solidFill>
                <a:uFill>
                  <a:solidFill>
                    <a:srgbClr val="ffffff"/>
                  </a:solidFill>
                </a:uFill>
                <a:latin typeface="Bitstream Vera Sans"/>
                <a:ea typeface="Arial"/>
              </a:rPr>
              <a:t>– a distributed file-system that stores data on commodity machines, providing very high aggregate bandwidth across the cluster.</a:t>
            </a:r>
            <a:endParaRPr b="0" lang="en-IN" sz="3200" spc="-1" strike="noStrike">
              <a:solidFill>
                <a:srgbClr val="ffffff"/>
              </a:solidFill>
              <a:uFill>
                <a:solidFill>
                  <a:srgbClr val="ffffff"/>
                </a:solidFill>
              </a:uFill>
              <a:latin typeface="Arial"/>
            </a:endParaRPr>
          </a:p>
          <a:p>
            <a:pPr>
              <a:lnSpc>
                <a:spcPct val="100000"/>
              </a:lnSpc>
            </a:pPr>
            <a:endParaRPr b="0" lang="en-IN" sz="3200" spc="-1" strike="noStrike">
              <a:solidFill>
                <a:srgbClr val="ffffff"/>
              </a:solidFill>
              <a:uFill>
                <a:solidFill>
                  <a:srgbClr val="ffffff"/>
                </a:solidFill>
              </a:uFill>
              <a:latin typeface="Arial"/>
            </a:endParaRPr>
          </a:p>
          <a:p>
            <a:pPr>
              <a:lnSpc>
                <a:spcPct val="100000"/>
              </a:lnSpc>
            </a:pPr>
            <a:r>
              <a:rPr b="1" lang="en-IN" sz="5400" spc="-1" strike="noStrike">
                <a:solidFill>
                  <a:srgbClr val="ffff66"/>
                </a:solidFill>
                <a:uFill>
                  <a:solidFill>
                    <a:srgbClr val="ffffff"/>
                  </a:solidFill>
                </a:uFill>
                <a:latin typeface="Bitstream Vera Sans"/>
                <a:ea typeface="Arial"/>
              </a:rPr>
              <a:t>Hadoop YARN</a:t>
            </a:r>
            <a:r>
              <a:rPr b="0" lang="en-IN" sz="5400" spc="-1" strike="noStrike">
                <a:solidFill>
                  <a:srgbClr val="ffff66"/>
                </a:solidFill>
                <a:uFill>
                  <a:solidFill>
                    <a:srgbClr val="ffffff"/>
                  </a:solidFill>
                </a:uFill>
                <a:latin typeface="Bitstream Vera Sans"/>
                <a:ea typeface="Arial"/>
              </a:rPr>
              <a:t> –</a:t>
            </a:r>
            <a:r>
              <a:rPr b="0" lang="en-IN" sz="5400" spc="-1" strike="noStrike">
                <a:solidFill>
                  <a:srgbClr val="ffffff"/>
                </a:solidFill>
                <a:uFill>
                  <a:solidFill>
                    <a:srgbClr val="ffffff"/>
                  </a:solidFill>
                </a:uFill>
                <a:latin typeface="Bitstream Vera Sans"/>
                <a:ea typeface="Arial"/>
              </a:rPr>
              <a:t> a resource-management platform responsible for managing computing resources in clusters and using them for scheduling of users' applications.</a:t>
            </a:r>
            <a:endParaRPr b="0" lang="en-IN" sz="3200" spc="-1" strike="noStrike">
              <a:solidFill>
                <a:srgbClr val="ffffff"/>
              </a:solidFill>
              <a:uFill>
                <a:solidFill>
                  <a:srgbClr val="ffffff"/>
                </a:solidFill>
              </a:uFill>
              <a:latin typeface="Arial"/>
            </a:endParaRPr>
          </a:p>
          <a:p>
            <a:pPr>
              <a:lnSpc>
                <a:spcPct val="100000"/>
              </a:lnSpc>
            </a:pPr>
            <a:endParaRPr b="0" lang="en-IN" sz="3200" spc="-1" strike="noStrike">
              <a:solidFill>
                <a:srgbClr val="ffffff"/>
              </a:solidFill>
              <a:uFill>
                <a:solidFill>
                  <a:srgbClr val="ffffff"/>
                </a:solidFill>
              </a:uFill>
              <a:latin typeface="Arial"/>
            </a:endParaRPr>
          </a:p>
          <a:p>
            <a:pPr>
              <a:lnSpc>
                <a:spcPct val="100000"/>
              </a:lnSpc>
            </a:pPr>
            <a:r>
              <a:rPr b="1" lang="en-IN" sz="5400" spc="-1" strike="noStrike">
                <a:solidFill>
                  <a:srgbClr val="ffff66"/>
                </a:solidFill>
                <a:uFill>
                  <a:solidFill>
                    <a:srgbClr val="ffffff"/>
                  </a:solidFill>
                </a:uFill>
                <a:latin typeface="Bitstream Vera Sans"/>
                <a:ea typeface="Arial"/>
              </a:rPr>
              <a:t>Hadoop MapReduce</a:t>
            </a:r>
            <a:r>
              <a:rPr b="0" lang="en-IN" sz="5400" spc="-1" strike="noStrike">
                <a:solidFill>
                  <a:srgbClr val="ffff66"/>
                </a:solidFill>
                <a:uFill>
                  <a:solidFill>
                    <a:srgbClr val="ffffff"/>
                  </a:solidFill>
                </a:uFill>
                <a:latin typeface="Bitstream Vera Sans"/>
                <a:ea typeface="Arial"/>
              </a:rPr>
              <a:t> –</a:t>
            </a:r>
            <a:r>
              <a:rPr b="0" lang="en-IN" sz="5400" spc="-1" strike="noStrike">
                <a:solidFill>
                  <a:srgbClr val="ffffff"/>
                </a:solidFill>
                <a:uFill>
                  <a:solidFill>
                    <a:srgbClr val="ffffff"/>
                  </a:solidFill>
                </a:uFill>
                <a:latin typeface="Bitstream Vera Sans"/>
                <a:ea typeface="Arial"/>
              </a:rPr>
              <a:t> an implementation of the MapReduce programming model for large scale data processing.</a:t>
            </a:r>
            <a:endParaRPr b="0" lang="en-IN" sz="3200" spc="-1" strike="noStrike">
              <a:solidFill>
                <a:srgbClr val="ffffff"/>
              </a:solidFill>
              <a:uFill>
                <a:solidFill>
                  <a:srgbClr val="ffffff"/>
                </a:solidFill>
              </a:uFill>
              <a:latin typeface="Arial"/>
            </a:endParaRPr>
          </a:p>
          <a:p>
            <a:pPr>
              <a:lnSpc>
                <a:spcPct val="100000"/>
              </a:lnSpc>
            </a:pPr>
            <a:r>
              <a:rPr b="0" lang="en-IN" sz="5400" spc="-1" strike="noStrike">
                <a:solidFill>
                  <a:srgbClr val="ffffff"/>
                </a:solidFill>
                <a:uFill>
                  <a:solidFill>
                    <a:srgbClr val="ffffff"/>
                  </a:solidFill>
                </a:uFill>
                <a:latin typeface="Bitstream Vera Sans"/>
                <a:ea typeface="Arial"/>
              </a:rPr>
              <a:t>It’s ecosystem consists of projects such as: </a:t>
            </a:r>
            <a:r>
              <a:rPr b="1" lang="en-IN" sz="5400" spc="-1" strike="noStrike">
                <a:solidFill>
                  <a:srgbClr val="ffff66"/>
                </a:solidFill>
                <a:uFill>
                  <a:solidFill>
                    <a:srgbClr val="ffffff"/>
                  </a:solidFill>
                </a:uFill>
                <a:latin typeface="Bitstream Vera Sans"/>
                <a:ea typeface="Arial"/>
              </a:rPr>
              <a:t>Apache Pig, Apache Hive, Apache HBase, Apache Phoenix, Apache Spark, Apache Zookeeper, Cloudera Impala, Apache Flume, Apache Sqoop, Apache Oozie, and Apache Storm.</a:t>
            </a:r>
            <a:endParaRPr b="0" lang="en-IN" sz="3200" spc="-1" strike="noStrike">
              <a:solidFill>
                <a:srgbClr val="ffffff"/>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Advantages of Hadoop</a:t>
            </a:r>
            <a:endParaRPr b="0" lang="en-IN" sz="4400" spc="-1" strike="noStrike">
              <a:solidFill>
                <a:srgbClr val="ffffff"/>
              </a:solidFill>
              <a:uFill>
                <a:solidFill>
                  <a:srgbClr val="ffffff"/>
                </a:solidFill>
              </a:uFill>
              <a:latin typeface="Arial"/>
            </a:endParaRPr>
          </a:p>
        </p:txBody>
      </p:sp>
      <p:pic>
        <p:nvPicPr>
          <p:cNvPr id="55" name="" descr=""/>
          <p:cNvPicPr/>
          <p:nvPr/>
        </p:nvPicPr>
        <p:blipFill>
          <a:blip r:embed="rId1"/>
          <a:stretch/>
        </p:blipFill>
        <p:spPr>
          <a:xfrm>
            <a:off x="1810800" y="756360"/>
            <a:ext cx="6818400" cy="65156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r>
              <a:rPr b="1" i="1" lang="en-IN" sz="4400" spc="-1" strike="noStrike" u="sng">
                <a:solidFill>
                  <a:srgbClr val="ffff66"/>
                </a:solidFill>
                <a:uFill>
                  <a:solidFill>
                    <a:srgbClr val="ffffff"/>
                  </a:solidFill>
                </a:uFill>
                <a:latin typeface="Arial"/>
              </a:rPr>
              <a:t>Limitations of Hadoop</a:t>
            </a:r>
            <a:endParaRPr b="0" lang="en-IN" sz="4400" spc="-1" strike="noStrike">
              <a:solidFill>
                <a:srgbClr val="ffffff"/>
              </a:solidFill>
              <a:uFill>
                <a:solidFill>
                  <a:srgbClr val="ffffff"/>
                </a:solidFill>
              </a:uFill>
              <a:latin typeface="Arial"/>
            </a:endParaRPr>
          </a:p>
        </p:txBody>
      </p:sp>
      <p:sp>
        <p:nvSpPr>
          <p:cNvPr id="57" name="TextShape 2"/>
          <p:cNvSpPr txBox="1"/>
          <p:nvPr/>
        </p:nvSpPr>
        <p:spPr>
          <a:xfrm>
            <a:off x="504000" y="17690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Issue with Small Files</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Slow Processing Speed</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Support for Batch Processing only</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No Real-time Data Processing</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Security</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Vulnerable by Nature</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No Caching</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Lengthy Line of Code</a:t>
            </a:r>
            <a:endParaRPr b="0" lang="en-IN"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200" spc="-1" strike="noStrike">
                <a:solidFill>
                  <a:srgbClr val="ffffff"/>
                </a:solidFill>
                <a:uFill>
                  <a:solidFill>
                    <a:srgbClr val="ffffff"/>
                  </a:solidFill>
                </a:uFill>
                <a:latin typeface="Arial"/>
              </a:rPr>
              <a:t>Uncertainty</a:t>
            </a:r>
            <a:endParaRPr b="0" lang="en-IN" sz="3200" spc="-1" strike="noStrike">
              <a:solidFill>
                <a:srgbClr val="ffffff"/>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2018-05-02T11:55:48Z</dcterms:created>
  <dc:creator/>
  <dc:description/>
  <dc:language>en-IN</dc:language>
  <cp:lastModifiedBy/>
  <dcterms:modified xsi:type="dcterms:W3CDTF">2018-05-10T14:01:04Z</dcterms:modified>
  <cp:revision>11</cp:revision>
  <dc:subject/>
  <dc:title/>
</cp:coreProperties>
</file>