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9E86-7651-BED2-B717-1F76179B4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B2C80-9895-F23C-E79D-69447341D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37C4-377A-6A66-D217-9DD7D3D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53CD-7E09-221B-36B1-757352E9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3001-9550-EDFA-CAA8-6F53A44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A8AF-CABB-FFA9-C7F4-1D34A88A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12A5D-DBD5-AF77-947A-1863AD86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3C8C-967E-64CF-0F26-9A2E34D8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EEE9-41D7-E92D-14B1-CE4D5DB2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4F5-1CE2-E3F9-7451-E3F9696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7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D421F-1EB6-3998-AB67-312C40F15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F039-2D2C-A71C-34CF-1CD32617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1D15-CA59-C2D7-D8BC-214A720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04D5-EEA6-F0D4-C5E6-E57922B7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ABFB-2E90-2CB0-3310-AE700E3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4EB1-8056-C53C-9EFD-43640B47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8598-C839-4C3D-8F9D-9D69FAC1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5523-317C-16D0-5D49-D0751EA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6E35-4E97-33C0-B3ED-B873E273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8E47-065A-855A-5ED6-055FDACD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C6E6-EC17-4204-2845-621925E3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1528-653B-A445-8C80-667E22F5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F140-CF87-42DE-5CBD-16BD1EDC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6056-13FD-B4CD-B55D-CB2752D3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B6C4-FA0B-9A20-5F10-CEEE13C2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18A2-F81E-437E-B7AE-9774B53A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1528-747A-A381-FE06-AB2F9221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1F34C-3DFF-63D1-278A-65CBADA9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3A1E8-0FD0-B334-3A29-26DED7D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C37CA-0605-188E-4B0C-AA479696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FAC8-EF84-990B-65F9-2F84489C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9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7A72-AAD5-96A7-BD2F-B9DC9F44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CEE1-44B5-5C34-BB24-8DF5FAB52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8CC4-7CC4-DC98-8480-47F0C678F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9F2F1-3A68-B4DC-C1B7-C2572208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D6C32-F9A5-98A5-9E5C-DC2535D8B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FC28D-ABE7-3B8A-8B73-0A6DFFFE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D602C-55D4-AD83-E5C1-BBE4063A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A47D1-1C77-BAC8-4B6C-CF91ECD0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A0DA-7292-2CBB-257B-9CAC9EF5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1511B-0CFB-789E-7292-D0D983C3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DA26D-B7B1-0E16-17CE-45368866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E7F3-45CC-133A-5840-46049040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3DFC-F6E6-30B5-BDE0-DCDD88EA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D739B-3CB9-94EA-4A73-628FE277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ACE-59F0-BE2A-E668-A0663F1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7925-F925-FAA9-9E61-F7D1E19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E22D-B7B5-8416-74E3-DB316762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CD25C-070F-F7E9-3F3A-98E022F8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7F2E3-C425-C8A7-8DF6-46C959E4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070C9-ABD7-5BB3-A137-8401F58D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8647-9E94-948D-10DB-E0F8717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3BBB-3873-9AB0-BA3C-BB29873B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59C18-1313-C675-6F51-8A2E0FD44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E5E74-9A70-2D53-174C-E46930E6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EED69-2BD7-236C-A18B-D5468072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9D9E-2133-B10B-3C44-E21D0418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5BA2-A6D4-26F8-B4DC-E34269A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9F02D-3A41-2513-70AD-F025C4E3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39D0-422A-5EEE-29DB-1A4D0483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5512-BF93-BFA2-C42B-C354D640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285B-7A68-4E5F-BDCA-B8BC16E82DF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0BD5-FDD0-8414-4DD4-3117CF5DF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450B-92E5-B4E4-9F37-FCE5F7D5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FA95-0838-4CDC-8B60-ECE72D5DA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6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7294-D25B-D623-9F5E-BDF98AD2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/>
              <a:t>Supplement Sales Data</a:t>
            </a:r>
            <a:br>
              <a:rPr lang="en-IN" sz="5300" b="1" dirty="0"/>
            </a:br>
            <a:r>
              <a:rPr lang="en-IN" sz="5300" b="1" dirty="0"/>
              <a:t> Analysis (2020-2025)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substitute for good nutrition ...">
            <a:extLst>
              <a:ext uri="{FF2B5EF4-FFF2-40B4-BE49-F238E27FC236}">
                <a16:creationId xmlns:a16="http://schemas.microsoft.com/office/drawing/2014/main" id="{EA65E7A9-72C0-AD4B-2434-D08EDF912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2385391"/>
            <a:ext cx="11701670" cy="4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6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B5CBB-492B-A7FA-85BE-0BDB37E04763}"/>
              </a:ext>
            </a:extLst>
          </p:cNvPr>
          <p:cNvSpPr txBox="1"/>
          <p:nvPr/>
        </p:nvSpPr>
        <p:spPr>
          <a:xfrm>
            <a:off x="1523999" y="361698"/>
            <a:ext cx="865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Top Performing Markets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6B3D4-6D33-2135-B1DE-6AB0173EBF94}"/>
              </a:ext>
            </a:extLst>
          </p:cNvPr>
          <p:cNvSpPr txBox="1"/>
          <p:nvPr/>
        </p:nvSpPr>
        <p:spPr>
          <a:xfrm>
            <a:off x="1762538" y="1802296"/>
            <a:ext cx="93560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Canada has the highest total revenue and units sold, making it the best-performing market overall.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The United Kingdom ranks second in both revenue and sales, showing strong and consistent demand.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The United States comes third, indicating good performance but slightly behind Canada and the UK.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48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7DB5B5A-9673-52D7-1668-A8DE822E2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5899"/>
              </p:ext>
            </p:extLst>
          </p:nvPr>
        </p:nvGraphicFramePr>
        <p:xfrm>
          <a:off x="6891129" y="1607561"/>
          <a:ext cx="3220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40">
                  <a:extLst>
                    <a:ext uri="{9D8B030D-6E8A-4147-A177-3AD203B41FA5}">
                      <a16:colId xmlns:a16="http://schemas.microsoft.com/office/drawing/2014/main" val="1054469415"/>
                    </a:ext>
                  </a:extLst>
                </a:gridCol>
                <a:gridCol w="1610140">
                  <a:extLst>
                    <a:ext uri="{9D8B030D-6E8A-4147-A177-3AD203B41FA5}">
                      <a16:colId xmlns:a16="http://schemas.microsoft.com/office/drawing/2014/main" val="3843096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 of unit </a:t>
                      </a:r>
                      <a:r>
                        <a:rPr lang="en-IN" dirty="0" err="1"/>
                        <a:t>returend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0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Walmart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24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iHerb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1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987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615A1-3300-6D32-EA49-10213945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65443"/>
              </p:ext>
            </p:extLst>
          </p:nvPr>
        </p:nvGraphicFramePr>
        <p:xfrm>
          <a:off x="2080591" y="1607561"/>
          <a:ext cx="3220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40">
                  <a:extLst>
                    <a:ext uri="{9D8B030D-6E8A-4147-A177-3AD203B41FA5}">
                      <a16:colId xmlns:a16="http://schemas.microsoft.com/office/drawing/2014/main" val="1054469415"/>
                    </a:ext>
                  </a:extLst>
                </a:gridCol>
                <a:gridCol w="1610140">
                  <a:extLst>
                    <a:ext uri="{9D8B030D-6E8A-4147-A177-3AD203B41FA5}">
                      <a16:colId xmlns:a16="http://schemas.microsoft.com/office/drawing/2014/main" val="3843096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revenue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0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iHerb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7855261.0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24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7669451.7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1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Walmart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7388567.6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987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7892E2-6CC0-B362-5BAA-13A5734532C1}"/>
              </a:ext>
            </a:extLst>
          </p:cNvPr>
          <p:cNvSpPr txBox="1"/>
          <p:nvPr/>
        </p:nvSpPr>
        <p:spPr>
          <a:xfrm>
            <a:off x="947531" y="516834"/>
            <a:ext cx="828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Best Platform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0305-2590-66E4-C1A9-F85F2B8091D1}"/>
              </a:ext>
            </a:extLst>
          </p:cNvPr>
          <p:cNvSpPr txBox="1"/>
          <p:nvPr/>
        </p:nvSpPr>
        <p:spPr>
          <a:xfrm>
            <a:off x="1643270" y="4253949"/>
            <a:ext cx="8600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iHerb</a:t>
            </a:r>
            <a:r>
              <a:rPr lang="en-US" sz="2400" dirty="0"/>
              <a:t> demonstrates the strongest sales performance while maintaining a moderate return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Walmart has the lowest product return rate, indicating potentially fewer customer complaints, which can contribute to stronger long-term brand trust.</a:t>
            </a:r>
          </a:p>
        </p:txBody>
      </p:sp>
    </p:spTree>
    <p:extLst>
      <p:ext uri="{BB962C8B-B14F-4D97-AF65-F5344CB8AC3E}">
        <p14:creationId xmlns:p14="http://schemas.microsoft.com/office/powerpoint/2010/main" val="90204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46826-88DF-438C-1FD2-810CE384FF08}"/>
              </a:ext>
            </a:extLst>
          </p:cNvPr>
          <p:cNvSpPr txBox="1"/>
          <p:nvPr/>
        </p:nvSpPr>
        <p:spPr>
          <a:xfrm>
            <a:off x="1258957" y="503583"/>
            <a:ext cx="8852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Best time for launching a new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57A8-3253-BAD9-C016-53949DE7A473}"/>
              </a:ext>
            </a:extLst>
          </p:cNvPr>
          <p:cNvSpPr txBox="1"/>
          <p:nvPr/>
        </p:nvSpPr>
        <p:spPr>
          <a:xfrm>
            <a:off x="1484244" y="2292627"/>
            <a:ext cx="7606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January, February, and March are the most selling months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trend can create a prime window for launching new supplements or health products.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50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C266-576E-57DB-B273-299671D6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D16168-ED03-3906-A4F7-59248A3BB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5792"/>
            <a:ext cx="9929321" cy="367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Jan, Feb, Mar show peak revenue — ideal for launching new products.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 leads in both units sold and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iHerb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sales with a balanced return rate.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Walmart has the lowest return rate — builds customer trust.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Biotin, Zinc, Pre-Workout, BCAA are top revenue-generating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67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C58-E331-3B80-7CF4-5A5A7652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 of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3A5D-4971-B4B9-BD76-EEFF3863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Supplement Sales Data (2020-2025)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US" sz="3200" dirty="0"/>
              <a:t>Attributes: Date, Product Name, Category, </a:t>
            </a:r>
          </a:p>
          <a:p>
            <a:pPr marL="0" indent="0">
              <a:buNone/>
            </a:pPr>
            <a:r>
              <a:rPr lang="en-US" sz="3200" dirty="0"/>
              <a:t>  Units Sold, Price, Revenue, Discount, </a:t>
            </a:r>
          </a:p>
          <a:p>
            <a:pPr marL="0" indent="0">
              <a:buNone/>
            </a:pPr>
            <a:r>
              <a:rPr lang="en-US" sz="3200" dirty="0"/>
              <a:t>   Units Returned, Location,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24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5AB-88AE-E065-7F3D-776789B5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Sales Metrics Summary (2020–2025)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7D730-F514-5F03-DDE3-67DB621F0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90706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923737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99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8D01A1-398A-A4D9-D153-39C0D5CCFEB6}"/>
              </a:ext>
            </a:extLst>
          </p:cNvPr>
          <p:cNvSpPr txBox="1"/>
          <p:nvPr/>
        </p:nvSpPr>
        <p:spPr>
          <a:xfrm>
            <a:off x="1457739" y="1520785"/>
            <a:ext cx="100053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Revenue=2.3 </a:t>
            </a:r>
            <a:r>
              <a:rPr lang="en-IN" sz="2800" dirty="0" err="1"/>
              <a:t>cr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Total Units Sold=658478</a:t>
            </a:r>
          </a:p>
          <a:p>
            <a:endParaRPr lang="en-IN" sz="2800" dirty="0"/>
          </a:p>
          <a:p>
            <a:r>
              <a:rPr lang="en-IN" sz="2800" dirty="0"/>
              <a:t>Average Revenue per Unit=34.7812294708029</a:t>
            </a:r>
          </a:p>
          <a:p>
            <a:endParaRPr lang="en-IN" sz="2800" dirty="0"/>
          </a:p>
          <a:p>
            <a:r>
              <a:rPr lang="en-IN" sz="2800" dirty="0"/>
              <a:t>Average </a:t>
            </a:r>
            <a:r>
              <a:rPr lang="en-IN" sz="2800" dirty="0" err="1"/>
              <a:t>discout</a:t>
            </a:r>
            <a:r>
              <a:rPr lang="en-IN" sz="2800" dirty="0"/>
              <a:t> given=0.12439781021897832</a:t>
            </a:r>
          </a:p>
          <a:p>
            <a:endParaRPr lang="en-IN" sz="2800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31745-99F6-8E68-6038-65D58A77E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9649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931753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284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9A9CE0-E16C-DF24-C0C4-F4077E48E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55248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501919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38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B6B292-9FE1-D912-3F6A-890F3F48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46653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29805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329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43DA05-FF17-C966-0F44-D9A4C117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0212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57926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018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9F028D-816F-569F-55EF-15873D3A1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93512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74147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5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21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7C86-06A7-06CB-C7F1-1FA33461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Highlighting best and least performing </a:t>
            </a:r>
            <a:endParaRPr lang="en-IN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EEFF65-2BD2-2EFF-078B-ED3D8AE89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5480"/>
              </p:ext>
            </p:extLst>
          </p:nvPr>
        </p:nvGraphicFramePr>
        <p:xfrm>
          <a:off x="970722" y="1690688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96">
                  <a:extLst>
                    <a:ext uri="{9D8B030D-6E8A-4147-A177-3AD203B41FA5}">
                      <a16:colId xmlns:a16="http://schemas.microsoft.com/office/drawing/2014/main" val="573705705"/>
                    </a:ext>
                  </a:extLst>
                </a:gridCol>
                <a:gridCol w="4161184">
                  <a:extLst>
                    <a:ext uri="{9D8B030D-6E8A-4147-A177-3AD203B41FA5}">
                      <a16:colId xmlns:a16="http://schemas.microsoft.com/office/drawing/2014/main" val="4032348500"/>
                    </a:ext>
                  </a:extLst>
                </a:gridCol>
                <a:gridCol w="4780720">
                  <a:extLst>
                    <a:ext uri="{9D8B030D-6E8A-4147-A177-3AD203B41FA5}">
                      <a16:colId xmlns:a16="http://schemas.microsoft.com/office/drawing/2014/main" val="2225839307"/>
                    </a:ext>
                  </a:extLst>
                </a:gridCol>
              </a:tblGrid>
              <a:tr h="639281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Bottom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49385"/>
                  </a:ext>
                </a:extLst>
              </a:tr>
              <a:tr h="35918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10665"/>
                  </a:ext>
                </a:extLst>
              </a:tr>
              <a:tr h="35918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Biotin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Magnesium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165963"/>
                  </a:ext>
                </a:extLst>
              </a:tr>
              <a:tr h="35918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Vitamin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Sleep Aid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351897"/>
                  </a:ext>
                </a:extLst>
              </a:tr>
              <a:tr h="35918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97245"/>
                  </a:ext>
                </a:extLst>
              </a:tr>
              <a:tr h="35918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iHerb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Walmart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93439"/>
                  </a:ext>
                </a:extLst>
              </a:tr>
              <a:tr h="35918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Unit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41533-Biotin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40727-Vitamin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41832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Unit returned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457-Vitamin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392-Ashwagandha</a:t>
                      </a:r>
                    </a:p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15840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CAD174-5CE9-A203-AA54-F8F17C1EF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37224"/>
              </p:ext>
            </p:extLst>
          </p:nvPr>
        </p:nvGraphicFramePr>
        <p:xfrm>
          <a:off x="970722" y="5165408"/>
          <a:ext cx="10515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96">
                  <a:extLst>
                    <a:ext uri="{9D8B030D-6E8A-4147-A177-3AD203B41FA5}">
                      <a16:colId xmlns:a16="http://schemas.microsoft.com/office/drawing/2014/main" val="1532333746"/>
                    </a:ext>
                  </a:extLst>
                </a:gridCol>
                <a:gridCol w="4174434">
                  <a:extLst>
                    <a:ext uri="{9D8B030D-6E8A-4147-A177-3AD203B41FA5}">
                      <a16:colId xmlns:a16="http://schemas.microsoft.com/office/drawing/2014/main" val="3983450467"/>
                    </a:ext>
                  </a:extLst>
                </a:gridCol>
                <a:gridCol w="4767470">
                  <a:extLst>
                    <a:ext uri="{9D8B030D-6E8A-4147-A177-3AD203B41FA5}">
                      <a16:colId xmlns:a16="http://schemas.microsoft.com/office/drawing/2014/main" val="1689751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Magnesium, Vitamin C  ~0.129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Creatine, Electrolyte Powder   ~0.119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4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48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358B-E1AD-18C6-4ED2-568EE168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performing products and features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C3D5A6D-F7F1-176C-FC0C-63DDE0AE0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56676"/>
              </p:ext>
            </p:extLst>
          </p:nvPr>
        </p:nvGraphicFramePr>
        <p:xfrm>
          <a:off x="569843" y="1885590"/>
          <a:ext cx="322027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670">
                  <a:extLst>
                    <a:ext uri="{9D8B030D-6E8A-4147-A177-3AD203B41FA5}">
                      <a16:colId xmlns:a16="http://schemas.microsoft.com/office/drawing/2014/main" val="2830641981"/>
                    </a:ext>
                  </a:extLst>
                </a:gridCol>
                <a:gridCol w="1849609">
                  <a:extLst>
                    <a:ext uri="{9D8B030D-6E8A-4147-A177-3AD203B41FA5}">
                      <a16:colId xmlns:a16="http://schemas.microsoft.com/office/drawing/2014/main" val="1128860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0429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r>
                        <a:rPr lang="en-IN" dirty="0"/>
                        <a:t>Biotin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5426.27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9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Zinc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5410.75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73559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r>
                        <a:rPr lang="en-IN" dirty="0"/>
                        <a:t>Pre-Workout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5391.18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953378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r>
                        <a:rPr lang="en-IN" dirty="0"/>
                        <a:t>BCAA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5346.05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20010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r>
                        <a:rPr lang="en-IN"/>
                        <a:t>Fish 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5295.86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836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EB3BAB-0B4F-8B4B-105B-717CF57A6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371011"/>
              </p:ext>
            </p:extLst>
          </p:nvPr>
        </p:nvGraphicFramePr>
        <p:xfrm>
          <a:off x="3907733" y="1889371"/>
          <a:ext cx="350023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87">
                  <a:extLst>
                    <a:ext uri="{9D8B030D-6E8A-4147-A177-3AD203B41FA5}">
                      <a16:colId xmlns:a16="http://schemas.microsoft.com/office/drawing/2014/main" val="2830641981"/>
                    </a:ext>
                  </a:extLst>
                </a:gridCol>
                <a:gridCol w="2088644">
                  <a:extLst>
                    <a:ext uri="{9D8B030D-6E8A-4147-A177-3AD203B41FA5}">
                      <a16:colId xmlns:a16="http://schemas.microsoft.com/office/drawing/2014/main" val="112886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Zinc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9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Pre-Workout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Biotin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95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BCAA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Green Tea Extract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836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4C3145-5F2F-62AF-152C-8DC85E203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59722"/>
              </p:ext>
            </p:extLst>
          </p:nvPr>
        </p:nvGraphicFramePr>
        <p:xfrm>
          <a:off x="7719389" y="1872890"/>
          <a:ext cx="324347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39">
                  <a:extLst>
                    <a:ext uri="{9D8B030D-6E8A-4147-A177-3AD203B41FA5}">
                      <a16:colId xmlns:a16="http://schemas.microsoft.com/office/drawing/2014/main" val="2830641981"/>
                    </a:ext>
                  </a:extLst>
                </a:gridCol>
                <a:gridCol w="1935432">
                  <a:extLst>
                    <a:ext uri="{9D8B030D-6E8A-4147-A177-3AD203B41FA5}">
                      <a16:colId xmlns:a16="http://schemas.microsoft.com/office/drawing/2014/main" val="112886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Magnesium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9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Vitamin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Fish 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95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Zinc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Ashwagandha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836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07CF9E-1CED-CBAC-718D-11278B4C79DA}"/>
              </a:ext>
            </a:extLst>
          </p:cNvPr>
          <p:cNvSpPr txBox="1"/>
          <p:nvPr/>
        </p:nvSpPr>
        <p:spPr>
          <a:xfrm>
            <a:off x="546652" y="4845183"/>
            <a:ext cx="111020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Zinc not only has the highest price but also ranks second in revenue, suggesting strong brand value or customer trust despite the price and high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Biotin is competitively priced and still tops the revenue list — indicating high volume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Zinc and Fish Oil maintain high average discounts and also appear in the top revenue list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44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358B-E1AD-18C6-4ED2-568EE168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performing products and features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C3D5A6D-F7F1-176C-FC0C-63DDE0AE0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929073"/>
              </p:ext>
            </p:extLst>
          </p:nvPr>
        </p:nvGraphicFramePr>
        <p:xfrm>
          <a:off x="546652" y="1885590"/>
          <a:ext cx="3243470" cy="280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18">
                  <a:extLst>
                    <a:ext uri="{9D8B030D-6E8A-4147-A177-3AD203B41FA5}">
                      <a16:colId xmlns:a16="http://schemas.microsoft.com/office/drawing/2014/main" val="2830641981"/>
                    </a:ext>
                  </a:extLst>
                </a:gridCol>
                <a:gridCol w="1537252">
                  <a:extLst>
                    <a:ext uri="{9D8B030D-6E8A-4147-A177-3AD203B41FA5}">
                      <a16:colId xmlns:a16="http://schemas.microsoft.com/office/drawing/2014/main" val="1128860411"/>
                    </a:ext>
                  </a:extLst>
                </a:gridCol>
              </a:tblGrid>
              <a:tr h="556902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0429"/>
                  </a:ext>
                </a:extLst>
              </a:tr>
              <a:tr h="556902">
                <a:tc>
                  <a:txBody>
                    <a:bodyPr/>
                    <a:lstStyle/>
                    <a:p>
                      <a:r>
                        <a:rPr lang="en-IN" dirty="0"/>
                        <a:t>Electrolyte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5153.10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97620"/>
                  </a:ext>
                </a:extLst>
              </a:tr>
              <a:tr h="425789">
                <a:tc>
                  <a:txBody>
                    <a:bodyPr/>
                    <a:lstStyle/>
                    <a:p>
                      <a:r>
                        <a:rPr lang="en-IN"/>
                        <a:t>Ashwagandha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5130.29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73559"/>
                  </a:ext>
                </a:extLst>
              </a:tr>
              <a:tr h="318229">
                <a:tc>
                  <a:txBody>
                    <a:bodyPr/>
                    <a:lstStyle/>
                    <a:p>
                      <a:r>
                        <a:rPr lang="en-IN"/>
                        <a:t>Melatonin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5099.69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953378"/>
                  </a:ext>
                </a:extLst>
              </a:tr>
              <a:tr h="318229">
                <a:tc>
                  <a:txBody>
                    <a:bodyPr/>
                    <a:lstStyle/>
                    <a:p>
                      <a:r>
                        <a:rPr lang="en-IN"/>
                        <a:t>Multivitamin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5078.20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20010"/>
                  </a:ext>
                </a:extLst>
              </a:tr>
              <a:tr h="318229">
                <a:tc>
                  <a:txBody>
                    <a:bodyPr/>
                    <a:lstStyle/>
                    <a:p>
                      <a:r>
                        <a:rPr lang="en-IN"/>
                        <a:t>Magnesium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4970.72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836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EB3BAB-0B4F-8B4B-105B-717CF57A6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54889"/>
              </p:ext>
            </p:extLst>
          </p:nvPr>
        </p:nvGraphicFramePr>
        <p:xfrm>
          <a:off x="3907733" y="1889371"/>
          <a:ext cx="3500231" cy="279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63">
                  <a:extLst>
                    <a:ext uri="{9D8B030D-6E8A-4147-A177-3AD203B41FA5}">
                      <a16:colId xmlns:a16="http://schemas.microsoft.com/office/drawing/2014/main" val="2830641981"/>
                    </a:ext>
                  </a:extLst>
                </a:gridCol>
                <a:gridCol w="1948068">
                  <a:extLst>
                    <a:ext uri="{9D8B030D-6E8A-4147-A177-3AD203B41FA5}">
                      <a16:colId xmlns:a16="http://schemas.microsoft.com/office/drawing/2014/main" val="1128860411"/>
                    </a:ext>
                  </a:extLst>
                </a:gridCol>
              </a:tblGrid>
              <a:tr h="416211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0429"/>
                  </a:ext>
                </a:extLst>
              </a:tr>
              <a:tr h="718392">
                <a:tc>
                  <a:txBody>
                    <a:bodyPr/>
                    <a:lstStyle/>
                    <a:p>
                      <a:r>
                        <a:rPr lang="en-IN" dirty="0"/>
                        <a:t>Electrolyte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97620"/>
                  </a:ext>
                </a:extLst>
              </a:tr>
              <a:tr h="416211">
                <a:tc>
                  <a:txBody>
                    <a:bodyPr/>
                    <a:lstStyle/>
                    <a:p>
                      <a:r>
                        <a:rPr lang="en-IN"/>
                        <a:t>Ashwagandha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73559"/>
                  </a:ext>
                </a:extLst>
              </a:tr>
              <a:tr h="416211">
                <a:tc>
                  <a:txBody>
                    <a:bodyPr/>
                    <a:lstStyle/>
                    <a:p>
                      <a:r>
                        <a:rPr lang="en-IN"/>
                        <a:t>Melatonin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953378"/>
                  </a:ext>
                </a:extLst>
              </a:tr>
              <a:tr h="416211">
                <a:tc>
                  <a:txBody>
                    <a:bodyPr/>
                    <a:lstStyle/>
                    <a:p>
                      <a:r>
                        <a:rPr lang="en-IN"/>
                        <a:t>Multivitamin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20010"/>
                  </a:ext>
                </a:extLst>
              </a:tr>
              <a:tr h="416211">
                <a:tc>
                  <a:txBody>
                    <a:bodyPr/>
                    <a:lstStyle/>
                    <a:p>
                      <a:r>
                        <a:rPr lang="en-IN"/>
                        <a:t>Magnesium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836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4C3145-5F2F-62AF-152C-8DC85E203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266356"/>
              </p:ext>
            </p:extLst>
          </p:nvPr>
        </p:nvGraphicFramePr>
        <p:xfrm>
          <a:off x="7719389" y="1872890"/>
          <a:ext cx="324347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39">
                  <a:extLst>
                    <a:ext uri="{9D8B030D-6E8A-4147-A177-3AD203B41FA5}">
                      <a16:colId xmlns:a16="http://schemas.microsoft.com/office/drawing/2014/main" val="2830641981"/>
                    </a:ext>
                  </a:extLst>
                </a:gridCol>
                <a:gridCol w="1935432">
                  <a:extLst>
                    <a:ext uri="{9D8B030D-6E8A-4147-A177-3AD203B41FA5}">
                      <a16:colId xmlns:a16="http://schemas.microsoft.com/office/drawing/2014/main" val="112886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BCAA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9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Collagen Peptides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7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Biotin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95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Creatine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Electrolyte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8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E8F6C-C924-3D46-122E-BA5AFA081FCF}"/>
              </a:ext>
            </a:extLst>
          </p:cNvPr>
          <p:cNvSpPr txBox="1"/>
          <p:nvPr/>
        </p:nvSpPr>
        <p:spPr>
          <a:xfrm>
            <a:off x="788504" y="1677913"/>
            <a:ext cx="110390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Biotin, Zinc, Pre-Workout, BCAA, and Fish Oil are the leading products in terms of average revenue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Magnesium, Multivitamin, Melatonin, Ashwagandha, and Electrolyte Powder show the lowest average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Zinc and Pre-Workout command higher average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Magnesium, Multivitamin, and Melatonin are lower average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Strong Performers with Moderate Discounts:</a:t>
            </a:r>
            <a:r>
              <a:rPr lang="en-IN" sz="2400" dirty="0"/>
              <a:t>Biotin and BCAA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Premium Products Leveraging </a:t>
            </a:r>
            <a:r>
              <a:rPr lang="en-IN" sz="2400" dirty="0" err="1"/>
              <a:t>Discounts:Zinc</a:t>
            </a:r>
            <a:r>
              <a:rPr lang="en-IN" sz="24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Underperforming Products with High Discounts: </a:t>
            </a:r>
            <a:r>
              <a:rPr lang="en-IN" sz="2400" dirty="0"/>
              <a:t>Magnesium and Ashwagandha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discounts, Electrolyte Powder underperforms in sales revenue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AB9DB-294A-5650-0CA2-70F0413ECAB7}"/>
              </a:ext>
            </a:extLst>
          </p:cNvPr>
          <p:cNvSpPr txBox="1"/>
          <p:nvPr/>
        </p:nvSpPr>
        <p:spPr>
          <a:xfrm>
            <a:off x="788504" y="2252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30886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60C6-9C7C-8297-86E0-9996FFEF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365125"/>
            <a:ext cx="11661913" cy="1325563"/>
          </a:xfrm>
        </p:spPr>
        <p:txBody>
          <a:bodyPr/>
          <a:lstStyle/>
          <a:p>
            <a:r>
              <a:rPr lang="en-IN" dirty="0"/>
              <a:t>Highest demand products   Least demand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0FE8-A65F-4A0F-5F22-142138ED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Biotin</a:t>
            </a:r>
          </a:p>
          <a:p>
            <a:r>
              <a:rPr lang="en-IN" dirty="0"/>
              <a:t>Zinc</a:t>
            </a:r>
          </a:p>
          <a:p>
            <a:r>
              <a:rPr lang="en-IN" dirty="0"/>
              <a:t>Pre-Workout</a:t>
            </a:r>
          </a:p>
          <a:p>
            <a:r>
              <a:rPr lang="en-IN" dirty="0"/>
              <a:t>BCAA</a:t>
            </a:r>
          </a:p>
          <a:p>
            <a:r>
              <a:rPr lang="en-IN" dirty="0"/>
              <a:t>Fish oil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9E1BC-2B03-A3A6-E531-91BC284E4C52}"/>
              </a:ext>
            </a:extLst>
          </p:cNvPr>
          <p:cNvSpPr txBox="1"/>
          <p:nvPr/>
        </p:nvSpPr>
        <p:spPr>
          <a:xfrm>
            <a:off x="6334539" y="1825625"/>
            <a:ext cx="4412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Magnesium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Ashwagandha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Electrolyte Powder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Multivitamin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Melatonin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65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2F11EA-9EFF-44CD-333E-066B375C8C11}"/>
              </a:ext>
            </a:extLst>
          </p:cNvPr>
          <p:cNvSpPr txBox="1"/>
          <p:nvPr/>
        </p:nvSpPr>
        <p:spPr>
          <a:xfrm>
            <a:off x="1205948" y="247917"/>
            <a:ext cx="4134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Highest demand category</a:t>
            </a:r>
            <a:r>
              <a:rPr lang="en-IN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AE348-A6DE-48D1-C3EC-165FDA9F30FD}"/>
              </a:ext>
            </a:extLst>
          </p:cNvPr>
          <p:cNvSpPr txBox="1"/>
          <p:nvPr/>
        </p:nvSpPr>
        <p:spPr>
          <a:xfrm>
            <a:off x="7089912" y="2479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Least demand category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FDC65C-A78E-3611-F395-545D3DBB9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26737"/>
              </p:ext>
            </p:extLst>
          </p:nvPr>
        </p:nvGraphicFramePr>
        <p:xfrm>
          <a:off x="1239081" y="862577"/>
          <a:ext cx="4740965" cy="2286000"/>
        </p:xfrm>
        <a:graphic>
          <a:graphicData uri="http://schemas.openxmlformats.org/drawingml/2006/table">
            <a:tbl>
              <a:tblPr/>
              <a:tblGrid>
                <a:gridCol w="4740965">
                  <a:extLst>
                    <a:ext uri="{9D8B030D-6E8A-4147-A177-3AD203B41FA5}">
                      <a16:colId xmlns:a16="http://schemas.microsoft.com/office/drawing/2014/main" val="3636692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Vitamin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6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Mineral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29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45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Protein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9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Amino Acid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088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813EF3-B44B-91F7-F630-D01F8AAD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05959"/>
              </p:ext>
            </p:extLst>
          </p:nvPr>
        </p:nvGraphicFramePr>
        <p:xfrm>
          <a:off x="7411277" y="862577"/>
          <a:ext cx="2726635" cy="2286000"/>
        </p:xfrm>
        <a:graphic>
          <a:graphicData uri="http://schemas.openxmlformats.org/drawingml/2006/table">
            <a:tbl>
              <a:tblPr/>
              <a:tblGrid>
                <a:gridCol w="2726635">
                  <a:extLst>
                    <a:ext uri="{9D8B030D-6E8A-4147-A177-3AD203B41FA5}">
                      <a16:colId xmlns:a16="http://schemas.microsoft.com/office/drawing/2014/main" val="363669247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400"/>
                        <a:t>Omega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6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Fat Burner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29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Hydration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45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Herbal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9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Sleep Aid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088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9DF627-8A01-BB20-470C-7FBA184D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85410"/>
              </p:ext>
            </p:extLst>
          </p:nvPr>
        </p:nvGraphicFramePr>
        <p:xfrm>
          <a:off x="718931" y="3553570"/>
          <a:ext cx="10522230" cy="294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23">
                  <a:extLst>
                    <a:ext uri="{9D8B030D-6E8A-4147-A177-3AD203B41FA5}">
                      <a16:colId xmlns:a16="http://schemas.microsoft.com/office/drawing/2014/main" val="4103691983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2105798712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535544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263082505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424037077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199191676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915024805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3300795516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2220144059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1671751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Hydration</a:t>
                      </a:r>
                    </a:p>
                    <a:p>
                      <a:pPr algn="ctr" fontAlgn="b"/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Vitamin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Omega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Amino Acid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Mineral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Herbal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Sleep Aid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Fat Burner</a:t>
                      </a:r>
                    </a:p>
                    <a:p>
                      <a:pPr algn="ctr"/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Electrolyte Powder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Biotin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Collagen Peptides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Oil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Pre-Workout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Iron Supplement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Ashwagandha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Melatonin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Tea Extract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21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Multivitamin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Whey Protein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Magnesium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 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52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653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Supplement Sales Data  Analysis (2020-2025) </vt:lpstr>
      <vt:lpstr>Overview of dataset </vt:lpstr>
      <vt:lpstr>Key Sales Metrics Summary (2020–2025) </vt:lpstr>
      <vt:lpstr>Highlighting best and least performing </vt:lpstr>
      <vt:lpstr>Top performing products and features </vt:lpstr>
      <vt:lpstr>Least performing products and features </vt:lpstr>
      <vt:lpstr>PowerPoint Presentation</vt:lpstr>
      <vt:lpstr>Highest demand products   Least demand product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 Sales Data  Analysis (2020-2025)</dc:title>
  <dc:creator>user</dc:creator>
  <cp:lastModifiedBy>user</cp:lastModifiedBy>
  <cp:revision>2</cp:revision>
  <dcterms:created xsi:type="dcterms:W3CDTF">2025-05-21T16:08:01Z</dcterms:created>
  <dcterms:modified xsi:type="dcterms:W3CDTF">2025-05-22T14:51:30Z</dcterms:modified>
</cp:coreProperties>
</file>