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7" r:id="rId4"/>
    <p:sldId id="278" r:id="rId5"/>
    <p:sldId id="279" r:id="rId6"/>
    <p:sldId id="280" r:id="rId7"/>
    <p:sldId id="282" r:id="rId8"/>
    <p:sldId id="283" r:id="rId9"/>
    <p:sldId id="293" r:id="rId10"/>
    <p:sldId id="284" r:id="rId11"/>
    <p:sldId id="285" r:id="rId12"/>
    <p:sldId id="287" r:id="rId13"/>
    <p:sldId id="288" r:id="rId14"/>
    <p:sldId id="289" r:id="rId15"/>
    <p:sldId id="290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F0AE-5C3D-3713-DA41-75AA88724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BEBD-9A77-4DA4-5730-32C9B3FF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D49EA-CD64-B5CA-AEA0-C93BC314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CE2-9423-42EC-8037-307D84C0A17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6484D-3C8A-E6A5-791F-DFE09AB3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A4DB-FAA3-AF45-AA2C-D5AF4B33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23D2-B8AE-49EF-9104-1DD721F6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06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F35E-10A9-7447-5469-C1CC80F9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16EB-FEA6-1727-D51E-6E83BB942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2382-1516-4916-2D6A-17EE7314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CE2-9423-42EC-8037-307D84C0A17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EC6C-3C66-0A6B-3BA8-253DB2A9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C270-1F29-4F01-EB4C-B51E92C8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23D2-B8AE-49EF-9104-1DD721F6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8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15E6A-EEA4-AD84-E7B6-4836E4B26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E4713-90AD-52F2-E8D9-24EA47BD5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EB3D-9B21-E677-F6BD-EF829276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CE2-9423-42EC-8037-307D84C0A17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13D4-F432-1A19-618A-C6AECDDC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4D45-B258-5EB7-B749-6BCD2425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23D2-B8AE-49EF-9104-1DD721F6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DADA-8537-A85E-B718-852C86B8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1DE9-157D-D428-AFBB-DE0BA1EC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33C-AB22-7B04-1E17-F64EDAE5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CE2-9423-42EC-8037-307D84C0A17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430C-C631-0219-9CB0-D0069A08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1BE8-6388-C24A-7682-FAA1E0BA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23D2-B8AE-49EF-9104-1DD721F6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2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0D47-BAC4-A22C-A0E3-D7000C05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9D5E8-86F6-FA3B-86E8-8A4566D2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BAF9-5C07-4E2B-13EC-6608B721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CE2-9423-42EC-8037-307D84C0A17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9A97-CABA-E6E5-556E-790E9262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3705-A5E2-3285-BBD6-1425069B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23D2-B8AE-49EF-9104-1DD721F6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9914-6EC1-2E17-8EC0-996B1CEF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8E41-97DA-878B-A79F-77AC62938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F020A-53B1-D73C-11E0-BAB7FBA8B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A6E7F-1921-1002-D4DB-244CBAEE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CE2-9423-42EC-8037-307D84C0A17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89776-8384-4EE2-E252-53D9BBE4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57B41-B89E-A3CA-0857-79FD45F5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23D2-B8AE-49EF-9104-1DD721F6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6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7CE0-98AD-F073-4BA9-E90F94AB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A81CE-EC46-DEB6-1B79-B10C7117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495EA-71F6-3EA9-2C47-61B71ED1B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4ABFB-4DD1-CDFE-8A56-5DA78622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168B4-1A3E-3611-D9C2-CF50B91D8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0F34C-CF17-FCC0-CF16-63996B81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CE2-9423-42EC-8037-307D84C0A17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637E3-0DE0-6835-1E20-CC7EEC9B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E1424-3C00-FBB0-E8CC-811D7201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23D2-B8AE-49EF-9104-1DD721F6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8513-F40E-D2A0-04C2-174A0808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42103-FE4C-00A9-57DB-58D29DC8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CE2-9423-42EC-8037-307D84C0A17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C7B67-5338-6037-A3EA-214E8917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CB900-5540-64D3-016D-55FC53FC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23D2-B8AE-49EF-9104-1DD721F6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1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BEBBA-6A0E-78AB-CC73-C0F6B7F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CE2-9423-42EC-8037-307D84C0A17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27DA3-AD3D-3287-4803-7A1AF96F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6BBD7-23A0-A36C-190D-80F05086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23D2-B8AE-49EF-9104-1DD721F6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4624-4A20-CB47-F42C-3462355B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B6EC-70D8-DA32-A621-1030AC69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80645-9BAC-9589-0515-C144F0EA7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5EE79-E9E2-976A-CEBF-17A1526A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CE2-9423-42EC-8037-307D84C0A17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35625-46E8-AEE2-C2F0-CFF65471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E31E8-A8FE-D7E4-35CA-7F8B0D84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23D2-B8AE-49EF-9104-1DD721F6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0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6AB9-3CE8-BCBE-4689-C90DC205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F2CBD-EEA1-AAC1-EF83-52CB9BD79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E1446-863A-79A8-A306-F70158A72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CD4FB-4514-B00C-2D42-D4EB3F3C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CE2-9423-42EC-8037-307D84C0A17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771CC-6487-1F87-8747-895F0D93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9711A-5E70-BC97-6BFD-2467D249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23D2-B8AE-49EF-9104-1DD721F6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A0203-7B3D-107B-B7C2-01B42291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696E7-321A-9DB1-AF80-80F248556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5E16-7EB2-0972-7217-E6951B07F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27CE2-9423-42EC-8037-307D84C0A17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6418-CCB4-F79A-4548-966519AF2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E3E1-4F39-7B37-F599-D09D5DFDD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23D2-B8AE-49EF-9104-1DD721F6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7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6546574" y="1060174"/>
            <a:ext cx="53008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Student Habits and Academic Performance Analysis</a:t>
            </a:r>
            <a:endParaRPr lang="en-IN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hat does a future-ready student look ...">
            <a:extLst>
              <a:ext uri="{FF2B5EF4-FFF2-40B4-BE49-F238E27FC236}">
                <a16:creationId xmlns:a16="http://schemas.microsoft.com/office/drawing/2014/main" id="{70C196DE-CE53-2D5C-84F0-FCC5D03C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273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477077" y="516835"/>
            <a:ext cx="11224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Factors affecting mental health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5F6B3E-F376-5E7F-EB36-38A30BBFD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47154"/>
              </p:ext>
            </p:extLst>
          </p:nvPr>
        </p:nvGraphicFramePr>
        <p:xfrm>
          <a:off x="1435653" y="2853340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075560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7864968"/>
                    </a:ext>
                  </a:extLst>
                </a:gridCol>
              </a:tblGrid>
              <a:tr h="173199">
                <a:tc>
                  <a:txBody>
                    <a:bodyPr/>
                    <a:lstStyle/>
                    <a:p>
                      <a:r>
                        <a:rPr lang="en-IN" dirty="0"/>
                        <a:t>Habit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Correlation with Mental Health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52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Adequate Sleep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18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Balanced Diet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37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Regular Exercise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41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78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1152938" y="389134"/>
            <a:ext cx="11224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Part-Time Jobs and Grades</a:t>
            </a:r>
            <a:endParaRPr lang="en-US" sz="6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622795-423B-7332-FD23-5D55348A53BC}"/>
              </a:ext>
            </a:extLst>
          </p:cNvPr>
          <p:cNvSpPr txBox="1"/>
          <p:nvPr/>
        </p:nvSpPr>
        <p:spPr>
          <a:xfrm>
            <a:off x="1422399" y="4466031"/>
            <a:ext cx="8680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Students without part-time jobs tend to study a bit more    efficiently and score slightly higher on exams.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E980EC-18B7-AE22-5D49-200E77249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17042"/>
              </p:ext>
            </p:extLst>
          </p:nvPr>
        </p:nvGraphicFramePr>
        <p:xfrm>
          <a:off x="1422399" y="2199419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798111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44770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6540761"/>
                    </a:ext>
                  </a:extLst>
                </a:gridCol>
              </a:tblGrid>
              <a:tr h="148204">
                <a:tc>
                  <a:txBody>
                    <a:bodyPr/>
                    <a:lstStyle/>
                    <a:p>
                      <a:r>
                        <a:rPr lang="en-IN" dirty="0"/>
                        <a:t>Part-time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exam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study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5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68.74325581395348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3.4683720930232553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76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69.83656050955419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3.572484076433121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06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0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1152938" y="389134"/>
            <a:ext cx="11224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Influence of Parental Education </a:t>
            </a:r>
            <a:endParaRPr lang="en-US" sz="6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622795-423B-7332-FD23-5D55348A53BC}"/>
              </a:ext>
            </a:extLst>
          </p:cNvPr>
          <p:cNvSpPr txBox="1"/>
          <p:nvPr/>
        </p:nvSpPr>
        <p:spPr>
          <a:xfrm>
            <a:off x="1395894" y="1880708"/>
            <a:ext cx="86801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Parental education does have an influence on student performance, but the trend is not strictly upward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Students whose parents have a bachelor’s degree perform the best on average.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Surprisingly, students whose parents have no formal education perform better than those with master’s degrees.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472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238540" y="389134"/>
            <a:ext cx="1213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Impact of Extracurricular Activities on Exam 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622795-423B-7332-FD23-5D55348A53BC}"/>
              </a:ext>
            </a:extLst>
          </p:cNvPr>
          <p:cNvSpPr txBox="1"/>
          <p:nvPr/>
        </p:nvSpPr>
        <p:spPr>
          <a:xfrm>
            <a:off x="1429024" y="2609100"/>
            <a:ext cx="8680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Academic scores remain </a:t>
            </a:r>
            <a:r>
              <a:rPr lang="en-US" sz="2800" b="1" dirty="0"/>
              <a:t>largely consistent</a:t>
            </a:r>
            <a:r>
              <a:rPr lang="en-US" sz="2800" dirty="0"/>
              <a:t>, regardless of activity participation.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B9ED73-EE34-7F69-9274-BA259201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72447"/>
              </p:ext>
            </p:extLst>
          </p:nvPr>
        </p:nvGraphicFramePr>
        <p:xfrm>
          <a:off x="1705112" y="4555493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308102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02112608"/>
                    </a:ext>
                  </a:extLst>
                </a:gridCol>
              </a:tblGrid>
              <a:tr h="274153">
                <a:tc>
                  <a:txBody>
                    <a:bodyPr/>
                    <a:lstStyle/>
                    <a:p>
                      <a:r>
                        <a:rPr lang="en-IN" dirty="0"/>
                        <a:t>Average exam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Extra curricular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9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69.62327044025155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02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69.59134897360703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61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848138" y="389134"/>
            <a:ext cx="10071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Diet Quality and Its Effect on Exam Scores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622795-423B-7332-FD23-5D55348A53BC}"/>
              </a:ext>
            </a:extLst>
          </p:cNvPr>
          <p:cNvSpPr txBox="1"/>
          <p:nvPr/>
        </p:nvSpPr>
        <p:spPr>
          <a:xfrm>
            <a:off x="965198" y="3575768"/>
            <a:ext cx="8680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Students with a fair diet have slightly higher average exam scores than those with good or poor diets.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226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848138" y="389134"/>
            <a:ext cx="10071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Average score and average time of study for each gender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622795-423B-7332-FD23-5D55348A53BC}"/>
              </a:ext>
            </a:extLst>
          </p:cNvPr>
          <p:cNvSpPr txBox="1"/>
          <p:nvPr/>
        </p:nvSpPr>
        <p:spPr>
          <a:xfrm>
            <a:off x="1046921" y="5184227"/>
            <a:ext cx="103631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The </a:t>
            </a:r>
            <a:r>
              <a:rPr lang="en-US" sz="2800" b="1" dirty="0"/>
              <a:t>Other</a:t>
            </a:r>
            <a:r>
              <a:rPr lang="en-US" sz="2800" dirty="0"/>
              <a:t> group is utilizing more time on the task compared to </a:t>
            </a:r>
            <a:r>
              <a:rPr lang="en-US" sz="2800" b="1" dirty="0"/>
              <a:t>Female</a:t>
            </a:r>
            <a:r>
              <a:rPr lang="en-US" sz="2800" dirty="0"/>
              <a:t> and </a:t>
            </a:r>
            <a:r>
              <a:rPr lang="en-US" sz="2800" b="1" dirty="0"/>
              <a:t>Male</a:t>
            </a:r>
            <a:r>
              <a:rPr lang="en-US" sz="2800" dirty="0"/>
              <a:t> groups.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B5BB0D-64E8-45E5-A6A4-76D926770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55174"/>
              </p:ext>
            </p:extLst>
          </p:nvPr>
        </p:nvGraphicFramePr>
        <p:xfrm>
          <a:off x="1660939" y="257092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85670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49770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9285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Avg</a:t>
                      </a:r>
                      <a:r>
                        <a:rPr lang="en-IN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Avg</a:t>
                      </a:r>
                      <a:r>
                        <a:rPr lang="en-IN" dirty="0"/>
                        <a:t>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69.74137214137218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3.5837837837837823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05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69.36834381551363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3.510691823899369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97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70.64761904761906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3.6119047619047597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58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10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848138" y="389134"/>
            <a:ext cx="10071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Internet Quality vs Exam Score, Study Time &amp; Social Media Usage</a:t>
            </a:r>
            <a:endParaRPr lang="en-US" sz="5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622795-423B-7332-FD23-5D55348A53BC}"/>
              </a:ext>
            </a:extLst>
          </p:cNvPr>
          <p:cNvSpPr txBox="1"/>
          <p:nvPr/>
        </p:nvSpPr>
        <p:spPr>
          <a:xfrm>
            <a:off x="848138" y="2985277"/>
            <a:ext cx="103631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/>
              <a:t>The </a:t>
            </a:r>
            <a:r>
              <a:rPr lang="en-US" sz="2400" b="1" dirty="0"/>
              <a:t>Other</a:t>
            </a:r>
            <a:r>
              <a:rPr lang="en-US" sz="2400" dirty="0"/>
              <a:t> group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average-quality internet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better in exams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than those with good or poor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Study time remains nearly consistent across groups, but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for average internet 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Social media usage decreases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internet quality worsens, likely due to connectivity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/>
              <a:t>is utilizing more time on the task compared to </a:t>
            </a:r>
            <a:r>
              <a:rPr lang="en-US" sz="2400" b="1" dirty="0"/>
              <a:t>Female</a:t>
            </a:r>
            <a:r>
              <a:rPr lang="en-US" sz="2400" dirty="0"/>
              <a:t> and </a:t>
            </a:r>
            <a:r>
              <a:rPr lang="en-US" sz="2400" b="1" dirty="0"/>
              <a:t>Male</a:t>
            </a:r>
            <a:r>
              <a:rPr lang="en-US" sz="2400" dirty="0"/>
              <a:t> groups.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160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874643" y="1776442"/>
            <a:ext cx="100716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Better mental health is strongly linked to higher exam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attendance leads to better academic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Less social media use is associated with higher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physical activity results in better academic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Parental education has a minor effect; bachelor’s-level parents' children perform slightly better.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Internet quality shows little direct impact on score, study time, or media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Diet quality has minimal influence on academic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Extracurricular activities do not significantly affect exam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/>
              <a:t>Part-time jobs have a very slight negative impact on study time and exam scores.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8049D0-10BB-D3AE-4C1E-35F76F57A5CF}"/>
              </a:ext>
            </a:extLst>
          </p:cNvPr>
          <p:cNvSpPr txBox="1"/>
          <p:nvPr/>
        </p:nvSpPr>
        <p:spPr>
          <a:xfrm>
            <a:off x="2557669" y="514532"/>
            <a:ext cx="567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8490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424070" y="1060174"/>
            <a:ext cx="11423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CE3C2-6CB6-BEBB-AFC2-FEBE399BFA33}"/>
              </a:ext>
            </a:extLst>
          </p:cNvPr>
          <p:cNvSpPr txBox="1"/>
          <p:nvPr/>
        </p:nvSpPr>
        <p:spPr>
          <a:xfrm>
            <a:off x="344557" y="3067878"/>
            <a:ext cx="11423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Exploring the relationship between student behavior and academic success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1033670" y="636104"/>
            <a:ext cx="11423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Overview of Dataset</a:t>
            </a:r>
            <a:endParaRPr lang="en-IN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8491D-2633-DEAD-18E5-F7D88292D323}"/>
              </a:ext>
            </a:extLst>
          </p:cNvPr>
          <p:cNvSpPr txBox="1"/>
          <p:nvPr/>
        </p:nvSpPr>
        <p:spPr>
          <a:xfrm>
            <a:off x="1033670" y="2832149"/>
            <a:ext cx="105752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students: 1000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80 students score below 45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277 students score above or equal to 80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Average exam score is 69.6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Variables include: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Study time, sleep hours, internet usage, part-time jobs, attendance, parental education, exam scores, etc.</a:t>
            </a:r>
          </a:p>
        </p:txBody>
      </p:sp>
    </p:spTree>
    <p:extLst>
      <p:ext uri="{BB962C8B-B14F-4D97-AF65-F5344CB8AC3E}">
        <p14:creationId xmlns:p14="http://schemas.microsoft.com/office/powerpoint/2010/main" val="393048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477077" y="516835"/>
            <a:ext cx="11224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Impact of Study Time on Scores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38508"/>
              </p:ext>
            </p:extLst>
          </p:nvPr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C185CD-2BAB-128B-4D93-B32B7AB2F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46173"/>
              </p:ext>
            </p:extLst>
          </p:nvPr>
        </p:nvGraphicFramePr>
        <p:xfrm>
          <a:off x="8176590" y="2796209"/>
          <a:ext cx="3525080" cy="22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540">
                  <a:extLst>
                    <a:ext uri="{9D8B030D-6E8A-4147-A177-3AD203B41FA5}">
                      <a16:colId xmlns:a16="http://schemas.microsoft.com/office/drawing/2014/main" val="2325388657"/>
                    </a:ext>
                  </a:extLst>
                </a:gridCol>
                <a:gridCol w="1762540">
                  <a:extLst>
                    <a:ext uri="{9D8B030D-6E8A-4147-A177-3AD203B41FA5}">
                      <a16:colId xmlns:a16="http://schemas.microsoft.com/office/drawing/2014/main" val="3207709142"/>
                    </a:ext>
                  </a:extLst>
                </a:gridCol>
              </a:tblGrid>
              <a:tr h="301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HIGH(&gt;=5.5)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01854"/>
                  </a:ext>
                </a:extLst>
              </a:tr>
              <a:tr h="699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MEDIUM(&gt;=4)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92993"/>
                  </a:ext>
                </a:extLst>
              </a:tr>
              <a:tr h="699285">
                <a:tc>
                  <a:txBody>
                    <a:bodyPr/>
                    <a:lstStyle/>
                    <a:p>
                      <a:r>
                        <a:rPr lang="en-IN" dirty="0"/>
                        <a:t>LOW (&lt;4)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61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82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F36BF9-206A-EF2D-1CEA-41611BA2F7B8}"/>
              </a:ext>
            </a:extLst>
          </p:cNvPr>
          <p:cNvSpPr txBox="1"/>
          <p:nvPr/>
        </p:nvSpPr>
        <p:spPr>
          <a:xfrm>
            <a:off x="808382" y="2570921"/>
            <a:ext cx="6824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1" dirty="0"/>
              <a:t>More study time is linked to better performance.</a:t>
            </a:r>
            <a:br>
              <a:rPr lang="en-US" sz="2800" dirty="0"/>
            </a:br>
            <a:r>
              <a:rPr lang="en-US" sz="2800" dirty="0"/>
              <a:t>Encouraging consistent and longer study hours may help improve average academic scores.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1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477077" y="516835"/>
            <a:ext cx="11224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Sleep Duration vs Academic Results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C185CD-2BAB-128B-4D93-B32B7AB2F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34927"/>
              </p:ext>
            </p:extLst>
          </p:nvPr>
        </p:nvGraphicFramePr>
        <p:xfrm>
          <a:off x="8176590" y="2796209"/>
          <a:ext cx="3525080" cy="203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540">
                  <a:extLst>
                    <a:ext uri="{9D8B030D-6E8A-4147-A177-3AD203B41FA5}">
                      <a16:colId xmlns:a16="http://schemas.microsoft.com/office/drawing/2014/main" val="2325388657"/>
                    </a:ext>
                  </a:extLst>
                </a:gridCol>
                <a:gridCol w="1762540">
                  <a:extLst>
                    <a:ext uri="{9D8B030D-6E8A-4147-A177-3AD203B41FA5}">
                      <a16:colId xmlns:a16="http://schemas.microsoft.com/office/drawing/2014/main" val="3207709142"/>
                    </a:ext>
                  </a:extLst>
                </a:gridCol>
              </a:tblGrid>
              <a:tr h="301719">
                <a:tc>
                  <a:txBody>
                    <a:bodyPr/>
                    <a:lstStyle/>
                    <a:p>
                      <a:r>
                        <a:rPr lang="en-IN" dirty="0"/>
                        <a:t>good quality(&gt;=7.5)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001854"/>
                  </a:ext>
                </a:extLst>
              </a:tr>
              <a:tr h="699285">
                <a:tc>
                  <a:txBody>
                    <a:bodyPr/>
                    <a:lstStyle/>
                    <a:p>
                      <a:r>
                        <a:rPr lang="en-IN" dirty="0"/>
                        <a:t>medium quality(=5.5)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92993"/>
                  </a:ext>
                </a:extLst>
              </a:tr>
              <a:tr h="699285">
                <a:tc>
                  <a:txBody>
                    <a:bodyPr/>
                    <a:lstStyle/>
                    <a:p>
                      <a:r>
                        <a:rPr lang="en-IN" dirty="0"/>
                        <a:t>low quality(&lt;5.5)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782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F36BF9-206A-EF2D-1CEA-41611BA2F7B8}"/>
              </a:ext>
            </a:extLst>
          </p:cNvPr>
          <p:cNvSpPr txBox="1"/>
          <p:nvPr/>
        </p:nvSpPr>
        <p:spPr>
          <a:xfrm>
            <a:off x="808382" y="2570921"/>
            <a:ext cx="6824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1" dirty="0"/>
              <a:t>More study time is linked to better sleep.</a:t>
            </a:r>
            <a:br>
              <a:rPr lang="en-US" sz="2800" dirty="0"/>
            </a:br>
            <a:r>
              <a:rPr lang="en-US" sz="2800" dirty="0"/>
              <a:t>Encouraging consistent and longer sleep hours may help improve average academic scores.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21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477077" y="516835"/>
            <a:ext cx="11224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Internet Usage and Academic Focus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C185CD-2BAB-128B-4D93-B32B7AB2F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15443"/>
              </p:ext>
            </p:extLst>
          </p:nvPr>
        </p:nvGraphicFramePr>
        <p:xfrm>
          <a:off x="8176590" y="2796209"/>
          <a:ext cx="3525080" cy="176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540">
                  <a:extLst>
                    <a:ext uri="{9D8B030D-6E8A-4147-A177-3AD203B41FA5}">
                      <a16:colId xmlns:a16="http://schemas.microsoft.com/office/drawing/2014/main" val="2325388657"/>
                    </a:ext>
                  </a:extLst>
                </a:gridCol>
                <a:gridCol w="1762540">
                  <a:extLst>
                    <a:ext uri="{9D8B030D-6E8A-4147-A177-3AD203B41FA5}">
                      <a16:colId xmlns:a16="http://schemas.microsoft.com/office/drawing/2014/main" val="3207709142"/>
                    </a:ext>
                  </a:extLst>
                </a:gridCol>
              </a:tblGrid>
              <a:tr h="301719">
                <a:tc>
                  <a:txBody>
                    <a:bodyPr/>
                    <a:lstStyle/>
                    <a:p>
                      <a:r>
                        <a:rPr lang="en-IN" dirty="0"/>
                        <a:t>High(&lt;1)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001854"/>
                  </a:ext>
                </a:extLst>
              </a:tr>
              <a:tr h="699285">
                <a:tc>
                  <a:txBody>
                    <a:bodyPr/>
                    <a:lstStyle/>
                    <a:p>
                      <a:r>
                        <a:rPr lang="en-IN" dirty="0"/>
                        <a:t>Medium(1 b/n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92993"/>
                  </a:ext>
                </a:extLst>
              </a:tr>
              <a:tr h="699285">
                <a:tc>
                  <a:txBody>
                    <a:bodyPr/>
                    <a:lstStyle/>
                    <a:p>
                      <a:r>
                        <a:rPr lang="en-IN" dirty="0"/>
                        <a:t>Low(&lt;=2)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782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F36BF9-206A-EF2D-1CEA-41611BA2F7B8}"/>
              </a:ext>
            </a:extLst>
          </p:cNvPr>
          <p:cNvSpPr txBox="1"/>
          <p:nvPr/>
        </p:nvSpPr>
        <p:spPr>
          <a:xfrm>
            <a:off x="808382" y="2570921"/>
            <a:ext cx="6824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 social media usage increases, average exam scores decrease.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 using less social media perform significantly better.</a:t>
            </a:r>
          </a:p>
        </p:txBody>
      </p:sp>
    </p:spTree>
    <p:extLst>
      <p:ext uri="{BB962C8B-B14F-4D97-AF65-F5344CB8AC3E}">
        <p14:creationId xmlns:p14="http://schemas.microsoft.com/office/powerpoint/2010/main" val="144245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477077" y="516835"/>
            <a:ext cx="11224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The Role of Class Attendance</a:t>
            </a:r>
            <a:endParaRPr lang="en-US" sz="6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249FBB-E4E6-9F5F-F625-FF504E499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00994"/>
              </p:ext>
            </p:extLst>
          </p:nvPr>
        </p:nvGraphicFramePr>
        <p:xfrm>
          <a:off x="7328451" y="2570921"/>
          <a:ext cx="4492488" cy="15984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6244">
                  <a:extLst>
                    <a:ext uri="{9D8B030D-6E8A-4147-A177-3AD203B41FA5}">
                      <a16:colId xmlns:a16="http://schemas.microsoft.com/office/drawing/2014/main" val="412893433"/>
                    </a:ext>
                  </a:extLst>
                </a:gridCol>
                <a:gridCol w="2246244">
                  <a:extLst>
                    <a:ext uri="{9D8B030D-6E8A-4147-A177-3AD203B41FA5}">
                      <a16:colId xmlns:a16="http://schemas.microsoft.com/office/drawing/2014/main" val="400380692"/>
                    </a:ext>
                  </a:extLst>
                </a:gridCol>
              </a:tblGrid>
              <a:tr h="501162">
                <a:tc>
                  <a:txBody>
                    <a:bodyPr/>
                    <a:lstStyle/>
                    <a:p>
                      <a:r>
                        <a:rPr lang="en-IN" dirty="0"/>
                        <a:t>High(&gt;=90 )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358469"/>
                  </a:ext>
                </a:extLst>
              </a:tr>
              <a:tr h="324916">
                <a:tc>
                  <a:txBody>
                    <a:bodyPr/>
                    <a:lstStyle/>
                    <a:p>
                      <a:r>
                        <a:rPr lang="en-IN" dirty="0"/>
                        <a:t>above average(&gt;=80)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946224"/>
                  </a:ext>
                </a:extLst>
              </a:tr>
              <a:tr h="324916">
                <a:tc>
                  <a:txBody>
                    <a:bodyPr/>
                    <a:lstStyle/>
                    <a:p>
                      <a:r>
                        <a:rPr lang="en-IN" dirty="0"/>
                        <a:t>Average(&gt;=70)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78641"/>
                  </a:ext>
                </a:extLst>
              </a:tr>
              <a:tr h="324916">
                <a:tc>
                  <a:txBody>
                    <a:bodyPr/>
                    <a:lstStyle/>
                    <a:p>
                      <a:r>
                        <a:rPr lang="en-IN" dirty="0"/>
                        <a:t>below average(&lt;70)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389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622795-423B-7332-FD23-5D55348A53BC}"/>
              </a:ext>
            </a:extLst>
          </p:cNvPr>
          <p:cNvSpPr txBox="1"/>
          <p:nvPr/>
        </p:nvSpPr>
        <p:spPr>
          <a:xfrm>
            <a:off x="960782" y="2305615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is a direct correlation between higher attendance and better exam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 who attend more classes consistently perform better.</a:t>
            </a:r>
          </a:p>
        </p:txBody>
      </p:sp>
    </p:spTree>
    <p:extLst>
      <p:ext uri="{BB962C8B-B14F-4D97-AF65-F5344CB8AC3E}">
        <p14:creationId xmlns:p14="http://schemas.microsoft.com/office/powerpoint/2010/main" val="416769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477077" y="516835"/>
            <a:ext cx="11224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Impact of Physical Activity on Exam 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622795-423B-7332-FD23-5D55348A53BC}"/>
              </a:ext>
            </a:extLst>
          </p:cNvPr>
          <p:cNvSpPr txBox="1"/>
          <p:nvPr/>
        </p:nvSpPr>
        <p:spPr>
          <a:xfrm>
            <a:off x="642730" y="2610414"/>
            <a:ext cx="5546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Students who are </a:t>
            </a:r>
            <a:r>
              <a:rPr lang="en-US" sz="2800" b="1" dirty="0"/>
              <a:t>very physically active</a:t>
            </a:r>
            <a:r>
              <a:rPr lang="en-US" sz="2800" dirty="0"/>
              <a:t> score </a:t>
            </a:r>
            <a:r>
              <a:rPr lang="en-US" sz="2800" b="1" dirty="0"/>
              <a:t>highest</a:t>
            </a:r>
            <a:r>
              <a:rPr lang="en-US" sz="2800" dirty="0"/>
              <a:t> on exams.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B39D095-1BED-1A1B-7699-909525286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98596"/>
              </p:ext>
            </p:extLst>
          </p:nvPr>
        </p:nvGraphicFramePr>
        <p:xfrm>
          <a:off x="1872974" y="4191735"/>
          <a:ext cx="8128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794471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2602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Activity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exam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7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VERY 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72.13310344827592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36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MEDIEUM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69.3018181818182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35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66.08827586206895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43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28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4A782-896D-A6A7-3D42-248D7E4D8AF4}"/>
              </a:ext>
            </a:extLst>
          </p:cNvPr>
          <p:cNvSpPr txBox="1"/>
          <p:nvPr/>
        </p:nvSpPr>
        <p:spPr>
          <a:xfrm>
            <a:off x="477077" y="516835"/>
            <a:ext cx="11224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Mental Health and Academic 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AD2BC5-8C3D-089B-8102-0D2BAE8CEC93}"/>
              </a:ext>
            </a:extLst>
          </p:cNvPr>
          <p:cNvGraphicFramePr>
            <a:graphicFrameLocks noGrp="1"/>
          </p:cNvGraphicFramePr>
          <p:nvPr/>
        </p:nvGraphicFramePr>
        <p:xfrm>
          <a:off x="7871790" y="2570921"/>
          <a:ext cx="4068419" cy="2849217"/>
        </p:xfrm>
        <a:graphic>
          <a:graphicData uri="http://schemas.openxmlformats.org/drawingml/2006/table">
            <a:tbl>
              <a:tblPr/>
              <a:tblGrid>
                <a:gridCol w="2004147">
                  <a:extLst>
                    <a:ext uri="{9D8B030D-6E8A-4147-A177-3AD203B41FA5}">
                      <a16:colId xmlns:a16="http://schemas.microsoft.com/office/drawing/2014/main" val="2470031384"/>
                    </a:ext>
                  </a:extLst>
                </a:gridCol>
                <a:gridCol w="2064272">
                  <a:extLst>
                    <a:ext uri="{9D8B030D-6E8A-4147-A177-3AD203B41FA5}">
                      <a16:colId xmlns:a16="http://schemas.microsoft.com/office/drawing/2014/main" val="3664797029"/>
                    </a:ext>
                  </a:extLst>
                </a:gridCol>
              </a:tblGrid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74422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24788"/>
                  </a:ext>
                </a:extLst>
              </a:tr>
              <a:tr h="9497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513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622795-423B-7332-FD23-5D55348A53BC}"/>
              </a:ext>
            </a:extLst>
          </p:cNvPr>
          <p:cNvSpPr txBox="1"/>
          <p:nvPr/>
        </p:nvSpPr>
        <p:spPr>
          <a:xfrm>
            <a:off x="642730" y="2610414"/>
            <a:ext cx="55460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 mental health improves, the average exam score also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 with better mental well-being tend to perform better academically.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5970ECE-B111-7E7E-EB22-D10DFBCF3E98}"/>
              </a:ext>
            </a:extLst>
          </p:cNvPr>
          <p:cNvGraphicFramePr>
            <a:graphicFrameLocks noGrp="1"/>
          </p:cNvGraphicFramePr>
          <p:nvPr/>
        </p:nvGraphicFramePr>
        <p:xfrm>
          <a:off x="6904382" y="2305615"/>
          <a:ext cx="4929810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4905">
                  <a:extLst>
                    <a:ext uri="{9D8B030D-6E8A-4147-A177-3AD203B41FA5}">
                      <a16:colId xmlns:a16="http://schemas.microsoft.com/office/drawing/2014/main" val="1421699288"/>
                    </a:ext>
                  </a:extLst>
                </a:gridCol>
                <a:gridCol w="2464905">
                  <a:extLst>
                    <a:ext uri="{9D8B030D-6E8A-4147-A177-3AD203B41FA5}">
                      <a16:colId xmlns:a16="http://schemas.microsoft.com/office/drawing/2014/main" val="3223304083"/>
                    </a:ext>
                  </a:extLst>
                </a:gridCol>
              </a:tblGrid>
              <a:tr h="291064">
                <a:tc>
                  <a:txBody>
                    <a:bodyPr/>
                    <a:lstStyle/>
                    <a:p>
                      <a:r>
                        <a:rPr lang="en-IN" dirty="0"/>
                        <a:t>MENTAL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9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75.9031413612566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82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69.02512077294688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95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65.09441860465114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09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VERY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62.8724489795918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42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40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700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2025-05-21T06:03:51Z</dcterms:created>
  <dcterms:modified xsi:type="dcterms:W3CDTF">2025-05-21T12:23:27Z</dcterms:modified>
</cp:coreProperties>
</file>