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64" r:id="rId6"/>
    <p:sldId id="259" r:id="rId7"/>
    <p:sldId id="265" r:id="rId8"/>
    <p:sldId id="266" r:id="rId9"/>
    <p:sldId id="260" r:id="rId10"/>
    <p:sldId id="268" r:id="rId11"/>
    <p:sldId id="269" r:id="rId12"/>
    <p:sldId id="261" r:id="rId13"/>
    <p:sldId id="267"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0441D-E54A-4F27-AB6B-6BA8F622F89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12952598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441D-E54A-4F27-AB6B-6BA8F622F89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9953966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441D-E54A-4F27-AB6B-6BA8F622F89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2953F-5916-4392-9D78-2E593A49CD0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48685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B0441D-E54A-4F27-AB6B-6BA8F622F89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6005935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B0441D-E54A-4F27-AB6B-6BA8F622F89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2953F-5916-4392-9D78-2E593A49CD0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07328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B0441D-E54A-4F27-AB6B-6BA8F622F89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8093425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0441D-E54A-4F27-AB6B-6BA8F622F89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18643158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0441D-E54A-4F27-AB6B-6BA8F622F89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287824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0441D-E54A-4F27-AB6B-6BA8F622F89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11103656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441D-E54A-4F27-AB6B-6BA8F622F89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9488648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0441D-E54A-4F27-AB6B-6BA8F622F89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2361230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0441D-E54A-4F27-AB6B-6BA8F622F892}"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0091138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0441D-E54A-4F27-AB6B-6BA8F622F892}"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27491652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0441D-E54A-4F27-AB6B-6BA8F622F892}"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8128589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0441D-E54A-4F27-AB6B-6BA8F622F89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32684724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0441D-E54A-4F27-AB6B-6BA8F622F89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2953F-5916-4392-9D78-2E593A49CD0A}" type="slidenum">
              <a:rPr lang="en-US" smtClean="0"/>
              <a:t>‹#›</a:t>
            </a:fld>
            <a:endParaRPr lang="en-US"/>
          </a:p>
        </p:txBody>
      </p:sp>
    </p:spTree>
    <p:extLst>
      <p:ext uri="{BB962C8B-B14F-4D97-AF65-F5344CB8AC3E}">
        <p14:creationId xmlns:p14="http://schemas.microsoft.com/office/powerpoint/2010/main" val="14840836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B0441D-E54A-4F27-AB6B-6BA8F622F892}" type="datetimeFigureOut">
              <a:rPr lang="en-US" smtClean="0"/>
              <a:t>4/5/2024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02953F-5916-4392-9D78-2E593A49CD0A}" type="slidenum">
              <a:rPr lang="en-US" smtClean="0"/>
              <a:t>‹#›</a:t>
            </a:fld>
            <a:endParaRPr lang="en-US"/>
          </a:p>
        </p:txBody>
      </p:sp>
    </p:spTree>
    <p:extLst>
      <p:ext uri="{BB962C8B-B14F-4D97-AF65-F5344CB8AC3E}">
        <p14:creationId xmlns:p14="http://schemas.microsoft.com/office/powerpoint/2010/main" val="29206382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D8A7-13DF-AF9A-2501-4922748743B6}"/>
              </a:ext>
            </a:extLst>
          </p:cNvPr>
          <p:cNvSpPr>
            <a:spLocks noGrp="1"/>
          </p:cNvSpPr>
          <p:nvPr>
            <p:ph type="ctrTitle"/>
          </p:nvPr>
        </p:nvSpPr>
        <p:spPr>
          <a:xfrm>
            <a:off x="1989909" y="4101738"/>
            <a:ext cx="10014857" cy="1053737"/>
          </a:xfrm>
        </p:spPr>
        <p:txBody>
          <a:bodyPr>
            <a:noAutofit/>
          </a:bodyPr>
          <a:lstStyle/>
          <a:p>
            <a:r>
              <a:rPr lang="en-US" i="0" dirty="0">
                <a:solidFill>
                  <a:srgbClr val="0D0D0D"/>
                </a:solidFill>
                <a:effectLst/>
                <a:latin typeface="Algerian" panose="04020705040A02060702" pitchFamily="82" charset="0"/>
              </a:rPr>
              <a:t>Unveiling Cricket Dynamics</a:t>
            </a:r>
            <a:endParaRPr lang="en-US" dirty="0">
              <a:latin typeface="Algerian" panose="04020705040A02060702" pitchFamily="82" charset="0"/>
            </a:endParaRPr>
          </a:p>
        </p:txBody>
      </p:sp>
      <p:sp>
        <p:nvSpPr>
          <p:cNvPr id="4" name="TextBox 3">
            <a:extLst>
              <a:ext uri="{FF2B5EF4-FFF2-40B4-BE49-F238E27FC236}">
                <a16:creationId xmlns:a16="http://schemas.microsoft.com/office/drawing/2014/main" id="{DC8FCEC1-BDCA-9986-D882-7617B7566AA3}"/>
              </a:ext>
            </a:extLst>
          </p:cNvPr>
          <p:cNvSpPr txBox="1"/>
          <p:nvPr/>
        </p:nvSpPr>
        <p:spPr>
          <a:xfrm>
            <a:off x="3696788" y="2850437"/>
            <a:ext cx="6505303" cy="1015663"/>
          </a:xfrm>
          <a:prstGeom prst="rect">
            <a:avLst/>
          </a:prstGeom>
          <a:noFill/>
        </p:spPr>
        <p:txBody>
          <a:bodyPr wrap="square" rtlCol="0">
            <a:spAutoFit/>
          </a:bodyPr>
          <a:lstStyle/>
          <a:p>
            <a:r>
              <a:rPr lang="en-US" sz="6000" b="1" i="0" dirty="0">
                <a:solidFill>
                  <a:srgbClr val="0D0D0D"/>
                </a:solidFill>
                <a:effectLst/>
                <a:latin typeface="Algerian" panose="04020705040A02060702" pitchFamily="82" charset="0"/>
              </a:rPr>
              <a:t>World Cup 2023</a:t>
            </a:r>
            <a:endParaRPr lang="en-US" sz="6000" b="1" dirty="0">
              <a:latin typeface="Algerian" panose="04020705040A02060702" pitchFamily="82" charset="0"/>
            </a:endParaRPr>
          </a:p>
        </p:txBody>
      </p:sp>
    </p:spTree>
    <p:extLst>
      <p:ext uri="{BB962C8B-B14F-4D97-AF65-F5344CB8AC3E}">
        <p14:creationId xmlns:p14="http://schemas.microsoft.com/office/powerpoint/2010/main" val="3849164064"/>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76E66D-8AF4-D8E5-6114-491CED38C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4789" y="2272937"/>
            <a:ext cx="7942217" cy="3944982"/>
          </a:xfrm>
        </p:spPr>
      </p:pic>
      <p:sp>
        <p:nvSpPr>
          <p:cNvPr id="6" name="TextBox 5">
            <a:extLst>
              <a:ext uri="{FF2B5EF4-FFF2-40B4-BE49-F238E27FC236}">
                <a16:creationId xmlns:a16="http://schemas.microsoft.com/office/drawing/2014/main" id="{5EE5A981-19AD-D8D6-A176-49142B865191}"/>
              </a:ext>
            </a:extLst>
          </p:cNvPr>
          <p:cNvSpPr txBox="1"/>
          <p:nvPr/>
        </p:nvSpPr>
        <p:spPr>
          <a:xfrm>
            <a:off x="2046514" y="640081"/>
            <a:ext cx="9936480" cy="646331"/>
          </a:xfrm>
          <a:prstGeom prst="rect">
            <a:avLst/>
          </a:prstGeom>
          <a:noFill/>
        </p:spPr>
        <p:txBody>
          <a:bodyPr wrap="square" rtlCol="0">
            <a:spAutoFit/>
          </a:bodyPr>
          <a:lstStyle/>
          <a:p>
            <a:r>
              <a:rPr lang="en-US" sz="3600" b="1" dirty="0">
                <a:latin typeface="Algerian" panose="04020705040A02060702" pitchFamily="82" charset="0"/>
              </a:rPr>
              <a:t>Team Performance against Oppositions</a:t>
            </a:r>
          </a:p>
        </p:txBody>
      </p:sp>
    </p:spTree>
    <p:extLst>
      <p:ext uri="{BB962C8B-B14F-4D97-AF65-F5344CB8AC3E}">
        <p14:creationId xmlns:p14="http://schemas.microsoft.com/office/powerpoint/2010/main" val="25077133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D1B4D4-EEDA-F585-FF78-01D00C85B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179" y="1872343"/>
            <a:ext cx="8915400" cy="3726070"/>
          </a:xfrm>
        </p:spPr>
      </p:pic>
      <p:sp>
        <p:nvSpPr>
          <p:cNvPr id="6" name="TextBox 5">
            <a:extLst>
              <a:ext uri="{FF2B5EF4-FFF2-40B4-BE49-F238E27FC236}">
                <a16:creationId xmlns:a16="http://schemas.microsoft.com/office/drawing/2014/main" id="{DB0026AF-0029-321A-F6A2-85811CDE3C10}"/>
              </a:ext>
            </a:extLst>
          </p:cNvPr>
          <p:cNvSpPr txBox="1"/>
          <p:nvPr/>
        </p:nvSpPr>
        <p:spPr>
          <a:xfrm>
            <a:off x="1968137" y="422367"/>
            <a:ext cx="9806442" cy="1200329"/>
          </a:xfrm>
          <a:prstGeom prst="rect">
            <a:avLst/>
          </a:prstGeom>
          <a:noFill/>
        </p:spPr>
        <p:txBody>
          <a:bodyPr wrap="square" rtlCol="0">
            <a:spAutoFit/>
          </a:bodyPr>
          <a:lstStyle/>
          <a:p>
            <a:r>
              <a:rPr lang="en-US" sz="3600" b="1" dirty="0">
                <a:latin typeface="Algerian" panose="04020705040A02060702" pitchFamily="82" charset="0"/>
              </a:rPr>
              <a:t>Team Performance Across Different Grounds</a:t>
            </a:r>
          </a:p>
        </p:txBody>
      </p:sp>
    </p:spTree>
    <p:extLst>
      <p:ext uri="{BB962C8B-B14F-4D97-AF65-F5344CB8AC3E}">
        <p14:creationId xmlns:p14="http://schemas.microsoft.com/office/powerpoint/2010/main" val="30443376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3CFA-8D76-9A30-8D5A-F53C59B5AA34}"/>
              </a:ext>
            </a:extLst>
          </p:cNvPr>
          <p:cNvSpPr>
            <a:spLocks noGrp="1"/>
          </p:cNvSpPr>
          <p:nvPr>
            <p:ph type="title"/>
          </p:nvPr>
        </p:nvSpPr>
        <p:spPr>
          <a:xfrm>
            <a:off x="4055965" y="606692"/>
            <a:ext cx="5122869" cy="899889"/>
          </a:xfrm>
        </p:spPr>
        <p:txBody>
          <a:bodyPr/>
          <a:lstStyle/>
          <a:p>
            <a:r>
              <a:rPr lang="en-US" b="1" i="0" dirty="0">
                <a:solidFill>
                  <a:srgbClr val="0D0D0D"/>
                </a:solidFill>
                <a:effectLst/>
                <a:latin typeface="Algerian" panose="04020705040A02060702" pitchFamily="82" charset="0"/>
              </a:rPr>
              <a:t>Temporal Analysis</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F43CA264-B4B5-30B2-9D79-D638AC767DE0}"/>
              </a:ext>
            </a:extLst>
          </p:cNvPr>
          <p:cNvSpPr>
            <a:spLocks noGrp="1"/>
          </p:cNvSpPr>
          <p:nvPr>
            <p:ph idx="1"/>
          </p:nvPr>
        </p:nvSpPr>
        <p:spPr>
          <a:xfrm>
            <a:off x="2615338" y="2447109"/>
            <a:ext cx="9210902" cy="3056709"/>
          </a:xfrm>
        </p:spPr>
        <p:txBody>
          <a:bodyPr>
            <a:normAutofit/>
          </a:bodyPr>
          <a:lstStyle/>
          <a:p>
            <a:r>
              <a:rPr lang="en-US" sz="2400" b="0" i="0" dirty="0">
                <a:solidFill>
                  <a:srgbClr val="0D0D0D"/>
                </a:solidFill>
                <a:effectLst/>
                <a:latin typeface="Algerian" panose="04020705040A02060702" pitchFamily="82" charset="0"/>
              </a:rPr>
              <a:t>Temporal trends over the course of the tournament provided insights into performance dynamics. By studying performance trends over time, we discerned patterns and changes in team and player performance, offering valuable insights into the evolving nature of the tournament.</a:t>
            </a:r>
            <a:endParaRPr lang="en-US" sz="2400" dirty="0">
              <a:latin typeface="Algerian" panose="04020705040A02060702" pitchFamily="82" charset="0"/>
            </a:endParaRPr>
          </a:p>
        </p:txBody>
      </p:sp>
    </p:spTree>
    <p:extLst>
      <p:ext uri="{BB962C8B-B14F-4D97-AF65-F5344CB8AC3E}">
        <p14:creationId xmlns:p14="http://schemas.microsoft.com/office/powerpoint/2010/main" val="24770251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0C96B0-C8E9-06B8-30C8-BA218BD0D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4066" y="2133600"/>
            <a:ext cx="7242048" cy="4145280"/>
          </a:xfrm>
        </p:spPr>
      </p:pic>
      <p:sp>
        <p:nvSpPr>
          <p:cNvPr id="6" name="TextBox 5">
            <a:extLst>
              <a:ext uri="{FF2B5EF4-FFF2-40B4-BE49-F238E27FC236}">
                <a16:creationId xmlns:a16="http://schemas.microsoft.com/office/drawing/2014/main" id="{5F125D6D-0231-7902-87C5-AE0D6400252D}"/>
              </a:ext>
            </a:extLst>
          </p:cNvPr>
          <p:cNvSpPr txBox="1"/>
          <p:nvPr/>
        </p:nvSpPr>
        <p:spPr>
          <a:xfrm>
            <a:off x="3640183" y="748937"/>
            <a:ext cx="6322423" cy="646331"/>
          </a:xfrm>
          <a:prstGeom prst="rect">
            <a:avLst/>
          </a:prstGeom>
          <a:noFill/>
        </p:spPr>
        <p:txBody>
          <a:bodyPr wrap="square" rtlCol="0">
            <a:spAutoFit/>
          </a:bodyPr>
          <a:lstStyle/>
          <a:p>
            <a:r>
              <a:rPr lang="en-US" sz="3600" b="1" dirty="0">
                <a:latin typeface="Algerian" panose="04020705040A02060702" pitchFamily="82" charset="0"/>
              </a:rPr>
              <a:t>Temporal Analysis</a:t>
            </a:r>
          </a:p>
        </p:txBody>
      </p:sp>
    </p:spTree>
    <p:extLst>
      <p:ext uri="{BB962C8B-B14F-4D97-AF65-F5344CB8AC3E}">
        <p14:creationId xmlns:p14="http://schemas.microsoft.com/office/powerpoint/2010/main" val="4140269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8D2D-7EF5-9788-BE38-8E659EDAD65A}"/>
              </a:ext>
            </a:extLst>
          </p:cNvPr>
          <p:cNvSpPr>
            <a:spLocks noGrp="1"/>
          </p:cNvSpPr>
          <p:nvPr>
            <p:ph type="title"/>
          </p:nvPr>
        </p:nvSpPr>
        <p:spPr>
          <a:xfrm>
            <a:off x="5256185" y="676361"/>
            <a:ext cx="2815098" cy="986976"/>
          </a:xfrm>
        </p:spPr>
        <p:txBody>
          <a:bodyPr/>
          <a:lstStyle/>
          <a:p>
            <a:r>
              <a:rPr lang="en-US" b="1" i="0" dirty="0">
                <a:solidFill>
                  <a:srgbClr val="0D0D0D"/>
                </a:solidFill>
                <a:effectLst/>
                <a:latin typeface="Algerian" panose="04020705040A02060702" pitchFamily="82" charset="0"/>
              </a:rPr>
              <a:t>Conclusion</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DF93A7B-A208-46DC-DC69-1FF576FF2783}"/>
              </a:ext>
            </a:extLst>
          </p:cNvPr>
          <p:cNvSpPr>
            <a:spLocks noGrp="1"/>
          </p:cNvSpPr>
          <p:nvPr>
            <p:ph idx="1"/>
          </p:nvPr>
        </p:nvSpPr>
        <p:spPr>
          <a:xfrm>
            <a:off x="2699656" y="1663337"/>
            <a:ext cx="9309463" cy="4676503"/>
          </a:xfrm>
        </p:spPr>
        <p:txBody>
          <a:bodyPr>
            <a:noAutofit/>
          </a:bodyPr>
          <a:lstStyle/>
          <a:p>
            <a:r>
              <a:rPr lang="en-US" sz="2400" b="0" i="0" dirty="0">
                <a:solidFill>
                  <a:srgbClr val="0D0D0D"/>
                </a:solidFill>
                <a:effectLst/>
                <a:latin typeface="Algerian" panose="04020705040A02060702" pitchFamily="82" charset="0"/>
              </a:rPr>
              <a:t>The successful completion of this exploratory data analysis has provided valuable insights into the World Cup 2023, enabling a deeper understanding of team and player dynamics. By presenting findings in a clear and concise manner, this project showcases analytical skills and the ability to draw meaningful conclusions from the dataset. Moving forward, these insights serve as a foundation for further analysis and decision-making in the cricketing community, contributing to a richer understanding of cricket statistics and performance metrics in competitive sporting contexts.</a:t>
            </a:r>
            <a:endParaRPr lang="en-US" sz="2400" dirty="0">
              <a:latin typeface="Algerian" panose="04020705040A02060702" pitchFamily="82" charset="0"/>
            </a:endParaRPr>
          </a:p>
        </p:txBody>
      </p:sp>
    </p:spTree>
    <p:extLst>
      <p:ext uri="{BB962C8B-B14F-4D97-AF65-F5344CB8AC3E}">
        <p14:creationId xmlns:p14="http://schemas.microsoft.com/office/powerpoint/2010/main" val="8790771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D5B4-C15B-B7DE-503F-BD4CC045B34F}"/>
              </a:ext>
            </a:extLst>
          </p:cNvPr>
          <p:cNvSpPr>
            <a:spLocks noGrp="1"/>
          </p:cNvSpPr>
          <p:nvPr>
            <p:ph type="title"/>
          </p:nvPr>
        </p:nvSpPr>
        <p:spPr>
          <a:xfrm>
            <a:off x="4160468" y="644434"/>
            <a:ext cx="4347805" cy="748937"/>
          </a:xfrm>
        </p:spPr>
        <p:txBody>
          <a:bodyPr>
            <a:noAutofit/>
          </a:bodyPr>
          <a:lstStyle/>
          <a:p>
            <a:r>
              <a:rPr lang="en-US" sz="4800" b="1" i="0" dirty="0">
                <a:solidFill>
                  <a:srgbClr val="0D0D0D"/>
                </a:solidFill>
                <a:effectLst/>
                <a:latin typeface="Algerian" panose="04020705040A02060702" pitchFamily="82" charset="0"/>
              </a:rPr>
              <a:t>Introduction</a:t>
            </a:r>
            <a:endParaRPr lang="en-US"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0B5B93E-33B1-8F1A-B411-CCF4B049399C}"/>
              </a:ext>
            </a:extLst>
          </p:cNvPr>
          <p:cNvSpPr>
            <a:spLocks noGrp="1"/>
          </p:cNvSpPr>
          <p:nvPr>
            <p:ph idx="1"/>
          </p:nvPr>
        </p:nvSpPr>
        <p:spPr/>
        <p:txBody>
          <a:bodyPr>
            <a:normAutofit lnSpcReduction="10000"/>
          </a:bodyPr>
          <a:lstStyle/>
          <a:p>
            <a:r>
              <a:rPr lang="en-US" sz="2400" b="0" i="0" dirty="0">
                <a:solidFill>
                  <a:srgbClr val="0D0D0D"/>
                </a:solidFill>
                <a:effectLst/>
                <a:latin typeface="Algerian" panose="04020705040A02060702" pitchFamily="82" charset="0"/>
              </a:rPr>
              <a:t>The World Cup 2023 Data Analysis project delves into the realm of cricket, focusing on the prestigious tournament held in 2023. Through thorough exploratory data analysis (EDA), this project aims to unravel the complexities of team and player dynamics, providing valuable insights into cricketing trends and performance metrics. By leveraging analytical skills and delving into the dataset, we seek to enhance our understanding of cricket statistics in a competitive sporting context.</a:t>
            </a:r>
            <a:endParaRPr lang="en-US" sz="2400" dirty="0">
              <a:latin typeface="Algerian" panose="04020705040A02060702" pitchFamily="82" charset="0"/>
            </a:endParaRPr>
          </a:p>
        </p:txBody>
      </p:sp>
    </p:spTree>
    <p:extLst>
      <p:ext uri="{BB962C8B-B14F-4D97-AF65-F5344CB8AC3E}">
        <p14:creationId xmlns:p14="http://schemas.microsoft.com/office/powerpoint/2010/main" val="40276326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264D-FE1C-D3B1-6A63-45BB4AE07ACD}"/>
              </a:ext>
            </a:extLst>
          </p:cNvPr>
          <p:cNvSpPr>
            <a:spLocks noGrp="1"/>
          </p:cNvSpPr>
          <p:nvPr>
            <p:ph type="title"/>
          </p:nvPr>
        </p:nvSpPr>
        <p:spPr>
          <a:xfrm>
            <a:off x="3707034" y="1225001"/>
            <a:ext cx="7082887" cy="838930"/>
          </a:xfrm>
        </p:spPr>
        <p:txBody>
          <a:bodyPr/>
          <a:lstStyle/>
          <a:p>
            <a:r>
              <a:rPr lang="en-US" b="1" i="0" dirty="0">
                <a:solidFill>
                  <a:srgbClr val="0D0D0D"/>
                </a:solidFill>
                <a:effectLst/>
                <a:latin typeface="Algerian" panose="04020705040A02060702" pitchFamily="82" charset="0"/>
              </a:rPr>
              <a:t>Team Performance Analysis</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A9530761-44C6-D059-0F15-6C58FEA0A4DB}"/>
              </a:ext>
            </a:extLst>
          </p:cNvPr>
          <p:cNvSpPr>
            <a:spLocks noGrp="1"/>
          </p:cNvSpPr>
          <p:nvPr>
            <p:ph idx="1"/>
          </p:nvPr>
        </p:nvSpPr>
        <p:spPr>
          <a:xfrm>
            <a:off x="2589212" y="2595154"/>
            <a:ext cx="8915400" cy="3316068"/>
          </a:xfrm>
        </p:spPr>
        <p:txBody>
          <a:bodyPr>
            <a:normAutofit/>
          </a:bodyPr>
          <a:lstStyle/>
          <a:p>
            <a:r>
              <a:rPr lang="en-US" sz="2400" b="0" i="0" dirty="0">
                <a:solidFill>
                  <a:srgbClr val="0D0D0D"/>
                </a:solidFill>
                <a:effectLst/>
                <a:latin typeface="Algerian" panose="04020705040A02060702" pitchFamily="82" charset="0"/>
              </a:rPr>
              <a:t>Exploring team-wise performance metrics revealed intriguing patterns. Top-performing teams were identified based on runs scored and wickets taken. Analyses of batting and bowling styles provided insights into the strengths of different teams, shedding light on their strategies and approaches during the tournament.</a:t>
            </a:r>
            <a:endParaRPr lang="en-US" sz="2400" dirty="0">
              <a:latin typeface="Algerian" panose="04020705040A02060702" pitchFamily="82" charset="0"/>
            </a:endParaRPr>
          </a:p>
        </p:txBody>
      </p:sp>
    </p:spTree>
    <p:extLst>
      <p:ext uri="{BB962C8B-B14F-4D97-AF65-F5344CB8AC3E}">
        <p14:creationId xmlns:p14="http://schemas.microsoft.com/office/powerpoint/2010/main" val="17220397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40CA5B-F952-ECBA-8D3C-002D79FD6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166" y="1915886"/>
            <a:ext cx="8325393" cy="4632960"/>
          </a:xfrm>
        </p:spPr>
      </p:pic>
      <p:sp>
        <p:nvSpPr>
          <p:cNvPr id="6" name="TextBox 5">
            <a:extLst>
              <a:ext uri="{FF2B5EF4-FFF2-40B4-BE49-F238E27FC236}">
                <a16:creationId xmlns:a16="http://schemas.microsoft.com/office/drawing/2014/main" id="{84A83E5E-0C00-606F-8D12-897638B52DFB}"/>
              </a:ext>
            </a:extLst>
          </p:cNvPr>
          <p:cNvSpPr txBox="1"/>
          <p:nvPr/>
        </p:nvSpPr>
        <p:spPr>
          <a:xfrm>
            <a:off x="3701142" y="600891"/>
            <a:ext cx="7123612" cy="707886"/>
          </a:xfrm>
          <a:prstGeom prst="rect">
            <a:avLst/>
          </a:prstGeom>
          <a:noFill/>
        </p:spPr>
        <p:txBody>
          <a:bodyPr wrap="square" rtlCol="0">
            <a:spAutoFit/>
          </a:bodyPr>
          <a:lstStyle/>
          <a:p>
            <a:r>
              <a:rPr lang="en-US" sz="4000" b="1" dirty="0">
                <a:latin typeface="Algerian" panose="04020705040A02060702" pitchFamily="82" charset="0"/>
              </a:rPr>
              <a:t>Teams By Run Scored</a:t>
            </a:r>
          </a:p>
        </p:txBody>
      </p:sp>
    </p:spTree>
    <p:extLst>
      <p:ext uri="{BB962C8B-B14F-4D97-AF65-F5344CB8AC3E}">
        <p14:creationId xmlns:p14="http://schemas.microsoft.com/office/powerpoint/2010/main" val="22047603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5410E5-1D26-7CAE-59B2-8AE55EE3F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3463" y="1915886"/>
            <a:ext cx="8438606" cy="4667794"/>
          </a:xfrm>
        </p:spPr>
      </p:pic>
      <p:sp>
        <p:nvSpPr>
          <p:cNvPr id="6" name="TextBox 5">
            <a:extLst>
              <a:ext uri="{FF2B5EF4-FFF2-40B4-BE49-F238E27FC236}">
                <a16:creationId xmlns:a16="http://schemas.microsoft.com/office/drawing/2014/main" id="{D0EF2ABD-833A-BA5E-658A-464CF6E966D2}"/>
              </a:ext>
            </a:extLst>
          </p:cNvPr>
          <p:cNvSpPr txBox="1"/>
          <p:nvPr/>
        </p:nvSpPr>
        <p:spPr>
          <a:xfrm>
            <a:off x="4058194" y="574765"/>
            <a:ext cx="7149737" cy="707886"/>
          </a:xfrm>
          <a:prstGeom prst="rect">
            <a:avLst/>
          </a:prstGeom>
          <a:noFill/>
        </p:spPr>
        <p:txBody>
          <a:bodyPr wrap="square" rtlCol="0">
            <a:spAutoFit/>
          </a:bodyPr>
          <a:lstStyle/>
          <a:p>
            <a:r>
              <a:rPr lang="en-US" sz="4000" b="1" dirty="0">
                <a:latin typeface="Algerian" panose="04020705040A02060702" pitchFamily="82" charset="0"/>
              </a:rPr>
              <a:t>Teams By Wicket Taken</a:t>
            </a:r>
          </a:p>
        </p:txBody>
      </p:sp>
    </p:spTree>
    <p:extLst>
      <p:ext uri="{BB962C8B-B14F-4D97-AF65-F5344CB8AC3E}">
        <p14:creationId xmlns:p14="http://schemas.microsoft.com/office/powerpoint/2010/main" val="27648877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ADB8-AC36-A05E-8E98-EACCC67A9297}"/>
              </a:ext>
            </a:extLst>
          </p:cNvPr>
          <p:cNvSpPr>
            <a:spLocks noGrp="1"/>
          </p:cNvSpPr>
          <p:nvPr>
            <p:ph type="title"/>
          </p:nvPr>
        </p:nvSpPr>
        <p:spPr>
          <a:xfrm>
            <a:off x="3301111" y="719904"/>
            <a:ext cx="7491601" cy="882473"/>
          </a:xfrm>
        </p:spPr>
        <p:txBody>
          <a:bodyPr/>
          <a:lstStyle/>
          <a:p>
            <a:r>
              <a:rPr lang="en-US" b="1" i="0" dirty="0">
                <a:solidFill>
                  <a:srgbClr val="0D0D0D"/>
                </a:solidFill>
                <a:effectLst/>
                <a:latin typeface="Algerian" panose="04020705040A02060702" pitchFamily="82" charset="0"/>
              </a:rPr>
              <a:t>Player Performance Analysis</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0FF67804-EAE1-1E9D-B6AD-C7A76EF60B2C}"/>
              </a:ext>
            </a:extLst>
          </p:cNvPr>
          <p:cNvSpPr>
            <a:spLocks noGrp="1"/>
          </p:cNvSpPr>
          <p:nvPr>
            <p:ph idx="1"/>
          </p:nvPr>
        </p:nvSpPr>
        <p:spPr>
          <a:xfrm>
            <a:off x="2589212" y="2133600"/>
            <a:ext cx="8915400" cy="3466011"/>
          </a:xfrm>
        </p:spPr>
        <p:txBody>
          <a:bodyPr/>
          <a:lstStyle/>
          <a:p>
            <a:r>
              <a:rPr lang="en-US" sz="2400" b="0" i="0" dirty="0">
                <a:solidFill>
                  <a:srgbClr val="0D0D0D"/>
                </a:solidFill>
                <a:effectLst/>
                <a:latin typeface="Algerian" panose="04020705040A02060702" pitchFamily="82" charset="0"/>
              </a:rPr>
              <a:t>Evaluation of individual player statistics showcased standout performers in both batting and bowling. Leading run-scorers and wicket-takers were identified, with their impact on team performance assessed. By delving into player-level metrics, we gained a nuanced understanding of player contributions and their influence on team dynamics</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1623916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A726B3-A967-ADB4-5E9D-D7469A33A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926" y="1820090"/>
            <a:ext cx="7410994" cy="4537167"/>
          </a:xfrm>
        </p:spPr>
      </p:pic>
      <p:sp>
        <p:nvSpPr>
          <p:cNvPr id="6" name="TextBox 5">
            <a:extLst>
              <a:ext uri="{FF2B5EF4-FFF2-40B4-BE49-F238E27FC236}">
                <a16:creationId xmlns:a16="http://schemas.microsoft.com/office/drawing/2014/main" id="{7D8B52F6-79F4-D4C2-B568-8D0C86686364}"/>
              </a:ext>
            </a:extLst>
          </p:cNvPr>
          <p:cNvSpPr txBox="1"/>
          <p:nvPr/>
        </p:nvSpPr>
        <p:spPr>
          <a:xfrm>
            <a:off x="4258491" y="670560"/>
            <a:ext cx="5721532" cy="646331"/>
          </a:xfrm>
          <a:prstGeom prst="rect">
            <a:avLst/>
          </a:prstGeom>
          <a:noFill/>
        </p:spPr>
        <p:txBody>
          <a:bodyPr wrap="square" rtlCol="0">
            <a:spAutoFit/>
          </a:bodyPr>
          <a:lstStyle/>
          <a:p>
            <a:r>
              <a:rPr lang="en-US" sz="3600" b="1" dirty="0">
                <a:latin typeface="Algerian" panose="04020705040A02060702" pitchFamily="82" charset="0"/>
              </a:rPr>
              <a:t>Run Scores Of Players</a:t>
            </a:r>
          </a:p>
        </p:txBody>
      </p:sp>
    </p:spTree>
    <p:extLst>
      <p:ext uri="{BB962C8B-B14F-4D97-AF65-F5344CB8AC3E}">
        <p14:creationId xmlns:p14="http://schemas.microsoft.com/office/powerpoint/2010/main" val="41063644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83A790-36A0-971C-91E5-5E11E35A8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898469"/>
            <a:ext cx="8290560" cy="4380411"/>
          </a:xfrm>
        </p:spPr>
      </p:pic>
      <p:sp>
        <p:nvSpPr>
          <p:cNvPr id="6" name="TextBox 5">
            <a:extLst>
              <a:ext uri="{FF2B5EF4-FFF2-40B4-BE49-F238E27FC236}">
                <a16:creationId xmlns:a16="http://schemas.microsoft.com/office/drawing/2014/main" id="{43714416-CCBF-45E2-0350-8851E5BEC275}"/>
              </a:ext>
            </a:extLst>
          </p:cNvPr>
          <p:cNvSpPr txBox="1"/>
          <p:nvPr/>
        </p:nvSpPr>
        <p:spPr>
          <a:xfrm>
            <a:off x="4702629" y="705394"/>
            <a:ext cx="6531428" cy="646331"/>
          </a:xfrm>
          <a:prstGeom prst="rect">
            <a:avLst/>
          </a:prstGeom>
          <a:noFill/>
        </p:spPr>
        <p:txBody>
          <a:bodyPr wrap="square" rtlCol="0">
            <a:spAutoFit/>
          </a:bodyPr>
          <a:lstStyle/>
          <a:p>
            <a:r>
              <a:rPr lang="en-US" sz="3600" b="1" dirty="0">
                <a:latin typeface="Algerian" panose="04020705040A02060702" pitchFamily="82" charset="0"/>
              </a:rPr>
              <a:t>Player Who Takes Wicket</a:t>
            </a:r>
          </a:p>
        </p:txBody>
      </p:sp>
    </p:spTree>
    <p:extLst>
      <p:ext uri="{BB962C8B-B14F-4D97-AF65-F5344CB8AC3E}">
        <p14:creationId xmlns:p14="http://schemas.microsoft.com/office/powerpoint/2010/main" val="38008987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07C2-FE3E-19BC-0005-0B1F806EFE51}"/>
              </a:ext>
            </a:extLst>
          </p:cNvPr>
          <p:cNvSpPr>
            <a:spLocks noGrp="1"/>
          </p:cNvSpPr>
          <p:nvPr>
            <p:ph type="title"/>
          </p:nvPr>
        </p:nvSpPr>
        <p:spPr>
          <a:xfrm>
            <a:off x="3254776" y="641527"/>
            <a:ext cx="7979281" cy="899890"/>
          </a:xfrm>
        </p:spPr>
        <p:txBody>
          <a:bodyPr/>
          <a:lstStyle/>
          <a:p>
            <a:r>
              <a:rPr lang="en-US" b="1" i="0" dirty="0">
                <a:solidFill>
                  <a:srgbClr val="0D0D0D"/>
                </a:solidFill>
                <a:effectLst/>
                <a:latin typeface="Algerian" panose="04020705040A02060702" pitchFamily="82" charset="0"/>
              </a:rPr>
              <a:t>Opposition and Ground Analysis</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9D46E6AC-A544-A474-CCD3-59D61A277C33}"/>
              </a:ext>
            </a:extLst>
          </p:cNvPr>
          <p:cNvSpPr>
            <a:spLocks noGrp="1"/>
          </p:cNvSpPr>
          <p:nvPr>
            <p:ph idx="1"/>
          </p:nvPr>
        </p:nvSpPr>
        <p:spPr>
          <a:xfrm>
            <a:off x="2589212" y="2133600"/>
            <a:ext cx="8915400" cy="2647406"/>
          </a:xfrm>
        </p:spPr>
        <p:txBody>
          <a:bodyPr>
            <a:normAutofit/>
          </a:bodyPr>
          <a:lstStyle/>
          <a:p>
            <a:r>
              <a:rPr lang="en-US" sz="2400" b="0" i="0" dirty="0">
                <a:solidFill>
                  <a:srgbClr val="0D0D0D"/>
                </a:solidFill>
                <a:effectLst/>
                <a:latin typeface="Algerian" panose="04020705040A02060702" pitchFamily="82" charset="0"/>
              </a:rPr>
              <a:t>Investigation into performance against different oppositions and across various playing grounds unveiled performance variations. Specific teams and players excelling in certain conditions were identified, highlighting the importance of adaptability and strategy in cricketing contests.</a:t>
            </a:r>
            <a:endParaRPr lang="en-US" sz="2400" dirty="0">
              <a:latin typeface="Algerian" panose="04020705040A02060702" pitchFamily="82" charset="0"/>
            </a:endParaRPr>
          </a:p>
        </p:txBody>
      </p:sp>
    </p:spTree>
    <p:extLst>
      <p:ext uri="{BB962C8B-B14F-4D97-AF65-F5344CB8AC3E}">
        <p14:creationId xmlns:p14="http://schemas.microsoft.com/office/powerpoint/2010/main" val="26770797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TotalTime>
  <Words>391</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Century Gothic</vt:lpstr>
      <vt:lpstr>Söhne</vt:lpstr>
      <vt:lpstr>Wingdings 3</vt:lpstr>
      <vt:lpstr>Wisp</vt:lpstr>
      <vt:lpstr>Unveiling Cricket Dynamics</vt:lpstr>
      <vt:lpstr>Introduction</vt:lpstr>
      <vt:lpstr>Team Performance Analysis</vt:lpstr>
      <vt:lpstr>PowerPoint Presentation</vt:lpstr>
      <vt:lpstr>PowerPoint Presentation</vt:lpstr>
      <vt:lpstr>Player Performance Analysis</vt:lpstr>
      <vt:lpstr>PowerPoint Presentation</vt:lpstr>
      <vt:lpstr>PowerPoint Presentation</vt:lpstr>
      <vt:lpstr>Opposition and Ground Analysis</vt:lpstr>
      <vt:lpstr>PowerPoint Presentation</vt:lpstr>
      <vt:lpstr>PowerPoint Presentation</vt:lpstr>
      <vt:lpstr>Temporal Analysis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Cricket Dynamics</dc:title>
  <dc:creator>Dattatraya Shinde</dc:creator>
  <cp:lastModifiedBy>Dattatraya Shinde</cp:lastModifiedBy>
  <cp:revision>2</cp:revision>
  <dcterms:created xsi:type="dcterms:W3CDTF">2024-03-29T14:32:26Z</dcterms:created>
  <dcterms:modified xsi:type="dcterms:W3CDTF">2024-04-05T13:42:31Z</dcterms:modified>
</cp:coreProperties>
</file>