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230"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1F8F1-86E8-4760-AFD4-EFFE384570E6}" type="datetimeFigureOut">
              <a:rPr lang="en-IN" smtClean="0"/>
              <a:t>14-07-2023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9FD9E-8122-47C4-8A29-862356605102}" type="slidenum">
              <a:rPr lang="en-IN" smtClean="0"/>
              <a:t>‹#›</a:t>
            </a:fld>
            <a:endParaRPr lang="en-IN"/>
          </a:p>
        </p:txBody>
      </p:sp>
    </p:spTree>
    <p:extLst>
      <p:ext uri="{BB962C8B-B14F-4D97-AF65-F5344CB8AC3E}">
        <p14:creationId xmlns:p14="http://schemas.microsoft.com/office/powerpoint/2010/main" val="3876329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69FD9E-8122-47C4-8A29-862356605102}" type="slidenum">
              <a:rPr lang="en-IN" smtClean="0"/>
              <a:t>23</a:t>
            </a:fld>
            <a:endParaRPr lang="en-IN"/>
          </a:p>
        </p:txBody>
      </p:sp>
    </p:spTree>
    <p:extLst>
      <p:ext uri="{BB962C8B-B14F-4D97-AF65-F5344CB8AC3E}">
        <p14:creationId xmlns:p14="http://schemas.microsoft.com/office/powerpoint/2010/main" val="1629675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B6E34-A768-0DAC-0AF0-693C51763E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87E6F8A-2954-8FA4-3ED6-80FD953DBE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DB96E6-FD26-5E3F-4A1C-09E382DC0917}"/>
              </a:ext>
            </a:extLst>
          </p:cNvPr>
          <p:cNvSpPr>
            <a:spLocks noGrp="1"/>
          </p:cNvSpPr>
          <p:nvPr>
            <p:ph type="dt" sz="half" idx="10"/>
          </p:nvPr>
        </p:nvSpPr>
        <p:spPr/>
        <p:txBody>
          <a:bodyPr/>
          <a:lstStyle/>
          <a:p>
            <a:fld id="{BAE8C4F3-AE78-4E3F-8D5D-70352AC5F1D1}" type="datetimeFigureOut">
              <a:rPr lang="en-IN" smtClean="0"/>
              <a:t>14-07-2023</a:t>
            </a:fld>
            <a:endParaRPr lang="en-IN"/>
          </a:p>
        </p:txBody>
      </p:sp>
      <p:sp>
        <p:nvSpPr>
          <p:cNvPr id="5" name="Footer Placeholder 4">
            <a:extLst>
              <a:ext uri="{FF2B5EF4-FFF2-40B4-BE49-F238E27FC236}">
                <a16:creationId xmlns:a16="http://schemas.microsoft.com/office/drawing/2014/main" id="{B44B74D8-1E00-F0A3-203F-F81A115734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98B76F-C768-9BCD-FDFE-17D8F837368C}"/>
              </a:ext>
            </a:extLst>
          </p:cNvPr>
          <p:cNvSpPr>
            <a:spLocks noGrp="1"/>
          </p:cNvSpPr>
          <p:nvPr>
            <p:ph type="sldNum" sz="quarter" idx="12"/>
          </p:nvPr>
        </p:nvSpPr>
        <p:spPr/>
        <p:txBody>
          <a:bodyPr/>
          <a:lstStyle/>
          <a:p>
            <a:fld id="{402E8A6D-29D0-4E1B-9BBF-FB30C70306F6}" type="slidenum">
              <a:rPr lang="en-IN" smtClean="0"/>
              <a:t>‹#›</a:t>
            </a:fld>
            <a:endParaRPr lang="en-IN"/>
          </a:p>
        </p:txBody>
      </p:sp>
    </p:spTree>
    <p:extLst>
      <p:ext uri="{BB962C8B-B14F-4D97-AF65-F5344CB8AC3E}">
        <p14:creationId xmlns:p14="http://schemas.microsoft.com/office/powerpoint/2010/main" val="300618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2019F-D1C4-227D-3106-5ED05ABBCA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6CA0F5-8591-F58B-A0FB-63058BF684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0E2032-89DA-B447-3DD0-03822091C0DD}"/>
              </a:ext>
            </a:extLst>
          </p:cNvPr>
          <p:cNvSpPr>
            <a:spLocks noGrp="1"/>
          </p:cNvSpPr>
          <p:nvPr>
            <p:ph type="dt" sz="half" idx="10"/>
          </p:nvPr>
        </p:nvSpPr>
        <p:spPr/>
        <p:txBody>
          <a:bodyPr/>
          <a:lstStyle/>
          <a:p>
            <a:fld id="{BAE8C4F3-AE78-4E3F-8D5D-70352AC5F1D1}" type="datetimeFigureOut">
              <a:rPr lang="en-IN" smtClean="0"/>
              <a:t>14-07-2023</a:t>
            </a:fld>
            <a:endParaRPr lang="en-IN"/>
          </a:p>
        </p:txBody>
      </p:sp>
      <p:sp>
        <p:nvSpPr>
          <p:cNvPr id="5" name="Footer Placeholder 4">
            <a:extLst>
              <a:ext uri="{FF2B5EF4-FFF2-40B4-BE49-F238E27FC236}">
                <a16:creationId xmlns:a16="http://schemas.microsoft.com/office/drawing/2014/main" id="{79982915-D660-BA79-1A15-05565E989E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5A3964-95FF-A919-B0E5-BDFD07936336}"/>
              </a:ext>
            </a:extLst>
          </p:cNvPr>
          <p:cNvSpPr>
            <a:spLocks noGrp="1"/>
          </p:cNvSpPr>
          <p:nvPr>
            <p:ph type="sldNum" sz="quarter" idx="12"/>
          </p:nvPr>
        </p:nvSpPr>
        <p:spPr/>
        <p:txBody>
          <a:bodyPr/>
          <a:lstStyle/>
          <a:p>
            <a:fld id="{402E8A6D-29D0-4E1B-9BBF-FB30C70306F6}" type="slidenum">
              <a:rPr lang="en-IN" smtClean="0"/>
              <a:t>‹#›</a:t>
            </a:fld>
            <a:endParaRPr lang="en-IN"/>
          </a:p>
        </p:txBody>
      </p:sp>
    </p:spTree>
    <p:extLst>
      <p:ext uri="{BB962C8B-B14F-4D97-AF65-F5344CB8AC3E}">
        <p14:creationId xmlns:p14="http://schemas.microsoft.com/office/powerpoint/2010/main" val="500222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96F9E4-5145-6A0F-8ABD-8BBB080402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319873-07D7-C327-E0AA-AC2CC893CD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54983D-1CD4-E38E-6376-BB9048F7DEA8}"/>
              </a:ext>
            </a:extLst>
          </p:cNvPr>
          <p:cNvSpPr>
            <a:spLocks noGrp="1"/>
          </p:cNvSpPr>
          <p:nvPr>
            <p:ph type="dt" sz="half" idx="10"/>
          </p:nvPr>
        </p:nvSpPr>
        <p:spPr/>
        <p:txBody>
          <a:bodyPr/>
          <a:lstStyle/>
          <a:p>
            <a:fld id="{BAE8C4F3-AE78-4E3F-8D5D-70352AC5F1D1}" type="datetimeFigureOut">
              <a:rPr lang="en-IN" smtClean="0"/>
              <a:t>14-07-2023</a:t>
            </a:fld>
            <a:endParaRPr lang="en-IN"/>
          </a:p>
        </p:txBody>
      </p:sp>
      <p:sp>
        <p:nvSpPr>
          <p:cNvPr id="5" name="Footer Placeholder 4">
            <a:extLst>
              <a:ext uri="{FF2B5EF4-FFF2-40B4-BE49-F238E27FC236}">
                <a16:creationId xmlns:a16="http://schemas.microsoft.com/office/drawing/2014/main" id="{8583F0CC-E175-190C-5843-B516B4585D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B328A3-743F-72CA-AF62-04277D5D6AE9}"/>
              </a:ext>
            </a:extLst>
          </p:cNvPr>
          <p:cNvSpPr>
            <a:spLocks noGrp="1"/>
          </p:cNvSpPr>
          <p:nvPr>
            <p:ph type="sldNum" sz="quarter" idx="12"/>
          </p:nvPr>
        </p:nvSpPr>
        <p:spPr/>
        <p:txBody>
          <a:bodyPr/>
          <a:lstStyle/>
          <a:p>
            <a:fld id="{402E8A6D-29D0-4E1B-9BBF-FB30C70306F6}" type="slidenum">
              <a:rPr lang="en-IN" smtClean="0"/>
              <a:t>‹#›</a:t>
            </a:fld>
            <a:endParaRPr lang="en-IN"/>
          </a:p>
        </p:txBody>
      </p:sp>
    </p:spTree>
    <p:extLst>
      <p:ext uri="{BB962C8B-B14F-4D97-AF65-F5344CB8AC3E}">
        <p14:creationId xmlns:p14="http://schemas.microsoft.com/office/powerpoint/2010/main" val="836018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C4AB8-E1F5-4B3D-9479-53A8822DB8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D7E001-331B-43DF-0224-6F6D1D8D9D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C5B791-A84A-8998-F141-7702F2782BB4}"/>
              </a:ext>
            </a:extLst>
          </p:cNvPr>
          <p:cNvSpPr>
            <a:spLocks noGrp="1"/>
          </p:cNvSpPr>
          <p:nvPr>
            <p:ph type="dt" sz="half" idx="10"/>
          </p:nvPr>
        </p:nvSpPr>
        <p:spPr/>
        <p:txBody>
          <a:bodyPr/>
          <a:lstStyle/>
          <a:p>
            <a:fld id="{BAE8C4F3-AE78-4E3F-8D5D-70352AC5F1D1}" type="datetimeFigureOut">
              <a:rPr lang="en-IN" smtClean="0"/>
              <a:t>14-07-2023</a:t>
            </a:fld>
            <a:endParaRPr lang="en-IN"/>
          </a:p>
        </p:txBody>
      </p:sp>
      <p:sp>
        <p:nvSpPr>
          <p:cNvPr id="5" name="Footer Placeholder 4">
            <a:extLst>
              <a:ext uri="{FF2B5EF4-FFF2-40B4-BE49-F238E27FC236}">
                <a16:creationId xmlns:a16="http://schemas.microsoft.com/office/drawing/2014/main" id="{D3ECC459-90DA-14BA-7331-31D2A70E2C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46285B-F0C0-2BAE-0E63-DB9A412A909D}"/>
              </a:ext>
            </a:extLst>
          </p:cNvPr>
          <p:cNvSpPr>
            <a:spLocks noGrp="1"/>
          </p:cNvSpPr>
          <p:nvPr>
            <p:ph type="sldNum" sz="quarter" idx="12"/>
          </p:nvPr>
        </p:nvSpPr>
        <p:spPr/>
        <p:txBody>
          <a:bodyPr/>
          <a:lstStyle/>
          <a:p>
            <a:fld id="{402E8A6D-29D0-4E1B-9BBF-FB30C70306F6}" type="slidenum">
              <a:rPr lang="en-IN" smtClean="0"/>
              <a:t>‹#›</a:t>
            </a:fld>
            <a:endParaRPr lang="en-IN"/>
          </a:p>
        </p:txBody>
      </p:sp>
    </p:spTree>
    <p:extLst>
      <p:ext uri="{BB962C8B-B14F-4D97-AF65-F5344CB8AC3E}">
        <p14:creationId xmlns:p14="http://schemas.microsoft.com/office/powerpoint/2010/main" val="2803554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14BB2-AB6A-0AE3-DC6E-03397381F6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BAC2095-1993-C7B2-5E95-0134BF6DCB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F91C65-632F-1634-D5E4-9ADA857C63D6}"/>
              </a:ext>
            </a:extLst>
          </p:cNvPr>
          <p:cNvSpPr>
            <a:spLocks noGrp="1"/>
          </p:cNvSpPr>
          <p:nvPr>
            <p:ph type="dt" sz="half" idx="10"/>
          </p:nvPr>
        </p:nvSpPr>
        <p:spPr/>
        <p:txBody>
          <a:bodyPr/>
          <a:lstStyle/>
          <a:p>
            <a:fld id="{BAE8C4F3-AE78-4E3F-8D5D-70352AC5F1D1}" type="datetimeFigureOut">
              <a:rPr lang="en-IN" smtClean="0"/>
              <a:t>14-07-2023</a:t>
            </a:fld>
            <a:endParaRPr lang="en-IN"/>
          </a:p>
        </p:txBody>
      </p:sp>
      <p:sp>
        <p:nvSpPr>
          <p:cNvPr id="5" name="Footer Placeholder 4">
            <a:extLst>
              <a:ext uri="{FF2B5EF4-FFF2-40B4-BE49-F238E27FC236}">
                <a16:creationId xmlns:a16="http://schemas.microsoft.com/office/drawing/2014/main" id="{AD451AF2-23A8-94AE-CC12-D67F29FAF8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0F70F1-94CB-9A22-AF0A-B73F6ABE7322}"/>
              </a:ext>
            </a:extLst>
          </p:cNvPr>
          <p:cNvSpPr>
            <a:spLocks noGrp="1"/>
          </p:cNvSpPr>
          <p:nvPr>
            <p:ph type="sldNum" sz="quarter" idx="12"/>
          </p:nvPr>
        </p:nvSpPr>
        <p:spPr/>
        <p:txBody>
          <a:bodyPr/>
          <a:lstStyle/>
          <a:p>
            <a:fld id="{402E8A6D-29D0-4E1B-9BBF-FB30C70306F6}" type="slidenum">
              <a:rPr lang="en-IN" smtClean="0"/>
              <a:t>‹#›</a:t>
            </a:fld>
            <a:endParaRPr lang="en-IN"/>
          </a:p>
        </p:txBody>
      </p:sp>
    </p:spTree>
    <p:extLst>
      <p:ext uri="{BB962C8B-B14F-4D97-AF65-F5344CB8AC3E}">
        <p14:creationId xmlns:p14="http://schemas.microsoft.com/office/powerpoint/2010/main" val="2453367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B69A6-57D5-43DD-4A5E-737F492835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375654-B155-E4B6-238C-2753682CB1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738EAF2-ABB9-DDB0-9269-E1938490F3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26DBA8-76BA-88E0-7794-D12CAE5EEC0E}"/>
              </a:ext>
            </a:extLst>
          </p:cNvPr>
          <p:cNvSpPr>
            <a:spLocks noGrp="1"/>
          </p:cNvSpPr>
          <p:nvPr>
            <p:ph type="dt" sz="half" idx="10"/>
          </p:nvPr>
        </p:nvSpPr>
        <p:spPr/>
        <p:txBody>
          <a:bodyPr/>
          <a:lstStyle/>
          <a:p>
            <a:fld id="{BAE8C4F3-AE78-4E3F-8D5D-70352AC5F1D1}" type="datetimeFigureOut">
              <a:rPr lang="en-IN" smtClean="0"/>
              <a:t>14-07-2023</a:t>
            </a:fld>
            <a:endParaRPr lang="en-IN"/>
          </a:p>
        </p:txBody>
      </p:sp>
      <p:sp>
        <p:nvSpPr>
          <p:cNvPr id="6" name="Footer Placeholder 5">
            <a:extLst>
              <a:ext uri="{FF2B5EF4-FFF2-40B4-BE49-F238E27FC236}">
                <a16:creationId xmlns:a16="http://schemas.microsoft.com/office/drawing/2014/main" id="{087D8258-81BC-A525-9F4E-2F3542B5AE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C4F6F4-58D9-D7C8-040B-6DC9BCB50D0B}"/>
              </a:ext>
            </a:extLst>
          </p:cNvPr>
          <p:cNvSpPr>
            <a:spLocks noGrp="1"/>
          </p:cNvSpPr>
          <p:nvPr>
            <p:ph type="sldNum" sz="quarter" idx="12"/>
          </p:nvPr>
        </p:nvSpPr>
        <p:spPr/>
        <p:txBody>
          <a:bodyPr/>
          <a:lstStyle/>
          <a:p>
            <a:fld id="{402E8A6D-29D0-4E1B-9BBF-FB30C70306F6}" type="slidenum">
              <a:rPr lang="en-IN" smtClean="0"/>
              <a:t>‹#›</a:t>
            </a:fld>
            <a:endParaRPr lang="en-IN"/>
          </a:p>
        </p:txBody>
      </p:sp>
    </p:spTree>
    <p:extLst>
      <p:ext uri="{BB962C8B-B14F-4D97-AF65-F5344CB8AC3E}">
        <p14:creationId xmlns:p14="http://schemas.microsoft.com/office/powerpoint/2010/main" val="2607554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00B9E-41D6-C2FF-DDB8-9B39F432413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B6D236-EF7B-96B8-D994-7FE6FD325E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600D38-EE97-5711-62D0-8DD13136C0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D4C276-E255-FB78-9B6F-7E093209E8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31C25C-9179-07AB-90D2-21212610A9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C6F9D5-F999-4419-4424-233E1AF200E1}"/>
              </a:ext>
            </a:extLst>
          </p:cNvPr>
          <p:cNvSpPr>
            <a:spLocks noGrp="1"/>
          </p:cNvSpPr>
          <p:nvPr>
            <p:ph type="dt" sz="half" idx="10"/>
          </p:nvPr>
        </p:nvSpPr>
        <p:spPr/>
        <p:txBody>
          <a:bodyPr/>
          <a:lstStyle/>
          <a:p>
            <a:fld id="{BAE8C4F3-AE78-4E3F-8D5D-70352AC5F1D1}" type="datetimeFigureOut">
              <a:rPr lang="en-IN" smtClean="0"/>
              <a:t>14-07-2023</a:t>
            </a:fld>
            <a:endParaRPr lang="en-IN"/>
          </a:p>
        </p:txBody>
      </p:sp>
      <p:sp>
        <p:nvSpPr>
          <p:cNvPr id="8" name="Footer Placeholder 7">
            <a:extLst>
              <a:ext uri="{FF2B5EF4-FFF2-40B4-BE49-F238E27FC236}">
                <a16:creationId xmlns:a16="http://schemas.microsoft.com/office/drawing/2014/main" id="{1CF17772-FF2C-1A03-142A-6FDE797DBB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06737A-5E93-0C6E-D94C-863AFF71BDEB}"/>
              </a:ext>
            </a:extLst>
          </p:cNvPr>
          <p:cNvSpPr>
            <a:spLocks noGrp="1"/>
          </p:cNvSpPr>
          <p:nvPr>
            <p:ph type="sldNum" sz="quarter" idx="12"/>
          </p:nvPr>
        </p:nvSpPr>
        <p:spPr/>
        <p:txBody>
          <a:bodyPr/>
          <a:lstStyle/>
          <a:p>
            <a:fld id="{402E8A6D-29D0-4E1B-9BBF-FB30C70306F6}" type="slidenum">
              <a:rPr lang="en-IN" smtClean="0"/>
              <a:t>‹#›</a:t>
            </a:fld>
            <a:endParaRPr lang="en-IN"/>
          </a:p>
        </p:txBody>
      </p:sp>
    </p:spTree>
    <p:extLst>
      <p:ext uri="{BB962C8B-B14F-4D97-AF65-F5344CB8AC3E}">
        <p14:creationId xmlns:p14="http://schemas.microsoft.com/office/powerpoint/2010/main" val="168991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429C5-81CE-00AB-4D6A-2F6E76123E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A9029AD-1FC6-D0EF-F386-DBC6E0263975}"/>
              </a:ext>
            </a:extLst>
          </p:cNvPr>
          <p:cNvSpPr>
            <a:spLocks noGrp="1"/>
          </p:cNvSpPr>
          <p:nvPr>
            <p:ph type="dt" sz="half" idx="10"/>
          </p:nvPr>
        </p:nvSpPr>
        <p:spPr/>
        <p:txBody>
          <a:bodyPr/>
          <a:lstStyle/>
          <a:p>
            <a:fld id="{BAE8C4F3-AE78-4E3F-8D5D-70352AC5F1D1}" type="datetimeFigureOut">
              <a:rPr lang="en-IN" smtClean="0"/>
              <a:t>14-07-2023</a:t>
            </a:fld>
            <a:endParaRPr lang="en-IN"/>
          </a:p>
        </p:txBody>
      </p:sp>
      <p:sp>
        <p:nvSpPr>
          <p:cNvPr id="4" name="Footer Placeholder 3">
            <a:extLst>
              <a:ext uri="{FF2B5EF4-FFF2-40B4-BE49-F238E27FC236}">
                <a16:creationId xmlns:a16="http://schemas.microsoft.com/office/drawing/2014/main" id="{57E06876-973C-0E7E-2639-6BA32D748B6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9EA8FB-1C06-642A-EA22-F8943847124D}"/>
              </a:ext>
            </a:extLst>
          </p:cNvPr>
          <p:cNvSpPr>
            <a:spLocks noGrp="1"/>
          </p:cNvSpPr>
          <p:nvPr>
            <p:ph type="sldNum" sz="quarter" idx="12"/>
          </p:nvPr>
        </p:nvSpPr>
        <p:spPr/>
        <p:txBody>
          <a:bodyPr/>
          <a:lstStyle/>
          <a:p>
            <a:fld id="{402E8A6D-29D0-4E1B-9BBF-FB30C70306F6}" type="slidenum">
              <a:rPr lang="en-IN" smtClean="0"/>
              <a:t>‹#›</a:t>
            </a:fld>
            <a:endParaRPr lang="en-IN"/>
          </a:p>
        </p:txBody>
      </p:sp>
    </p:spTree>
    <p:extLst>
      <p:ext uri="{BB962C8B-B14F-4D97-AF65-F5344CB8AC3E}">
        <p14:creationId xmlns:p14="http://schemas.microsoft.com/office/powerpoint/2010/main" val="1040398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7F1D58-7CA3-8909-497C-C06A7DAB8F97}"/>
              </a:ext>
            </a:extLst>
          </p:cNvPr>
          <p:cNvSpPr>
            <a:spLocks noGrp="1"/>
          </p:cNvSpPr>
          <p:nvPr>
            <p:ph type="dt" sz="half" idx="10"/>
          </p:nvPr>
        </p:nvSpPr>
        <p:spPr/>
        <p:txBody>
          <a:bodyPr/>
          <a:lstStyle/>
          <a:p>
            <a:fld id="{BAE8C4F3-AE78-4E3F-8D5D-70352AC5F1D1}" type="datetimeFigureOut">
              <a:rPr lang="en-IN" smtClean="0"/>
              <a:t>14-07-2023</a:t>
            </a:fld>
            <a:endParaRPr lang="en-IN"/>
          </a:p>
        </p:txBody>
      </p:sp>
      <p:sp>
        <p:nvSpPr>
          <p:cNvPr id="3" name="Footer Placeholder 2">
            <a:extLst>
              <a:ext uri="{FF2B5EF4-FFF2-40B4-BE49-F238E27FC236}">
                <a16:creationId xmlns:a16="http://schemas.microsoft.com/office/drawing/2014/main" id="{F3E19C4B-B804-93BB-D7A7-ECDB374BBD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F5B294-8B75-4519-B26C-484C803BFA8C}"/>
              </a:ext>
            </a:extLst>
          </p:cNvPr>
          <p:cNvSpPr>
            <a:spLocks noGrp="1"/>
          </p:cNvSpPr>
          <p:nvPr>
            <p:ph type="sldNum" sz="quarter" idx="12"/>
          </p:nvPr>
        </p:nvSpPr>
        <p:spPr/>
        <p:txBody>
          <a:bodyPr/>
          <a:lstStyle/>
          <a:p>
            <a:fld id="{402E8A6D-29D0-4E1B-9BBF-FB30C70306F6}" type="slidenum">
              <a:rPr lang="en-IN" smtClean="0"/>
              <a:t>‹#›</a:t>
            </a:fld>
            <a:endParaRPr lang="en-IN"/>
          </a:p>
        </p:txBody>
      </p:sp>
    </p:spTree>
    <p:extLst>
      <p:ext uri="{BB962C8B-B14F-4D97-AF65-F5344CB8AC3E}">
        <p14:creationId xmlns:p14="http://schemas.microsoft.com/office/powerpoint/2010/main" val="3120449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72549-E32E-CC15-1264-82B073B40C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9281FE-791E-1126-CE80-8BD1CB5FD2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AD870F-D650-8931-7E7D-74ECDA7F30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7F7A9E-2C3A-E0AC-99D6-725AF7AF6F73}"/>
              </a:ext>
            </a:extLst>
          </p:cNvPr>
          <p:cNvSpPr>
            <a:spLocks noGrp="1"/>
          </p:cNvSpPr>
          <p:nvPr>
            <p:ph type="dt" sz="half" idx="10"/>
          </p:nvPr>
        </p:nvSpPr>
        <p:spPr/>
        <p:txBody>
          <a:bodyPr/>
          <a:lstStyle/>
          <a:p>
            <a:fld id="{BAE8C4F3-AE78-4E3F-8D5D-70352AC5F1D1}" type="datetimeFigureOut">
              <a:rPr lang="en-IN" smtClean="0"/>
              <a:t>14-07-2023</a:t>
            </a:fld>
            <a:endParaRPr lang="en-IN"/>
          </a:p>
        </p:txBody>
      </p:sp>
      <p:sp>
        <p:nvSpPr>
          <p:cNvPr id="6" name="Footer Placeholder 5">
            <a:extLst>
              <a:ext uri="{FF2B5EF4-FFF2-40B4-BE49-F238E27FC236}">
                <a16:creationId xmlns:a16="http://schemas.microsoft.com/office/drawing/2014/main" id="{8D8955B1-3756-418B-D60B-2D73A8450D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BDE63F-D510-DB7C-EDE8-05AA8A950251}"/>
              </a:ext>
            </a:extLst>
          </p:cNvPr>
          <p:cNvSpPr>
            <a:spLocks noGrp="1"/>
          </p:cNvSpPr>
          <p:nvPr>
            <p:ph type="sldNum" sz="quarter" idx="12"/>
          </p:nvPr>
        </p:nvSpPr>
        <p:spPr/>
        <p:txBody>
          <a:bodyPr/>
          <a:lstStyle/>
          <a:p>
            <a:fld id="{402E8A6D-29D0-4E1B-9BBF-FB30C70306F6}" type="slidenum">
              <a:rPr lang="en-IN" smtClean="0"/>
              <a:t>‹#›</a:t>
            </a:fld>
            <a:endParaRPr lang="en-IN"/>
          </a:p>
        </p:txBody>
      </p:sp>
    </p:spTree>
    <p:extLst>
      <p:ext uri="{BB962C8B-B14F-4D97-AF65-F5344CB8AC3E}">
        <p14:creationId xmlns:p14="http://schemas.microsoft.com/office/powerpoint/2010/main" val="71455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0CF0-D99C-4335-EFCB-6C493AA77C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1E409BC-E195-7264-9A60-70866E9B7A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115A708-7CC3-7581-4A90-2DB9B6972D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480D17-2A0E-DE99-3A24-4FAA146B42DE}"/>
              </a:ext>
            </a:extLst>
          </p:cNvPr>
          <p:cNvSpPr>
            <a:spLocks noGrp="1"/>
          </p:cNvSpPr>
          <p:nvPr>
            <p:ph type="dt" sz="half" idx="10"/>
          </p:nvPr>
        </p:nvSpPr>
        <p:spPr/>
        <p:txBody>
          <a:bodyPr/>
          <a:lstStyle/>
          <a:p>
            <a:fld id="{BAE8C4F3-AE78-4E3F-8D5D-70352AC5F1D1}" type="datetimeFigureOut">
              <a:rPr lang="en-IN" smtClean="0"/>
              <a:t>14-07-2023</a:t>
            </a:fld>
            <a:endParaRPr lang="en-IN"/>
          </a:p>
        </p:txBody>
      </p:sp>
      <p:sp>
        <p:nvSpPr>
          <p:cNvPr id="6" name="Footer Placeholder 5">
            <a:extLst>
              <a:ext uri="{FF2B5EF4-FFF2-40B4-BE49-F238E27FC236}">
                <a16:creationId xmlns:a16="http://schemas.microsoft.com/office/drawing/2014/main" id="{3C6BA244-B7C8-37D6-49E9-F20211A2B4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1E4A6E-7A9B-BD91-59A1-4D43B09FE659}"/>
              </a:ext>
            </a:extLst>
          </p:cNvPr>
          <p:cNvSpPr>
            <a:spLocks noGrp="1"/>
          </p:cNvSpPr>
          <p:nvPr>
            <p:ph type="sldNum" sz="quarter" idx="12"/>
          </p:nvPr>
        </p:nvSpPr>
        <p:spPr/>
        <p:txBody>
          <a:bodyPr/>
          <a:lstStyle/>
          <a:p>
            <a:fld id="{402E8A6D-29D0-4E1B-9BBF-FB30C70306F6}" type="slidenum">
              <a:rPr lang="en-IN" smtClean="0"/>
              <a:t>‹#›</a:t>
            </a:fld>
            <a:endParaRPr lang="en-IN"/>
          </a:p>
        </p:txBody>
      </p:sp>
    </p:spTree>
    <p:extLst>
      <p:ext uri="{BB962C8B-B14F-4D97-AF65-F5344CB8AC3E}">
        <p14:creationId xmlns:p14="http://schemas.microsoft.com/office/powerpoint/2010/main" val="1106530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681C94-788D-FF5E-934D-3E7ADED1EF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08A3AA-FECA-E216-DFAF-2BE60E4EF1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207B02-0156-A0B7-405F-35FC4C0A29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E8C4F3-AE78-4E3F-8D5D-70352AC5F1D1}" type="datetimeFigureOut">
              <a:rPr lang="en-IN" smtClean="0"/>
              <a:t>14-07-2023</a:t>
            </a:fld>
            <a:endParaRPr lang="en-IN"/>
          </a:p>
        </p:txBody>
      </p:sp>
      <p:sp>
        <p:nvSpPr>
          <p:cNvPr id="5" name="Footer Placeholder 4">
            <a:extLst>
              <a:ext uri="{FF2B5EF4-FFF2-40B4-BE49-F238E27FC236}">
                <a16:creationId xmlns:a16="http://schemas.microsoft.com/office/drawing/2014/main" id="{272AF6C5-50C3-9C64-7043-4E5E480966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09F9FB-2DD8-421B-1BB7-2362D2C86C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2E8A6D-29D0-4E1B-9BBF-FB30C70306F6}" type="slidenum">
              <a:rPr lang="en-IN" smtClean="0"/>
              <a:t>‹#›</a:t>
            </a:fld>
            <a:endParaRPr lang="en-IN"/>
          </a:p>
        </p:txBody>
      </p:sp>
    </p:spTree>
    <p:extLst>
      <p:ext uri="{BB962C8B-B14F-4D97-AF65-F5344CB8AC3E}">
        <p14:creationId xmlns:p14="http://schemas.microsoft.com/office/powerpoint/2010/main" val="3897034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localhost:8888/notebooks/OneDrive%20-%20SAP%20SE/Desktop/Learning/Upgrad%20Content/Mandatory%20Modules/Introduction%20to%20GIT%20and%20GIT%20Hub/Lending%20Club%20Case%20Study%20Final.ipynb#Removing-the-percentage-symbol-by-retaining-their-values-for-analysis-from-percentage-values-related-to-below-listed-column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localhost:8888/notebooks/OneDrive%20-%20SAP%20SE/Desktop/Learning/Upgrad%20Content/Mandatory%20Modules/Introduction%20to%20GIT%20and%20GIT%20Hub/Lending%20Club%20Case%20Study%20Final.ipynb#Finding-percentage-of-null-or-missing-values-remaining-and-printing-columns-which-have-more-than-0%-missing-values"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FF9A9-9EB6-09FB-5162-84F07831997C}"/>
              </a:ext>
            </a:extLst>
          </p:cNvPr>
          <p:cNvSpPr>
            <a:spLocks noGrp="1"/>
          </p:cNvSpPr>
          <p:nvPr>
            <p:ph type="ctrTitle"/>
          </p:nvPr>
        </p:nvSpPr>
        <p:spPr>
          <a:xfrm>
            <a:off x="731520" y="0"/>
            <a:ext cx="9144000" cy="3324352"/>
          </a:xfrm>
        </p:spPr>
        <p:txBody>
          <a:bodyPr>
            <a:normAutofit/>
          </a:bodyPr>
          <a:lstStyle/>
          <a:p>
            <a:r>
              <a:rPr lang="en-US" sz="4400" i="1" dirty="0">
                <a:solidFill>
                  <a:schemeClr val="accent5">
                    <a:lumMod val="50000"/>
                  </a:schemeClr>
                </a:solidFill>
                <a:latin typeface="Arial Black" panose="020B0A04020102020204" pitchFamily="34" charset="0"/>
              </a:rPr>
              <a:t>Lending Club Case Study  Overview</a:t>
            </a:r>
            <a:endParaRPr lang="en-IN" sz="4400" i="1" dirty="0">
              <a:solidFill>
                <a:schemeClr val="accent5">
                  <a:lumMod val="50000"/>
                </a:schemeClr>
              </a:solidFill>
              <a:latin typeface="Arial Black" panose="020B0A04020102020204" pitchFamily="34" charset="0"/>
            </a:endParaRPr>
          </a:p>
        </p:txBody>
      </p:sp>
      <p:sp>
        <p:nvSpPr>
          <p:cNvPr id="3" name="Subtitle 2">
            <a:extLst>
              <a:ext uri="{FF2B5EF4-FFF2-40B4-BE49-F238E27FC236}">
                <a16:creationId xmlns:a16="http://schemas.microsoft.com/office/drawing/2014/main" id="{51B95783-2909-AC01-D200-B567F0DEC67E}"/>
              </a:ext>
            </a:extLst>
          </p:cNvPr>
          <p:cNvSpPr>
            <a:spLocks noGrp="1"/>
          </p:cNvSpPr>
          <p:nvPr>
            <p:ph type="subTitle" idx="1"/>
          </p:nvPr>
        </p:nvSpPr>
        <p:spPr>
          <a:xfrm>
            <a:off x="1202944" y="3602038"/>
            <a:ext cx="9465056" cy="1655762"/>
          </a:xfrm>
        </p:spPr>
        <p:txBody>
          <a:bodyPr>
            <a:normAutofit/>
          </a:bodyPr>
          <a:lstStyle/>
          <a:p>
            <a:pPr algn="l"/>
            <a:endParaRPr lang="en-US" dirty="0"/>
          </a:p>
          <a:p>
            <a:pPr algn="l"/>
            <a:r>
              <a:rPr lang="en-US" b="1" dirty="0">
                <a:solidFill>
                  <a:schemeClr val="accent2"/>
                </a:solidFill>
              </a:rPr>
              <a:t>Case Study Group Members</a:t>
            </a:r>
          </a:p>
          <a:p>
            <a:pPr algn="l"/>
            <a:r>
              <a:rPr lang="en-US" sz="1800" b="1" dirty="0">
                <a:solidFill>
                  <a:schemeClr val="accent5">
                    <a:lumMod val="75000"/>
                  </a:schemeClr>
                </a:solidFill>
              </a:rPr>
              <a:t>-</a:t>
            </a:r>
            <a:r>
              <a:rPr lang="en-US" sz="1800" dirty="0">
                <a:solidFill>
                  <a:schemeClr val="accent5">
                    <a:lumMod val="75000"/>
                  </a:schemeClr>
                </a:solidFill>
              </a:rPr>
              <a:t> </a:t>
            </a:r>
            <a:r>
              <a:rPr lang="en-US" sz="1800" b="1" dirty="0">
                <a:solidFill>
                  <a:schemeClr val="accent5">
                    <a:lumMod val="75000"/>
                  </a:schemeClr>
                </a:solidFill>
              </a:rPr>
              <a:t>Anu Shrinidhi </a:t>
            </a:r>
          </a:p>
          <a:p>
            <a:pPr algn="l"/>
            <a:r>
              <a:rPr lang="en-US" sz="1800" b="1" dirty="0">
                <a:solidFill>
                  <a:schemeClr val="accent5">
                    <a:lumMod val="75000"/>
                  </a:schemeClr>
                </a:solidFill>
              </a:rPr>
              <a:t>- Shilpa Mathad</a:t>
            </a:r>
            <a:endParaRPr lang="en-IN" sz="1800" b="1" dirty="0">
              <a:solidFill>
                <a:schemeClr val="accent5">
                  <a:lumMod val="75000"/>
                </a:schemeClr>
              </a:solidFill>
            </a:endParaRPr>
          </a:p>
        </p:txBody>
      </p:sp>
    </p:spTree>
    <p:extLst>
      <p:ext uri="{BB962C8B-B14F-4D97-AF65-F5344CB8AC3E}">
        <p14:creationId xmlns:p14="http://schemas.microsoft.com/office/powerpoint/2010/main" val="3484714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806C6-D4D1-2DC9-D991-DFBF58018F55}"/>
              </a:ext>
            </a:extLst>
          </p:cNvPr>
          <p:cNvSpPr>
            <a:spLocks noGrp="1"/>
          </p:cNvSpPr>
          <p:nvPr>
            <p:ph type="title"/>
          </p:nvPr>
        </p:nvSpPr>
        <p:spPr>
          <a:xfrm>
            <a:off x="610616" y="287910"/>
            <a:ext cx="10515600" cy="315912"/>
          </a:xfrm>
        </p:spPr>
        <p:txBody>
          <a:bodyPr>
            <a:normAutofit/>
          </a:bodyPr>
          <a:lstStyle/>
          <a:p>
            <a:r>
              <a:rPr lang="en-IN" sz="1600" b="1" dirty="0">
                <a:latin typeface="+mn-lt"/>
              </a:rPr>
              <a:t>Univariate Analysis cont..</a:t>
            </a:r>
          </a:p>
        </p:txBody>
      </p:sp>
      <p:sp>
        <p:nvSpPr>
          <p:cNvPr id="3" name="Content Placeholder 2">
            <a:extLst>
              <a:ext uri="{FF2B5EF4-FFF2-40B4-BE49-F238E27FC236}">
                <a16:creationId xmlns:a16="http://schemas.microsoft.com/office/drawing/2014/main" id="{AD5167A6-8A97-3E65-6281-43390F1E2917}"/>
              </a:ext>
            </a:extLst>
          </p:cNvPr>
          <p:cNvSpPr>
            <a:spLocks noGrp="1"/>
          </p:cNvSpPr>
          <p:nvPr>
            <p:ph idx="1"/>
          </p:nvPr>
        </p:nvSpPr>
        <p:spPr>
          <a:xfrm>
            <a:off x="610616" y="683641"/>
            <a:ext cx="4494657" cy="4351338"/>
          </a:xfrm>
        </p:spPr>
        <p:txBody>
          <a:bodyPr>
            <a:normAutofit/>
          </a:bodyPr>
          <a:lstStyle/>
          <a:p>
            <a:pPr marL="0" indent="0">
              <a:buNone/>
            </a:pPr>
            <a:r>
              <a:rPr lang="en-IN" sz="1400" b="1" i="0" dirty="0">
                <a:solidFill>
                  <a:srgbClr val="000000"/>
                </a:solidFill>
                <a:effectLst/>
              </a:rPr>
              <a:t>Univariate Variable - </a:t>
            </a:r>
            <a:r>
              <a:rPr lang="en-IN" sz="1400" b="1" i="0" dirty="0" err="1">
                <a:solidFill>
                  <a:srgbClr val="000000"/>
                </a:solidFill>
                <a:effectLst/>
              </a:rPr>
              <a:t>home_ownership</a:t>
            </a:r>
            <a:endParaRPr lang="en-IN" sz="1400" b="1" i="0" dirty="0">
              <a:solidFill>
                <a:srgbClr val="000000"/>
              </a:solidFill>
              <a:effectLst/>
            </a:endParaRPr>
          </a:p>
          <a:p>
            <a:pPr marL="0" indent="0">
              <a:buNone/>
            </a:pPr>
            <a:r>
              <a:rPr lang="en-US" sz="1400" b="0" i="0" dirty="0">
                <a:solidFill>
                  <a:srgbClr val="000000"/>
                </a:solidFill>
                <a:effectLst/>
              </a:rPr>
              <a:t>There are more loan borrowers who are in rented property and the mortgage implies that they already have an active loan. Overall it looks like, people with own house are buying less % of loan.</a:t>
            </a:r>
            <a:endParaRPr lang="en-IN" sz="1400" dirty="0"/>
          </a:p>
        </p:txBody>
      </p:sp>
      <p:pic>
        <p:nvPicPr>
          <p:cNvPr id="5122" name="Picture 2">
            <a:extLst>
              <a:ext uri="{FF2B5EF4-FFF2-40B4-BE49-F238E27FC236}">
                <a16:creationId xmlns:a16="http://schemas.microsoft.com/office/drawing/2014/main" id="{7549E940-D6CB-4EE5-B61F-8C7FD4203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031" y="2297874"/>
            <a:ext cx="4494657" cy="42722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630F4B1-B905-C517-CB6B-279E4A99671F}"/>
              </a:ext>
            </a:extLst>
          </p:cNvPr>
          <p:cNvSpPr txBox="1"/>
          <p:nvPr/>
        </p:nvSpPr>
        <p:spPr>
          <a:xfrm>
            <a:off x="5673090" y="233998"/>
            <a:ext cx="6096000" cy="2246769"/>
          </a:xfrm>
          <a:prstGeom prst="rect">
            <a:avLst/>
          </a:prstGeom>
          <a:noFill/>
        </p:spPr>
        <p:txBody>
          <a:bodyPr wrap="square">
            <a:spAutoFit/>
          </a:bodyPr>
          <a:lstStyle/>
          <a:p>
            <a:pPr algn="l"/>
            <a:r>
              <a:rPr lang="en-US" sz="1400" b="1" i="0" dirty="0">
                <a:solidFill>
                  <a:srgbClr val="000000"/>
                </a:solidFill>
                <a:effectLst/>
              </a:rPr>
              <a:t>Univariate Analysis - </a:t>
            </a:r>
            <a:r>
              <a:rPr lang="en-US" sz="1400" b="1" i="0" dirty="0" err="1">
                <a:solidFill>
                  <a:srgbClr val="000000"/>
                </a:solidFill>
                <a:effectLst/>
              </a:rPr>
              <a:t>verification_status</a:t>
            </a:r>
            <a:endParaRPr lang="en-US" sz="1400" b="1" i="0" dirty="0">
              <a:solidFill>
                <a:srgbClr val="000000"/>
              </a:solidFill>
              <a:effectLst/>
            </a:endParaRPr>
          </a:p>
          <a:p>
            <a:pPr algn="l"/>
            <a:endParaRPr lang="en-US" sz="1400" b="1" i="0" dirty="0">
              <a:solidFill>
                <a:srgbClr val="000000"/>
              </a:solidFill>
              <a:effectLst/>
            </a:endParaRPr>
          </a:p>
          <a:p>
            <a:pPr algn="l"/>
            <a:r>
              <a:rPr lang="en-US" sz="1400" b="0" i="0" dirty="0">
                <a:solidFill>
                  <a:srgbClr val="000000"/>
                </a:solidFill>
                <a:effectLst/>
              </a:rPr>
              <a:t>The below graph indicates,</a:t>
            </a:r>
          </a:p>
          <a:p>
            <a:pPr algn="l"/>
            <a:endParaRPr lang="en-US" sz="1400" b="0" i="0" dirty="0">
              <a:solidFill>
                <a:srgbClr val="000000"/>
              </a:solidFill>
              <a:effectLst/>
            </a:endParaRPr>
          </a:p>
          <a:p>
            <a:pPr lvl="1">
              <a:buFont typeface="Arial" panose="020B0604020202020204" pitchFamily="34" charset="0"/>
              <a:buChar char="•"/>
            </a:pPr>
            <a:r>
              <a:rPr lang="en-US" sz="1400" b="0" i="0" dirty="0">
                <a:solidFill>
                  <a:srgbClr val="000000"/>
                </a:solidFill>
                <a:effectLst/>
              </a:rPr>
              <a:t>Majority of the loan borrowers income is not verified and they could be prone to defaulting.</a:t>
            </a:r>
          </a:p>
          <a:p>
            <a:pPr lvl="1">
              <a:buFont typeface="Arial" panose="020B0604020202020204" pitchFamily="34" charset="0"/>
              <a:buChar char="•"/>
            </a:pPr>
            <a:r>
              <a:rPr lang="en-US" sz="1400" b="0" i="0" dirty="0">
                <a:solidFill>
                  <a:srgbClr val="000000"/>
                </a:solidFill>
                <a:effectLst/>
              </a:rPr>
              <a:t>Approximately around 20-25% of the borrowers income source was verified but not the income. There is a small percentage of risk that these borrowers can become defaulters.</a:t>
            </a:r>
          </a:p>
          <a:p>
            <a:pPr lvl="1">
              <a:buFont typeface="Arial" panose="020B0604020202020204" pitchFamily="34" charset="0"/>
              <a:buChar char="•"/>
            </a:pPr>
            <a:r>
              <a:rPr lang="en-US" sz="1400" b="0" i="0" dirty="0">
                <a:solidFill>
                  <a:srgbClr val="000000"/>
                </a:solidFill>
                <a:effectLst/>
              </a:rPr>
              <a:t>The verified borrowers are completely out of risk for defaulting process.</a:t>
            </a:r>
          </a:p>
        </p:txBody>
      </p:sp>
      <p:pic>
        <p:nvPicPr>
          <p:cNvPr id="5124" name="Picture 4">
            <a:extLst>
              <a:ext uri="{FF2B5EF4-FFF2-40B4-BE49-F238E27FC236}">
                <a16:creationId xmlns:a16="http://schemas.microsoft.com/office/drawing/2014/main" id="{A17C8937-E6EF-AF44-171F-2DAC5C3B32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0306" y="2534679"/>
            <a:ext cx="5600700" cy="393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612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9047D-8A90-2BB5-F3C6-1BC3F6BFA3C3}"/>
              </a:ext>
            </a:extLst>
          </p:cNvPr>
          <p:cNvSpPr>
            <a:spLocks noGrp="1"/>
          </p:cNvSpPr>
          <p:nvPr>
            <p:ph type="title"/>
          </p:nvPr>
        </p:nvSpPr>
        <p:spPr>
          <a:xfrm>
            <a:off x="643128" y="300101"/>
            <a:ext cx="10515600" cy="276987"/>
          </a:xfrm>
        </p:spPr>
        <p:txBody>
          <a:bodyPr>
            <a:normAutofit fontScale="90000"/>
          </a:bodyPr>
          <a:lstStyle/>
          <a:p>
            <a:r>
              <a:rPr lang="en-US" sz="1600" b="1" dirty="0">
                <a:latin typeface="+mn-lt"/>
              </a:rPr>
              <a:t>Univariate Analysis cont..</a:t>
            </a:r>
            <a:endParaRPr lang="en-IN" sz="1600" b="1" dirty="0">
              <a:latin typeface="+mn-lt"/>
            </a:endParaRPr>
          </a:p>
        </p:txBody>
      </p:sp>
      <p:sp>
        <p:nvSpPr>
          <p:cNvPr id="3" name="Content Placeholder 2">
            <a:extLst>
              <a:ext uri="{FF2B5EF4-FFF2-40B4-BE49-F238E27FC236}">
                <a16:creationId xmlns:a16="http://schemas.microsoft.com/office/drawing/2014/main" id="{1E373828-DB7C-36BB-B924-AEF46489697A}"/>
              </a:ext>
            </a:extLst>
          </p:cNvPr>
          <p:cNvSpPr>
            <a:spLocks noGrp="1"/>
          </p:cNvSpPr>
          <p:nvPr>
            <p:ph idx="1"/>
          </p:nvPr>
        </p:nvSpPr>
        <p:spPr>
          <a:xfrm>
            <a:off x="643128" y="826325"/>
            <a:ext cx="5257800" cy="4351338"/>
          </a:xfrm>
        </p:spPr>
        <p:txBody>
          <a:bodyPr>
            <a:normAutofit/>
          </a:bodyPr>
          <a:lstStyle/>
          <a:p>
            <a:pPr marL="0" indent="0" algn="l">
              <a:buNone/>
            </a:pPr>
            <a:r>
              <a:rPr lang="en-IN" sz="14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Univariate Variable - Grade</a:t>
            </a:r>
          </a:p>
          <a:p>
            <a:pPr marL="0" indent="0">
              <a:buNone/>
            </a:pPr>
            <a:r>
              <a:rPr lang="en-US" sz="1400" b="1"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There are higher number of loan borrowers as part of grade A &amp; B. Further, the loan borrowers decreases as the grade decreases.</a:t>
            </a:r>
          </a:p>
          <a:p>
            <a:pPr marL="0" indent="0">
              <a:buNone/>
            </a:pPr>
            <a:endPar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400" dirty="0">
              <a:latin typeface="Calibri" panose="020F0502020204030204" pitchFamily="34" charset="0"/>
              <a:ea typeface="Calibri" panose="020F0502020204030204" pitchFamily="34" charset="0"/>
              <a:cs typeface="Calibri" panose="020F0502020204030204" pitchFamily="34" charset="0"/>
            </a:endParaRPr>
          </a:p>
        </p:txBody>
      </p:sp>
      <p:pic>
        <p:nvPicPr>
          <p:cNvPr id="6154" name="Picture 10">
            <a:extLst>
              <a:ext uri="{FF2B5EF4-FFF2-40B4-BE49-F238E27FC236}">
                <a16:creationId xmlns:a16="http://schemas.microsoft.com/office/drawing/2014/main" id="{E48F7032-E034-49EA-C0C0-E05B5AF944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281" y="1794129"/>
            <a:ext cx="4861496" cy="41719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C61DB66-C5AA-2428-D17E-43432D4A009C}"/>
              </a:ext>
            </a:extLst>
          </p:cNvPr>
          <p:cNvSpPr txBox="1"/>
          <p:nvPr/>
        </p:nvSpPr>
        <p:spPr>
          <a:xfrm>
            <a:off x="6220968" y="653411"/>
            <a:ext cx="6096000" cy="307777"/>
          </a:xfrm>
          <a:prstGeom prst="rect">
            <a:avLst/>
          </a:prstGeom>
          <a:noFill/>
        </p:spPr>
        <p:txBody>
          <a:bodyPr wrap="square">
            <a:spAutoFit/>
          </a:bodyPr>
          <a:lstStyle/>
          <a:p>
            <a:pPr algn="l"/>
            <a:r>
              <a:rPr lang="en-IN" sz="14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Univariate Analysis - Purpose</a:t>
            </a:r>
          </a:p>
        </p:txBody>
      </p:sp>
      <p:sp>
        <p:nvSpPr>
          <p:cNvPr id="9" name="TextBox 8">
            <a:extLst>
              <a:ext uri="{FF2B5EF4-FFF2-40B4-BE49-F238E27FC236}">
                <a16:creationId xmlns:a16="http://schemas.microsoft.com/office/drawing/2014/main" id="{5E3019F5-BE91-B418-9762-DF5BB586EC46}"/>
              </a:ext>
            </a:extLst>
          </p:cNvPr>
          <p:cNvSpPr txBox="1"/>
          <p:nvPr/>
        </p:nvSpPr>
        <p:spPr>
          <a:xfrm>
            <a:off x="6220968" y="1037511"/>
            <a:ext cx="6386576" cy="307777"/>
          </a:xfrm>
          <a:prstGeom prst="rect">
            <a:avLst/>
          </a:prstGeom>
          <a:noFill/>
        </p:spPr>
        <p:txBody>
          <a:bodyPr wrap="square">
            <a:spAutoFit/>
          </a:bodyPr>
          <a:lstStyle/>
          <a:p>
            <a:r>
              <a:rPr lang="en-US" sz="1400" b="1" i="1" dirty="0">
                <a:solidFill>
                  <a:srgbClr val="000000"/>
                </a:solidFill>
                <a:effectLst/>
              </a:rPr>
              <a:t>Debt consolidation related loan borrowers are more.</a:t>
            </a:r>
            <a:endParaRPr lang="en-IN" sz="1400" b="1" i="1" dirty="0"/>
          </a:p>
        </p:txBody>
      </p:sp>
      <p:pic>
        <p:nvPicPr>
          <p:cNvPr id="6158" name="Picture 14">
            <a:extLst>
              <a:ext uri="{FF2B5EF4-FFF2-40B4-BE49-F238E27FC236}">
                <a16:creationId xmlns:a16="http://schemas.microsoft.com/office/drawing/2014/main" id="{E1AB2AA5-B2A3-53F1-D8ED-E006098083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6082" y="1794128"/>
            <a:ext cx="5780278" cy="4716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983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0374B-2AD2-C637-A21B-B3BA4F657AC2}"/>
              </a:ext>
            </a:extLst>
          </p:cNvPr>
          <p:cNvSpPr>
            <a:spLocks noGrp="1"/>
          </p:cNvSpPr>
          <p:nvPr>
            <p:ph type="title"/>
          </p:nvPr>
        </p:nvSpPr>
        <p:spPr>
          <a:xfrm>
            <a:off x="773176" y="312293"/>
            <a:ext cx="10515600" cy="407035"/>
          </a:xfrm>
        </p:spPr>
        <p:txBody>
          <a:bodyPr>
            <a:normAutofit/>
          </a:bodyPr>
          <a:lstStyle/>
          <a:p>
            <a:r>
              <a:rPr lang="en-US" sz="1600" b="1" dirty="0">
                <a:latin typeface="+mn-lt"/>
              </a:rPr>
              <a:t>Bivariate Analysis</a:t>
            </a:r>
            <a:endParaRPr lang="en-IN" sz="1600" b="1" dirty="0">
              <a:latin typeface="+mn-lt"/>
            </a:endParaRPr>
          </a:p>
        </p:txBody>
      </p:sp>
      <p:sp>
        <p:nvSpPr>
          <p:cNvPr id="3" name="Content Placeholder 2">
            <a:extLst>
              <a:ext uri="{FF2B5EF4-FFF2-40B4-BE49-F238E27FC236}">
                <a16:creationId xmlns:a16="http://schemas.microsoft.com/office/drawing/2014/main" id="{A6A389D9-5FBA-4CBF-574F-E3B74EE81E85}"/>
              </a:ext>
            </a:extLst>
          </p:cNvPr>
          <p:cNvSpPr>
            <a:spLocks noGrp="1"/>
          </p:cNvSpPr>
          <p:nvPr>
            <p:ph idx="1"/>
          </p:nvPr>
        </p:nvSpPr>
        <p:spPr>
          <a:xfrm>
            <a:off x="773176" y="719328"/>
            <a:ext cx="6086856" cy="6067552"/>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b="1" dirty="0">
                <a:solidFill>
                  <a:srgbClr val="000000"/>
                </a:solidFill>
                <a:latin typeface="Calibri" panose="020F0502020204030204"/>
              </a:rPr>
              <a:t>I</a:t>
            </a:r>
            <a:r>
              <a:rPr kumimoji="0" lang="en-US" sz="1400" b="1" i="0" u="none" strike="noStrike" kern="1200" cap="none" spc="0" normalizeH="0" baseline="0" noProof="0" dirty="0" err="1">
                <a:ln>
                  <a:noFill/>
                </a:ln>
                <a:solidFill>
                  <a:srgbClr val="000000"/>
                </a:solidFill>
                <a:effectLst/>
                <a:uLnTx/>
                <a:uFillTx/>
                <a:latin typeface="Calibri" panose="020F0502020204030204"/>
                <a:ea typeface="+mn-ea"/>
                <a:cs typeface="+mn-cs"/>
              </a:rPr>
              <a:t>dentify</a:t>
            </a:r>
            <a:r>
              <a:rPr kumimoji="0" lang="en-US" sz="1400" b="1" i="0" u="none" strike="noStrike" kern="1200" cap="none" spc="0" normalizeH="0" baseline="0" noProof="0" dirty="0">
                <a:ln>
                  <a:noFill/>
                </a:ln>
                <a:solidFill>
                  <a:srgbClr val="000000"/>
                </a:solidFill>
                <a:effectLst/>
                <a:uLnTx/>
                <a:uFillTx/>
                <a:latin typeface="Calibri" panose="020F0502020204030204"/>
                <a:ea typeface="+mn-ea"/>
                <a:cs typeface="+mn-cs"/>
              </a:rPr>
              <a:t> defaulters </a:t>
            </a: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 As a first step, The defaulters are with </a:t>
            </a:r>
            <a:r>
              <a:rPr kumimoji="0" lang="en-US" sz="1400" b="0" i="0" u="none" strike="noStrike" kern="1200" cap="none" spc="0" normalizeH="0" baseline="0" noProof="0" dirty="0" err="1">
                <a:ln>
                  <a:noFill/>
                </a:ln>
                <a:solidFill>
                  <a:srgbClr val="000000"/>
                </a:solidFill>
                <a:effectLst/>
                <a:uLnTx/>
                <a:uFillTx/>
                <a:latin typeface="Calibri" panose="020F0502020204030204"/>
                <a:ea typeface="+mn-ea"/>
                <a:cs typeface="+mn-cs"/>
              </a:rPr>
              <a:t>loan_status</a:t>
            </a: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 as charged off are filtered for our bivariate analysis. After this we are conducting the bivariate analysis on the latest data set.</a:t>
            </a:r>
          </a:p>
          <a:p>
            <a:pPr marL="0" indent="0" algn="l">
              <a:buNone/>
            </a:pPr>
            <a:endParaRPr lang="en-US" sz="1400" i="0" dirty="0">
              <a:solidFill>
                <a:srgbClr val="000000"/>
              </a:solidFill>
              <a:effectLst/>
            </a:endParaRPr>
          </a:p>
          <a:p>
            <a:endParaRPr lang="en-IN" sz="1400" dirty="0"/>
          </a:p>
        </p:txBody>
      </p:sp>
      <p:pic>
        <p:nvPicPr>
          <p:cNvPr id="7170" name="Picture 2">
            <a:extLst>
              <a:ext uri="{FF2B5EF4-FFF2-40B4-BE49-F238E27FC236}">
                <a16:creationId xmlns:a16="http://schemas.microsoft.com/office/drawing/2014/main" id="{76B602B4-3F7D-6277-F726-DDB3E38AF9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96" y="1585615"/>
            <a:ext cx="5718048" cy="22697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588FF83-1498-0D7A-7223-3B9688153C52}"/>
              </a:ext>
            </a:extLst>
          </p:cNvPr>
          <p:cNvSpPr txBox="1"/>
          <p:nvPr/>
        </p:nvSpPr>
        <p:spPr>
          <a:xfrm>
            <a:off x="7290816" y="1288627"/>
            <a:ext cx="4742688" cy="4864922"/>
          </a:xfrm>
          <a:prstGeom prst="rect">
            <a:avLst/>
          </a:prstGeom>
          <a:noFill/>
        </p:spPr>
        <p:txBody>
          <a:bodyPr wrap="square">
            <a:spAutoFit/>
          </a:bodyPr>
          <a:lstStyle/>
          <a:p>
            <a:pPr marR="0" lvl="0" algn="l" defTabSz="914400" rtl="0" eaLnBrk="1" fontAlgn="auto" latinLnBrk="0" hangingPunct="1">
              <a:lnSpc>
                <a:spcPct val="90000"/>
              </a:lnSpc>
              <a:spcBef>
                <a:spcPts val="1000"/>
              </a:spcBef>
              <a:spcAft>
                <a:spcPts val="0"/>
              </a:spcAft>
              <a:buClrTx/>
              <a:buSzTx/>
              <a:tabLst/>
              <a:defRPr/>
            </a:pPr>
            <a:r>
              <a:rPr kumimoji="0" lang="en-US" sz="1400" b="1" i="0" u="none" strike="noStrike" kern="1200" cap="none" spc="0" normalizeH="0" baseline="0" noProof="0" dirty="0">
                <a:ln>
                  <a:noFill/>
                </a:ln>
                <a:solidFill>
                  <a:srgbClr val="000000"/>
                </a:solidFill>
                <a:effectLst/>
                <a:uLnTx/>
                <a:uFillTx/>
                <a:latin typeface="Calibri" panose="020F0502020204030204"/>
                <a:ea typeface="+mn-ea"/>
                <a:cs typeface="+mn-cs"/>
              </a:rPr>
              <a:t>Identify defaulters based on </a:t>
            </a:r>
          </a:p>
          <a:p>
            <a:pPr marL="685800" lvl="1" indent="-228600">
              <a:lnSpc>
                <a:spcPct val="90000"/>
              </a:lnSpc>
              <a:spcBef>
                <a:spcPts val="1000"/>
              </a:spcBef>
              <a:buFont typeface="Arial" panose="020B0604020202020204" pitchFamily="34" charset="0"/>
              <a:buChar char="•"/>
              <a:defRPr/>
            </a:pPr>
            <a:r>
              <a:rPr kumimoji="0" lang="en-US" sz="1400" b="1" i="0" u="none" strike="noStrike" kern="1200" cap="none" spc="0" normalizeH="0" baseline="0" noProof="0" dirty="0" err="1">
                <a:ln>
                  <a:noFill/>
                </a:ln>
                <a:solidFill>
                  <a:srgbClr val="000000"/>
                </a:solidFill>
                <a:effectLst/>
                <a:uLnTx/>
                <a:uFillTx/>
                <a:latin typeface="Calibri" panose="020F0502020204030204"/>
                <a:ea typeface="+mn-ea"/>
                <a:cs typeface="+mn-cs"/>
              </a:rPr>
              <a:t>loan_amount</a:t>
            </a:r>
            <a:endParaRPr kumimoji="0" lang="en-US" sz="14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685800" lvl="1" indent="-228600">
              <a:lnSpc>
                <a:spcPct val="90000"/>
              </a:lnSpc>
              <a:spcBef>
                <a:spcPts val="1000"/>
              </a:spcBef>
              <a:buFont typeface="Arial" panose="020B0604020202020204" pitchFamily="34" charset="0"/>
              <a:buChar char="•"/>
              <a:defRPr/>
            </a:pPr>
            <a:r>
              <a:rPr kumimoji="0" lang="en-US" sz="1400" b="1" i="0" u="none" strike="noStrike" kern="1200" cap="none" spc="0" normalizeH="0" baseline="0" noProof="0" dirty="0" err="1">
                <a:ln>
                  <a:noFill/>
                </a:ln>
                <a:solidFill>
                  <a:srgbClr val="000000"/>
                </a:solidFill>
                <a:effectLst/>
                <a:uLnTx/>
                <a:uFillTx/>
                <a:latin typeface="Calibri" panose="020F0502020204030204"/>
                <a:ea typeface="+mn-ea"/>
                <a:cs typeface="+mn-cs"/>
              </a:rPr>
              <a:t>funded_amnt</a:t>
            </a:r>
            <a:endParaRPr lang="en-US" sz="1400" b="1" dirty="0">
              <a:solidFill>
                <a:srgbClr val="000000"/>
              </a:solidFill>
              <a:latin typeface="Calibri" panose="020F0502020204030204"/>
            </a:endParaRPr>
          </a:p>
          <a:p>
            <a:pPr marL="685800" lvl="1" indent="-228600">
              <a:lnSpc>
                <a:spcPct val="90000"/>
              </a:lnSpc>
              <a:spcBef>
                <a:spcPts val="1000"/>
              </a:spcBef>
              <a:buFont typeface="Arial" panose="020B0604020202020204" pitchFamily="34" charset="0"/>
              <a:buChar char="•"/>
              <a:defRPr/>
            </a:pPr>
            <a:r>
              <a:rPr kumimoji="0" lang="en-US" sz="1400" b="1" i="0" u="none" strike="noStrike" kern="1200" cap="none" spc="0" normalizeH="0" baseline="0" noProof="0" dirty="0" err="1">
                <a:ln>
                  <a:noFill/>
                </a:ln>
                <a:solidFill>
                  <a:srgbClr val="000000"/>
                </a:solidFill>
                <a:effectLst/>
                <a:uLnTx/>
                <a:uFillTx/>
                <a:latin typeface="Calibri" panose="020F0502020204030204"/>
                <a:ea typeface="+mn-ea"/>
                <a:cs typeface="+mn-cs"/>
              </a:rPr>
              <a:t>funded_amnt_inv</a:t>
            </a:r>
            <a:r>
              <a:rPr kumimoji="0" lang="en-US" sz="1400" b="1" i="0" u="none" strike="noStrike" kern="1200" cap="none" spc="0" normalizeH="0" baseline="0" noProof="0" dirty="0">
                <a:ln>
                  <a:noFill/>
                </a:ln>
                <a:solidFill>
                  <a:srgbClr val="000000"/>
                </a:solidFill>
                <a:effectLst/>
                <a:uLnTx/>
                <a:uFillTx/>
                <a:latin typeface="Calibri" panose="020F0502020204030204"/>
                <a:ea typeface="+mn-ea"/>
                <a:cs typeface="+mn-cs"/>
              </a:rPr>
              <a:t> issued by bank department</a:t>
            </a:r>
          </a:p>
          <a:p>
            <a:pPr marR="0" lvl="0" algn="l" defTabSz="914400" rtl="0" eaLnBrk="1" fontAlgn="auto" latinLnBrk="0" hangingPunct="1">
              <a:lnSpc>
                <a:spcPct val="90000"/>
              </a:lnSpc>
              <a:spcBef>
                <a:spcPts val="1000"/>
              </a:spcBef>
              <a:spcAft>
                <a:spcPts val="0"/>
              </a:spcAft>
              <a:buClrTx/>
              <a:buSzTx/>
              <a:tabLst/>
              <a:defRPr/>
            </a:pPr>
            <a:r>
              <a:rPr kumimoji="0" lang="en-US" sz="1400" b="1" i="1" u="none" strike="noStrike" kern="1200" cap="none" spc="0" normalizeH="0" baseline="0" noProof="0" dirty="0">
                <a:ln>
                  <a:noFill/>
                </a:ln>
                <a:solidFill>
                  <a:srgbClr val="000000"/>
                </a:solidFill>
                <a:effectLst/>
                <a:uLnTx/>
                <a:uFillTx/>
                <a:latin typeface="Calibri" panose="020F0502020204030204"/>
                <a:ea typeface="+mn-ea"/>
                <a:cs typeface="+mn-cs"/>
              </a:rPr>
              <a:t>The defaulters and the non defaulters for the above amount fields appears to have a very small difference which is not deriving any sort of conclusion on these amount fields. As the amount proposed/funded by the bank for every borrower or customer appears to be the same. This is why it is implying a very small negligible difference in </a:t>
            </a:r>
            <a:r>
              <a:rPr kumimoji="0" lang="en-US" sz="1400" b="1" i="1" u="none" strike="noStrike" kern="1200" cap="none" spc="0" normalizeH="0" baseline="0" noProof="0" dirty="0" err="1">
                <a:ln>
                  <a:noFill/>
                </a:ln>
                <a:solidFill>
                  <a:srgbClr val="000000"/>
                </a:solidFill>
                <a:effectLst/>
                <a:uLnTx/>
                <a:uFillTx/>
                <a:latin typeface="Calibri" panose="020F0502020204030204"/>
                <a:ea typeface="+mn-ea"/>
                <a:cs typeface="+mn-cs"/>
              </a:rPr>
              <a:t>loan_amount</a:t>
            </a:r>
            <a:r>
              <a:rPr kumimoji="0" lang="en-US" sz="1400" b="1" i="1" u="none" strike="noStrike" kern="1200" cap="none" spc="0" normalizeH="0" baseline="0" noProof="0" dirty="0">
                <a:ln>
                  <a:noFill/>
                </a:ln>
                <a:solidFill>
                  <a:srgbClr val="000000"/>
                </a:solidFill>
                <a:effectLst/>
                <a:uLnTx/>
                <a:uFillTx/>
                <a:latin typeface="Calibri" panose="020F0502020204030204"/>
                <a:ea typeface="+mn-ea"/>
                <a:cs typeface="+mn-cs"/>
              </a:rPr>
              <a:t>/</a:t>
            </a:r>
            <a:r>
              <a:rPr kumimoji="0" lang="en-US" sz="1400" b="1" i="1" u="none" strike="noStrike" kern="1200" cap="none" spc="0" normalizeH="0" baseline="0" noProof="0" dirty="0" err="1">
                <a:ln>
                  <a:noFill/>
                </a:ln>
                <a:solidFill>
                  <a:srgbClr val="000000"/>
                </a:solidFill>
                <a:effectLst/>
                <a:uLnTx/>
                <a:uFillTx/>
                <a:latin typeface="Calibri" panose="020F0502020204030204"/>
                <a:ea typeface="+mn-ea"/>
                <a:cs typeface="+mn-cs"/>
              </a:rPr>
              <a:t>funded_amnt</a:t>
            </a:r>
            <a:r>
              <a:rPr kumimoji="0" lang="en-US" sz="1400" b="1" i="1" u="none" strike="noStrike" kern="1200" cap="none" spc="0" normalizeH="0" baseline="0" noProof="0" dirty="0">
                <a:ln>
                  <a:noFill/>
                </a:ln>
                <a:solidFill>
                  <a:srgbClr val="000000"/>
                </a:solidFill>
                <a:effectLst/>
                <a:uLnTx/>
                <a:uFillTx/>
                <a:latin typeface="Calibri" panose="020F0502020204030204"/>
                <a:ea typeface="+mn-ea"/>
                <a:cs typeface="+mn-cs"/>
              </a:rPr>
              <a:t>/</a:t>
            </a:r>
            <a:r>
              <a:rPr kumimoji="0" lang="en-US" sz="1400" b="1" i="1" u="none" strike="noStrike" kern="1200" cap="none" spc="0" normalizeH="0" baseline="0" noProof="0" dirty="0" err="1">
                <a:ln>
                  <a:noFill/>
                </a:ln>
                <a:solidFill>
                  <a:srgbClr val="000000"/>
                </a:solidFill>
                <a:effectLst/>
                <a:uLnTx/>
                <a:uFillTx/>
                <a:latin typeface="Calibri" panose="020F0502020204030204"/>
                <a:ea typeface="+mn-ea"/>
                <a:cs typeface="+mn-cs"/>
              </a:rPr>
              <a:t>funded_amnt_inv</a:t>
            </a:r>
            <a:r>
              <a:rPr kumimoji="0" lang="en-US" sz="1400" b="1" i="1" u="none" strike="noStrike" kern="1200" cap="none" spc="0" normalizeH="0" baseline="0" noProof="0" dirty="0">
                <a:ln>
                  <a:noFill/>
                </a:ln>
                <a:solidFill>
                  <a:srgbClr val="000000"/>
                </a:solidFill>
                <a:effectLst/>
                <a:uLnTx/>
                <a:uFillTx/>
                <a:latin typeface="Calibri" panose="020F0502020204030204"/>
                <a:ea typeface="+mn-ea"/>
                <a:cs typeface="+mn-cs"/>
              </a:rPr>
              <a:t> at the 75th quantile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sz="1400" dirty="0">
              <a:solidFill>
                <a:srgbClr val="000000"/>
              </a:solidFill>
              <a:latin typeface="Calibri" panose="020F0502020204030204"/>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sz="1400" dirty="0">
              <a:solidFill>
                <a:srgbClr val="000000"/>
              </a:solidFill>
              <a:latin typeface="Calibri" panose="020F0502020204030204"/>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sz="1400" dirty="0">
              <a:solidFill>
                <a:srgbClr val="000000"/>
              </a:solidFill>
              <a:latin typeface="Calibri" panose="020F0502020204030204"/>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pic>
        <p:nvPicPr>
          <p:cNvPr id="7172" name="Picture 4">
            <a:extLst>
              <a:ext uri="{FF2B5EF4-FFF2-40B4-BE49-F238E27FC236}">
                <a16:creationId xmlns:a16="http://schemas.microsoft.com/office/drawing/2014/main" id="{9789CD10-C452-1F0E-AFFC-F4AC9C826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064" y="3957028"/>
            <a:ext cx="5610225" cy="26761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8F6DB1C-FA15-6CDC-86FE-B0CF409195F3}"/>
              </a:ext>
            </a:extLst>
          </p:cNvPr>
          <p:cNvSpPr txBox="1"/>
          <p:nvPr/>
        </p:nvSpPr>
        <p:spPr>
          <a:xfrm>
            <a:off x="7223760" y="188413"/>
            <a:ext cx="4876800" cy="1061829"/>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000000"/>
                </a:solidFill>
                <a:effectLst/>
                <a:highlight>
                  <a:srgbClr val="FFFF00"/>
                </a:highlight>
                <a:uLnTx/>
                <a:uFillTx/>
                <a:latin typeface="Calibri" panose="020F0502020204030204"/>
                <a:ea typeface="+mn-ea"/>
                <a:cs typeface="+mn-cs"/>
              </a:rPr>
              <a:t>Bivariate Analysis - </a:t>
            </a:r>
            <a:r>
              <a:rPr kumimoji="0" lang="en-US" sz="1400" b="1" i="0" u="none" strike="noStrike" kern="1200" cap="none" spc="0" normalizeH="0" baseline="0" noProof="0" dirty="0" err="1">
                <a:ln>
                  <a:noFill/>
                </a:ln>
                <a:solidFill>
                  <a:srgbClr val="000000"/>
                </a:solidFill>
                <a:effectLst/>
                <a:highlight>
                  <a:srgbClr val="FFFF00"/>
                </a:highlight>
                <a:uLnTx/>
                <a:uFillTx/>
                <a:latin typeface="Calibri" panose="020F0502020204030204"/>
                <a:ea typeface="+mn-ea"/>
                <a:cs typeface="+mn-cs"/>
              </a:rPr>
              <a:t>loan_amount</a:t>
            </a:r>
            <a:r>
              <a:rPr kumimoji="0" lang="en-US" sz="1400" b="1" i="0" u="none" strike="noStrike" kern="1200" cap="none" spc="0" normalizeH="0" baseline="0" noProof="0" dirty="0">
                <a:ln>
                  <a:noFill/>
                </a:ln>
                <a:solidFill>
                  <a:srgbClr val="000000"/>
                </a:solidFill>
                <a:effectLst/>
                <a:highlight>
                  <a:srgbClr val="FFFF00"/>
                </a:highlight>
                <a:uLnTx/>
                <a:uFillTx/>
                <a:latin typeface="Calibri" panose="020F0502020204030204"/>
                <a:ea typeface="+mn-ea"/>
                <a:cs typeface="+mn-cs"/>
              </a:rPr>
              <a:t>/</a:t>
            </a:r>
            <a:r>
              <a:rPr kumimoji="0" lang="en-US" sz="1400" b="1" i="0" u="none" strike="noStrike" kern="1200" cap="none" spc="0" normalizeH="0" baseline="0" noProof="0" dirty="0" err="1">
                <a:ln>
                  <a:noFill/>
                </a:ln>
                <a:solidFill>
                  <a:srgbClr val="000000"/>
                </a:solidFill>
                <a:effectLst/>
                <a:highlight>
                  <a:srgbClr val="FFFF00"/>
                </a:highlight>
                <a:uLnTx/>
                <a:uFillTx/>
                <a:latin typeface="Calibri" panose="020F0502020204030204"/>
                <a:ea typeface="+mn-ea"/>
                <a:cs typeface="+mn-cs"/>
              </a:rPr>
              <a:t>funded_amnt</a:t>
            </a:r>
            <a:r>
              <a:rPr kumimoji="0" lang="en-US" sz="1400" b="1" i="0" u="none" strike="noStrike" kern="1200" cap="none" spc="0" normalizeH="0" baseline="0" noProof="0" dirty="0">
                <a:ln>
                  <a:noFill/>
                </a:ln>
                <a:solidFill>
                  <a:srgbClr val="000000"/>
                </a:solidFill>
                <a:effectLst/>
                <a:highlight>
                  <a:srgbClr val="FFFF00"/>
                </a:highlight>
                <a:uLnTx/>
                <a:uFillTx/>
                <a:latin typeface="Calibri" panose="020F0502020204030204"/>
                <a:ea typeface="+mn-ea"/>
                <a:cs typeface="+mn-cs"/>
              </a:rPr>
              <a:t>/</a:t>
            </a:r>
            <a:r>
              <a:rPr kumimoji="0" lang="en-US" sz="1400" b="1" i="0" u="none" strike="noStrike" kern="1200" cap="none" spc="0" normalizeH="0" baseline="0" noProof="0" dirty="0" err="1">
                <a:ln>
                  <a:noFill/>
                </a:ln>
                <a:solidFill>
                  <a:srgbClr val="000000"/>
                </a:solidFill>
                <a:effectLst/>
                <a:highlight>
                  <a:srgbClr val="FFFF00"/>
                </a:highlight>
                <a:uLnTx/>
                <a:uFillTx/>
                <a:latin typeface="Calibri" panose="020F0502020204030204"/>
                <a:ea typeface="+mn-ea"/>
                <a:cs typeface="+mn-cs"/>
              </a:rPr>
              <a:t>funded_amnt_inv</a:t>
            </a:r>
            <a:r>
              <a:rPr kumimoji="0" lang="en-US" sz="1400" b="1" i="0" u="none" strike="noStrike" kern="1200" cap="none" spc="0" normalizeH="0" baseline="0" noProof="0" dirty="0">
                <a:ln>
                  <a:noFill/>
                </a:ln>
                <a:solidFill>
                  <a:srgbClr val="000000"/>
                </a:solidFill>
                <a:effectLst/>
                <a:highlight>
                  <a:srgbClr val="FFFF00"/>
                </a:highlight>
                <a:uLnTx/>
                <a:uFillTx/>
                <a:latin typeface="Calibri" panose="020F0502020204030204"/>
                <a:ea typeface="+mn-ea"/>
                <a:cs typeface="+mn-cs"/>
              </a:rPr>
              <a:t> </a:t>
            </a: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 Boxplots are used for conducting bivariate analysis for the </a:t>
            </a:r>
            <a:r>
              <a:rPr kumimoji="0" lang="en-US" sz="1400" b="0" i="0" u="none" strike="noStrike" kern="1200" cap="none" spc="0" normalizeH="0" baseline="0" noProof="0" dirty="0" err="1">
                <a:ln>
                  <a:noFill/>
                </a:ln>
                <a:solidFill>
                  <a:srgbClr val="000000"/>
                </a:solidFill>
                <a:effectLst/>
                <a:uLnTx/>
                <a:uFillTx/>
                <a:latin typeface="Calibri" panose="020F0502020204030204"/>
                <a:ea typeface="+mn-ea"/>
                <a:cs typeface="+mn-cs"/>
              </a:rPr>
              <a:t>loan_amount</a:t>
            </a: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a:t>
            </a:r>
            <a:r>
              <a:rPr kumimoji="0" lang="en-US" sz="1400" b="0" i="0" u="none" strike="noStrike" kern="1200" cap="none" spc="0" normalizeH="0" baseline="0" noProof="0" dirty="0" err="1">
                <a:ln>
                  <a:noFill/>
                </a:ln>
                <a:solidFill>
                  <a:srgbClr val="000000"/>
                </a:solidFill>
                <a:effectLst/>
                <a:uLnTx/>
                <a:uFillTx/>
                <a:latin typeface="Calibri" panose="020F0502020204030204"/>
                <a:ea typeface="+mn-ea"/>
                <a:cs typeface="+mn-cs"/>
              </a:rPr>
              <a:t>funded_amnt</a:t>
            </a: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a:t>
            </a:r>
            <a:r>
              <a:rPr kumimoji="0" lang="en-US" sz="1400" b="0" i="0" u="none" strike="noStrike" kern="1200" cap="none" spc="0" normalizeH="0" baseline="0" noProof="0" dirty="0" err="1">
                <a:ln>
                  <a:noFill/>
                </a:ln>
                <a:solidFill>
                  <a:srgbClr val="000000"/>
                </a:solidFill>
                <a:effectLst/>
                <a:uLnTx/>
                <a:uFillTx/>
                <a:latin typeface="Calibri" panose="020F0502020204030204"/>
                <a:ea typeface="+mn-ea"/>
                <a:cs typeface="+mn-cs"/>
              </a:rPr>
              <a:t>funded_amnt_inv</a:t>
            </a: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a:t>
            </a:r>
            <a:r>
              <a:rPr kumimoji="0" lang="en-US" sz="1400" b="0" i="0" u="none" strike="noStrike" kern="1200" cap="none" spc="0" normalizeH="0" baseline="0" noProof="0" dirty="0" err="1">
                <a:ln>
                  <a:noFill/>
                </a:ln>
                <a:solidFill>
                  <a:srgbClr val="000000"/>
                </a:solidFill>
                <a:effectLst/>
                <a:uLnTx/>
                <a:uFillTx/>
                <a:latin typeface="Calibri" panose="020F0502020204030204"/>
                <a:ea typeface="+mn-ea"/>
                <a:cs typeface="+mn-cs"/>
              </a:rPr>
              <a:t>annual_inc</a:t>
            </a: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a:t>
            </a:r>
            <a:r>
              <a:rPr kumimoji="0" lang="en-US" sz="1400" b="0" i="0" u="none" strike="noStrike" kern="1200" cap="none" spc="0" normalizeH="0" baseline="0" noProof="0" dirty="0" err="1">
                <a:ln>
                  <a:noFill/>
                </a:ln>
                <a:solidFill>
                  <a:srgbClr val="000000"/>
                </a:solidFill>
                <a:effectLst/>
                <a:uLnTx/>
                <a:uFillTx/>
                <a:latin typeface="Calibri" panose="020F0502020204030204"/>
                <a:ea typeface="+mn-ea"/>
                <a:cs typeface="+mn-cs"/>
              </a:rPr>
              <a:t>revol_rate</a:t>
            </a: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a:t>
            </a:r>
            <a:r>
              <a:rPr kumimoji="0" lang="en-US" sz="1400" b="0" i="0" u="none" strike="noStrike" kern="1200" cap="none" spc="0" normalizeH="0" baseline="0" noProof="0" dirty="0" err="1">
                <a:ln>
                  <a:noFill/>
                </a:ln>
                <a:solidFill>
                  <a:srgbClr val="000000"/>
                </a:solidFill>
                <a:effectLst/>
                <a:uLnTx/>
                <a:uFillTx/>
                <a:latin typeface="Calibri" panose="020F0502020204030204"/>
                <a:ea typeface="+mn-ea"/>
                <a:cs typeface="+mn-cs"/>
              </a:rPr>
              <a:t>int_rate</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pic>
        <p:nvPicPr>
          <p:cNvPr id="7178" name="Picture 10">
            <a:extLst>
              <a:ext uri="{FF2B5EF4-FFF2-40B4-BE49-F238E27FC236}">
                <a16:creationId xmlns:a16="http://schemas.microsoft.com/office/drawing/2014/main" id="{BE751985-3233-12E6-251B-C2DD985C1F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0335" y="4153408"/>
            <a:ext cx="5610225" cy="2121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00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2D951-04C3-C4AE-E730-FA886B07BB41}"/>
              </a:ext>
            </a:extLst>
          </p:cNvPr>
          <p:cNvSpPr>
            <a:spLocks noGrp="1"/>
          </p:cNvSpPr>
          <p:nvPr>
            <p:ph type="title"/>
          </p:nvPr>
        </p:nvSpPr>
        <p:spPr>
          <a:xfrm>
            <a:off x="598424" y="334963"/>
            <a:ext cx="10515600" cy="220091"/>
          </a:xfrm>
        </p:spPr>
        <p:txBody>
          <a:bodyPr>
            <a:noAutofit/>
          </a:bodyPr>
          <a:lstStyle/>
          <a:p>
            <a:r>
              <a:rPr lang="en-US" sz="1600" b="1" dirty="0">
                <a:latin typeface="+mn-lt"/>
              </a:rPr>
              <a:t>Bivariate Analysis</a:t>
            </a:r>
            <a:endParaRPr lang="en-IN" sz="1600" dirty="0"/>
          </a:p>
        </p:txBody>
      </p:sp>
      <p:sp>
        <p:nvSpPr>
          <p:cNvPr id="3" name="Content Placeholder 2">
            <a:extLst>
              <a:ext uri="{FF2B5EF4-FFF2-40B4-BE49-F238E27FC236}">
                <a16:creationId xmlns:a16="http://schemas.microsoft.com/office/drawing/2014/main" id="{5FF2DEE9-D2CB-609C-6A2A-A068F5205019}"/>
              </a:ext>
            </a:extLst>
          </p:cNvPr>
          <p:cNvSpPr>
            <a:spLocks noGrp="1"/>
          </p:cNvSpPr>
          <p:nvPr>
            <p:ph idx="1"/>
          </p:nvPr>
        </p:nvSpPr>
        <p:spPr>
          <a:xfrm>
            <a:off x="598424" y="768984"/>
            <a:ext cx="5245608" cy="5644007"/>
          </a:xfrm>
        </p:spPr>
        <p:txBody>
          <a:bodyPr>
            <a:normAutofit/>
          </a:bodyPr>
          <a:lstStyle/>
          <a:p>
            <a:pPr marL="0" indent="0" algn="l">
              <a:buNone/>
            </a:pPr>
            <a:r>
              <a:rPr lang="en-US" sz="1400" b="1" i="0" dirty="0">
                <a:solidFill>
                  <a:srgbClr val="000000"/>
                </a:solidFill>
                <a:effectLst/>
              </a:rPr>
              <a:t>Bivariate analysis - </a:t>
            </a:r>
            <a:r>
              <a:rPr lang="en-US" sz="1400" b="1" i="0" dirty="0" err="1">
                <a:solidFill>
                  <a:srgbClr val="000000"/>
                </a:solidFill>
                <a:effectLst/>
              </a:rPr>
              <a:t>int_rate</a:t>
            </a:r>
            <a:endParaRPr lang="en-US" sz="1400" b="1" i="0" dirty="0">
              <a:solidFill>
                <a:srgbClr val="000000"/>
              </a:solidFill>
              <a:effectLst/>
            </a:endParaRPr>
          </a:p>
          <a:p>
            <a:pPr marL="0" indent="0" algn="l">
              <a:buNone/>
            </a:pPr>
            <a:r>
              <a:rPr lang="en-US" sz="1400" b="1" i="1" dirty="0">
                <a:solidFill>
                  <a:srgbClr val="000000"/>
                </a:solidFill>
                <a:effectLst/>
              </a:rPr>
              <a:t>As the interest increases the number of defaulters increase. The bank should consider interest rate minimal like the non defaulters while considering loan application processing and this should reduce the number of defaulters.</a:t>
            </a:r>
          </a:p>
          <a:p>
            <a:endParaRPr lang="en-IN" sz="1400" dirty="0"/>
          </a:p>
        </p:txBody>
      </p:sp>
      <p:pic>
        <p:nvPicPr>
          <p:cNvPr id="8194" name="Picture 2">
            <a:extLst>
              <a:ext uri="{FF2B5EF4-FFF2-40B4-BE49-F238E27FC236}">
                <a16:creationId xmlns:a16="http://schemas.microsoft.com/office/drawing/2014/main" id="{F854819D-AA9E-2D88-7989-ACAEA2C984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632" y="2298191"/>
            <a:ext cx="5486400" cy="4114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9DFFB88-E2CB-20FD-6470-C50DE9B635A9}"/>
              </a:ext>
            </a:extLst>
          </p:cNvPr>
          <p:cNvSpPr txBox="1"/>
          <p:nvPr/>
        </p:nvSpPr>
        <p:spPr>
          <a:xfrm>
            <a:off x="6494272" y="729734"/>
            <a:ext cx="6096000" cy="307777"/>
          </a:xfrm>
          <a:prstGeom prst="rect">
            <a:avLst/>
          </a:prstGeom>
          <a:noFill/>
        </p:spPr>
        <p:txBody>
          <a:bodyPr wrap="square">
            <a:spAutoFit/>
          </a:bodyPr>
          <a:lstStyle/>
          <a:p>
            <a:pPr algn="l"/>
            <a:r>
              <a:rPr lang="en-IN" sz="1400" b="1" i="0" dirty="0">
                <a:solidFill>
                  <a:srgbClr val="000000"/>
                </a:solidFill>
                <a:effectLst/>
              </a:rPr>
              <a:t>Bivariate Analysis - </a:t>
            </a:r>
            <a:r>
              <a:rPr lang="en-IN" sz="1400" b="1" i="0" dirty="0" err="1">
                <a:solidFill>
                  <a:srgbClr val="000000"/>
                </a:solidFill>
                <a:effectLst/>
              </a:rPr>
              <a:t>revol_util</a:t>
            </a:r>
            <a:endParaRPr lang="en-IN" sz="1400" b="1" i="0" dirty="0">
              <a:solidFill>
                <a:srgbClr val="000000"/>
              </a:solidFill>
              <a:effectLst/>
            </a:endParaRPr>
          </a:p>
        </p:txBody>
      </p:sp>
      <p:sp>
        <p:nvSpPr>
          <p:cNvPr id="7" name="TextBox 6">
            <a:extLst>
              <a:ext uri="{FF2B5EF4-FFF2-40B4-BE49-F238E27FC236}">
                <a16:creationId xmlns:a16="http://schemas.microsoft.com/office/drawing/2014/main" id="{D2407971-8108-2BE0-675A-4FE261864F01}"/>
              </a:ext>
            </a:extLst>
          </p:cNvPr>
          <p:cNvSpPr txBox="1"/>
          <p:nvPr/>
        </p:nvSpPr>
        <p:spPr>
          <a:xfrm>
            <a:off x="6494272" y="1273746"/>
            <a:ext cx="5336032" cy="523220"/>
          </a:xfrm>
          <a:prstGeom prst="rect">
            <a:avLst/>
          </a:prstGeom>
          <a:noFill/>
        </p:spPr>
        <p:txBody>
          <a:bodyPr wrap="square">
            <a:spAutoFit/>
          </a:bodyPr>
          <a:lstStyle/>
          <a:p>
            <a:r>
              <a:rPr lang="en-US" sz="1400" b="1" i="1" dirty="0">
                <a:solidFill>
                  <a:srgbClr val="000000"/>
                </a:solidFill>
                <a:effectLst/>
              </a:rPr>
              <a:t>The revolving utilization rate is higher for defaulters based on the high usage of revolving credit.</a:t>
            </a:r>
            <a:endParaRPr lang="en-IN" sz="1400" b="1" i="1" dirty="0"/>
          </a:p>
        </p:txBody>
      </p:sp>
      <p:pic>
        <p:nvPicPr>
          <p:cNvPr id="8196" name="Picture 4">
            <a:extLst>
              <a:ext uri="{FF2B5EF4-FFF2-40B4-BE49-F238E27FC236}">
                <a16:creationId xmlns:a16="http://schemas.microsoft.com/office/drawing/2014/main" id="{DDE7F9DD-B0CF-4509-BAE6-0E0520177B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5276" y="2298191"/>
            <a:ext cx="54483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048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2A2EA-BA32-C395-0AF3-BEC7458354A0}"/>
              </a:ext>
            </a:extLst>
          </p:cNvPr>
          <p:cNvSpPr>
            <a:spLocks noGrp="1"/>
          </p:cNvSpPr>
          <p:nvPr>
            <p:ph type="title"/>
          </p:nvPr>
        </p:nvSpPr>
        <p:spPr>
          <a:xfrm>
            <a:off x="622808" y="300102"/>
            <a:ext cx="10515600" cy="315912"/>
          </a:xfrm>
        </p:spPr>
        <p:txBody>
          <a:bodyPr>
            <a:normAutofit/>
          </a:bodyPr>
          <a:lstStyle/>
          <a:p>
            <a:r>
              <a:rPr lang="en-US" sz="1600" b="1" dirty="0">
                <a:latin typeface="+mn-lt"/>
              </a:rPr>
              <a:t>Bivariate Analysis cont.…</a:t>
            </a:r>
            <a:endParaRPr lang="en-IN" sz="1600" b="1" dirty="0">
              <a:latin typeface="+mn-lt"/>
            </a:endParaRPr>
          </a:p>
        </p:txBody>
      </p:sp>
      <p:sp>
        <p:nvSpPr>
          <p:cNvPr id="3" name="Content Placeholder 2">
            <a:extLst>
              <a:ext uri="{FF2B5EF4-FFF2-40B4-BE49-F238E27FC236}">
                <a16:creationId xmlns:a16="http://schemas.microsoft.com/office/drawing/2014/main" id="{EB352199-1202-0A86-4849-3EA1181D5CB1}"/>
              </a:ext>
            </a:extLst>
          </p:cNvPr>
          <p:cNvSpPr>
            <a:spLocks noGrp="1"/>
          </p:cNvSpPr>
          <p:nvPr>
            <p:ph idx="1"/>
          </p:nvPr>
        </p:nvSpPr>
        <p:spPr>
          <a:xfrm>
            <a:off x="622808" y="691768"/>
            <a:ext cx="10515600" cy="5952871"/>
          </a:xfrm>
        </p:spPr>
        <p:txBody>
          <a:bodyPr>
            <a:normAutofit/>
          </a:bodyPr>
          <a:lstStyle/>
          <a:p>
            <a:pPr marL="0" indent="0" algn="l">
              <a:buNone/>
            </a:pPr>
            <a:r>
              <a:rPr lang="en-US" sz="1400" b="1" i="0" dirty="0">
                <a:solidFill>
                  <a:srgbClr val="000000"/>
                </a:solidFill>
                <a:effectLst/>
              </a:rPr>
              <a:t>Bivariate Analysis - </a:t>
            </a:r>
            <a:r>
              <a:rPr lang="en-US" sz="1400" b="1" i="0" dirty="0" err="1">
                <a:solidFill>
                  <a:srgbClr val="000000"/>
                </a:solidFill>
                <a:effectLst/>
              </a:rPr>
              <a:t>annual_inc</a:t>
            </a:r>
            <a:endParaRPr lang="en-US" sz="1400" b="1" i="0" dirty="0">
              <a:solidFill>
                <a:srgbClr val="000000"/>
              </a:solidFill>
              <a:effectLst/>
            </a:endParaRPr>
          </a:p>
          <a:p>
            <a:pPr marL="0" indent="0" algn="l">
              <a:buNone/>
            </a:pPr>
            <a:r>
              <a:rPr lang="en-US" sz="1400" b="1" i="1" dirty="0">
                <a:solidFill>
                  <a:srgbClr val="000000"/>
                </a:solidFill>
                <a:effectLst/>
              </a:rPr>
              <a:t>As the annual income of the borrower is higher less chances of becoming defaulter. The defaulters are higher with less annual income</a:t>
            </a:r>
          </a:p>
          <a:p>
            <a:endParaRPr lang="en-IN" sz="1400" dirty="0"/>
          </a:p>
        </p:txBody>
      </p:sp>
      <p:pic>
        <p:nvPicPr>
          <p:cNvPr id="9220" name="Picture 4">
            <a:extLst>
              <a:ext uri="{FF2B5EF4-FFF2-40B4-BE49-F238E27FC236}">
                <a16:creationId xmlns:a16="http://schemas.microsoft.com/office/drawing/2014/main" id="{664E1755-FB51-009D-7EA4-89396D9146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08" y="1672336"/>
            <a:ext cx="569595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640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62D86-598D-2F75-4F3C-5965CE575E8D}"/>
              </a:ext>
            </a:extLst>
          </p:cNvPr>
          <p:cNvSpPr>
            <a:spLocks noGrp="1"/>
          </p:cNvSpPr>
          <p:nvPr>
            <p:ph type="title"/>
          </p:nvPr>
        </p:nvSpPr>
        <p:spPr>
          <a:xfrm>
            <a:off x="667512" y="190373"/>
            <a:ext cx="10515600" cy="362331"/>
          </a:xfrm>
        </p:spPr>
        <p:txBody>
          <a:bodyPr>
            <a:normAutofit fontScale="90000"/>
          </a:bodyPr>
          <a:lstStyle/>
          <a:p>
            <a:r>
              <a:rPr lang="en-IN" sz="1600" b="1" i="0" dirty="0">
                <a:solidFill>
                  <a:srgbClr val="000000"/>
                </a:solidFill>
                <a:effectLst/>
                <a:latin typeface="+mn-lt"/>
              </a:rPr>
              <a:t>Segmented Univariate Analysis</a:t>
            </a:r>
            <a:br>
              <a:rPr lang="en-IN" sz="1600" b="1" i="0" dirty="0">
                <a:solidFill>
                  <a:srgbClr val="000000"/>
                </a:solidFill>
                <a:effectLst/>
                <a:latin typeface="+mn-lt"/>
              </a:rPr>
            </a:br>
            <a:endParaRPr lang="en-IN" sz="1600" dirty="0">
              <a:latin typeface="+mn-lt"/>
            </a:endParaRPr>
          </a:p>
        </p:txBody>
      </p:sp>
      <p:sp>
        <p:nvSpPr>
          <p:cNvPr id="3" name="Content Placeholder 2">
            <a:extLst>
              <a:ext uri="{FF2B5EF4-FFF2-40B4-BE49-F238E27FC236}">
                <a16:creationId xmlns:a16="http://schemas.microsoft.com/office/drawing/2014/main" id="{6995F24E-7D75-E4C3-6077-EDE6C89A5FC0}"/>
              </a:ext>
            </a:extLst>
          </p:cNvPr>
          <p:cNvSpPr>
            <a:spLocks noGrp="1"/>
          </p:cNvSpPr>
          <p:nvPr>
            <p:ph idx="1"/>
          </p:nvPr>
        </p:nvSpPr>
        <p:spPr>
          <a:xfrm>
            <a:off x="667512" y="597408"/>
            <a:ext cx="10515600" cy="6461760"/>
          </a:xfrm>
        </p:spPr>
        <p:txBody>
          <a:bodyPr>
            <a:normAutofit/>
          </a:bodyPr>
          <a:lstStyle/>
          <a:p>
            <a:pPr marL="0" indent="0" algn="l">
              <a:buNone/>
            </a:pPr>
            <a:r>
              <a:rPr lang="en-US" sz="1200" i="0" dirty="0">
                <a:solidFill>
                  <a:srgbClr val="000000"/>
                </a:solidFill>
                <a:effectLst/>
              </a:rPr>
              <a:t>We have used count plots for our analysis</a:t>
            </a:r>
          </a:p>
          <a:p>
            <a:pPr marL="0" indent="0" algn="l">
              <a:buNone/>
            </a:pPr>
            <a:r>
              <a:rPr lang="en-US" sz="1200" i="0" dirty="0">
                <a:solidFill>
                  <a:srgbClr val="000000"/>
                </a:solidFill>
                <a:effectLst/>
              </a:rPr>
              <a:t>Creating bins for the range for certain columns and trying to analyze in which range the defaulter are high for certain columns</a:t>
            </a:r>
          </a:p>
          <a:p>
            <a:pPr marL="0" indent="0" algn="l" rtl="0">
              <a:buNone/>
            </a:pPr>
            <a:r>
              <a:rPr lang="en-US" sz="1200" i="0" dirty="0" err="1">
                <a:solidFill>
                  <a:srgbClr val="000000"/>
                </a:solidFill>
                <a:effectLst/>
              </a:rPr>
              <a:t>Loan_amnt</a:t>
            </a:r>
            <a:r>
              <a:rPr lang="en-US" sz="1200" i="0" dirty="0">
                <a:solidFill>
                  <a:srgbClr val="000000"/>
                </a:solidFill>
                <a:effectLst/>
              </a:rPr>
              <a:t>/</a:t>
            </a:r>
            <a:r>
              <a:rPr lang="en-US" sz="1200" i="0" dirty="0" err="1">
                <a:solidFill>
                  <a:srgbClr val="000000"/>
                </a:solidFill>
                <a:effectLst/>
              </a:rPr>
              <a:t>funded_amnt</a:t>
            </a:r>
            <a:r>
              <a:rPr lang="en-US" sz="1200" i="0" dirty="0">
                <a:solidFill>
                  <a:srgbClr val="000000"/>
                </a:solidFill>
                <a:effectLst/>
              </a:rPr>
              <a:t>/</a:t>
            </a:r>
            <a:r>
              <a:rPr lang="en-US" sz="1200" i="0" dirty="0" err="1">
                <a:solidFill>
                  <a:srgbClr val="000000"/>
                </a:solidFill>
                <a:effectLst/>
              </a:rPr>
              <a:t>funded_amnt_inv</a:t>
            </a:r>
            <a:r>
              <a:rPr lang="en-US" sz="1200" i="0" dirty="0">
                <a:solidFill>
                  <a:srgbClr val="000000"/>
                </a:solidFill>
                <a:effectLst/>
              </a:rPr>
              <a:t> Analysis</a:t>
            </a:r>
          </a:p>
          <a:p>
            <a:pPr algn="l" rtl="0"/>
            <a:r>
              <a:rPr lang="en-US" sz="1200" i="0" dirty="0">
                <a:solidFill>
                  <a:srgbClr val="000000"/>
                </a:solidFill>
                <a:effectLst/>
              </a:rPr>
              <a:t>The borrowers with mean value and the 50th percentile of the loan amount, the defaulters are high. As the loan amount increases, the defaulters are less.</a:t>
            </a:r>
          </a:p>
          <a:p>
            <a:pPr algn="l" rtl="0"/>
            <a:r>
              <a:rPr lang="en-US" sz="1200" i="0" dirty="0">
                <a:solidFill>
                  <a:srgbClr val="000000"/>
                </a:solidFill>
                <a:effectLst/>
              </a:rPr>
              <a:t>The bivariate analysis also indicates the similar trend from below graph.</a:t>
            </a:r>
          </a:p>
          <a:p>
            <a:pPr marL="0" indent="0">
              <a:buNone/>
            </a:pPr>
            <a:r>
              <a:rPr lang="en-US" sz="1200" b="1" i="1" dirty="0">
                <a:solidFill>
                  <a:srgbClr val="000000"/>
                </a:solidFill>
                <a:effectLst/>
              </a:rPr>
              <a:t>The </a:t>
            </a:r>
            <a:r>
              <a:rPr lang="en-US" sz="1200" b="1" i="1" dirty="0" err="1">
                <a:solidFill>
                  <a:srgbClr val="000000"/>
                </a:solidFill>
                <a:effectLst/>
              </a:rPr>
              <a:t>loan_amnt</a:t>
            </a:r>
            <a:r>
              <a:rPr lang="en-US" sz="1200" b="1" i="1" dirty="0">
                <a:solidFill>
                  <a:srgbClr val="000000"/>
                </a:solidFill>
                <a:effectLst/>
              </a:rPr>
              <a:t>/</a:t>
            </a:r>
            <a:r>
              <a:rPr lang="en-US" sz="1200" b="1" i="1" dirty="0" err="1">
                <a:solidFill>
                  <a:srgbClr val="000000"/>
                </a:solidFill>
                <a:effectLst/>
              </a:rPr>
              <a:t>funded_amnt</a:t>
            </a:r>
            <a:r>
              <a:rPr lang="en-US" sz="1200" b="1" i="1" dirty="0">
                <a:solidFill>
                  <a:srgbClr val="000000"/>
                </a:solidFill>
                <a:effectLst/>
              </a:rPr>
              <a:t>/</a:t>
            </a:r>
            <a:r>
              <a:rPr lang="en-US" sz="1200" b="1" i="1" dirty="0" err="1">
                <a:solidFill>
                  <a:srgbClr val="000000"/>
                </a:solidFill>
                <a:effectLst/>
              </a:rPr>
              <a:t>funded_amnt_inv_bins</a:t>
            </a:r>
            <a:r>
              <a:rPr lang="en-US" sz="1200" b="1" i="1" dirty="0">
                <a:solidFill>
                  <a:srgbClr val="000000"/>
                </a:solidFill>
                <a:effectLst/>
              </a:rPr>
              <a:t> are created below and they all have a common trend as the </a:t>
            </a:r>
            <a:r>
              <a:rPr lang="en-US" sz="1200" b="1" i="1" dirty="0" err="1">
                <a:solidFill>
                  <a:srgbClr val="000000"/>
                </a:solidFill>
                <a:effectLst/>
              </a:rPr>
              <a:t>loan_amnt</a:t>
            </a:r>
            <a:r>
              <a:rPr lang="en-US" sz="1200" b="1" i="1" dirty="0">
                <a:solidFill>
                  <a:srgbClr val="000000"/>
                </a:solidFill>
                <a:effectLst/>
              </a:rPr>
              <a:t>/</a:t>
            </a:r>
            <a:r>
              <a:rPr lang="en-US" sz="1200" b="1" i="1" dirty="0" err="1">
                <a:solidFill>
                  <a:srgbClr val="000000"/>
                </a:solidFill>
                <a:effectLst/>
              </a:rPr>
              <a:t>funded_amnt</a:t>
            </a:r>
            <a:r>
              <a:rPr lang="en-US" sz="1200" b="1" i="1" dirty="0">
                <a:solidFill>
                  <a:srgbClr val="000000"/>
                </a:solidFill>
                <a:effectLst/>
              </a:rPr>
              <a:t>/</a:t>
            </a:r>
            <a:r>
              <a:rPr lang="en-US" sz="1200" b="1" i="1" dirty="0" err="1">
                <a:solidFill>
                  <a:srgbClr val="000000"/>
                </a:solidFill>
                <a:effectLst/>
              </a:rPr>
              <a:t>funded_amnt_inv</a:t>
            </a:r>
            <a:r>
              <a:rPr lang="en-US" sz="1200" b="1" i="1" dirty="0">
                <a:solidFill>
                  <a:srgbClr val="000000"/>
                </a:solidFill>
                <a:effectLst/>
              </a:rPr>
              <a:t> are high there are less defaulters. As the loan amount decreases, the defaulters high. It is also observed that, the </a:t>
            </a:r>
            <a:r>
              <a:rPr lang="en-US" sz="1200" b="1" i="1" dirty="0" err="1">
                <a:solidFill>
                  <a:srgbClr val="000000"/>
                </a:solidFill>
                <a:effectLst/>
              </a:rPr>
              <a:t>loan_amnt</a:t>
            </a:r>
            <a:r>
              <a:rPr lang="en-US" sz="1200" b="1" i="1" dirty="0">
                <a:solidFill>
                  <a:srgbClr val="000000"/>
                </a:solidFill>
                <a:effectLst/>
              </a:rPr>
              <a:t>/</a:t>
            </a:r>
            <a:r>
              <a:rPr lang="en-US" sz="1200" b="1" i="1" dirty="0" err="1">
                <a:solidFill>
                  <a:srgbClr val="000000"/>
                </a:solidFill>
                <a:effectLst/>
              </a:rPr>
              <a:t>funded_amnt</a:t>
            </a:r>
            <a:r>
              <a:rPr lang="en-US" sz="1200" b="1" i="1" dirty="0">
                <a:solidFill>
                  <a:srgbClr val="000000"/>
                </a:solidFill>
                <a:effectLst/>
              </a:rPr>
              <a:t>/</a:t>
            </a:r>
            <a:r>
              <a:rPr lang="en-US" sz="1200" b="1" i="1" dirty="0" err="1">
                <a:solidFill>
                  <a:srgbClr val="000000"/>
                </a:solidFill>
                <a:effectLst/>
              </a:rPr>
              <a:t>funded_amnt_inv</a:t>
            </a:r>
            <a:r>
              <a:rPr lang="en-US" sz="1200" b="1" i="1" dirty="0">
                <a:solidFill>
                  <a:srgbClr val="000000"/>
                </a:solidFill>
                <a:effectLst/>
              </a:rPr>
              <a:t> below 10000 has the highest defaulters and exceeding 10000 has the lowest trend.</a:t>
            </a:r>
            <a:endParaRPr lang="en-IN" sz="1200" b="1" i="1" dirty="0"/>
          </a:p>
        </p:txBody>
      </p:sp>
      <p:pic>
        <p:nvPicPr>
          <p:cNvPr id="10244" name="Picture 4">
            <a:extLst>
              <a:ext uri="{FF2B5EF4-FFF2-40B4-BE49-F238E27FC236}">
                <a16:creationId xmlns:a16="http://schemas.microsoft.com/office/drawing/2014/main" id="{F7EC4273-628B-A6B0-5B7D-2CC4F6675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33" y="2913380"/>
            <a:ext cx="4138104" cy="302768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AAA155F4-BDED-1E6C-0827-199903C409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3845" y="2929128"/>
            <a:ext cx="3511296" cy="2996184"/>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a:extLst>
              <a:ext uri="{FF2B5EF4-FFF2-40B4-BE49-F238E27FC236}">
                <a16:creationId xmlns:a16="http://schemas.microsoft.com/office/drawing/2014/main" id="{7E47FE59-FAB1-E558-D661-328EBE8EB0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9422" y="2929128"/>
            <a:ext cx="3788600" cy="3027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15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ABC85-C870-DB5A-53B1-01F884E81C81}"/>
              </a:ext>
            </a:extLst>
          </p:cNvPr>
          <p:cNvSpPr>
            <a:spLocks noGrp="1"/>
          </p:cNvSpPr>
          <p:nvPr>
            <p:ph type="title"/>
          </p:nvPr>
        </p:nvSpPr>
        <p:spPr>
          <a:xfrm>
            <a:off x="838200" y="239141"/>
            <a:ext cx="10515600" cy="276987"/>
          </a:xfrm>
        </p:spPr>
        <p:txBody>
          <a:bodyPr>
            <a:noAutofit/>
          </a:bodyPr>
          <a:lstStyle/>
          <a:p>
            <a:r>
              <a:rPr lang="en-IN" sz="1600" b="1" i="0" dirty="0">
                <a:solidFill>
                  <a:srgbClr val="000000"/>
                </a:solidFill>
                <a:effectLst/>
                <a:latin typeface="+mn-lt"/>
              </a:rPr>
              <a:t>Segmented Univariate Analysis</a:t>
            </a:r>
            <a:br>
              <a:rPr lang="en-IN" sz="1600" b="1" i="0" dirty="0">
                <a:solidFill>
                  <a:srgbClr val="000000"/>
                </a:solidFill>
                <a:effectLst/>
                <a:latin typeface="+mn-lt"/>
              </a:rPr>
            </a:br>
            <a:endParaRPr lang="en-IN" sz="1600" dirty="0"/>
          </a:p>
        </p:txBody>
      </p:sp>
      <p:sp>
        <p:nvSpPr>
          <p:cNvPr id="3" name="Content Placeholder 2">
            <a:extLst>
              <a:ext uri="{FF2B5EF4-FFF2-40B4-BE49-F238E27FC236}">
                <a16:creationId xmlns:a16="http://schemas.microsoft.com/office/drawing/2014/main" id="{CC776F5C-B012-32FC-367F-196325558AE2}"/>
              </a:ext>
            </a:extLst>
          </p:cNvPr>
          <p:cNvSpPr>
            <a:spLocks noGrp="1"/>
          </p:cNvSpPr>
          <p:nvPr>
            <p:ph idx="1"/>
          </p:nvPr>
        </p:nvSpPr>
        <p:spPr>
          <a:xfrm>
            <a:off x="838200" y="455168"/>
            <a:ext cx="5009896" cy="6530848"/>
          </a:xfrm>
        </p:spPr>
        <p:txBody>
          <a:bodyPr>
            <a:normAutofit/>
          </a:bodyPr>
          <a:lstStyle/>
          <a:p>
            <a:pPr marL="0" indent="0" algn="l">
              <a:buNone/>
            </a:pPr>
            <a:r>
              <a:rPr lang="en-US" sz="1400" b="1" i="0" dirty="0" err="1">
                <a:solidFill>
                  <a:srgbClr val="000000"/>
                </a:solidFill>
                <a:effectLst/>
              </a:rPr>
              <a:t>int_rate</a:t>
            </a:r>
            <a:r>
              <a:rPr lang="en-US" sz="1400" b="1" i="0" dirty="0">
                <a:solidFill>
                  <a:srgbClr val="000000"/>
                </a:solidFill>
                <a:effectLst/>
              </a:rPr>
              <a:t> Analysis</a:t>
            </a:r>
          </a:p>
          <a:p>
            <a:pPr algn="l"/>
            <a:r>
              <a:rPr lang="en-US" sz="1400" b="0" i="0" dirty="0">
                <a:solidFill>
                  <a:srgbClr val="000000"/>
                </a:solidFill>
                <a:effectLst/>
              </a:rPr>
              <a:t>The borrowers with mean value and the 50th percentile of the loan amount, the defaulters are high. As the loan amount increases, the defaulters are less.</a:t>
            </a:r>
          </a:p>
          <a:p>
            <a:pPr algn="l"/>
            <a:r>
              <a:rPr lang="en-US" sz="1400" b="0" i="0" dirty="0">
                <a:solidFill>
                  <a:srgbClr val="000000"/>
                </a:solidFill>
                <a:effectLst/>
              </a:rPr>
              <a:t>The bivariate analysis also indicates the similar trend from below graph. count 37695.000000</a:t>
            </a:r>
            <a:endParaRPr lang="en-US" sz="1400" b="1" i="1" dirty="0">
              <a:solidFill>
                <a:srgbClr val="000000"/>
              </a:solidFill>
              <a:effectLst/>
            </a:endParaRPr>
          </a:p>
          <a:p>
            <a:pPr marL="0" indent="0">
              <a:buNone/>
            </a:pPr>
            <a:r>
              <a:rPr lang="en-US" sz="1400" b="1" i="1" dirty="0">
                <a:solidFill>
                  <a:srgbClr val="000000"/>
                </a:solidFill>
                <a:effectLst/>
              </a:rPr>
              <a:t>There are more defaulters with loan interest rate in the range 5-15%. Higher the interest rate, the tendency to close/pay the loan is higher</a:t>
            </a:r>
            <a:endParaRPr lang="en-IN" sz="1400" b="1" i="1" dirty="0"/>
          </a:p>
        </p:txBody>
      </p:sp>
      <p:pic>
        <p:nvPicPr>
          <p:cNvPr id="11268" name="Picture 4">
            <a:extLst>
              <a:ext uri="{FF2B5EF4-FFF2-40B4-BE49-F238E27FC236}">
                <a16:creationId xmlns:a16="http://schemas.microsoft.com/office/drawing/2014/main" id="{1CE22C37-4B6F-6BD0-62D9-9FE8C885E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200" y="2600389"/>
            <a:ext cx="4577015" cy="42149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8473B80-E713-F99E-34BD-AD81C9CE7612}"/>
              </a:ext>
            </a:extLst>
          </p:cNvPr>
          <p:cNvSpPr txBox="1"/>
          <p:nvPr/>
        </p:nvSpPr>
        <p:spPr>
          <a:xfrm>
            <a:off x="7075424" y="270502"/>
            <a:ext cx="6096000" cy="369332"/>
          </a:xfrm>
          <a:prstGeom prst="rect">
            <a:avLst/>
          </a:prstGeom>
          <a:noFill/>
        </p:spPr>
        <p:txBody>
          <a:bodyPr wrap="square">
            <a:spAutoFit/>
          </a:bodyPr>
          <a:lstStyle/>
          <a:p>
            <a:pPr algn="l"/>
            <a:r>
              <a:rPr lang="en-IN" b="1" i="0" dirty="0" err="1">
                <a:solidFill>
                  <a:srgbClr val="000000"/>
                </a:solidFill>
                <a:effectLst/>
                <a:latin typeface="Helvetica Neue"/>
              </a:rPr>
              <a:t>annual_inc</a:t>
            </a:r>
            <a:r>
              <a:rPr lang="en-IN" b="1" i="0" dirty="0">
                <a:solidFill>
                  <a:srgbClr val="000000"/>
                </a:solidFill>
                <a:effectLst/>
                <a:latin typeface="Helvetica Neue"/>
              </a:rPr>
              <a:t> Analysis</a:t>
            </a:r>
          </a:p>
        </p:txBody>
      </p:sp>
      <p:sp>
        <p:nvSpPr>
          <p:cNvPr id="7" name="TextBox 6">
            <a:extLst>
              <a:ext uri="{FF2B5EF4-FFF2-40B4-BE49-F238E27FC236}">
                <a16:creationId xmlns:a16="http://schemas.microsoft.com/office/drawing/2014/main" id="{31CC0F84-59B1-F9F2-0423-97B5D9511055}"/>
              </a:ext>
            </a:extLst>
          </p:cNvPr>
          <p:cNvSpPr txBox="1"/>
          <p:nvPr/>
        </p:nvSpPr>
        <p:spPr>
          <a:xfrm>
            <a:off x="5962904" y="857103"/>
            <a:ext cx="5322824" cy="523220"/>
          </a:xfrm>
          <a:prstGeom prst="rect">
            <a:avLst/>
          </a:prstGeom>
          <a:noFill/>
        </p:spPr>
        <p:txBody>
          <a:bodyPr wrap="square">
            <a:spAutoFit/>
          </a:bodyPr>
          <a:lstStyle/>
          <a:p>
            <a:r>
              <a:rPr lang="en-US" sz="1400" b="1" i="1" dirty="0">
                <a:solidFill>
                  <a:srgbClr val="000000"/>
                </a:solidFill>
                <a:effectLst/>
              </a:rPr>
              <a:t>The defaulters are more when the salary range is below 50000. The defaulters are less with increased salary range of borrowers.</a:t>
            </a:r>
            <a:endParaRPr lang="en-IN" sz="1400" b="1" i="1" dirty="0"/>
          </a:p>
        </p:txBody>
      </p:sp>
      <p:pic>
        <p:nvPicPr>
          <p:cNvPr id="11272" name="Picture 8">
            <a:extLst>
              <a:ext uri="{FF2B5EF4-FFF2-40B4-BE49-F238E27FC236}">
                <a16:creationId xmlns:a16="http://schemas.microsoft.com/office/drawing/2014/main" id="{235EABAF-85B8-C1FD-E080-330619729A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2904" y="2107430"/>
            <a:ext cx="5832792" cy="3936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635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9B561-F52D-921A-0176-62B49DC136E9}"/>
              </a:ext>
            </a:extLst>
          </p:cNvPr>
          <p:cNvSpPr>
            <a:spLocks noGrp="1"/>
          </p:cNvSpPr>
          <p:nvPr>
            <p:ph type="title"/>
          </p:nvPr>
        </p:nvSpPr>
        <p:spPr>
          <a:xfrm>
            <a:off x="838200" y="365125"/>
            <a:ext cx="10515600" cy="260731"/>
          </a:xfrm>
        </p:spPr>
        <p:txBody>
          <a:bodyPr>
            <a:noAutofit/>
          </a:bodyPr>
          <a:lstStyle/>
          <a:p>
            <a:r>
              <a:rPr lang="en-US" sz="1600" b="1" i="0" dirty="0">
                <a:solidFill>
                  <a:srgbClr val="000000"/>
                </a:solidFill>
                <a:effectLst/>
                <a:latin typeface="+mn-lt"/>
              </a:rPr>
              <a:t>Bivariate Analysis - Using Bar plots</a:t>
            </a:r>
            <a:br>
              <a:rPr lang="en-US" sz="1600" b="1" i="0" dirty="0">
                <a:solidFill>
                  <a:srgbClr val="000000"/>
                </a:solidFill>
                <a:effectLst/>
                <a:latin typeface="+mn-lt"/>
              </a:rPr>
            </a:br>
            <a:endParaRPr lang="en-IN" sz="1600" dirty="0">
              <a:latin typeface="+mn-lt"/>
            </a:endParaRPr>
          </a:p>
        </p:txBody>
      </p:sp>
      <p:sp>
        <p:nvSpPr>
          <p:cNvPr id="3" name="Content Placeholder 2">
            <a:extLst>
              <a:ext uri="{FF2B5EF4-FFF2-40B4-BE49-F238E27FC236}">
                <a16:creationId xmlns:a16="http://schemas.microsoft.com/office/drawing/2014/main" id="{7BA64E61-C0DC-F63D-1B89-31AF7A6580D3}"/>
              </a:ext>
            </a:extLst>
          </p:cNvPr>
          <p:cNvSpPr>
            <a:spLocks noGrp="1"/>
          </p:cNvSpPr>
          <p:nvPr>
            <p:ph idx="1"/>
          </p:nvPr>
        </p:nvSpPr>
        <p:spPr>
          <a:xfrm>
            <a:off x="675640" y="1997773"/>
            <a:ext cx="4855464" cy="4463987"/>
          </a:xfrm>
        </p:spPr>
        <p:txBody>
          <a:bodyPr>
            <a:noAutofit/>
          </a:bodyPr>
          <a:lstStyle/>
          <a:p>
            <a:pPr marL="0" indent="0" algn="l" rtl="0">
              <a:buNone/>
            </a:pPr>
            <a:r>
              <a:rPr lang="en-US" sz="1400" b="0" i="0" dirty="0">
                <a:solidFill>
                  <a:srgbClr val="000000"/>
                </a:solidFill>
                <a:effectLst/>
              </a:rPr>
              <a:t>The defaulters trend is observed with every salary range of annual income but their purpose of loan categories are deviating for different range of </a:t>
            </a:r>
            <a:r>
              <a:rPr lang="en-US" sz="1400" b="0" i="0" dirty="0" err="1">
                <a:solidFill>
                  <a:srgbClr val="000000"/>
                </a:solidFill>
                <a:effectLst/>
              </a:rPr>
              <a:t>annual_inc</a:t>
            </a:r>
            <a:endParaRPr lang="en-US" sz="1400" b="0" i="0" dirty="0">
              <a:solidFill>
                <a:srgbClr val="000000"/>
              </a:solidFill>
              <a:effectLst/>
            </a:endParaRPr>
          </a:p>
          <a:p>
            <a:pPr marL="0" indent="0" algn="l" rtl="0">
              <a:buNone/>
            </a:pPr>
            <a:r>
              <a:rPr lang="en-US" sz="1400" b="0" i="0" dirty="0">
                <a:solidFill>
                  <a:srgbClr val="000000"/>
                </a:solidFill>
                <a:effectLst/>
              </a:rPr>
              <a:t>The defaulters are more with </a:t>
            </a:r>
            <a:r>
              <a:rPr lang="en-US" sz="1400" b="0" i="0" dirty="0" err="1">
                <a:solidFill>
                  <a:srgbClr val="000000"/>
                </a:solidFill>
                <a:effectLst/>
              </a:rPr>
              <a:t>annual_inc</a:t>
            </a:r>
            <a:r>
              <a:rPr lang="en-US" sz="1400" b="0" i="0" dirty="0">
                <a:solidFill>
                  <a:srgbClr val="000000"/>
                </a:solidFill>
                <a:effectLst/>
              </a:rPr>
              <a:t> greater than 50000 in loan borrowers categories like</a:t>
            </a:r>
          </a:p>
          <a:p>
            <a:pPr marL="0" indent="0" algn="l" rtl="0">
              <a:buNone/>
            </a:pPr>
            <a:r>
              <a:rPr lang="en-US" sz="1400" dirty="0">
                <a:solidFill>
                  <a:srgbClr val="000000"/>
                </a:solidFill>
              </a:rPr>
              <a:t>	</a:t>
            </a:r>
            <a:r>
              <a:rPr lang="en-US" sz="1400" b="0" i="0" dirty="0">
                <a:solidFill>
                  <a:srgbClr val="000000"/>
                </a:solidFill>
                <a:effectLst/>
              </a:rPr>
              <a:t>home improvement/small 	business/house/medical/credit card/wedding/debt 	consolidation</a:t>
            </a:r>
          </a:p>
          <a:p>
            <a:pPr marL="0" indent="0" algn="l" rtl="0">
              <a:buNone/>
            </a:pPr>
            <a:r>
              <a:rPr lang="en-US" sz="1400" b="0" i="0" dirty="0">
                <a:solidFill>
                  <a:srgbClr val="000000"/>
                </a:solidFill>
                <a:effectLst/>
              </a:rPr>
              <a:t>The defaulters are more with </a:t>
            </a:r>
            <a:r>
              <a:rPr lang="en-US" sz="1400" b="0" i="0" dirty="0" err="1">
                <a:solidFill>
                  <a:srgbClr val="000000"/>
                </a:solidFill>
                <a:effectLst/>
              </a:rPr>
              <a:t>annual_inc</a:t>
            </a:r>
            <a:r>
              <a:rPr lang="en-US" sz="1400" b="0" i="0" dirty="0">
                <a:solidFill>
                  <a:srgbClr val="000000"/>
                </a:solidFill>
                <a:effectLst/>
              </a:rPr>
              <a:t> less than 50000 in loan borrowers categories like</a:t>
            </a:r>
          </a:p>
          <a:p>
            <a:pPr marL="457200" lvl="1" indent="0">
              <a:buNone/>
            </a:pPr>
            <a:r>
              <a:rPr lang="en-US" sz="1400" b="0" i="0" dirty="0">
                <a:solidFill>
                  <a:srgbClr val="000000"/>
                </a:solidFill>
                <a:effectLst/>
              </a:rPr>
              <a:t>	Car/other/major 	purpose/moving/vacation/education/renewable 	energy</a:t>
            </a:r>
          </a:p>
          <a:p>
            <a:pPr marL="0" indent="0" algn="l" rtl="0">
              <a:buNone/>
            </a:pPr>
            <a:r>
              <a:rPr lang="en-US" sz="1400" b="0" i="0" dirty="0">
                <a:solidFill>
                  <a:srgbClr val="000000"/>
                </a:solidFill>
                <a:effectLst/>
              </a:rPr>
              <a:t>Irrespective of the </a:t>
            </a:r>
            <a:r>
              <a:rPr lang="en-US" sz="1400" b="0" i="0" dirty="0" err="1">
                <a:solidFill>
                  <a:srgbClr val="000000"/>
                </a:solidFill>
                <a:effectLst/>
              </a:rPr>
              <a:t>annual_inc</a:t>
            </a:r>
            <a:r>
              <a:rPr lang="en-US" sz="1400" b="0" i="0" dirty="0">
                <a:solidFill>
                  <a:srgbClr val="000000"/>
                </a:solidFill>
                <a:effectLst/>
              </a:rPr>
              <a:t> and purpose of loan applied by borrower, the defaulting risk is high in every purpose and with every </a:t>
            </a:r>
            <a:r>
              <a:rPr lang="en-US" sz="1400" b="0" i="0" dirty="0" err="1">
                <a:solidFill>
                  <a:srgbClr val="000000"/>
                </a:solidFill>
                <a:effectLst/>
              </a:rPr>
              <a:t>annual_inc</a:t>
            </a:r>
            <a:r>
              <a:rPr lang="en-US" sz="1400" b="0" i="0" dirty="0">
                <a:solidFill>
                  <a:srgbClr val="000000"/>
                </a:solidFill>
                <a:effectLst/>
              </a:rPr>
              <a:t> range.</a:t>
            </a:r>
          </a:p>
          <a:p>
            <a:pPr marL="0" indent="0" algn="l" rtl="0">
              <a:buNone/>
            </a:pPr>
            <a:endParaRPr lang="en-US" sz="1400" b="0" i="0" dirty="0">
              <a:solidFill>
                <a:srgbClr val="000000"/>
              </a:solidFill>
              <a:effectLst/>
            </a:endParaRPr>
          </a:p>
          <a:p>
            <a:endParaRPr lang="en-IN" sz="1400" dirty="0"/>
          </a:p>
        </p:txBody>
      </p:sp>
      <p:pic>
        <p:nvPicPr>
          <p:cNvPr id="12292" name="Picture 4">
            <a:extLst>
              <a:ext uri="{FF2B5EF4-FFF2-40B4-BE49-F238E27FC236}">
                <a16:creationId xmlns:a16="http://schemas.microsoft.com/office/drawing/2014/main" id="{7D7046BD-F661-6C9D-15A1-7928CB162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7456" y="365125"/>
            <a:ext cx="6096000" cy="57247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A7D6FAD-E37D-6132-22EA-FDB3B1FB0EA9}"/>
              </a:ext>
            </a:extLst>
          </p:cNvPr>
          <p:cNvSpPr txBox="1"/>
          <p:nvPr/>
        </p:nvSpPr>
        <p:spPr>
          <a:xfrm>
            <a:off x="838200" y="861258"/>
            <a:ext cx="6096000" cy="307777"/>
          </a:xfrm>
          <a:prstGeom prst="rect">
            <a:avLst/>
          </a:prstGeom>
          <a:noFill/>
        </p:spPr>
        <p:txBody>
          <a:bodyPr wrap="square">
            <a:spAutoFit/>
          </a:bodyPr>
          <a:lstStyle/>
          <a:p>
            <a:r>
              <a:rPr kumimoji="0" lang="en-US" sz="1400" b="1" i="0" u="none" strike="noStrike" kern="1200" cap="none" spc="0" normalizeH="0" baseline="0" noProof="0" dirty="0" err="1">
                <a:ln>
                  <a:noFill/>
                </a:ln>
                <a:solidFill>
                  <a:srgbClr val="000000"/>
                </a:solidFill>
                <a:effectLst/>
                <a:uLnTx/>
                <a:uFillTx/>
                <a:latin typeface="Calibri" panose="020F0502020204030204"/>
                <a:ea typeface="+mn-ea"/>
                <a:cs typeface="+mn-cs"/>
              </a:rPr>
              <a:t>Annual_inc</a:t>
            </a:r>
            <a:r>
              <a:rPr kumimoji="0" lang="en-US" sz="1400" b="1" i="0" u="none" strike="noStrike" kern="1200" cap="none" spc="0" normalizeH="0" baseline="0" noProof="0" dirty="0">
                <a:ln>
                  <a:noFill/>
                </a:ln>
                <a:solidFill>
                  <a:srgbClr val="000000"/>
                </a:solidFill>
                <a:effectLst/>
                <a:uLnTx/>
                <a:uFillTx/>
                <a:latin typeface="Calibri" panose="020F0502020204030204"/>
                <a:ea typeface="+mn-ea"/>
                <a:cs typeface="+mn-cs"/>
              </a:rPr>
              <a:t> v/s purpose Analysis</a:t>
            </a:r>
            <a:endParaRPr lang="en-IN" b="1" dirty="0"/>
          </a:p>
        </p:txBody>
      </p:sp>
    </p:spTree>
    <p:extLst>
      <p:ext uri="{BB962C8B-B14F-4D97-AF65-F5344CB8AC3E}">
        <p14:creationId xmlns:p14="http://schemas.microsoft.com/office/powerpoint/2010/main" val="352907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6054-62B0-91DC-67C4-DDFF9F78331B}"/>
              </a:ext>
            </a:extLst>
          </p:cNvPr>
          <p:cNvSpPr>
            <a:spLocks noGrp="1"/>
          </p:cNvSpPr>
          <p:nvPr>
            <p:ph type="title"/>
          </p:nvPr>
        </p:nvSpPr>
        <p:spPr>
          <a:xfrm>
            <a:off x="350520" y="279781"/>
            <a:ext cx="10515600" cy="195707"/>
          </a:xfrm>
        </p:spPr>
        <p:txBody>
          <a:bodyPr>
            <a:noAutofit/>
          </a:bodyPr>
          <a:lstStyle/>
          <a:p>
            <a:r>
              <a:rPr lang="en-US" sz="1600" b="1" i="0" dirty="0">
                <a:solidFill>
                  <a:srgbClr val="000000"/>
                </a:solidFill>
                <a:effectLst/>
                <a:latin typeface="+mn-lt"/>
              </a:rPr>
              <a:t>Bivariate Analysi</a:t>
            </a:r>
            <a:r>
              <a:rPr lang="en-US" sz="1600" b="1" dirty="0">
                <a:solidFill>
                  <a:srgbClr val="000000"/>
                </a:solidFill>
                <a:latin typeface="+mn-lt"/>
              </a:rPr>
              <a:t>s - </a:t>
            </a:r>
            <a:r>
              <a:rPr lang="en-US" sz="1600" b="1" i="0" dirty="0">
                <a:solidFill>
                  <a:srgbClr val="000000"/>
                </a:solidFill>
                <a:effectLst/>
                <a:latin typeface="+mn-lt"/>
              </a:rPr>
              <a:t>Grade v/s </a:t>
            </a:r>
            <a:r>
              <a:rPr lang="en-US" sz="1600" b="1" i="0" dirty="0" err="1">
                <a:solidFill>
                  <a:srgbClr val="000000"/>
                </a:solidFill>
                <a:effectLst/>
                <a:latin typeface="+mn-lt"/>
              </a:rPr>
              <a:t>loan_amnt</a:t>
            </a:r>
            <a:r>
              <a:rPr lang="en-US" sz="1600" b="1" i="0" dirty="0">
                <a:solidFill>
                  <a:srgbClr val="000000"/>
                </a:solidFill>
                <a:effectLst/>
                <a:latin typeface="+mn-lt"/>
              </a:rPr>
              <a:t> &amp; </a:t>
            </a:r>
            <a:r>
              <a:rPr lang="en-US" sz="1600" b="1" i="0" dirty="0" err="1">
                <a:solidFill>
                  <a:srgbClr val="000000"/>
                </a:solidFill>
                <a:effectLst/>
                <a:latin typeface="+mn-lt"/>
              </a:rPr>
              <a:t>Loan_amnt</a:t>
            </a:r>
            <a:r>
              <a:rPr lang="en-US" sz="1600" b="1" i="0" dirty="0">
                <a:solidFill>
                  <a:srgbClr val="000000"/>
                </a:solidFill>
                <a:effectLst/>
                <a:latin typeface="+mn-lt"/>
              </a:rPr>
              <a:t> v/s Term</a:t>
            </a:r>
            <a:endParaRPr lang="en-IN" sz="1600" b="1" dirty="0">
              <a:latin typeface="+mn-lt"/>
            </a:endParaRPr>
          </a:p>
        </p:txBody>
      </p:sp>
      <p:sp>
        <p:nvSpPr>
          <p:cNvPr id="3" name="Content Placeholder 2">
            <a:extLst>
              <a:ext uri="{FF2B5EF4-FFF2-40B4-BE49-F238E27FC236}">
                <a16:creationId xmlns:a16="http://schemas.microsoft.com/office/drawing/2014/main" id="{99BF644D-743E-03BE-EFFB-AE17E6D36325}"/>
              </a:ext>
            </a:extLst>
          </p:cNvPr>
          <p:cNvSpPr>
            <a:spLocks noGrp="1"/>
          </p:cNvSpPr>
          <p:nvPr>
            <p:ph idx="1"/>
          </p:nvPr>
        </p:nvSpPr>
        <p:spPr>
          <a:xfrm>
            <a:off x="350520" y="708024"/>
            <a:ext cx="5298440" cy="6363335"/>
          </a:xfrm>
        </p:spPr>
        <p:txBody>
          <a:bodyPr>
            <a:normAutofit/>
          </a:bodyPr>
          <a:lstStyle/>
          <a:p>
            <a:pPr marL="0" indent="0" algn="l">
              <a:buNone/>
            </a:pPr>
            <a:r>
              <a:rPr lang="en-US" sz="1400" b="1" i="0" dirty="0">
                <a:solidFill>
                  <a:srgbClr val="000000"/>
                </a:solidFill>
                <a:effectLst/>
              </a:rPr>
              <a:t>Grade v/s </a:t>
            </a:r>
            <a:r>
              <a:rPr lang="en-US" sz="1400" b="1" i="0" dirty="0" err="1">
                <a:solidFill>
                  <a:srgbClr val="000000"/>
                </a:solidFill>
                <a:effectLst/>
              </a:rPr>
              <a:t>loan_amnt</a:t>
            </a:r>
            <a:endParaRPr lang="en-US" sz="1400" b="1" i="0" dirty="0">
              <a:solidFill>
                <a:srgbClr val="000000"/>
              </a:solidFill>
              <a:effectLst/>
            </a:endParaRPr>
          </a:p>
          <a:p>
            <a:pPr marL="0" indent="0" algn="l">
              <a:buNone/>
            </a:pPr>
            <a:r>
              <a:rPr lang="en-US" sz="1400" b="0" i="0" dirty="0">
                <a:solidFill>
                  <a:srgbClr val="000000"/>
                </a:solidFill>
                <a:effectLst/>
              </a:rPr>
              <a:t>The grades with E, F and G are having more defaulters for the loan amount greater than 10000. The grade A, B, C &amp; D are having less defaulters with loan less than 10000. Any loan amount will have the risk of defaulters irrespective of the grade and the loan amount.</a:t>
            </a:r>
          </a:p>
          <a:p>
            <a:endParaRPr lang="en-IN" sz="1400" dirty="0"/>
          </a:p>
        </p:txBody>
      </p:sp>
      <p:pic>
        <p:nvPicPr>
          <p:cNvPr id="13316" name="Picture 4">
            <a:extLst>
              <a:ext uri="{FF2B5EF4-FFF2-40B4-BE49-F238E27FC236}">
                <a16:creationId xmlns:a16="http://schemas.microsoft.com/office/drawing/2014/main" id="{5E8EC020-9FD0-8462-CCBB-B412340D20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123" y="2060448"/>
            <a:ext cx="5109654" cy="42123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D35B869-9722-5129-009B-A348DC201DB3}"/>
              </a:ext>
            </a:extLst>
          </p:cNvPr>
          <p:cNvSpPr txBox="1"/>
          <p:nvPr/>
        </p:nvSpPr>
        <p:spPr>
          <a:xfrm>
            <a:off x="6746240" y="567174"/>
            <a:ext cx="4072128" cy="307777"/>
          </a:xfrm>
          <a:prstGeom prst="rect">
            <a:avLst/>
          </a:prstGeom>
          <a:noFill/>
        </p:spPr>
        <p:txBody>
          <a:bodyPr wrap="square">
            <a:spAutoFit/>
          </a:bodyPr>
          <a:lstStyle/>
          <a:p>
            <a:r>
              <a:rPr lang="en-US" sz="1400" b="1" i="0" dirty="0" err="1">
                <a:solidFill>
                  <a:srgbClr val="000000"/>
                </a:solidFill>
                <a:effectLst/>
              </a:rPr>
              <a:t>Loan_amnt</a:t>
            </a:r>
            <a:r>
              <a:rPr lang="en-US" sz="1400" b="1" i="0" dirty="0">
                <a:solidFill>
                  <a:srgbClr val="000000"/>
                </a:solidFill>
                <a:effectLst/>
              </a:rPr>
              <a:t> v/s Term</a:t>
            </a:r>
            <a:endParaRPr lang="en-IN" sz="1400" b="1" dirty="0"/>
          </a:p>
        </p:txBody>
      </p:sp>
      <p:sp>
        <p:nvSpPr>
          <p:cNvPr id="7" name="TextBox 6">
            <a:extLst>
              <a:ext uri="{FF2B5EF4-FFF2-40B4-BE49-F238E27FC236}">
                <a16:creationId xmlns:a16="http://schemas.microsoft.com/office/drawing/2014/main" id="{8606D614-FA91-EA47-9CD3-D6819AE17950}"/>
              </a:ext>
            </a:extLst>
          </p:cNvPr>
          <p:cNvSpPr txBox="1"/>
          <p:nvPr/>
        </p:nvSpPr>
        <p:spPr>
          <a:xfrm>
            <a:off x="6002528" y="927576"/>
            <a:ext cx="6096000" cy="954107"/>
          </a:xfrm>
          <a:prstGeom prst="rect">
            <a:avLst/>
          </a:prstGeom>
          <a:noFill/>
        </p:spPr>
        <p:txBody>
          <a:bodyPr wrap="square">
            <a:spAutoFit/>
          </a:bodyPr>
          <a:lstStyle/>
          <a:p>
            <a:r>
              <a:rPr lang="en-US" sz="1400" b="0" i="0" dirty="0">
                <a:solidFill>
                  <a:srgbClr val="000000"/>
                </a:solidFill>
                <a:effectLst/>
              </a:rPr>
              <a:t>The borrowers with less loan term are having less defaulters with the loan amount below 10000. As the term is high, the defaulters are more with the increased loan amount trend. The defaulters are anyways high irrespective of term and also the loan amount.</a:t>
            </a:r>
            <a:endParaRPr lang="en-IN" sz="1400" dirty="0"/>
          </a:p>
        </p:txBody>
      </p:sp>
      <p:pic>
        <p:nvPicPr>
          <p:cNvPr id="13318" name="Picture 6">
            <a:extLst>
              <a:ext uri="{FF2B5EF4-FFF2-40B4-BE49-F238E27FC236}">
                <a16:creationId xmlns:a16="http://schemas.microsoft.com/office/drawing/2014/main" id="{9A296206-F603-F573-D7FF-1EE9A44483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037735"/>
            <a:ext cx="5341303" cy="423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641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CE570-88E9-CABE-49E7-3949AE7D4A05}"/>
              </a:ext>
            </a:extLst>
          </p:cNvPr>
          <p:cNvSpPr>
            <a:spLocks noGrp="1"/>
          </p:cNvSpPr>
          <p:nvPr>
            <p:ph type="title"/>
          </p:nvPr>
        </p:nvSpPr>
        <p:spPr>
          <a:xfrm>
            <a:off x="452120" y="312293"/>
            <a:ext cx="10515600" cy="203835"/>
          </a:xfrm>
        </p:spPr>
        <p:txBody>
          <a:bodyPr>
            <a:noAutofit/>
          </a:bodyPr>
          <a:lstStyle/>
          <a:p>
            <a:r>
              <a:rPr lang="en-US" sz="1400" b="1" i="0" dirty="0">
                <a:solidFill>
                  <a:srgbClr val="000000"/>
                </a:solidFill>
                <a:effectLst/>
                <a:latin typeface="+mn-lt"/>
              </a:rPr>
              <a:t>Bivariate Analysis - </a:t>
            </a:r>
            <a:r>
              <a:rPr lang="en-US" sz="1400" b="1" i="0" dirty="0" err="1">
                <a:solidFill>
                  <a:srgbClr val="000000"/>
                </a:solidFill>
                <a:effectLst/>
                <a:latin typeface="+mn-lt"/>
              </a:rPr>
              <a:t>loan_amnt</a:t>
            </a:r>
            <a:r>
              <a:rPr lang="en-US" sz="1400" b="1" i="0" dirty="0">
                <a:solidFill>
                  <a:srgbClr val="000000"/>
                </a:solidFill>
                <a:effectLst/>
                <a:latin typeface="+mn-lt"/>
              </a:rPr>
              <a:t>/Verification_status Analysis and </a:t>
            </a:r>
            <a:r>
              <a:rPr lang="en-US" sz="1400" b="1" i="0" dirty="0" err="1">
                <a:solidFill>
                  <a:srgbClr val="000000"/>
                </a:solidFill>
                <a:effectLst/>
                <a:latin typeface="+mn-lt"/>
              </a:rPr>
              <a:t>Loan_amnt</a:t>
            </a:r>
            <a:r>
              <a:rPr lang="en-US" sz="1400" b="1" i="0" dirty="0">
                <a:solidFill>
                  <a:srgbClr val="000000"/>
                </a:solidFill>
                <a:effectLst/>
                <a:latin typeface="+mn-lt"/>
              </a:rPr>
              <a:t> v/s Home Ownership Analysis</a:t>
            </a:r>
            <a:endParaRPr lang="en-IN" sz="1400" b="1" dirty="0">
              <a:latin typeface="+mn-lt"/>
            </a:endParaRPr>
          </a:p>
        </p:txBody>
      </p:sp>
      <p:sp>
        <p:nvSpPr>
          <p:cNvPr id="3" name="Content Placeholder 2">
            <a:extLst>
              <a:ext uri="{FF2B5EF4-FFF2-40B4-BE49-F238E27FC236}">
                <a16:creationId xmlns:a16="http://schemas.microsoft.com/office/drawing/2014/main" id="{09877675-1F6E-5CAA-F761-AC57FCB51823}"/>
              </a:ext>
            </a:extLst>
          </p:cNvPr>
          <p:cNvSpPr>
            <a:spLocks noGrp="1"/>
          </p:cNvSpPr>
          <p:nvPr>
            <p:ph idx="1"/>
          </p:nvPr>
        </p:nvSpPr>
        <p:spPr>
          <a:xfrm>
            <a:off x="374904" y="768985"/>
            <a:ext cx="4542536" cy="4351338"/>
          </a:xfrm>
        </p:spPr>
        <p:txBody>
          <a:bodyPr>
            <a:normAutofit/>
          </a:bodyPr>
          <a:lstStyle/>
          <a:p>
            <a:pPr marL="0" indent="0" algn="l">
              <a:buNone/>
            </a:pPr>
            <a:r>
              <a:rPr lang="en-US" sz="1400" b="1" i="0" dirty="0" err="1">
                <a:solidFill>
                  <a:srgbClr val="000000"/>
                </a:solidFill>
                <a:effectLst/>
              </a:rPr>
              <a:t>loan_amnt</a:t>
            </a:r>
            <a:r>
              <a:rPr lang="en-US" sz="1400" b="1" i="0" dirty="0">
                <a:solidFill>
                  <a:srgbClr val="000000"/>
                </a:solidFill>
                <a:effectLst/>
              </a:rPr>
              <a:t>/Verification_status Analysis</a:t>
            </a:r>
          </a:p>
          <a:p>
            <a:pPr marL="0" indent="0" algn="l">
              <a:buNone/>
            </a:pPr>
            <a:r>
              <a:rPr lang="en-US" sz="1400" b="0" i="0" dirty="0">
                <a:solidFill>
                  <a:srgbClr val="000000"/>
                </a:solidFill>
                <a:effectLst/>
              </a:rPr>
              <a:t>The defaulters are identified in every category of the verification_status with verified/source verified/not verified. However, its good idea to reduce the </a:t>
            </a:r>
            <a:r>
              <a:rPr lang="en-US" sz="1400" b="0" i="0" dirty="0" err="1">
                <a:solidFill>
                  <a:srgbClr val="000000"/>
                </a:solidFill>
                <a:effectLst/>
              </a:rPr>
              <a:t>loan_amnt</a:t>
            </a:r>
            <a:r>
              <a:rPr lang="en-US" sz="1400" b="0" i="0" dirty="0">
                <a:solidFill>
                  <a:srgbClr val="000000"/>
                </a:solidFill>
                <a:effectLst/>
              </a:rPr>
              <a:t> as the defaulting risk is high irrespective of the verification_status</a:t>
            </a:r>
          </a:p>
          <a:p>
            <a:endParaRPr lang="en-IN" sz="1400" dirty="0"/>
          </a:p>
        </p:txBody>
      </p:sp>
      <p:pic>
        <p:nvPicPr>
          <p:cNvPr id="14338" name="Picture 2">
            <a:extLst>
              <a:ext uri="{FF2B5EF4-FFF2-40B4-BE49-F238E27FC236}">
                <a16:creationId xmlns:a16="http://schemas.microsoft.com/office/drawing/2014/main" id="{98FF1B44-8E5A-181F-858D-7589BD2123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595" y="2267712"/>
            <a:ext cx="5012118"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3C66764-1493-371E-E55C-89796C8A7034}"/>
              </a:ext>
            </a:extLst>
          </p:cNvPr>
          <p:cNvSpPr txBox="1"/>
          <p:nvPr/>
        </p:nvSpPr>
        <p:spPr>
          <a:xfrm>
            <a:off x="5925312" y="584319"/>
            <a:ext cx="6096000" cy="307777"/>
          </a:xfrm>
          <a:prstGeom prst="rect">
            <a:avLst/>
          </a:prstGeom>
          <a:noFill/>
        </p:spPr>
        <p:txBody>
          <a:bodyPr wrap="square">
            <a:spAutoFit/>
          </a:bodyPr>
          <a:lstStyle/>
          <a:p>
            <a:r>
              <a:rPr lang="en-US" sz="1400" b="1" i="0" dirty="0" err="1">
                <a:solidFill>
                  <a:srgbClr val="000000"/>
                </a:solidFill>
                <a:effectLst/>
              </a:rPr>
              <a:t>Loan_amnt</a:t>
            </a:r>
            <a:r>
              <a:rPr lang="en-US" sz="1400" b="1" i="0" dirty="0">
                <a:solidFill>
                  <a:srgbClr val="000000"/>
                </a:solidFill>
                <a:effectLst/>
              </a:rPr>
              <a:t> v/s Home Ownership Analysis</a:t>
            </a:r>
            <a:endParaRPr lang="en-IN" sz="1400" b="1" dirty="0"/>
          </a:p>
        </p:txBody>
      </p:sp>
      <p:sp>
        <p:nvSpPr>
          <p:cNvPr id="7" name="TextBox 6">
            <a:extLst>
              <a:ext uri="{FF2B5EF4-FFF2-40B4-BE49-F238E27FC236}">
                <a16:creationId xmlns:a16="http://schemas.microsoft.com/office/drawing/2014/main" id="{DE5B0DBD-F7EE-78F5-23D4-220277106D38}"/>
              </a:ext>
            </a:extLst>
          </p:cNvPr>
          <p:cNvSpPr txBox="1"/>
          <p:nvPr/>
        </p:nvSpPr>
        <p:spPr>
          <a:xfrm>
            <a:off x="5876544" y="892096"/>
            <a:ext cx="6096000" cy="1600438"/>
          </a:xfrm>
          <a:prstGeom prst="rect">
            <a:avLst/>
          </a:prstGeom>
          <a:noFill/>
        </p:spPr>
        <p:txBody>
          <a:bodyPr wrap="square">
            <a:spAutoFit/>
          </a:bodyPr>
          <a:lstStyle/>
          <a:p>
            <a:r>
              <a:rPr lang="en-US" sz="1400" b="0" i="0" dirty="0">
                <a:solidFill>
                  <a:srgbClr val="000000"/>
                </a:solidFill>
                <a:effectLst/>
              </a:rPr>
              <a:t>The defaulters are high in every home ownership category. However, The home ownership with mortgage and other categories are having very high defaulters trend. The own and rent home ownership categories are having comparatively less defaulters. Its better to consider the own and rent home categories with a lesser loan amount to reduce the defaulters risk. The mortgage home ownership is having higher loan amount and the high defaulters so, reducing the </a:t>
            </a:r>
            <a:r>
              <a:rPr lang="en-US" sz="1400" b="0" i="0" dirty="0" err="1">
                <a:solidFill>
                  <a:srgbClr val="000000"/>
                </a:solidFill>
                <a:effectLst/>
              </a:rPr>
              <a:t>loan_amnt</a:t>
            </a:r>
            <a:r>
              <a:rPr lang="en-US" sz="1400" b="0" i="0" dirty="0">
                <a:solidFill>
                  <a:srgbClr val="000000"/>
                </a:solidFill>
                <a:effectLst/>
              </a:rPr>
              <a:t> might reduce the risk of defaulters.</a:t>
            </a:r>
            <a:endParaRPr lang="en-IN" sz="1400" dirty="0"/>
          </a:p>
        </p:txBody>
      </p:sp>
      <p:pic>
        <p:nvPicPr>
          <p:cNvPr id="14340" name="Picture 4">
            <a:extLst>
              <a:ext uri="{FF2B5EF4-FFF2-40B4-BE49-F238E27FC236}">
                <a16:creationId xmlns:a16="http://schemas.microsoft.com/office/drawing/2014/main" id="{3604E350-1170-AB38-0A4E-761736EB0C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5713" y="2492534"/>
            <a:ext cx="6341046" cy="3986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874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B55C5-18C6-576C-30B2-9ADBE42EA169}"/>
              </a:ext>
            </a:extLst>
          </p:cNvPr>
          <p:cNvSpPr>
            <a:spLocks noGrp="1"/>
          </p:cNvSpPr>
          <p:nvPr>
            <p:ph type="title"/>
          </p:nvPr>
        </p:nvSpPr>
        <p:spPr>
          <a:xfrm>
            <a:off x="838200" y="365125"/>
            <a:ext cx="10515600" cy="533019"/>
          </a:xfrm>
        </p:spPr>
        <p:txBody>
          <a:bodyPr>
            <a:normAutofit/>
          </a:bodyPr>
          <a:lstStyle/>
          <a:p>
            <a:r>
              <a:rPr lang="en-US" sz="2400" b="1" dirty="0"/>
              <a:t>Lending Club Case Study – Business Understanding</a:t>
            </a:r>
            <a:endParaRPr lang="en-IN" sz="2400" b="1" dirty="0"/>
          </a:p>
        </p:txBody>
      </p:sp>
      <p:sp>
        <p:nvSpPr>
          <p:cNvPr id="3" name="Content Placeholder 2">
            <a:extLst>
              <a:ext uri="{FF2B5EF4-FFF2-40B4-BE49-F238E27FC236}">
                <a16:creationId xmlns:a16="http://schemas.microsoft.com/office/drawing/2014/main" id="{4E030D53-D548-9F85-47A9-B3EB30C6E8F8}"/>
              </a:ext>
            </a:extLst>
          </p:cNvPr>
          <p:cNvSpPr>
            <a:spLocks noGrp="1"/>
          </p:cNvSpPr>
          <p:nvPr>
            <p:ph idx="1"/>
          </p:nvPr>
        </p:nvSpPr>
        <p:spPr>
          <a:xfrm>
            <a:off x="728472" y="439928"/>
            <a:ext cx="10515600" cy="6213856"/>
          </a:xfrm>
        </p:spPr>
        <p:txBody>
          <a:bodyPr>
            <a:normAutofit/>
          </a:bodyPr>
          <a:lstStyle/>
          <a:p>
            <a:pPr marL="0" indent="0">
              <a:buNone/>
            </a:pPr>
            <a:endParaRPr lang="en-US" sz="1400" dirty="0"/>
          </a:p>
          <a:p>
            <a:endParaRPr lang="en-US" sz="1400" dirty="0"/>
          </a:p>
          <a:p>
            <a:r>
              <a:rPr lang="en-US" sz="1400" dirty="0"/>
              <a:t>Consumer finance company is specialized in lending various types of loans to customers. Based on applicant profile, company decides to take below actions. Based on which risks involved are,</a:t>
            </a:r>
          </a:p>
          <a:p>
            <a:pPr lvl="1"/>
            <a:r>
              <a:rPr lang="en-US" sz="1400" dirty="0"/>
              <a:t>Applicant who is likely to repay the loan</a:t>
            </a:r>
          </a:p>
          <a:p>
            <a:pPr lvl="2"/>
            <a:r>
              <a:rPr lang="en-US" sz="1400" dirty="0"/>
              <a:t>If profile not validated correctly, its going to be a </a:t>
            </a:r>
            <a:r>
              <a:rPr lang="en-US" sz="1400" b="1" dirty="0"/>
              <a:t>loss of business </a:t>
            </a:r>
            <a:r>
              <a:rPr lang="en-US" sz="1400" dirty="0"/>
              <a:t>for consumer finance company</a:t>
            </a:r>
          </a:p>
          <a:p>
            <a:pPr lvl="1"/>
            <a:r>
              <a:rPr lang="en-US" sz="1400" dirty="0"/>
              <a:t>Applicant who is not likely to repay the loan</a:t>
            </a:r>
          </a:p>
          <a:p>
            <a:pPr lvl="2"/>
            <a:r>
              <a:rPr lang="en-US" sz="1400" dirty="0"/>
              <a:t>If profile not validated correctly, approving the loan might lead to </a:t>
            </a:r>
            <a:r>
              <a:rPr lang="en-US" sz="1400" b="1" dirty="0"/>
              <a:t>financial loss </a:t>
            </a:r>
            <a:r>
              <a:rPr lang="en-US" sz="1400" dirty="0"/>
              <a:t>for the consumer finance company</a:t>
            </a:r>
          </a:p>
          <a:p>
            <a:r>
              <a:rPr lang="en-US" sz="1400" dirty="0"/>
              <a:t>The loan data set provided contains details about past loan applicants. It has various attributes related to consumer attributes, </a:t>
            </a:r>
          </a:p>
          <a:p>
            <a:pPr lvl="1"/>
            <a:r>
              <a:rPr lang="en-US" sz="1400" dirty="0"/>
              <a:t>Loan attributes </a:t>
            </a:r>
          </a:p>
          <a:p>
            <a:pPr lvl="1"/>
            <a:r>
              <a:rPr lang="en-US" sz="1400" dirty="0"/>
              <a:t>Applicant profile information including details like their employment details and income etc.</a:t>
            </a:r>
          </a:p>
          <a:p>
            <a:pPr lvl="1"/>
            <a:r>
              <a:rPr lang="en-US" sz="1400" dirty="0"/>
              <a:t>Consumer attributes</a:t>
            </a:r>
          </a:p>
          <a:p>
            <a:r>
              <a:rPr lang="en-US" sz="1400" dirty="0"/>
              <a:t>There are two possible decisions from the loan data set analysis.</a:t>
            </a:r>
          </a:p>
          <a:p>
            <a:pPr lvl="1"/>
            <a:r>
              <a:rPr lang="en-US" sz="1400" dirty="0"/>
              <a:t>Accept Loan Application</a:t>
            </a:r>
          </a:p>
          <a:p>
            <a:pPr lvl="2"/>
            <a:r>
              <a:rPr lang="en-US" sz="1400" dirty="0"/>
              <a:t>The defaulters or non defaulters are going to be identified from this given data set.</a:t>
            </a:r>
          </a:p>
          <a:p>
            <a:pPr lvl="2"/>
            <a:r>
              <a:rPr lang="en-US" sz="1400" dirty="0"/>
              <a:t>There are 3 possible scenarios on the accepted applicants.</a:t>
            </a:r>
          </a:p>
          <a:p>
            <a:pPr lvl="3"/>
            <a:r>
              <a:rPr lang="en-US" sz="1400" b="1" dirty="0"/>
              <a:t>Fully Paid </a:t>
            </a:r>
            <a:r>
              <a:rPr lang="en-US" sz="1400" dirty="0"/>
              <a:t>– Loan is fully paid by customers</a:t>
            </a:r>
          </a:p>
          <a:p>
            <a:pPr lvl="3"/>
            <a:r>
              <a:rPr lang="en-US" sz="1400" b="1" dirty="0"/>
              <a:t>Current </a:t>
            </a:r>
            <a:r>
              <a:rPr lang="en-US" sz="1400" dirty="0"/>
              <a:t>– The loan is being paid on time in terms of installment by customers and its still having a active loan but not going to default.</a:t>
            </a:r>
          </a:p>
          <a:p>
            <a:pPr lvl="3"/>
            <a:r>
              <a:rPr lang="en-US" sz="1400" b="1" dirty="0"/>
              <a:t>Charged Off </a:t>
            </a:r>
            <a:r>
              <a:rPr lang="en-US" sz="1400" dirty="0"/>
              <a:t>– The customer has not paid the installments for a long period of time.</a:t>
            </a:r>
          </a:p>
          <a:p>
            <a:pPr lvl="1"/>
            <a:r>
              <a:rPr lang="en-US" sz="1400" dirty="0"/>
              <a:t>Reject Loan Application</a:t>
            </a:r>
          </a:p>
          <a:p>
            <a:pPr lvl="2"/>
            <a:r>
              <a:rPr lang="en-US" sz="1400" dirty="0"/>
              <a:t>Not considered in our data set as the loan is rejected, it will not even come to the transaction data history.</a:t>
            </a:r>
          </a:p>
          <a:p>
            <a:pPr marL="914400" lvl="2" indent="0">
              <a:buNone/>
            </a:pPr>
            <a:endParaRPr lang="en-US" sz="1400" dirty="0"/>
          </a:p>
        </p:txBody>
      </p:sp>
    </p:spTree>
    <p:extLst>
      <p:ext uri="{BB962C8B-B14F-4D97-AF65-F5344CB8AC3E}">
        <p14:creationId xmlns:p14="http://schemas.microsoft.com/office/powerpoint/2010/main" val="3414206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CE53-B768-8DFE-98E6-AC2EBC263455}"/>
              </a:ext>
            </a:extLst>
          </p:cNvPr>
          <p:cNvSpPr>
            <a:spLocks noGrp="1"/>
          </p:cNvSpPr>
          <p:nvPr>
            <p:ph type="title"/>
          </p:nvPr>
        </p:nvSpPr>
        <p:spPr>
          <a:xfrm>
            <a:off x="838200" y="365125"/>
            <a:ext cx="10515600" cy="244475"/>
          </a:xfrm>
        </p:spPr>
        <p:txBody>
          <a:bodyPr>
            <a:noAutofit/>
          </a:bodyPr>
          <a:lstStyle/>
          <a:p>
            <a:r>
              <a:rPr lang="en-US" sz="1600" b="1" i="0" dirty="0">
                <a:solidFill>
                  <a:srgbClr val="000000"/>
                </a:solidFill>
                <a:effectLst/>
                <a:latin typeface="+mn-lt"/>
              </a:rPr>
              <a:t>Bivariate Analysis - </a:t>
            </a:r>
            <a:r>
              <a:rPr lang="en-US" sz="1600" b="1" i="0" dirty="0" err="1">
                <a:solidFill>
                  <a:srgbClr val="000000"/>
                </a:solidFill>
                <a:effectLst/>
                <a:latin typeface="+mn-lt"/>
              </a:rPr>
              <a:t>Int_Rate</a:t>
            </a:r>
            <a:r>
              <a:rPr lang="en-US" sz="1600" b="1" i="0" dirty="0">
                <a:solidFill>
                  <a:srgbClr val="000000"/>
                </a:solidFill>
                <a:effectLst/>
                <a:latin typeface="+mn-lt"/>
              </a:rPr>
              <a:t> v/s Home Ownership Analysis and Loan_amnt v/s installments – scatter plot</a:t>
            </a:r>
            <a:endParaRPr lang="en-IN" sz="1600" dirty="0">
              <a:latin typeface="+mn-lt"/>
            </a:endParaRPr>
          </a:p>
        </p:txBody>
      </p:sp>
      <p:sp>
        <p:nvSpPr>
          <p:cNvPr id="3" name="Content Placeholder 2">
            <a:extLst>
              <a:ext uri="{FF2B5EF4-FFF2-40B4-BE49-F238E27FC236}">
                <a16:creationId xmlns:a16="http://schemas.microsoft.com/office/drawing/2014/main" id="{68E377E9-05C9-F2F1-DD8E-92BC1D7BE7C5}"/>
              </a:ext>
            </a:extLst>
          </p:cNvPr>
          <p:cNvSpPr>
            <a:spLocks noGrp="1"/>
          </p:cNvSpPr>
          <p:nvPr>
            <p:ph idx="1"/>
          </p:nvPr>
        </p:nvSpPr>
        <p:spPr>
          <a:xfrm>
            <a:off x="838200" y="792480"/>
            <a:ext cx="4583176" cy="6888479"/>
          </a:xfrm>
        </p:spPr>
        <p:txBody>
          <a:bodyPr>
            <a:normAutofit/>
          </a:bodyPr>
          <a:lstStyle/>
          <a:p>
            <a:pPr marL="0" indent="0" algn="l">
              <a:buNone/>
            </a:pPr>
            <a:r>
              <a:rPr lang="en-US" sz="1400" b="1" i="0" dirty="0" err="1">
                <a:solidFill>
                  <a:srgbClr val="000000"/>
                </a:solidFill>
                <a:effectLst/>
              </a:rPr>
              <a:t>Int_Rate</a:t>
            </a:r>
            <a:r>
              <a:rPr lang="en-US" sz="1400" b="1" i="0" dirty="0">
                <a:solidFill>
                  <a:srgbClr val="000000"/>
                </a:solidFill>
                <a:effectLst/>
              </a:rPr>
              <a:t> v/s Home Ownership Analysis</a:t>
            </a:r>
          </a:p>
          <a:p>
            <a:pPr marL="0" indent="0" algn="l">
              <a:buNone/>
            </a:pPr>
            <a:r>
              <a:rPr lang="en-US" sz="1400" b="0" i="0" dirty="0">
                <a:solidFill>
                  <a:srgbClr val="000000"/>
                </a:solidFill>
                <a:effectLst/>
              </a:rPr>
              <a:t>As the interest goes high, the defaulters are high in every home ownership category</a:t>
            </a:r>
          </a:p>
          <a:p>
            <a:endParaRPr lang="en-IN" sz="1400" dirty="0"/>
          </a:p>
        </p:txBody>
      </p:sp>
      <p:pic>
        <p:nvPicPr>
          <p:cNvPr id="15362" name="Picture 2">
            <a:extLst>
              <a:ext uri="{FF2B5EF4-FFF2-40B4-BE49-F238E27FC236}">
                <a16:creationId xmlns:a16="http://schemas.microsoft.com/office/drawing/2014/main" id="{2769D19E-D7DD-F08B-C043-3B61A4124A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20" y="2030984"/>
            <a:ext cx="5344668" cy="45283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55F45B8-FDF9-C267-5CF5-90FD53231760}"/>
              </a:ext>
            </a:extLst>
          </p:cNvPr>
          <p:cNvSpPr txBox="1"/>
          <p:nvPr/>
        </p:nvSpPr>
        <p:spPr>
          <a:xfrm>
            <a:off x="5970016" y="661061"/>
            <a:ext cx="6096000" cy="1169551"/>
          </a:xfrm>
          <a:prstGeom prst="rect">
            <a:avLst/>
          </a:prstGeom>
          <a:noFill/>
        </p:spPr>
        <p:txBody>
          <a:bodyPr wrap="square">
            <a:spAutoFit/>
          </a:bodyPr>
          <a:lstStyle/>
          <a:p>
            <a:pPr algn="l"/>
            <a:r>
              <a:rPr lang="en-US" sz="1400" b="1" i="0" dirty="0">
                <a:solidFill>
                  <a:srgbClr val="000000"/>
                </a:solidFill>
                <a:effectLst/>
              </a:rPr>
              <a:t>Scatter Plots - loan_amnt v/s installments</a:t>
            </a:r>
          </a:p>
          <a:p>
            <a:pPr algn="l"/>
            <a:endParaRPr lang="en-US" sz="1400" b="0" i="0" dirty="0">
              <a:solidFill>
                <a:srgbClr val="000000"/>
              </a:solidFill>
              <a:effectLst/>
            </a:endParaRPr>
          </a:p>
          <a:p>
            <a:pPr algn="l"/>
            <a:r>
              <a:rPr lang="en-US" sz="1400" b="0" i="0" dirty="0">
                <a:solidFill>
                  <a:srgbClr val="000000"/>
                </a:solidFill>
                <a:effectLst/>
              </a:rPr>
              <a:t>As the number of installments increases along with loan amount, there is a high risk of defaulters. With less installments and the less loan amount, we can see there is a positive correlation between the loan amount and installments.</a:t>
            </a:r>
          </a:p>
        </p:txBody>
      </p:sp>
      <p:pic>
        <p:nvPicPr>
          <p:cNvPr id="15364" name="Picture 4">
            <a:extLst>
              <a:ext uri="{FF2B5EF4-FFF2-40B4-BE49-F238E27FC236}">
                <a16:creationId xmlns:a16="http://schemas.microsoft.com/office/drawing/2014/main" id="{1ECBBFC7-2F4A-C67B-3B29-F1FE2AF38A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030984"/>
            <a:ext cx="5343525" cy="4288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039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A8882-3551-43DC-CFE6-F1407AD23E12}"/>
              </a:ext>
            </a:extLst>
          </p:cNvPr>
          <p:cNvSpPr>
            <a:spLocks noGrp="1"/>
          </p:cNvSpPr>
          <p:nvPr>
            <p:ph type="title"/>
          </p:nvPr>
        </p:nvSpPr>
        <p:spPr>
          <a:xfrm>
            <a:off x="744728" y="375920"/>
            <a:ext cx="10515600" cy="142875"/>
          </a:xfrm>
        </p:spPr>
        <p:txBody>
          <a:bodyPr>
            <a:noAutofit/>
          </a:bodyPr>
          <a:lstStyle/>
          <a:p>
            <a:r>
              <a:rPr lang="en-US" sz="1600" b="1" i="0" dirty="0">
                <a:solidFill>
                  <a:srgbClr val="000000"/>
                </a:solidFill>
                <a:effectLst/>
                <a:latin typeface="+mn-lt"/>
                <a:ea typeface="Calibri" panose="020F0502020204030204" pitchFamily="34" charset="0"/>
                <a:cs typeface="Calibri" panose="020F0502020204030204" pitchFamily="34" charset="0"/>
              </a:rPr>
              <a:t>Scatter plots - loan_amnt v/s </a:t>
            </a:r>
            <a:r>
              <a:rPr lang="en-US" sz="1600" b="1" i="0" dirty="0" err="1">
                <a:solidFill>
                  <a:srgbClr val="000000"/>
                </a:solidFill>
                <a:effectLst/>
                <a:latin typeface="+mn-lt"/>
                <a:ea typeface="Calibri" panose="020F0502020204030204" pitchFamily="34" charset="0"/>
                <a:cs typeface="Calibri" panose="020F0502020204030204" pitchFamily="34" charset="0"/>
              </a:rPr>
              <a:t>annual_inc</a:t>
            </a:r>
            <a:r>
              <a:rPr lang="en-US" sz="1600" b="1" i="0" dirty="0">
                <a:solidFill>
                  <a:srgbClr val="000000"/>
                </a:solidFill>
                <a:effectLst/>
                <a:latin typeface="+mn-lt"/>
                <a:ea typeface="Calibri" panose="020F0502020204030204" pitchFamily="34" charset="0"/>
                <a:cs typeface="Calibri" panose="020F0502020204030204" pitchFamily="34" charset="0"/>
              </a:rPr>
              <a:t> and </a:t>
            </a:r>
            <a:r>
              <a:rPr lang="en-US" sz="1600" b="1" i="0" dirty="0">
                <a:solidFill>
                  <a:srgbClr val="000000"/>
                </a:solidFill>
                <a:effectLst/>
                <a:latin typeface="+mn-lt"/>
              </a:rPr>
              <a:t>loan_amnt v/s </a:t>
            </a:r>
            <a:r>
              <a:rPr lang="en-US" sz="1600" b="1" i="0" dirty="0" err="1">
                <a:solidFill>
                  <a:srgbClr val="000000"/>
                </a:solidFill>
                <a:effectLst/>
                <a:latin typeface="+mn-lt"/>
              </a:rPr>
              <a:t>int_rate</a:t>
            </a:r>
            <a:br>
              <a:rPr lang="en-US" sz="1600" b="1" i="0" dirty="0">
                <a:solidFill>
                  <a:srgbClr val="000000"/>
                </a:solidFill>
                <a:effectLst/>
                <a:latin typeface="+mn-lt"/>
                <a:ea typeface="Calibri" panose="020F0502020204030204" pitchFamily="34" charset="0"/>
                <a:cs typeface="Calibri" panose="020F0502020204030204" pitchFamily="34" charset="0"/>
              </a:rPr>
            </a:br>
            <a:endParaRPr lang="en-IN" sz="1600" b="1" dirty="0">
              <a:latin typeface="+mn-lt"/>
            </a:endParaRPr>
          </a:p>
        </p:txBody>
      </p:sp>
      <p:sp>
        <p:nvSpPr>
          <p:cNvPr id="3" name="Content Placeholder 2">
            <a:extLst>
              <a:ext uri="{FF2B5EF4-FFF2-40B4-BE49-F238E27FC236}">
                <a16:creationId xmlns:a16="http://schemas.microsoft.com/office/drawing/2014/main" id="{0C4CA2E1-5D8B-B334-D626-F81AF7BF4A5F}"/>
              </a:ext>
            </a:extLst>
          </p:cNvPr>
          <p:cNvSpPr>
            <a:spLocks noGrp="1"/>
          </p:cNvSpPr>
          <p:nvPr>
            <p:ph idx="1"/>
          </p:nvPr>
        </p:nvSpPr>
        <p:spPr>
          <a:xfrm>
            <a:off x="744728" y="655398"/>
            <a:ext cx="4022344" cy="4656455"/>
          </a:xfrm>
        </p:spPr>
        <p:txBody>
          <a:bodyPr>
            <a:normAutofit/>
          </a:bodyPr>
          <a:lstStyle/>
          <a:p>
            <a:pPr marL="0" indent="0" algn="l">
              <a:buNone/>
            </a:pPr>
            <a:r>
              <a:rPr lang="en-US" sz="14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Scatter plot - loan_amnt v/s </a:t>
            </a:r>
            <a:r>
              <a:rPr lang="en-US" sz="1400" b="1"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annual_inc</a:t>
            </a:r>
            <a:endParaRPr lang="en-US" sz="14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lgn="l">
              <a:buNone/>
            </a:pPr>
            <a:r>
              <a:rPr lang="en-US" sz="1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Higher the annual income with lower loan amount, the defaulters are less as in the </a:t>
            </a:r>
            <a:r>
              <a:rPr lang="en-US" sz="14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loan_amount</a:t>
            </a:r>
            <a:r>
              <a:rPr lang="en-US" sz="1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below 20000 and the </a:t>
            </a:r>
            <a:r>
              <a:rPr lang="en-US" sz="14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annual_inc</a:t>
            </a:r>
            <a:r>
              <a:rPr lang="en-US" sz="1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around 100000 there are less defaulters. To reduce the defaulters risk, the loan amount approved for higher income borrowers can be little lower loan amount than the maximum suggested range today</a:t>
            </a:r>
          </a:p>
          <a:p>
            <a:endParaRPr lang="en-IN" sz="1400" dirty="0">
              <a:latin typeface="Calibri" panose="020F0502020204030204" pitchFamily="34" charset="0"/>
              <a:ea typeface="Calibri" panose="020F0502020204030204" pitchFamily="34" charset="0"/>
              <a:cs typeface="Calibri" panose="020F0502020204030204" pitchFamily="34" charset="0"/>
            </a:endParaRPr>
          </a:p>
        </p:txBody>
      </p:sp>
      <p:pic>
        <p:nvPicPr>
          <p:cNvPr id="16386" name="Picture 2">
            <a:extLst>
              <a:ext uri="{FF2B5EF4-FFF2-40B4-BE49-F238E27FC236}">
                <a16:creationId xmlns:a16="http://schemas.microsoft.com/office/drawing/2014/main" id="{100B7FA8-EB4E-4E1F-7020-C47F0E4B97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661" y="2564289"/>
            <a:ext cx="5505450" cy="39338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9867EB1-50DE-20AD-4D07-3F3675F7207E}"/>
              </a:ext>
            </a:extLst>
          </p:cNvPr>
          <p:cNvSpPr txBox="1"/>
          <p:nvPr/>
        </p:nvSpPr>
        <p:spPr>
          <a:xfrm>
            <a:off x="6002528" y="587434"/>
            <a:ext cx="6096000" cy="1169551"/>
          </a:xfrm>
          <a:prstGeom prst="rect">
            <a:avLst/>
          </a:prstGeom>
          <a:noFill/>
        </p:spPr>
        <p:txBody>
          <a:bodyPr wrap="square">
            <a:spAutoFit/>
          </a:bodyPr>
          <a:lstStyle/>
          <a:p>
            <a:pPr algn="l"/>
            <a:r>
              <a:rPr lang="en-US" sz="1400" b="1" i="0" dirty="0">
                <a:solidFill>
                  <a:srgbClr val="000000"/>
                </a:solidFill>
                <a:effectLst/>
              </a:rPr>
              <a:t>Scatter plot - loan_amnt v/s </a:t>
            </a:r>
            <a:r>
              <a:rPr lang="en-US" sz="1400" b="1" i="0" dirty="0" err="1">
                <a:solidFill>
                  <a:srgbClr val="000000"/>
                </a:solidFill>
                <a:effectLst/>
              </a:rPr>
              <a:t>int_rate</a:t>
            </a:r>
            <a:endParaRPr lang="en-US" sz="1400" b="1" i="0" dirty="0">
              <a:solidFill>
                <a:srgbClr val="000000"/>
              </a:solidFill>
              <a:effectLst/>
            </a:endParaRPr>
          </a:p>
          <a:p>
            <a:pPr algn="l"/>
            <a:endParaRPr lang="en-US" sz="1400" b="0" i="0" dirty="0">
              <a:solidFill>
                <a:srgbClr val="000000"/>
              </a:solidFill>
              <a:effectLst/>
            </a:endParaRPr>
          </a:p>
          <a:p>
            <a:pPr algn="l"/>
            <a:r>
              <a:rPr lang="en-US" sz="1400" b="0" i="0" dirty="0">
                <a:solidFill>
                  <a:srgbClr val="000000"/>
                </a:solidFill>
                <a:effectLst/>
              </a:rPr>
              <a:t>The defaulters risk is low with reduced interest rate along with reduced loan amount. The interest exceeding 17.5 % and loan amount exceeding 15000 is not showing a great correlation and it indicates higher risk of defaulters.</a:t>
            </a:r>
          </a:p>
        </p:txBody>
      </p:sp>
      <p:pic>
        <p:nvPicPr>
          <p:cNvPr id="16388" name="Picture 4">
            <a:extLst>
              <a:ext uri="{FF2B5EF4-FFF2-40B4-BE49-F238E27FC236}">
                <a16:creationId xmlns:a16="http://schemas.microsoft.com/office/drawing/2014/main" id="{BBA16E66-1DE9-A94F-4E76-2F4FEBB64E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1372" y="2141997"/>
            <a:ext cx="5295900" cy="4193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514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843EE-9D71-D2B5-B912-C3C30B6DBCD7}"/>
              </a:ext>
            </a:extLst>
          </p:cNvPr>
          <p:cNvSpPr>
            <a:spLocks noGrp="1"/>
          </p:cNvSpPr>
          <p:nvPr>
            <p:ph type="title"/>
          </p:nvPr>
        </p:nvSpPr>
        <p:spPr>
          <a:xfrm>
            <a:off x="598424" y="235077"/>
            <a:ext cx="10515600" cy="260731"/>
          </a:xfrm>
        </p:spPr>
        <p:txBody>
          <a:bodyPr>
            <a:normAutofit fontScale="90000"/>
          </a:bodyPr>
          <a:lstStyle/>
          <a:p>
            <a:r>
              <a:rPr lang="en-US" sz="1600" b="1" dirty="0">
                <a:latin typeface="+mn-lt"/>
              </a:rPr>
              <a:t>Correlations</a:t>
            </a:r>
            <a:endParaRPr lang="en-IN" sz="1600" b="1" dirty="0">
              <a:latin typeface="+mn-lt"/>
            </a:endParaRPr>
          </a:p>
        </p:txBody>
      </p:sp>
      <p:pic>
        <p:nvPicPr>
          <p:cNvPr id="1026" name="Picture 2">
            <a:extLst>
              <a:ext uri="{FF2B5EF4-FFF2-40B4-BE49-F238E27FC236}">
                <a16:creationId xmlns:a16="http://schemas.microsoft.com/office/drawing/2014/main" id="{0A9B68BB-9D0B-107C-660B-1259933D72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6816" y="1767840"/>
            <a:ext cx="10515599" cy="47020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B059AA9-4DEA-D9EB-CB60-64AFB7EA7400}"/>
              </a:ext>
            </a:extLst>
          </p:cNvPr>
          <p:cNvSpPr txBox="1"/>
          <p:nvPr/>
        </p:nvSpPr>
        <p:spPr>
          <a:xfrm>
            <a:off x="755904" y="857504"/>
            <a:ext cx="10294112" cy="307777"/>
          </a:xfrm>
          <a:prstGeom prst="rect">
            <a:avLst/>
          </a:prstGeom>
          <a:noFill/>
        </p:spPr>
        <p:txBody>
          <a:bodyPr wrap="square" rtlCol="0">
            <a:spAutoFit/>
          </a:bodyPr>
          <a:lstStyle/>
          <a:p>
            <a:r>
              <a:rPr lang="en-US" sz="1400" dirty="0"/>
              <a:t>Positive correlation trend observed between term and </a:t>
            </a:r>
            <a:r>
              <a:rPr lang="en-US" sz="1400" dirty="0" err="1"/>
              <a:t>int_rate</a:t>
            </a:r>
            <a:r>
              <a:rPr lang="en-US" sz="1400" dirty="0"/>
              <a:t> &amp; </a:t>
            </a:r>
            <a:r>
              <a:rPr lang="en-US" sz="1400" dirty="0" err="1"/>
              <a:t>revol_util</a:t>
            </a:r>
            <a:endParaRPr lang="en-IN" sz="1400" dirty="0"/>
          </a:p>
        </p:txBody>
      </p:sp>
    </p:spTree>
    <p:extLst>
      <p:ext uri="{BB962C8B-B14F-4D97-AF65-F5344CB8AC3E}">
        <p14:creationId xmlns:p14="http://schemas.microsoft.com/office/powerpoint/2010/main" val="4064687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796B3-EE8D-781C-A13C-5B460F6D7FF0}"/>
              </a:ext>
            </a:extLst>
          </p:cNvPr>
          <p:cNvSpPr>
            <a:spLocks noGrp="1"/>
          </p:cNvSpPr>
          <p:nvPr>
            <p:ph type="title"/>
          </p:nvPr>
        </p:nvSpPr>
        <p:spPr>
          <a:xfrm>
            <a:off x="752856" y="88773"/>
            <a:ext cx="10515600" cy="427355"/>
          </a:xfrm>
        </p:spPr>
        <p:txBody>
          <a:bodyPr>
            <a:normAutofit/>
          </a:bodyPr>
          <a:lstStyle/>
          <a:p>
            <a:r>
              <a:rPr lang="en-US" sz="1600" b="1" dirty="0">
                <a:latin typeface="+mn-lt"/>
              </a:rPr>
              <a:t>Recommendations</a:t>
            </a:r>
            <a:endParaRPr lang="en-IN" sz="1600" b="1" dirty="0">
              <a:latin typeface="+mn-lt"/>
            </a:endParaRPr>
          </a:p>
        </p:txBody>
      </p:sp>
      <p:sp>
        <p:nvSpPr>
          <p:cNvPr id="3" name="Content Placeholder 2">
            <a:extLst>
              <a:ext uri="{FF2B5EF4-FFF2-40B4-BE49-F238E27FC236}">
                <a16:creationId xmlns:a16="http://schemas.microsoft.com/office/drawing/2014/main" id="{E8581953-7A0E-864F-6982-0BA191E52838}"/>
              </a:ext>
            </a:extLst>
          </p:cNvPr>
          <p:cNvSpPr>
            <a:spLocks noGrp="1"/>
          </p:cNvSpPr>
          <p:nvPr>
            <p:ph idx="1"/>
          </p:nvPr>
        </p:nvSpPr>
        <p:spPr>
          <a:xfrm>
            <a:off x="553720" y="302450"/>
            <a:ext cx="10515600" cy="5937504"/>
          </a:xfrm>
        </p:spPr>
        <p:txBody>
          <a:bodyPr>
            <a:noAutofit/>
          </a:bodyPr>
          <a:lstStyle/>
          <a:p>
            <a:pPr marL="0" indent="0">
              <a:buNone/>
            </a:pPr>
            <a:endParaRPr lang="en-US" sz="1200" dirty="0"/>
          </a:p>
          <a:p>
            <a:r>
              <a:rPr lang="en-US" sz="1200" dirty="0"/>
              <a:t>Shorter the period the number of borrowers are more. The borrower could be a defaulter if the term is lesser and also the term here may represent upcoming loan application related term or the processed loan term.</a:t>
            </a:r>
          </a:p>
          <a:p>
            <a:r>
              <a:rPr lang="en-US" sz="1200" dirty="0"/>
              <a:t>Majority of the loan borrowers income is not verified and they are prone to defaulting. Approximately around 20-25% of the borrowers income source was verified but not the income. There is a small percentage of risk that these borrowers can become defaulters. The verified borrowers are completely out of risk for defaulting process.</a:t>
            </a:r>
          </a:p>
          <a:p>
            <a:r>
              <a:rPr lang="en-US" sz="1200" dirty="0"/>
              <a:t>There are higher number of loan borrowers as part of grade A &amp; B. Further, the loan borrowers decreases as the grade decreases.</a:t>
            </a:r>
          </a:p>
          <a:p>
            <a:r>
              <a:rPr lang="en-US" sz="1200" dirty="0"/>
              <a:t>Debt consolidation related loan borrowers are more.</a:t>
            </a:r>
          </a:p>
          <a:p>
            <a:r>
              <a:rPr lang="en-US" sz="1200" dirty="0"/>
              <a:t>As the interest increases the number of defaulters increase. The bank should consider interest rate minimal like the non defaulters while considering loan application processing and this should reduce the number of defaulters. Also, The revolving utilization rate is higher for defaulters based on the high usage of revolving credit.</a:t>
            </a:r>
          </a:p>
          <a:p>
            <a:r>
              <a:rPr lang="en-US" sz="1200" dirty="0"/>
              <a:t>As the annual income of the borrower is higher less chances of becoming defaulter. The defaulters are higher with less annual income.</a:t>
            </a:r>
          </a:p>
          <a:p>
            <a:r>
              <a:rPr lang="en-US" sz="1200" dirty="0"/>
              <a:t>The </a:t>
            </a:r>
            <a:r>
              <a:rPr lang="en-US" sz="1200" dirty="0" err="1"/>
              <a:t>loan_amnt</a:t>
            </a:r>
            <a:r>
              <a:rPr lang="en-US" sz="1200" dirty="0"/>
              <a:t>/</a:t>
            </a:r>
            <a:r>
              <a:rPr lang="en-US" sz="1200" dirty="0" err="1"/>
              <a:t>funded_amnt</a:t>
            </a:r>
            <a:r>
              <a:rPr lang="en-US" sz="1200" dirty="0"/>
              <a:t>/</a:t>
            </a:r>
            <a:r>
              <a:rPr lang="en-US" sz="1200" dirty="0" err="1"/>
              <a:t>funded_amnt_inv</a:t>
            </a:r>
            <a:r>
              <a:rPr lang="en-US" sz="1200" dirty="0"/>
              <a:t> all have a common trend as the </a:t>
            </a:r>
            <a:r>
              <a:rPr lang="en-US" sz="1200" dirty="0" err="1"/>
              <a:t>loan_amnt</a:t>
            </a:r>
            <a:r>
              <a:rPr lang="en-US" sz="1200" dirty="0"/>
              <a:t>/</a:t>
            </a:r>
            <a:r>
              <a:rPr lang="en-US" sz="1200" dirty="0" err="1"/>
              <a:t>funded_amnt</a:t>
            </a:r>
            <a:r>
              <a:rPr lang="en-US" sz="1200" dirty="0"/>
              <a:t>/</a:t>
            </a:r>
            <a:r>
              <a:rPr lang="en-US" sz="1200" dirty="0" err="1"/>
              <a:t>funded_amnt_inv</a:t>
            </a:r>
            <a:r>
              <a:rPr lang="en-US" sz="1200" dirty="0"/>
              <a:t> are high there are less defaulters. As the loan amount decreases, the defaulters high. It is also observed that, the </a:t>
            </a:r>
            <a:r>
              <a:rPr lang="en-US" sz="1200" dirty="0" err="1"/>
              <a:t>loan_amnt</a:t>
            </a:r>
            <a:r>
              <a:rPr lang="en-US" sz="1200" dirty="0"/>
              <a:t>/</a:t>
            </a:r>
            <a:r>
              <a:rPr lang="en-US" sz="1200" dirty="0" err="1"/>
              <a:t>funded_amnt</a:t>
            </a:r>
            <a:r>
              <a:rPr lang="en-US" sz="1200" dirty="0"/>
              <a:t>/</a:t>
            </a:r>
            <a:r>
              <a:rPr lang="en-US" sz="1200" dirty="0" err="1"/>
              <a:t>funded_amnt_inv</a:t>
            </a:r>
            <a:r>
              <a:rPr lang="en-US" sz="1200" dirty="0"/>
              <a:t> below 10000 has the highest defaulters and exceeding 10000 has the lowest trend.</a:t>
            </a:r>
          </a:p>
          <a:p>
            <a:r>
              <a:rPr lang="en-US" sz="1200" dirty="0"/>
              <a:t>There are more defaulters with loan interest rate in the range 5-15%. Higher the interest rate, the tendency to close/pay the loan is higher and also the defaulters are more when the salary range is below 50000. The defaulters are less with increased salary range of borrowers.</a:t>
            </a:r>
          </a:p>
          <a:p>
            <a:r>
              <a:rPr lang="en-US" sz="1200" dirty="0"/>
              <a:t>The defaulters trend is observed with every salary range of annual income but their purpose of loan categories are deviating for different range of </a:t>
            </a:r>
            <a:r>
              <a:rPr lang="en-US" sz="1200" dirty="0" err="1"/>
              <a:t>annual_inc</a:t>
            </a:r>
            <a:r>
              <a:rPr lang="en-US" sz="1200" dirty="0"/>
              <a:t>. Irrespective of the </a:t>
            </a:r>
            <a:r>
              <a:rPr lang="en-US" sz="1200" dirty="0" err="1"/>
              <a:t>annual_inc</a:t>
            </a:r>
            <a:r>
              <a:rPr lang="en-US" sz="1200" dirty="0"/>
              <a:t> and purpose of loan applied by borrower, the defaulting risk is high in every purpose and with every </a:t>
            </a:r>
            <a:r>
              <a:rPr lang="en-US" sz="1200" dirty="0" err="1"/>
              <a:t>annual_inc</a:t>
            </a:r>
            <a:r>
              <a:rPr lang="en-US" sz="1200" dirty="0"/>
              <a:t> range.</a:t>
            </a:r>
          </a:p>
          <a:p>
            <a:pPr lvl="1"/>
            <a:r>
              <a:rPr lang="en-US" sz="1200" dirty="0"/>
              <a:t>The defaulters are more with </a:t>
            </a:r>
            <a:r>
              <a:rPr lang="en-US" sz="1200" dirty="0" err="1"/>
              <a:t>annual_inc</a:t>
            </a:r>
            <a:r>
              <a:rPr lang="en-US" sz="1200" dirty="0"/>
              <a:t> greater than 50000 in loan borrowers categories like </a:t>
            </a:r>
          </a:p>
          <a:p>
            <a:pPr lvl="2"/>
            <a:r>
              <a:rPr lang="en-US" sz="1200" dirty="0"/>
              <a:t>home improvement/small 	</a:t>
            </a:r>
          </a:p>
          <a:p>
            <a:pPr lvl="2"/>
            <a:r>
              <a:rPr lang="en-US" sz="1200" dirty="0"/>
              <a:t>business/house/medical/credit card/wedding/debt 	</a:t>
            </a:r>
          </a:p>
          <a:p>
            <a:pPr lvl="2"/>
            <a:r>
              <a:rPr lang="en-US" sz="1200" dirty="0"/>
              <a:t>consolidation</a:t>
            </a:r>
          </a:p>
          <a:p>
            <a:pPr lvl="1"/>
            <a:r>
              <a:rPr lang="en-US" sz="1200" dirty="0"/>
              <a:t>The defaulters are more with </a:t>
            </a:r>
            <a:r>
              <a:rPr lang="en-US" sz="1200" dirty="0" err="1"/>
              <a:t>annual_inc</a:t>
            </a:r>
            <a:r>
              <a:rPr lang="en-US" sz="1200" dirty="0"/>
              <a:t> less than 50000 in loan borrowers categories like</a:t>
            </a:r>
          </a:p>
          <a:p>
            <a:pPr lvl="2"/>
            <a:r>
              <a:rPr lang="en-US" sz="1200" dirty="0"/>
              <a:t>Car/other/major 	</a:t>
            </a:r>
          </a:p>
          <a:p>
            <a:pPr lvl="2"/>
            <a:r>
              <a:rPr lang="en-US" sz="1200" dirty="0"/>
              <a:t>purpose/moving/vacation/education/renewable energy</a:t>
            </a:r>
          </a:p>
          <a:p>
            <a:pPr marL="0" indent="0">
              <a:buNone/>
            </a:pPr>
            <a:endParaRPr lang="en-US" sz="1200" dirty="0"/>
          </a:p>
          <a:p>
            <a:pPr marL="0" indent="0">
              <a:buNone/>
            </a:pPr>
            <a:endParaRPr lang="en-US" sz="1200" dirty="0"/>
          </a:p>
          <a:p>
            <a:endParaRPr lang="en-US" sz="1200" dirty="0"/>
          </a:p>
          <a:p>
            <a:endParaRPr lang="en-IN" sz="1200" dirty="0"/>
          </a:p>
        </p:txBody>
      </p:sp>
    </p:spTree>
    <p:extLst>
      <p:ext uri="{BB962C8B-B14F-4D97-AF65-F5344CB8AC3E}">
        <p14:creationId xmlns:p14="http://schemas.microsoft.com/office/powerpoint/2010/main" val="1492082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34EBE-DD73-886E-97BB-5F4435FFA5B4}"/>
              </a:ext>
            </a:extLst>
          </p:cNvPr>
          <p:cNvSpPr>
            <a:spLocks noGrp="1"/>
          </p:cNvSpPr>
          <p:nvPr>
            <p:ph type="title"/>
          </p:nvPr>
        </p:nvSpPr>
        <p:spPr>
          <a:xfrm>
            <a:off x="838200" y="365125"/>
            <a:ext cx="10515600" cy="451739"/>
          </a:xfrm>
        </p:spPr>
        <p:txBody>
          <a:bodyPr>
            <a:normAutofit/>
          </a:bodyPr>
          <a:lstStyle/>
          <a:p>
            <a:r>
              <a:rPr lang="en-US" sz="1600" b="1" dirty="0">
                <a:latin typeface="+mn-lt"/>
              </a:rPr>
              <a:t>Recommendations cont..</a:t>
            </a:r>
            <a:endParaRPr lang="en-IN" sz="1600" b="1" dirty="0">
              <a:latin typeface="+mn-lt"/>
            </a:endParaRPr>
          </a:p>
        </p:txBody>
      </p:sp>
      <p:sp>
        <p:nvSpPr>
          <p:cNvPr id="3" name="Content Placeholder 2">
            <a:extLst>
              <a:ext uri="{FF2B5EF4-FFF2-40B4-BE49-F238E27FC236}">
                <a16:creationId xmlns:a16="http://schemas.microsoft.com/office/drawing/2014/main" id="{B3014AB0-40A6-5B16-54AE-225C371FEC28}"/>
              </a:ext>
            </a:extLst>
          </p:cNvPr>
          <p:cNvSpPr>
            <a:spLocks noGrp="1"/>
          </p:cNvSpPr>
          <p:nvPr>
            <p:ph idx="1"/>
          </p:nvPr>
        </p:nvSpPr>
        <p:spPr>
          <a:xfrm>
            <a:off x="683768" y="816863"/>
            <a:ext cx="10515600" cy="5676011"/>
          </a:xfrm>
        </p:spPr>
        <p:txBody>
          <a:bodyPr>
            <a:noAutofit/>
          </a:bodyPr>
          <a:lstStyle/>
          <a:p>
            <a:endParaRPr lang="en-US" sz="1400" dirty="0"/>
          </a:p>
          <a:p>
            <a:r>
              <a:rPr lang="en-US" sz="1400" dirty="0"/>
              <a:t>The borrowers with less loan term are having less defaulters with the loan amount below 10000. As the term is high, the defaulters are more with the increased loan amount trend. The defaulters are anyways high irrespective of term and also the loan amount.</a:t>
            </a:r>
          </a:p>
          <a:p>
            <a:r>
              <a:rPr lang="en-US" sz="1400" dirty="0"/>
              <a:t>The defaulters are identified in every category of the </a:t>
            </a:r>
            <a:r>
              <a:rPr lang="en-US" sz="1400" dirty="0" err="1"/>
              <a:t>verification_status</a:t>
            </a:r>
            <a:r>
              <a:rPr lang="en-US" sz="1400" dirty="0"/>
              <a:t> with verified/source verified/not verified. However, its good idea to reduce the </a:t>
            </a:r>
            <a:r>
              <a:rPr lang="en-US" sz="1400" dirty="0" err="1"/>
              <a:t>loan_amnt</a:t>
            </a:r>
            <a:r>
              <a:rPr lang="en-US" sz="1400" dirty="0"/>
              <a:t> as the defaulting risk is high irrespective of the </a:t>
            </a:r>
            <a:r>
              <a:rPr lang="en-US" sz="1400" dirty="0" err="1"/>
              <a:t>verification_status</a:t>
            </a:r>
            <a:endParaRPr lang="en-US" sz="1400" dirty="0"/>
          </a:p>
          <a:p>
            <a:r>
              <a:rPr lang="en-US" sz="1400" dirty="0"/>
              <a:t>The defaulters are high in every home ownership category. However, The home ownership with mortgage and other categories are having very high defaulters trend. The own and rent home ownership categories are having comparatively less defaulters. Its better to consider the own and rent home categories with a lesser loan amount to reduce the defaulters risk. The mortgage home ownership is having higher loan amount and the high defaulters so, reducing the </a:t>
            </a:r>
            <a:r>
              <a:rPr lang="en-US" sz="1400" dirty="0" err="1"/>
              <a:t>loan_amnt</a:t>
            </a:r>
            <a:r>
              <a:rPr lang="en-US" sz="1400" dirty="0"/>
              <a:t> might reduce the risk of defaulters. As the interest goes high, the defaulters are high in every home ownership category</a:t>
            </a:r>
          </a:p>
          <a:p>
            <a:r>
              <a:rPr lang="en-US" sz="1400" dirty="0"/>
              <a:t>As the number of installments increases along with loan amount, there is a high risk of defaulters. With less installments and the less loan amount, we can see there is a positive correlation between the loan amount and installments.</a:t>
            </a:r>
          </a:p>
          <a:p>
            <a:endParaRPr lang="en-US" sz="1400" dirty="0"/>
          </a:p>
          <a:p>
            <a:r>
              <a:rPr lang="en-US" sz="1400" dirty="0"/>
              <a:t>Higher the annual income with lower loan amount, the defaulters are less as in the </a:t>
            </a:r>
            <a:r>
              <a:rPr lang="en-US" sz="1400" dirty="0" err="1"/>
              <a:t>loan_amount</a:t>
            </a:r>
            <a:r>
              <a:rPr lang="en-US" sz="1400" dirty="0"/>
              <a:t> below 20000 and the </a:t>
            </a:r>
            <a:r>
              <a:rPr lang="en-US" sz="1400" dirty="0" err="1"/>
              <a:t>annual_inc</a:t>
            </a:r>
            <a:r>
              <a:rPr lang="en-US" sz="1400" dirty="0"/>
              <a:t> around 100000 there are less defaulters. To reduce the defaulters risk, the loan amount approved for higher income borrowers can be little lower loan amount than the maximum suggested range today</a:t>
            </a:r>
          </a:p>
          <a:p>
            <a:endParaRPr lang="en-US" sz="1400" dirty="0"/>
          </a:p>
          <a:p>
            <a:r>
              <a:rPr lang="en-US" sz="1400" dirty="0"/>
              <a:t>The defaulters risk is low with reduced interest rate along with reduced loan amount. The interest exceeding 17.5 % and loan amount exceeding 15000 is not showing a great correlation and it indicates higher risk of defaulters.</a:t>
            </a:r>
          </a:p>
          <a:p>
            <a:endParaRPr lang="en-IN" sz="1400" dirty="0"/>
          </a:p>
        </p:txBody>
      </p:sp>
    </p:spTree>
    <p:extLst>
      <p:ext uri="{BB962C8B-B14F-4D97-AF65-F5344CB8AC3E}">
        <p14:creationId xmlns:p14="http://schemas.microsoft.com/office/powerpoint/2010/main" val="325899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E0BAF-101F-0BCE-DE23-9AD6A356691D}"/>
              </a:ext>
            </a:extLst>
          </p:cNvPr>
          <p:cNvSpPr>
            <a:spLocks noGrp="1"/>
          </p:cNvSpPr>
          <p:nvPr>
            <p:ph idx="1"/>
          </p:nvPr>
        </p:nvSpPr>
        <p:spPr/>
        <p:txBody>
          <a:bodyPr>
            <a:normAutofit/>
          </a:bodyPr>
          <a:lstStyle/>
          <a:p>
            <a:pPr marL="514350" indent="-514350" algn="ctr">
              <a:buFont typeface="+mj-lt"/>
              <a:buAutoNum type="arabicPeriod"/>
            </a:pPr>
            <a:endParaRPr lang="en-US" sz="4800" i="1" dirty="0">
              <a:solidFill>
                <a:schemeClr val="accent5">
                  <a:lumMod val="50000"/>
                </a:schemeClr>
              </a:solidFill>
            </a:endParaRPr>
          </a:p>
          <a:p>
            <a:pPr marL="0" indent="0" algn="ctr">
              <a:buNone/>
            </a:pPr>
            <a:r>
              <a:rPr lang="en-IN" sz="5400" i="1" dirty="0">
                <a:solidFill>
                  <a:schemeClr val="accent5">
                    <a:lumMod val="50000"/>
                  </a:schemeClr>
                </a:solidFill>
                <a:latin typeface="Arial Black" panose="020B0A04020102020204" pitchFamily="34" charset="0"/>
              </a:rPr>
              <a:t>THANK YOU</a:t>
            </a:r>
          </a:p>
        </p:txBody>
      </p:sp>
    </p:spTree>
    <p:extLst>
      <p:ext uri="{BB962C8B-B14F-4D97-AF65-F5344CB8AC3E}">
        <p14:creationId xmlns:p14="http://schemas.microsoft.com/office/powerpoint/2010/main" val="3861462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583B-8819-22DE-81F0-3FDBDB242A43}"/>
              </a:ext>
            </a:extLst>
          </p:cNvPr>
          <p:cNvSpPr>
            <a:spLocks noGrp="1"/>
          </p:cNvSpPr>
          <p:nvPr>
            <p:ph type="title"/>
          </p:nvPr>
        </p:nvSpPr>
        <p:spPr/>
        <p:txBody>
          <a:bodyPr>
            <a:normAutofit/>
          </a:bodyPr>
          <a:lstStyle/>
          <a:p>
            <a:r>
              <a:rPr lang="en-US" sz="1600" b="1" dirty="0">
                <a:latin typeface="+mn-lt"/>
              </a:rPr>
              <a:t>Lending Case Club Study – Problem Statement</a:t>
            </a:r>
            <a:endParaRPr lang="en-IN" sz="1600" b="1" dirty="0">
              <a:latin typeface="+mn-lt"/>
            </a:endParaRPr>
          </a:p>
        </p:txBody>
      </p:sp>
      <p:sp>
        <p:nvSpPr>
          <p:cNvPr id="3" name="Content Placeholder 2">
            <a:extLst>
              <a:ext uri="{FF2B5EF4-FFF2-40B4-BE49-F238E27FC236}">
                <a16:creationId xmlns:a16="http://schemas.microsoft.com/office/drawing/2014/main" id="{5811873A-7FB5-B75C-6E42-65BA1B5B9265}"/>
              </a:ext>
            </a:extLst>
          </p:cNvPr>
          <p:cNvSpPr>
            <a:spLocks noGrp="1"/>
          </p:cNvSpPr>
          <p:nvPr>
            <p:ph idx="1"/>
          </p:nvPr>
        </p:nvSpPr>
        <p:spPr/>
        <p:txBody>
          <a:bodyPr>
            <a:normAutofit/>
          </a:bodyPr>
          <a:lstStyle/>
          <a:p>
            <a:pPr marL="0" indent="0">
              <a:buNone/>
            </a:pPr>
            <a:endParaRPr lang="en-US" sz="1600" b="1" i="1" dirty="0">
              <a:solidFill>
                <a:srgbClr val="FF0000"/>
              </a:solidFill>
            </a:endParaRPr>
          </a:p>
          <a:p>
            <a:pPr marL="0" indent="0">
              <a:buNone/>
            </a:pPr>
            <a:endParaRPr lang="en-US" sz="1600" b="1" i="1" dirty="0">
              <a:solidFill>
                <a:srgbClr val="FF0000"/>
              </a:solidFill>
            </a:endParaRPr>
          </a:p>
          <a:p>
            <a:pPr marL="0" indent="0">
              <a:buNone/>
            </a:pPr>
            <a:endParaRPr lang="en-US" sz="1600" b="1" i="1" dirty="0">
              <a:solidFill>
                <a:srgbClr val="FF0000"/>
              </a:solidFill>
            </a:endParaRPr>
          </a:p>
          <a:p>
            <a:pPr marL="0" indent="0">
              <a:buNone/>
            </a:pPr>
            <a:endParaRPr lang="en-US" sz="1600" b="1" i="1" dirty="0">
              <a:solidFill>
                <a:srgbClr val="FF0000"/>
              </a:solidFill>
            </a:endParaRPr>
          </a:p>
          <a:p>
            <a:pPr marL="0" indent="0">
              <a:buNone/>
            </a:pPr>
            <a:r>
              <a:rPr lang="en-US" sz="1600" b="1" i="1" dirty="0">
                <a:solidFill>
                  <a:srgbClr val="FF0000"/>
                </a:solidFill>
              </a:rPr>
              <a:t>The objective is to conduct analysis on loan data set to identify driving factors that plays major role in identifying defaulters, so that at the time of loan application, we can use those variables for approval/rejection of the loan to derive conclusions. </a:t>
            </a:r>
            <a:endParaRPr lang="en-IN" sz="1600" b="1" i="1" dirty="0">
              <a:solidFill>
                <a:srgbClr val="FF0000"/>
              </a:solidFill>
            </a:endParaRPr>
          </a:p>
        </p:txBody>
      </p:sp>
    </p:spTree>
    <p:extLst>
      <p:ext uri="{BB962C8B-B14F-4D97-AF65-F5344CB8AC3E}">
        <p14:creationId xmlns:p14="http://schemas.microsoft.com/office/powerpoint/2010/main" val="2622873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C2710-AFF9-AE2E-4159-0549989DB849}"/>
              </a:ext>
            </a:extLst>
          </p:cNvPr>
          <p:cNvSpPr>
            <a:spLocks noGrp="1"/>
          </p:cNvSpPr>
          <p:nvPr>
            <p:ph type="title"/>
          </p:nvPr>
        </p:nvSpPr>
        <p:spPr>
          <a:xfrm>
            <a:off x="838200" y="365125"/>
            <a:ext cx="10515600" cy="411099"/>
          </a:xfrm>
        </p:spPr>
        <p:txBody>
          <a:bodyPr>
            <a:normAutofit/>
          </a:bodyPr>
          <a:lstStyle/>
          <a:p>
            <a:r>
              <a:rPr lang="en-US" sz="1400" b="1" dirty="0">
                <a:latin typeface="+mn-lt"/>
              </a:rPr>
              <a:t>Lending Case Club Study – Exploratory Data Analysis</a:t>
            </a:r>
            <a:endParaRPr lang="en-IN" sz="1400" b="1" dirty="0">
              <a:latin typeface="+mn-lt"/>
            </a:endParaRPr>
          </a:p>
        </p:txBody>
      </p:sp>
      <p:sp>
        <p:nvSpPr>
          <p:cNvPr id="3" name="Content Placeholder 2">
            <a:extLst>
              <a:ext uri="{FF2B5EF4-FFF2-40B4-BE49-F238E27FC236}">
                <a16:creationId xmlns:a16="http://schemas.microsoft.com/office/drawing/2014/main" id="{AB5147BF-D817-593B-8239-29B9059F6A55}"/>
              </a:ext>
            </a:extLst>
          </p:cNvPr>
          <p:cNvSpPr>
            <a:spLocks noGrp="1"/>
          </p:cNvSpPr>
          <p:nvPr>
            <p:ph idx="1"/>
          </p:nvPr>
        </p:nvSpPr>
        <p:spPr>
          <a:xfrm>
            <a:off x="740664" y="1155064"/>
            <a:ext cx="10515600" cy="4985639"/>
          </a:xfrm>
        </p:spPr>
        <p:txBody>
          <a:bodyPr>
            <a:normAutofit/>
          </a:bodyPr>
          <a:lstStyle/>
          <a:p>
            <a:r>
              <a:rPr lang="en-US" sz="1400" dirty="0"/>
              <a:t>Exploratory Data Analysis for loan data set will be conducted by performing below steps.</a:t>
            </a:r>
          </a:p>
          <a:p>
            <a:pPr lvl="1"/>
            <a:r>
              <a:rPr lang="en-US" sz="1400" dirty="0"/>
              <a:t>Data Cleaning – Data cleaning will be performed to have more meaningful and required data for our analysis.</a:t>
            </a:r>
          </a:p>
          <a:p>
            <a:pPr lvl="2"/>
            <a:r>
              <a:rPr lang="en-US" sz="1400" dirty="0"/>
              <a:t>Removing null/Nan/Blank value columns.</a:t>
            </a:r>
          </a:p>
          <a:p>
            <a:pPr lvl="2"/>
            <a:r>
              <a:rPr lang="en-US" sz="1400" dirty="0"/>
              <a:t>Analyze the column variables with null value percentage and eliminate those by doing a cleanup of those rows.</a:t>
            </a:r>
          </a:p>
          <a:p>
            <a:pPr lvl="2"/>
            <a:r>
              <a:rPr lang="en-US" sz="1400" dirty="0"/>
              <a:t>Drop the column variables which are not going to add value for our analysis.</a:t>
            </a:r>
          </a:p>
          <a:p>
            <a:pPr lvl="1"/>
            <a:r>
              <a:rPr lang="en-US" sz="1400" dirty="0"/>
              <a:t>Data Understanding</a:t>
            </a:r>
          </a:p>
          <a:p>
            <a:pPr lvl="2"/>
            <a:r>
              <a:rPr lang="en-US" sz="1400" dirty="0"/>
              <a:t>Get an understanding of the loan data set by going through data dictionary and the variables specific usage to see if they are going to contribute for our analysis </a:t>
            </a:r>
          </a:p>
          <a:p>
            <a:pPr lvl="1"/>
            <a:r>
              <a:rPr lang="en-US" sz="1400" dirty="0"/>
              <a:t>Univariate Analysis</a:t>
            </a:r>
          </a:p>
          <a:p>
            <a:pPr lvl="2"/>
            <a:r>
              <a:rPr lang="en-US" sz="1400" dirty="0"/>
              <a:t>Analysis each column to get their data pattern and business understanding by plotting the graphs to read the distribution</a:t>
            </a:r>
          </a:p>
          <a:p>
            <a:pPr lvl="1"/>
            <a:r>
              <a:rPr lang="en-US" sz="1400" dirty="0"/>
              <a:t>Bivariate Analysis</a:t>
            </a:r>
          </a:p>
          <a:p>
            <a:pPr lvl="2"/>
            <a:r>
              <a:rPr lang="en-US" sz="1400" dirty="0"/>
              <a:t>Analyze the two data variables to see if we can get a meaningful insight of those variables</a:t>
            </a:r>
          </a:p>
          <a:p>
            <a:pPr lvl="1"/>
            <a:r>
              <a:rPr lang="en-US" sz="1400" dirty="0"/>
              <a:t>Segmented Univariate Analysis</a:t>
            </a:r>
          </a:p>
          <a:p>
            <a:pPr lvl="2"/>
            <a:r>
              <a:rPr lang="en-US" sz="1400" dirty="0"/>
              <a:t>Analyzing the continuous data variables with respect to the categorical column</a:t>
            </a:r>
          </a:p>
          <a:p>
            <a:pPr lvl="1"/>
            <a:r>
              <a:rPr lang="en-US" sz="1400" dirty="0"/>
              <a:t>Conclusion – Solution recommendations</a:t>
            </a:r>
          </a:p>
          <a:p>
            <a:pPr lvl="2"/>
            <a:r>
              <a:rPr lang="en-US" sz="1400" dirty="0"/>
              <a:t>Provide final conclusion to the problem statement based on </a:t>
            </a:r>
            <a:r>
              <a:rPr lang="en-US" sz="1400" dirty="0" err="1"/>
              <a:t>finaly</a:t>
            </a:r>
            <a:r>
              <a:rPr lang="en-US" sz="1400" dirty="0"/>
              <a:t> analysis.</a:t>
            </a:r>
          </a:p>
          <a:p>
            <a:pPr marL="457200" lvl="1" indent="0">
              <a:buNone/>
            </a:pPr>
            <a:endParaRPr lang="en-IN" sz="1400" dirty="0"/>
          </a:p>
        </p:txBody>
      </p:sp>
    </p:spTree>
    <p:extLst>
      <p:ext uri="{BB962C8B-B14F-4D97-AF65-F5344CB8AC3E}">
        <p14:creationId xmlns:p14="http://schemas.microsoft.com/office/powerpoint/2010/main" val="3672809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F725-EECB-31D1-A784-E2D2A18C28EF}"/>
              </a:ext>
            </a:extLst>
          </p:cNvPr>
          <p:cNvSpPr>
            <a:spLocks noGrp="1"/>
          </p:cNvSpPr>
          <p:nvPr>
            <p:ph type="title"/>
          </p:nvPr>
        </p:nvSpPr>
        <p:spPr>
          <a:xfrm>
            <a:off x="838200" y="365125"/>
            <a:ext cx="10515600" cy="411099"/>
          </a:xfrm>
        </p:spPr>
        <p:txBody>
          <a:bodyPr>
            <a:normAutofit/>
          </a:bodyPr>
          <a:lstStyle/>
          <a:p>
            <a:r>
              <a:rPr lang="en-US" sz="1400" b="1" dirty="0">
                <a:latin typeface="+mn-lt"/>
              </a:rPr>
              <a:t>EDA - Data Cleaning – Loan Data Set</a:t>
            </a:r>
            <a:endParaRPr lang="en-IN" sz="1400" b="1" dirty="0">
              <a:latin typeface="+mn-lt"/>
            </a:endParaRPr>
          </a:p>
        </p:txBody>
      </p:sp>
      <p:sp>
        <p:nvSpPr>
          <p:cNvPr id="3" name="Content Placeholder 2">
            <a:extLst>
              <a:ext uri="{FF2B5EF4-FFF2-40B4-BE49-F238E27FC236}">
                <a16:creationId xmlns:a16="http://schemas.microsoft.com/office/drawing/2014/main" id="{2D58C529-E4C0-37A0-8930-C2BC83B502F8}"/>
              </a:ext>
            </a:extLst>
          </p:cNvPr>
          <p:cNvSpPr>
            <a:spLocks noGrp="1"/>
          </p:cNvSpPr>
          <p:nvPr>
            <p:ph idx="1"/>
          </p:nvPr>
        </p:nvSpPr>
        <p:spPr>
          <a:xfrm>
            <a:off x="838200" y="833120"/>
            <a:ext cx="10515600" cy="5343843"/>
          </a:xfrm>
        </p:spPr>
        <p:txBody>
          <a:bodyPr>
            <a:normAutofit/>
          </a:bodyPr>
          <a:lstStyle/>
          <a:p>
            <a:pPr marL="0" indent="0">
              <a:buNone/>
            </a:pPr>
            <a:r>
              <a:rPr lang="en-US" sz="1400" b="1" dirty="0"/>
              <a:t>Data cleaning activity is conducted for below criteria's in our analysis.</a:t>
            </a:r>
          </a:p>
          <a:p>
            <a:pPr marL="0" indent="0">
              <a:buNone/>
            </a:pPr>
            <a:endParaRPr lang="en-US" sz="1400" dirty="0"/>
          </a:p>
          <a:p>
            <a:pPr lvl="1">
              <a:buFont typeface="Wingdings" panose="05000000000000000000" pitchFamily="2" charset="2"/>
              <a:buChar char="Ø"/>
            </a:pPr>
            <a:r>
              <a:rPr lang="en-US" sz="1400" dirty="0"/>
              <a:t>Analyzed the columns having missing values as Nan and marked those column values as True/False for reviewing the data</a:t>
            </a:r>
          </a:p>
          <a:p>
            <a:pPr lvl="1">
              <a:buFont typeface="Wingdings" panose="05000000000000000000" pitchFamily="2" charset="2"/>
              <a:buChar char="Ø"/>
            </a:pPr>
            <a:r>
              <a:rPr lang="en-US" sz="1400" i="0" dirty="0">
                <a:solidFill>
                  <a:srgbClr val="000000"/>
                </a:solidFill>
                <a:effectLst/>
              </a:rPr>
              <a:t>Identify the number of missing values by checking the sum of null values for each column to look for if there are any</a:t>
            </a:r>
          </a:p>
          <a:p>
            <a:pPr lvl="1">
              <a:buFont typeface="Wingdings" panose="05000000000000000000" pitchFamily="2" charset="2"/>
              <a:buChar char="Ø"/>
            </a:pPr>
            <a:r>
              <a:rPr lang="en-US" sz="1400" i="0" dirty="0">
                <a:solidFill>
                  <a:srgbClr val="000000"/>
                </a:solidFill>
                <a:effectLst/>
              </a:rPr>
              <a:t>Calculate the percentage of null values in each column for further understanding the data</a:t>
            </a:r>
          </a:p>
          <a:p>
            <a:pPr lvl="1">
              <a:buFont typeface="Wingdings" panose="05000000000000000000" pitchFamily="2" charset="2"/>
              <a:buChar char="Ø"/>
            </a:pPr>
            <a:r>
              <a:rPr lang="en-US" sz="1400" i="0" dirty="0">
                <a:solidFill>
                  <a:srgbClr val="000000"/>
                </a:solidFill>
                <a:effectLst/>
              </a:rPr>
              <a:t>Fetch the number of columns that have null values. The result indicates, there are 68 columns with null values</a:t>
            </a:r>
          </a:p>
          <a:p>
            <a:pPr marL="457200" lvl="1" indent="0">
              <a:buNone/>
            </a:pPr>
            <a:r>
              <a:rPr lang="en-US" sz="1400" i="0" dirty="0">
                <a:solidFill>
                  <a:srgbClr val="000000"/>
                </a:solidFill>
                <a:effectLst/>
              </a:rPr>
              <a:t>		</a:t>
            </a:r>
            <a:r>
              <a:rPr lang="en-US" sz="1400" i="0" dirty="0">
                <a:solidFill>
                  <a:srgbClr val="FF0000"/>
                </a:solidFill>
                <a:effectLst/>
              </a:rPr>
              <a:t>Dropped all the columns having all of its values as null</a:t>
            </a:r>
          </a:p>
          <a:p>
            <a:pPr lvl="1">
              <a:buFont typeface="Wingdings" panose="05000000000000000000" pitchFamily="2" charset="2"/>
              <a:buChar char="Ø"/>
            </a:pPr>
            <a:r>
              <a:rPr lang="en-US" sz="1400" i="0" dirty="0">
                <a:solidFill>
                  <a:srgbClr val="000000"/>
                </a:solidFill>
                <a:effectLst/>
              </a:rPr>
              <a:t>By looking at the XLS and the loan dataset here, it indicates that there are some columns which are not required for the loan defaulting approval process. </a:t>
            </a:r>
            <a:r>
              <a:rPr lang="en-US" sz="1400" i="0" dirty="0">
                <a:solidFill>
                  <a:srgbClr val="FF0000"/>
                </a:solidFill>
                <a:effectLst/>
              </a:rPr>
              <a:t>The columns which are populated post loan processing will be removed </a:t>
            </a:r>
            <a:r>
              <a:rPr lang="en-US" sz="1400" i="0" dirty="0">
                <a:solidFill>
                  <a:srgbClr val="000000"/>
                </a:solidFill>
                <a:effectLst/>
              </a:rPr>
              <a:t>as our focus is to identify defaulters for the upcoming loan processing. Below are the columns dropped as part of this activity.</a:t>
            </a:r>
          </a:p>
          <a:p>
            <a:pPr marL="914400" lvl="2" indent="0">
              <a:buNone/>
            </a:pPr>
            <a:endParaRPr lang="en-IN" sz="1400" dirty="0"/>
          </a:p>
          <a:p>
            <a:pPr marL="914400" lvl="2" indent="0">
              <a:buNone/>
            </a:pPr>
            <a:r>
              <a:rPr lang="en-IN" sz="1400" dirty="0" err="1">
                <a:highlight>
                  <a:srgbClr val="FFFF00"/>
                </a:highlight>
              </a:rPr>
              <a:t>url</a:t>
            </a:r>
            <a:r>
              <a:rPr lang="en-IN" sz="1400" dirty="0">
                <a:highlight>
                  <a:srgbClr val="FFFF00"/>
                </a:highlight>
              </a:rPr>
              <a:t>/</a:t>
            </a:r>
            <a:r>
              <a:rPr lang="en-IN" sz="1400" dirty="0" err="1">
                <a:highlight>
                  <a:srgbClr val="FFFF00"/>
                </a:highlight>
              </a:rPr>
              <a:t>desc</a:t>
            </a:r>
            <a:r>
              <a:rPr lang="en-IN" sz="1400" dirty="0">
                <a:highlight>
                  <a:srgbClr val="FFFF00"/>
                </a:highlight>
              </a:rPr>
              <a:t>/</a:t>
            </a:r>
            <a:r>
              <a:rPr lang="en-IN" sz="1400" dirty="0" err="1">
                <a:highlight>
                  <a:srgbClr val="FFFF00"/>
                </a:highlight>
              </a:rPr>
              <a:t>zip_code</a:t>
            </a:r>
            <a:r>
              <a:rPr lang="en-IN" sz="1400" dirty="0">
                <a:highlight>
                  <a:srgbClr val="FFFF00"/>
                </a:highlight>
              </a:rPr>
              <a:t>/</a:t>
            </a:r>
            <a:r>
              <a:rPr lang="en-IN" sz="1400" dirty="0" err="1">
                <a:highlight>
                  <a:srgbClr val="FFFF00"/>
                </a:highlight>
              </a:rPr>
              <a:t>addr_state</a:t>
            </a:r>
            <a:r>
              <a:rPr lang="en-IN" sz="1400" dirty="0">
                <a:highlight>
                  <a:srgbClr val="FFFF00"/>
                </a:highlight>
              </a:rPr>
              <a:t>/id/</a:t>
            </a:r>
            <a:r>
              <a:rPr lang="en-IN" sz="1400" dirty="0" err="1">
                <a:highlight>
                  <a:srgbClr val="FFFF00"/>
                </a:highlight>
              </a:rPr>
              <a:t>member_id</a:t>
            </a:r>
            <a:r>
              <a:rPr lang="en-IN" sz="1400" dirty="0">
                <a:highlight>
                  <a:srgbClr val="FFFF00"/>
                </a:highlight>
              </a:rPr>
              <a:t>/</a:t>
            </a:r>
            <a:r>
              <a:rPr lang="en-IN" sz="1400" dirty="0" err="1">
                <a:highlight>
                  <a:srgbClr val="FFFF00"/>
                </a:highlight>
              </a:rPr>
              <a:t>last_credit_pull_d</a:t>
            </a:r>
            <a:r>
              <a:rPr lang="en-IN" sz="1400" dirty="0">
                <a:highlight>
                  <a:srgbClr val="FFFF00"/>
                </a:highlight>
              </a:rPr>
              <a:t>/</a:t>
            </a:r>
            <a:r>
              <a:rPr lang="en-IN" sz="1400" dirty="0" err="1">
                <a:highlight>
                  <a:srgbClr val="FFFF00"/>
                </a:highlight>
              </a:rPr>
              <a:t>out_prncp_inv</a:t>
            </a:r>
            <a:r>
              <a:rPr lang="en-IN" sz="1400" dirty="0">
                <a:highlight>
                  <a:srgbClr val="FFFF00"/>
                </a:highlight>
              </a:rPr>
              <a:t>/</a:t>
            </a:r>
            <a:r>
              <a:rPr lang="en-IN" sz="1400" dirty="0" err="1">
                <a:highlight>
                  <a:srgbClr val="FFFF00"/>
                </a:highlight>
              </a:rPr>
              <a:t>total_pymnt_inv</a:t>
            </a:r>
            <a:r>
              <a:rPr lang="en-IN" sz="1400" dirty="0">
                <a:highlight>
                  <a:srgbClr val="FFFF00"/>
                </a:highlight>
              </a:rPr>
              <a:t>/delinq_2yrs/</a:t>
            </a:r>
            <a:r>
              <a:rPr lang="en-IN" sz="1400" dirty="0" err="1">
                <a:highlight>
                  <a:srgbClr val="FFFF00"/>
                </a:highlight>
              </a:rPr>
              <a:t>revol_bal</a:t>
            </a:r>
            <a:r>
              <a:rPr lang="en-IN" sz="1400" dirty="0">
                <a:highlight>
                  <a:srgbClr val="FFFF00"/>
                </a:highlight>
              </a:rPr>
              <a:t>/</a:t>
            </a:r>
            <a:r>
              <a:rPr lang="en-IN" sz="1400" dirty="0" err="1">
                <a:highlight>
                  <a:srgbClr val="FFFF00"/>
                </a:highlight>
              </a:rPr>
              <a:t>out_prncp</a:t>
            </a:r>
            <a:r>
              <a:rPr lang="en-IN" sz="1400" dirty="0">
                <a:highlight>
                  <a:srgbClr val="FFFF00"/>
                </a:highlight>
              </a:rPr>
              <a:t>/</a:t>
            </a:r>
            <a:r>
              <a:rPr lang="en-IN" sz="1400" dirty="0" err="1">
                <a:highlight>
                  <a:srgbClr val="FFFF00"/>
                </a:highlight>
              </a:rPr>
              <a:t>total_pymnt</a:t>
            </a:r>
            <a:r>
              <a:rPr lang="en-IN" sz="1400" dirty="0">
                <a:highlight>
                  <a:srgbClr val="FFFF00"/>
                </a:highlight>
              </a:rPr>
              <a:t>/</a:t>
            </a:r>
            <a:r>
              <a:rPr lang="en-IN" sz="1400" dirty="0" err="1">
                <a:highlight>
                  <a:srgbClr val="FFFF00"/>
                </a:highlight>
              </a:rPr>
              <a:t>total_rec_prncp</a:t>
            </a:r>
            <a:r>
              <a:rPr lang="en-IN" sz="1400" dirty="0">
                <a:highlight>
                  <a:srgbClr val="FFFF00"/>
                </a:highlight>
              </a:rPr>
              <a:t>/</a:t>
            </a:r>
            <a:r>
              <a:rPr lang="en-IN" sz="1400" dirty="0" err="1">
                <a:highlight>
                  <a:srgbClr val="FFFF00"/>
                </a:highlight>
              </a:rPr>
              <a:t>total_rec_int</a:t>
            </a:r>
            <a:r>
              <a:rPr lang="en-IN" sz="1400" dirty="0">
                <a:highlight>
                  <a:srgbClr val="FFFF00"/>
                </a:highlight>
              </a:rPr>
              <a:t>/</a:t>
            </a:r>
            <a:r>
              <a:rPr lang="en-IN" sz="1400" dirty="0" err="1">
                <a:highlight>
                  <a:srgbClr val="FFFF00"/>
                </a:highlight>
              </a:rPr>
              <a:t>total_rec_late_fee</a:t>
            </a:r>
            <a:r>
              <a:rPr lang="en-IN" sz="1400" dirty="0">
                <a:highlight>
                  <a:srgbClr val="FFFF00"/>
                </a:highlight>
              </a:rPr>
              <a:t>/recoveries/</a:t>
            </a:r>
            <a:r>
              <a:rPr lang="en-IN" sz="1400" dirty="0" err="1">
                <a:highlight>
                  <a:srgbClr val="FFFF00"/>
                </a:highlight>
              </a:rPr>
              <a:t>collection_recovery_fee</a:t>
            </a:r>
            <a:r>
              <a:rPr lang="en-IN" sz="1400" dirty="0">
                <a:highlight>
                  <a:srgbClr val="FFFF00"/>
                </a:highlight>
              </a:rPr>
              <a:t>/</a:t>
            </a:r>
            <a:r>
              <a:rPr lang="en-IN" sz="1400" dirty="0" err="1">
                <a:highlight>
                  <a:srgbClr val="FFFF00"/>
                </a:highlight>
              </a:rPr>
              <a:t>last_pymnt_d</a:t>
            </a:r>
            <a:r>
              <a:rPr lang="en-IN" sz="1400" dirty="0">
                <a:highlight>
                  <a:srgbClr val="FFFF00"/>
                </a:highlight>
              </a:rPr>
              <a:t>/</a:t>
            </a:r>
            <a:r>
              <a:rPr lang="en-IN" sz="1400" dirty="0" err="1">
                <a:highlight>
                  <a:srgbClr val="FFFF00"/>
                </a:highlight>
              </a:rPr>
              <a:t>last_pymnt_amnt</a:t>
            </a:r>
            <a:r>
              <a:rPr lang="en-IN" sz="1400" dirty="0">
                <a:highlight>
                  <a:srgbClr val="FFFF00"/>
                </a:highlight>
              </a:rPr>
              <a:t>/chargeoff_within_12_mths</a:t>
            </a:r>
          </a:p>
          <a:p>
            <a:pPr lvl="1">
              <a:buFont typeface="Wingdings" panose="05000000000000000000" pitchFamily="2" charset="2"/>
              <a:buChar char="Ø"/>
            </a:pPr>
            <a:r>
              <a:rPr lang="en-IN" sz="1400" i="0" dirty="0">
                <a:solidFill>
                  <a:srgbClr val="000000"/>
                </a:solidFill>
                <a:effectLst/>
              </a:rPr>
              <a:t>The below listed </a:t>
            </a:r>
            <a:r>
              <a:rPr lang="en-IN" sz="1400" i="0" dirty="0">
                <a:solidFill>
                  <a:srgbClr val="FF0000"/>
                </a:solidFill>
                <a:effectLst/>
              </a:rPr>
              <a:t>columns specified don't have more than one value </a:t>
            </a:r>
            <a:r>
              <a:rPr lang="en-IN" sz="1400" i="0" dirty="0">
                <a:solidFill>
                  <a:srgbClr val="000000"/>
                </a:solidFill>
                <a:effectLst/>
              </a:rPr>
              <a:t>which can contribute to our analysis. So removing these columns</a:t>
            </a:r>
          </a:p>
          <a:p>
            <a:pPr marL="457200" lvl="1" indent="0">
              <a:buNone/>
            </a:pPr>
            <a:r>
              <a:rPr lang="en-IN" sz="1400" i="0" dirty="0">
                <a:solidFill>
                  <a:srgbClr val="000000"/>
                </a:solidFill>
                <a:effectLst/>
              </a:rPr>
              <a:t>	</a:t>
            </a:r>
            <a:r>
              <a:rPr lang="en-IN" sz="1400" i="0" dirty="0" err="1">
                <a:solidFill>
                  <a:srgbClr val="000000"/>
                </a:solidFill>
                <a:effectLst/>
                <a:highlight>
                  <a:srgbClr val="FFFF00"/>
                </a:highlight>
              </a:rPr>
              <a:t>pymnt_plan</a:t>
            </a:r>
            <a:r>
              <a:rPr lang="en-IN" sz="1400" i="0" dirty="0">
                <a:solidFill>
                  <a:srgbClr val="000000"/>
                </a:solidFill>
                <a:effectLst/>
                <a:highlight>
                  <a:srgbClr val="FFFF00"/>
                </a:highlight>
              </a:rPr>
              <a:t> --&gt; n/</a:t>
            </a:r>
            <a:r>
              <a:rPr lang="en-IN" sz="1400" i="0" dirty="0" err="1">
                <a:solidFill>
                  <a:srgbClr val="000000"/>
                </a:solidFill>
                <a:effectLst/>
                <a:highlight>
                  <a:srgbClr val="FFFF00"/>
                </a:highlight>
              </a:rPr>
              <a:t>initial_list_status</a:t>
            </a:r>
            <a:r>
              <a:rPr lang="en-IN" sz="1400" i="0" dirty="0">
                <a:solidFill>
                  <a:srgbClr val="000000"/>
                </a:solidFill>
                <a:effectLst/>
                <a:highlight>
                  <a:srgbClr val="FFFF00"/>
                </a:highlight>
              </a:rPr>
              <a:t> --&gt; f/collections_12_mths_ex_med --&gt; 0/</a:t>
            </a:r>
            <a:r>
              <a:rPr lang="en-IN" sz="1400" i="0" dirty="0" err="1">
                <a:solidFill>
                  <a:srgbClr val="000000"/>
                </a:solidFill>
                <a:effectLst/>
                <a:highlight>
                  <a:srgbClr val="FFFF00"/>
                </a:highlight>
              </a:rPr>
              <a:t>policy_code</a:t>
            </a:r>
            <a:r>
              <a:rPr lang="en-IN" sz="1400" i="0" dirty="0">
                <a:solidFill>
                  <a:srgbClr val="000000"/>
                </a:solidFill>
                <a:effectLst/>
                <a:highlight>
                  <a:srgbClr val="FFFF00"/>
                </a:highlight>
              </a:rPr>
              <a:t> --&gt; 1/</a:t>
            </a:r>
            <a:r>
              <a:rPr lang="en-IN" sz="1400" i="0" dirty="0" err="1">
                <a:solidFill>
                  <a:srgbClr val="000000"/>
                </a:solidFill>
                <a:effectLst/>
                <a:highlight>
                  <a:srgbClr val="FFFF00"/>
                </a:highlight>
              </a:rPr>
              <a:t>acc_now_delinq</a:t>
            </a:r>
            <a:r>
              <a:rPr lang="en-IN" sz="1400" i="0" dirty="0">
                <a:solidFill>
                  <a:srgbClr val="000000"/>
                </a:solidFill>
                <a:effectLst/>
                <a:highlight>
                  <a:srgbClr val="FFFF00"/>
                </a:highlight>
              </a:rPr>
              <a:t> --&gt; 	0/</a:t>
            </a:r>
            <a:r>
              <a:rPr lang="en-IN" sz="1400" i="0" dirty="0" err="1">
                <a:solidFill>
                  <a:srgbClr val="000000"/>
                </a:solidFill>
                <a:effectLst/>
                <a:highlight>
                  <a:srgbClr val="FFFF00"/>
                </a:highlight>
              </a:rPr>
              <a:t>application_type</a:t>
            </a:r>
            <a:r>
              <a:rPr lang="en-IN" sz="1400" i="0" dirty="0">
                <a:solidFill>
                  <a:srgbClr val="000000"/>
                </a:solidFill>
                <a:effectLst/>
                <a:highlight>
                  <a:srgbClr val="FFFF00"/>
                </a:highlight>
              </a:rPr>
              <a:t>/INDIVIDUAL/</a:t>
            </a:r>
            <a:r>
              <a:rPr lang="en-IN" sz="1400" i="0" dirty="0" err="1">
                <a:solidFill>
                  <a:srgbClr val="000000"/>
                </a:solidFill>
                <a:effectLst/>
                <a:highlight>
                  <a:srgbClr val="FFFF00"/>
                </a:highlight>
              </a:rPr>
              <a:t>pub_rec_bankruptcies</a:t>
            </a:r>
            <a:r>
              <a:rPr lang="en-IN" sz="1400" i="0" dirty="0">
                <a:solidFill>
                  <a:srgbClr val="000000"/>
                </a:solidFill>
                <a:effectLst/>
                <a:highlight>
                  <a:srgbClr val="FFFF00"/>
                </a:highlight>
              </a:rPr>
              <a:t> --&gt; 0/</a:t>
            </a:r>
            <a:r>
              <a:rPr lang="en-IN" sz="1400" i="0" dirty="0" err="1">
                <a:solidFill>
                  <a:srgbClr val="000000"/>
                </a:solidFill>
                <a:effectLst/>
                <a:highlight>
                  <a:srgbClr val="FFFF00"/>
                </a:highlight>
              </a:rPr>
              <a:t>tax_liens</a:t>
            </a:r>
            <a:r>
              <a:rPr lang="en-IN" sz="1400" i="0" dirty="0">
                <a:solidFill>
                  <a:srgbClr val="000000"/>
                </a:solidFill>
                <a:effectLst/>
                <a:highlight>
                  <a:srgbClr val="FFFF00"/>
                </a:highlight>
              </a:rPr>
              <a:t> --&gt; 0/</a:t>
            </a:r>
            <a:r>
              <a:rPr lang="en-IN" sz="1400" i="0" dirty="0" err="1">
                <a:solidFill>
                  <a:srgbClr val="000000"/>
                </a:solidFill>
                <a:effectLst/>
                <a:highlight>
                  <a:srgbClr val="FFFF00"/>
                </a:highlight>
              </a:rPr>
              <a:t>delinq_amnt</a:t>
            </a:r>
            <a:r>
              <a:rPr lang="en-IN" sz="1400" i="0" dirty="0">
                <a:solidFill>
                  <a:srgbClr val="000000"/>
                </a:solidFill>
                <a:effectLst/>
                <a:highlight>
                  <a:srgbClr val="FFFF00"/>
                </a:highlight>
              </a:rPr>
              <a:t> --&gt; 0</a:t>
            </a:r>
          </a:p>
          <a:p>
            <a:pPr lvl="1">
              <a:buFont typeface="Wingdings" panose="05000000000000000000" pitchFamily="2" charset="2"/>
              <a:buChar char="Ø"/>
            </a:pPr>
            <a:r>
              <a:rPr lang="en-US" sz="1400" dirty="0"/>
              <a:t>Now, The final list of column variables retained are useful columns for our analysis which are filtered post missing value/unwanted columns/Single value columns cleanup activity</a:t>
            </a:r>
            <a:endParaRPr lang="en-IN" sz="1400" dirty="0"/>
          </a:p>
        </p:txBody>
      </p:sp>
    </p:spTree>
    <p:extLst>
      <p:ext uri="{BB962C8B-B14F-4D97-AF65-F5344CB8AC3E}">
        <p14:creationId xmlns:p14="http://schemas.microsoft.com/office/powerpoint/2010/main" val="929038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5B921-F546-A90F-732B-232DBB2AE7C4}"/>
              </a:ext>
            </a:extLst>
          </p:cNvPr>
          <p:cNvSpPr>
            <a:spLocks noGrp="1"/>
          </p:cNvSpPr>
          <p:nvPr>
            <p:ph type="title"/>
          </p:nvPr>
        </p:nvSpPr>
        <p:spPr>
          <a:xfrm>
            <a:off x="736600" y="219456"/>
            <a:ext cx="10515600" cy="315912"/>
          </a:xfrm>
        </p:spPr>
        <p:txBody>
          <a:bodyPr>
            <a:normAutofit/>
          </a:bodyPr>
          <a:lstStyle/>
          <a:p>
            <a:r>
              <a:rPr lang="en-US" sz="1400" b="1" dirty="0">
                <a:latin typeface="+mn-lt"/>
              </a:rPr>
              <a:t>EDA - Data Understanding – Loan Data Set </a:t>
            </a:r>
            <a:endParaRPr lang="en-IN" sz="1400" b="1" dirty="0">
              <a:latin typeface="+mn-lt"/>
            </a:endParaRPr>
          </a:p>
        </p:txBody>
      </p:sp>
      <p:sp>
        <p:nvSpPr>
          <p:cNvPr id="3" name="Content Placeholder 2">
            <a:extLst>
              <a:ext uri="{FF2B5EF4-FFF2-40B4-BE49-F238E27FC236}">
                <a16:creationId xmlns:a16="http://schemas.microsoft.com/office/drawing/2014/main" id="{ED546156-B021-98DC-72F8-5C5C174DFF9E}"/>
              </a:ext>
            </a:extLst>
          </p:cNvPr>
          <p:cNvSpPr>
            <a:spLocks noGrp="1"/>
          </p:cNvSpPr>
          <p:nvPr>
            <p:ph idx="1"/>
          </p:nvPr>
        </p:nvSpPr>
        <p:spPr>
          <a:xfrm>
            <a:off x="789432" y="769270"/>
            <a:ext cx="10515600" cy="5319459"/>
          </a:xfrm>
        </p:spPr>
        <p:txBody>
          <a:bodyPr>
            <a:normAutofit/>
          </a:bodyPr>
          <a:lstStyle/>
          <a:p>
            <a:pPr marL="0" indent="0">
              <a:buNone/>
            </a:pPr>
            <a:r>
              <a:rPr lang="en-US" sz="1400" dirty="0"/>
              <a:t>Get an understanding of the loan data set by going through data dictionary and the variables specific usage to see if they are going to contribute for our analysis.</a:t>
            </a:r>
          </a:p>
          <a:p>
            <a:pPr marL="0" indent="0">
              <a:buNone/>
            </a:pPr>
            <a:endParaRPr lang="en-US" sz="1400" dirty="0"/>
          </a:p>
          <a:p>
            <a:pPr lvl="1">
              <a:buFont typeface="Wingdings" panose="05000000000000000000" pitchFamily="2" charset="2"/>
              <a:buChar char="Ø"/>
            </a:pPr>
            <a:r>
              <a:rPr lang="en-US" sz="1400" i="0" dirty="0">
                <a:solidFill>
                  <a:srgbClr val="000000"/>
                </a:solidFill>
                <a:effectLst/>
              </a:rPr>
              <a:t>Eliminate columns which has about 80% of data with missing values and eliminate those</a:t>
            </a:r>
          </a:p>
          <a:p>
            <a:pPr lvl="1">
              <a:buFont typeface="Wingdings" panose="05000000000000000000" pitchFamily="2" charset="2"/>
              <a:buChar char="Ø"/>
            </a:pPr>
            <a:endParaRPr lang="en-US" sz="1400" i="0" dirty="0">
              <a:solidFill>
                <a:srgbClr val="000000"/>
              </a:solidFill>
              <a:effectLst/>
            </a:endParaRPr>
          </a:p>
          <a:p>
            <a:pPr lvl="1">
              <a:buFont typeface="Wingdings" panose="05000000000000000000" pitchFamily="2" charset="2"/>
              <a:buChar char="Ø"/>
            </a:pPr>
            <a:r>
              <a:rPr lang="en-US" sz="1400" i="0" dirty="0">
                <a:solidFill>
                  <a:srgbClr val="000000"/>
                </a:solidFill>
                <a:effectLst/>
              </a:rPr>
              <a:t>Removing the percentage symbol by retaining their values for analysis from percentage values related to below listed columns</a:t>
            </a:r>
            <a:r>
              <a:rPr lang="en-US" sz="1400" i="0" u="none" strike="noStrike" dirty="0">
                <a:solidFill>
                  <a:srgbClr val="296EAA"/>
                </a:solidFill>
                <a:effectLst/>
                <a:hlinkClick r:id="rId2"/>
              </a:rPr>
              <a:t>¶</a:t>
            </a:r>
            <a:endParaRPr lang="en-US" sz="1400" i="0" dirty="0">
              <a:solidFill>
                <a:srgbClr val="000000"/>
              </a:solidFill>
              <a:effectLst/>
            </a:endParaRPr>
          </a:p>
          <a:p>
            <a:pPr lvl="2"/>
            <a:r>
              <a:rPr lang="en-US" sz="1400" i="0" dirty="0">
                <a:solidFill>
                  <a:srgbClr val="000000"/>
                </a:solidFill>
                <a:effectLst/>
              </a:rPr>
              <a:t>1. </a:t>
            </a:r>
            <a:r>
              <a:rPr lang="en-US" sz="1400" i="0" dirty="0" err="1">
                <a:solidFill>
                  <a:srgbClr val="000000"/>
                </a:solidFill>
                <a:effectLst/>
              </a:rPr>
              <a:t>int_rate</a:t>
            </a:r>
            <a:endParaRPr lang="en-US" sz="1400" i="0" dirty="0">
              <a:solidFill>
                <a:srgbClr val="000000"/>
              </a:solidFill>
              <a:effectLst/>
            </a:endParaRPr>
          </a:p>
          <a:p>
            <a:pPr lvl="2"/>
            <a:r>
              <a:rPr lang="en-US" sz="1400" i="0" dirty="0">
                <a:solidFill>
                  <a:srgbClr val="000000"/>
                </a:solidFill>
                <a:effectLst/>
              </a:rPr>
              <a:t>2. </a:t>
            </a:r>
            <a:r>
              <a:rPr lang="en-US" sz="1400" i="0" dirty="0" err="1">
                <a:solidFill>
                  <a:srgbClr val="000000"/>
                </a:solidFill>
                <a:effectLst/>
              </a:rPr>
              <a:t>revol_until</a:t>
            </a:r>
            <a:endParaRPr lang="en-US" sz="1400" i="0" dirty="0">
              <a:solidFill>
                <a:srgbClr val="000000"/>
              </a:solidFill>
              <a:effectLst/>
            </a:endParaRPr>
          </a:p>
          <a:p>
            <a:pPr marL="914400" lvl="2" indent="0">
              <a:buNone/>
            </a:pPr>
            <a:endParaRPr lang="en-US" sz="1400" dirty="0">
              <a:solidFill>
                <a:srgbClr val="000000"/>
              </a:solidFill>
            </a:endParaRPr>
          </a:p>
          <a:p>
            <a:pPr lvl="1">
              <a:buFont typeface="Wingdings" panose="05000000000000000000" pitchFamily="2" charset="2"/>
              <a:buChar char="Ø"/>
            </a:pPr>
            <a:r>
              <a:rPr lang="en-US" sz="1400" i="0" dirty="0">
                <a:solidFill>
                  <a:srgbClr val="000000"/>
                </a:solidFill>
                <a:effectLst/>
              </a:rPr>
              <a:t>Removing the percentage symbol from </a:t>
            </a:r>
            <a:r>
              <a:rPr lang="en-US" sz="1400" i="0" dirty="0" err="1">
                <a:solidFill>
                  <a:srgbClr val="000000"/>
                </a:solidFill>
                <a:effectLst/>
              </a:rPr>
              <a:t>int_Rate</a:t>
            </a:r>
            <a:r>
              <a:rPr lang="en-US" sz="1400" i="0" dirty="0">
                <a:solidFill>
                  <a:srgbClr val="000000"/>
                </a:solidFill>
                <a:effectLst/>
              </a:rPr>
              <a:t> column</a:t>
            </a:r>
          </a:p>
          <a:p>
            <a:pPr marL="457200" lvl="1" indent="0">
              <a:buNone/>
            </a:pPr>
            <a:endParaRPr lang="en-US" sz="1400" i="0" dirty="0">
              <a:solidFill>
                <a:srgbClr val="000000"/>
              </a:solidFill>
              <a:effectLst/>
            </a:endParaRPr>
          </a:p>
          <a:p>
            <a:pPr lvl="1">
              <a:buFont typeface="Wingdings" panose="05000000000000000000" pitchFamily="2" charset="2"/>
              <a:buChar char="Ø"/>
            </a:pPr>
            <a:r>
              <a:rPr lang="en-US" sz="1400" i="0" dirty="0">
                <a:solidFill>
                  <a:srgbClr val="000000"/>
                </a:solidFill>
                <a:effectLst/>
              </a:rPr>
              <a:t>Dropping null columns for </a:t>
            </a:r>
            <a:r>
              <a:rPr lang="en-US" sz="1400" i="0" dirty="0" err="1">
                <a:solidFill>
                  <a:srgbClr val="000000"/>
                </a:solidFill>
                <a:effectLst/>
              </a:rPr>
              <a:t>revol_util</a:t>
            </a:r>
            <a:endParaRPr lang="en-US" sz="1400" i="0" dirty="0">
              <a:solidFill>
                <a:srgbClr val="000000"/>
              </a:solidFill>
              <a:effectLst/>
            </a:endParaRPr>
          </a:p>
          <a:p>
            <a:pPr marL="457200" lvl="1" indent="0">
              <a:buNone/>
            </a:pPr>
            <a:endParaRPr lang="en-US" sz="1400" i="0" dirty="0">
              <a:solidFill>
                <a:srgbClr val="000000"/>
              </a:solidFill>
              <a:effectLst/>
            </a:endParaRPr>
          </a:p>
          <a:p>
            <a:pPr lvl="1">
              <a:buFont typeface="Wingdings" panose="05000000000000000000" pitchFamily="2" charset="2"/>
              <a:buChar char="Ø"/>
            </a:pPr>
            <a:r>
              <a:rPr lang="en-US" sz="1400" i="0" dirty="0">
                <a:solidFill>
                  <a:srgbClr val="000000"/>
                </a:solidFill>
                <a:effectLst/>
              </a:rPr>
              <a:t>Remove the percentage from </a:t>
            </a:r>
            <a:r>
              <a:rPr lang="en-US" sz="1400" i="0" dirty="0" err="1">
                <a:solidFill>
                  <a:srgbClr val="000000"/>
                </a:solidFill>
                <a:effectLst/>
              </a:rPr>
              <a:t>revol_util</a:t>
            </a:r>
            <a:r>
              <a:rPr lang="en-US" sz="1400" i="0" dirty="0">
                <a:solidFill>
                  <a:srgbClr val="000000"/>
                </a:solidFill>
                <a:effectLst/>
              </a:rPr>
              <a:t> column values to use for analysis</a:t>
            </a:r>
          </a:p>
          <a:p>
            <a:pPr marL="457200" lvl="1" indent="0">
              <a:buNone/>
            </a:pPr>
            <a:endParaRPr lang="en-US" sz="1400" i="0" dirty="0">
              <a:solidFill>
                <a:srgbClr val="000000"/>
              </a:solidFill>
              <a:effectLst/>
            </a:endParaRPr>
          </a:p>
          <a:p>
            <a:pPr lvl="1">
              <a:buFont typeface="Wingdings" panose="05000000000000000000" pitchFamily="2" charset="2"/>
              <a:buChar char="Ø"/>
            </a:pPr>
            <a:r>
              <a:rPr lang="en-US" sz="1400" i="0" dirty="0">
                <a:solidFill>
                  <a:srgbClr val="000000"/>
                </a:solidFill>
                <a:effectLst/>
              </a:rPr>
              <a:t>Remove the percentage from </a:t>
            </a:r>
            <a:r>
              <a:rPr lang="en-US" sz="1400" i="0" dirty="0" err="1">
                <a:solidFill>
                  <a:srgbClr val="000000"/>
                </a:solidFill>
                <a:effectLst/>
              </a:rPr>
              <a:t>int_rate</a:t>
            </a:r>
            <a:r>
              <a:rPr lang="en-US" sz="1400" i="0" dirty="0">
                <a:solidFill>
                  <a:srgbClr val="000000"/>
                </a:solidFill>
                <a:effectLst/>
              </a:rPr>
              <a:t> column values to use for analysis</a:t>
            </a:r>
          </a:p>
          <a:p>
            <a:pPr marL="457200" lvl="1" indent="0">
              <a:buNone/>
            </a:pPr>
            <a:endParaRPr lang="en-US" sz="1400" i="0" dirty="0">
              <a:solidFill>
                <a:srgbClr val="000000"/>
              </a:solidFill>
              <a:effectLst/>
            </a:endParaRPr>
          </a:p>
          <a:p>
            <a:pPr lvl="1">
              <a:buFont typeface="Wingdings" panose="05000000000000000000" pitchFamily="2" charset="2"/>
              <a:buChar char="Ø"/>
            </a:pPr>
            <a:r>
              <a:rPr lang="en-US" sz="1400" i="0" dirty="0">
                <a:solidFill>
                  <a:srgbClr val="000000"/>
                </a:solidFill>
                <a:effectLst/>
              </a:rPr>
              <a:t>The employee length column is having values with + and &lt; and &gt; values. Remove all these and retain numeric value for this column. Years string also needs to be trimmed from the employee length.</a:t>
            </a:r>
          </a:p>
          <a:p>
            <a:endParaRPr lang="en-IN" sz="1400" dirty="0"/>
          </a:p>
        </p:txBody>
      </p:sp>
    </p:spTree>
    <p:extLst>
      <p:ext uri="{BB962C8B-B14F-4D97-AF65-F5344CB8AC3E}">
        <p14:creationId xmlns:p14="http://schemas.microsoft.com/office/powerpoint/2010/main" val="3557812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A7DFA-4044-1A68-3042-FD420F724931}"/>
              </a:ext>
            </a:extLst>
          </p:cNvPr>
          <p:cNvSpPr>
            <a:spLocks noGrp="1"/>
          </p:cNvSpPr>
          <p:nvPr>
            <p:ph type="title"/>
          </p:nvPr>
        </p:nvSpPr>
        <p:spPr>
          <a:xfrm>
            <a:off x="337312" y="106431"/>
            <a:ext cx="10515600" cy="394843"/>
          </a:xfrm>
        </p:spPr>
        <p:txBody>
          <a:bodyPr>
            <a:normAutofit/>
          </a:bodyPr>
          <a:lstStyle/>
          <a:p>
            <a:r>
              <a:rPr lang="en-US" sz="1400" b="1" dirty="0">
                <a:latin typeface="+mn-lt"/>
              </a:rPr>
              <a:t>Outlier Treatment – Loan Data Set</a:t>
            </a:r>
            <a:endParaRPr lang="en-IN" sz="1400" b="1" dirty="0">
              <a:latin typeface="+mn-lt"/>
            </a:endParaRPr>
          </a:p>
        </p:txBody>
      </p:sp>
      <p:sp>
        <p:nvSpPr>
          <p:cNvPr id="3" name="Content Placeholder 2">
            <a:extLst>
              <a:ext uri="{FF2B5EF4-FFF2-40B4-BE49-F238E27FC236}">
                <a16:creationId xmlns:a16="http://schemas.microsoft.com/office/drawing/2014/main" id="{EBB551EE-D72F-BEB8-AFDA-0949774F170D}"/>
              </a:ext>
            </a:extLst>
          </p:cNvPr>
          <p:cNvSpPr>
            <a:spLocks noGrp="1"/>
          </p:cNvSpPr>
          <p:nvPr>
            <p:ph idx="1"/>
          </p:nvPr>
        </p:nvSpPr>
        <p:spPr>
          <a:xfrm>
            <a:off x="-262128" y="736473"/>
            <a:ext cx="5309616" cy="4351338"/>
          </a:xfrm>
        </p:spPr>
        <p:txBody>
          <a:bodyPr/>
          <a:lstStyle/>
          <a:p>
            <a:pPr lvl="1">
              <a:buFont typeface="Wingdings" panose="05000000000000000000" pitchFamily="2" charset="2"/>
              <a:buChar char="Ø"/>
            </a:pPr>
            <a:r>
              <a:rPr lang="en-US" sz="1400" b="1" i="0" dirty="0">
                <a:solidFill>
                  <a:srgbClr val="000000"/>
                </a:solidFill>
                <a:effectLst/>
              </a:rPr>
              <a:t>Finding percentage of null or missing values remaining and printing columns which have more than 0% missing values</a:t>
            </a:r>
            <a:r>
              <a:rPr lang="en-US" sz="1400" b="1" i="0" u="none" strike="noStrike" dirty="0">
                <a:solidFill>
                  <a:srgbClr val="296EAA"/>
                </a:solidFill>
                <a:effectLst/>
                <a:hlinkClick r:id="rId2"/>
              </a:rPr>
              <a:t>¶</a:t>
            </a:r>
            <a:endParaRPr lang="en-US" sz="1400" b="1" i="0" dirty="0">
              <a:solidFill>
                <a:srgbClr val="000000"/>
              </a:solidFill>
              <a:effectLst/>
            </a:endParaRPr>
          </a:p>
          <a:p>
            <a:pPr lvl="2"/>
            <a:r>
              <a:rPr lang="en-US" sz="1400" b="1" i="0" dirty="0">
                <a:solidFill>
                  <a:srgbClr val="000000"/>
                </a:solidFill>
                <a:effectLst/>
                <a:highlight>
                  <a:srgbClr val="FFFF00"/>
                </a:highlight>
              </a:rPr>
              <a:t>No outliers for </a:t>
            </a:r>
            <a:r>
              <a:rPr lang="en-US" sz="1400" b="1" i="0" dirty="0" err="1">
                <a:solidFill>
                  <a:srgbClr val="000000"/>
                </a:solidFill>
                <a:effectLst/>
                <a:highlight>
                  <a:srgbClr val="FFFF00"/>
                </a:highlight>
              </a:rPr>
              <a:t>emp_length</a:t>
            </a:r>
            <a:endParaRPr lang="en-US" sz="1400" b="1" i="0" dirty="0">
              <a:solidFill>
                <a:srgbClr val="000000"/>
              </a:solidFill>
              <a:effectLst/>
              <a:highlight>
                <a:srgbClr val="FFFF00"/>
              </a:highlight>
            </a:endParaRPr>
          </a:p>
          <a:p>
            <a:pPr marL="914400" lvl="2" indent="0">
              <a:buNone/>
            </a:pPr>
            <a:endParaRPr lang="en-US" sz="1400" b="1" dirty="0">
              <a:solidFill>
                <a:srgbClr val="000000"/>
              </a:solidFill>
            </a:endParaRPr>
          </a:p>
          <a:p>
            <a:pPr lvl="2"/>
            <a:endParaRPr lang="en-US" sz="1400" b="1" i="0" dirty="0">
              <a:solidFill>
                <a:srgbClr val="000000"/>
              </a:solidFill>
              <a:effectLst/>
            </a:endParaRPr>
          </a:p>
          <a:p>
            <a:pPr lvl="1">
              <a:buFont typeface="Wingdings" panose="05000000000000000000" pitchFamily="2" charset="2"/>
              <a:buChar char="Ø"/>
            </a:pPr>
            <a:endParaRPr lang="en-US" sz="1400" b="1" i="0" dirty="0">
              <a:solidFill>
                <a:srgbClr val="000000"/>
              </a:solidFill>
              <a:effectLst/>
            </a:endParaRPr>
          </a:p>
          <a:p>
            <a:pPr marL="914400" lvl="2" indent="0">
              <a:buNone/>
            </a:pPr>
            <a:endParaRPr lang="en-US" sz="1400" b="1" i="0" dirty="0">
              <a:solidFill>
                <a:srgbClr val="000000"/>
              </a:solidFill>
              <a:effectLst/>
            </a:endParaRPr>
          </a:p>
          <a:p>
            <a:pPr marL="0" indent="0">
              <a:buNone/>
            </a:pPr>
            <a:endParaRPr lang="en-US" sz="1400" b="1" dirty="0"/>
          </a:p>
          <a:p>
            <a:endParaRPr lang="en-IN" b="1" dirty="0"/>
          </a:p>
        </p:txBody>
      </p:sp>
      <p:pic>
        <p:nvPicPr>
          <p:cNvPr id="4" name="Picture 2">
            <a:extLst>
              <a:ext uri="{FF2B5EF4-FFF2-40B4-BE49-F238E27FC236}">
                <a16:creationId xmlns:a16="http://schemas.microsoft.com/office/drawing/2014/main" id="{8B23B1E7-DF98-5667-8AA9-92426C821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312" y="1661922"/>
            <a:ext cx="4332224" cy="19734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9A3A01B-6BC0-B421-0591-182C7409C3D8}"/>
              </a:ext>
            </a:extLst>
          </p:cNvPr>
          <p:cNvSpPr txBox="1"/>
          <p:nvPr/>
        </p:nvSpPr>
        <p:spPr>
          <a:xfrm>
            <a:off x="383032" y="3833824"/>
            <a:ext cx="4794504" cy="307777"/>
          </a:xfrm>
          <a:prstGeom prst="rect">
            <a:avLst/>
          </a:prstGeom>
          <a:noFill/>
        </p:spPr>
        <p:txBody>
          <a:bodyPr wrap="square">
            <a:spAutoFit/>
          </a:bodyPr>
          <a:lstStyle/>
          <a:p>
            <a:pPr algn="l"/>
            <a:r>
              <a:rPr lang="en-US" sz="1400" b="1" i="0" dirty="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Handling outliers by drawing a box plot for loan amount</a:t>
            </a:r>
          </a:p>
        </p:txBody>
      </p:sp>
      <p:pic>
        <p:nvPicPr>
          <p:cNvPr id="2050" name="Picture 2">
            <a:extLst>
              <a:ext uri="{FF2B5EF4-FFF2-40B4-BE49-F238E27FC236}">
                <a16:creationId xmlns:a16="http://schemas.microsoft.com/office/drawing/2014/main" id="{723FB0A0-EC71-A31A-4CDF-40E7FBABBB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33" y="4164898"/>
            <a:ext cx="4367403" cy="23042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2895BB9-38ED-9A72-FF73-1D5A1A83ACB5}"/>
              </a:ext>
            </a:extLst>
          </p:cNvPr>
          <p:cNvSpPr txBox="1"/>
          <p:nvPr/>
        </p:nvSpPr>
        <p:spPr>
          <a:xfrm>
            <a:off x="5312664" y="768161"/>
            <a:ext cx="6228080" cy="307777"/>
          </a:xfrm>
          <a:prstGeom prst="rect">
            <a:avLst/>
          </a:prstGeom>
          <a:noFill/>
        </p:spPr>
        <p:txBody>
          <a:bodyPr wrap="square">
            <a:spAutoFit/>
          </a:bodyPr>
          <a:lstStyle/>
          <a:p>
            <a:pPr algn="l"/>
            <a:r>
              <a:rPr lang="en-US" sz="1400" b="1" i="0" dirty="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Handling outliers by drawing a box plot for annual income as well</a:t>
            </a:r>
          </a:p>
        </p:txBody>
      </p:sp>
      <p:pic>
        <p:nvPicPr>
          <p:cNvPr id="2054" name="Picture 6">
            <a:extLst>
              <a:ext uri="{FF2B5EF4-FFF2-40B4-BE49-F238E27FC236}">
                <a16:creationId xmlns:a16="http://schemas.microsoft.com/office/drawing/2014/main" id="{D579C6CE-C56F-BDD3-735D-30044C1049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3796" y="2322654"/>
            <a:ext cx="5812155" cy="40767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19FF790-42E3-6067-8F7D-F6D9FF4A8518}"/>
              </a:ext>
            </a:extLst>
          </p:cNvPr>
          <p:cNvSpPr txBox="1"/>
          <p:nvPr/>
        </p:nvSpPr>
        <p:spPr>
          <a:xfrm>
            <a:off x="5312664" y="1253020"/>
            <a:ext cx="6228080" cy="738664"/>
          </a:xfrm>
          <a:prstGeom prst="rect">
            <a:avLst/>
          </a:prstGeom>
          <a:noFill/>
        </p:spPr>
        <p:txBody>
          <a:bodyPr wrap="square">
            <a:spAutoFit/>
          </a:bodyPr>
          <a:lstStyle/>
          <a:p>
            <a:pPr algn="l"/>
            <a:r>
              <a:rPr lang="en-US" sz="1400" b="1" i="0" dirty="0">
                <a:solidFill>
                  <a:srgbClr val="000000"/>
                </a:solidFill>
                <a:effectLst/>
              </a:rPr>
              <a:t>The </a:t>
            </a:r>
            <a:r>
              <a:rPr lang="en-US" sz="1400" b="1" i="0" dirty="0" err="1">
                <a:solidFill>
                  <a:srgbClr val="000000"/>
                </a:solidFill>
                <a:effectLst/>
              </a:rPr>
              <a:t>annual_inc</a:t>
            </a:r>
            <a:r>
              <a:rPr lang="en-US" sz="1400" b="1" i="0" dirty="0">
                <a:solidFill>
                  <a:srgbClr val="000000"/>
                </a:solidFill>
                <a:effectLst/>
              </a:rPr>
              <a:t> is having outliers and observe the outliers with quantile percentage and observe that there are outliers for </a:t>
            </a:r>
            <a:r>
              <a:rPr lang="en-US" sz="1400" b="1" i="0" dirty="0" err="1">
                <a:solidFill>
                  <a:srgbClr val="000000"/>
                </a:solidFill>
                <a:effectLst/>
              </a:rPr>
              <a:t>annual_inc</a:t>
            </a:r>
            <a:r>
              <a:rPr lang="en-US" sz="1400" b="1" i="0" dirty="0">
                <a:solidFill>
                  <a:srgbClr val="000000"/>
                </a:solidFill>
                <a:effectLst/>
              </a:rPr>
              <a:t> more than 95%. Cleanup the values greater than 95% of </a:t>
            </a:r>
            <a:r>
              <a:rPr lang="en-US" sz="1400" b="1" i="0" dirty="0" err="1">
                <a:solidFill>
                  <a:srgbClr val="000000"/>
                </a:solidFill>
                <a:effectLst/>
              </a:rPr>
              <a:t>annual_inc</a:t>
            </a:r>
            <a:r>
              <a:rPr lang="en-US" sz="1400" b="1" i="0" dirty="0">
                <a:solidFill>
                  <a:srgbClr val="000000"/>
                </a:solidFill>
                <a:effectLst/>
              </a:rPr>
              <a:t>.</a:t>
            </a:r>
          </a:p>
        </p:txBody>
      </p:sp>
    </p:spTree>
    <p:extLst>
      <p:ext uri="{BB962C8B-B14F-4D97-AF65-F5344CB8AC3E}">
        <p14:creationId xmlns:p14="http://schemas.microsoft.com/office/powerpoint/2010/main" val="3424951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8A3A6-9150-5DF7-A500-349ED2FDBA23}"/>
              </a:ext>
            </a:extLst>
          </p:cNvPr>
          <p:cNvSpPr>
            <a:spLocks noGrp="1"/>
          </p:cNvSpPr>
          <p:nvPr>
            <p:ph type="title"/>
          </p:nvPr>
        </p:nvSpPr>
        <p:spPr>
          <a:xfrm>
            <a:off x="838200" y="365125"/>
            <a:ext cx="10515600" cy="370459"/>
          </a:xfrm>
        </p:spPr>
        <p:txBody>
          <a:bodyPr>
            <a:normAutofit/>
          </a:bodyPr>
          <a:lstStyle/>
          <a:p>
            <a:r>
              <a:rPr lang="en-US" sz="1400" b="1" dirty="0">
                <a:latin typeface="+mn-lt"/>
              </a:rPr>
              <a:t>Outlier Treatment – Loan Data Set cont..</a:t>
            </a:r>
            <a:endParaRPr lang="en-IN" sz="1400" dirty="0"/>
          </a:p>
        </p:txBody>
      </p:sp>
      <p:sp>
        <p:nvSpPr>
          <p:cNvPr id="4" name="Content Placeholder 3">
            <a:extLst>
              <a:ext uri="{FF2B5EF4-FFF2-40B4-BE49-F238E27FC236}">
                <a16:creationId xmlns:a16="http://schemas.microsoft.com/office/drawing/2014/main" id="{E917DFC0-DB92-5B52-5AA3-71D1B21971FB}"/>
              </a:ext>
            </a:extLst>
          </p:cNvPr>
          <p:cNvSpPr txBox="1">
            <a:spLocks noGrp="1"/>
          </p:cNvSpPr>
          <p:nvPr>
            <p:ph idx="1"/>
          </p:nvPr>
        </p:nvSpPr>
        <p:spPr>
          <a:xfrm>
            <a:off x="838200" y="927481"/>
            <a:ext cx="10515600" cy="286232"/>
          </a:xfrm>
          <a:prstGeom prst="rect">
            <a:avLst/>
          </a:prstGeom>
          <a:noFill/>
        </p:spPr>
        <p:txBody>
          <a:bodyPr wrap="square">
            <a:spAutoFit/>
          </a:bodyPr>
          <a:lstStyle/>
          <a:p>
            <a:pPr marL="0" indent="0" algn="l">
              <a:buNone/>
            </a:pPr>
            <a:r>
              <a:rPr lang="en-US" sz="1400" b="1" i="0" dirty="0">
                <a:solidFill>
                  <a:srgbClr val="000000"/>
                </a:solidFill>
                <a:effectLst/>
              </a:rPr>
              <a:t>The outliers are removed for </a:t>
            </a:r>
            <a:r>
              <a:rPr lang="en-US" sz="1400" b="1" i="0" dirty="0" err="1">
                <a:solidFill>
                  <a:srgbClr val="000000"/>
                </a:solidFill>
                <a:effectLst/>
              </a:rPr>
              <a:t>annual_inc</a:t>
            </a:r>
            <a:r>
              <a:rPr lang="en-US" sz="1400" b="1" i="0" dirty="0">
                <a:solidFill>
                  <a:srgbClr val="000000"/>
                </a:solidFill>
                <a:effectLst/>
              </a:rPr>
              <a:t> greater than 95%. The boxplot below depicts reduced outliers</a:t>
            </a:r>
          </a:p>
        </p:txBody>
      </p:sp>
      <p:pic>
        <p:nvPicPr>
          <p:cNvPr id="3074" name="Picture 2">
            <a:extLst>
              <a:ext uri="{FF2B5EF4-FFF2-40B4-BE49-F238E27FC236}">
                <a16:creationId xmlns:a16="http://schemas.microsoft.com/office/drawing/2014/main" id="{FDE8CF68-3E8C-7277-D18D-91BBDF64B7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450" y="1518031"/>
            <a:ext cx="6581013" cy="4943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380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4646C-44AF-45E0-A0BB-6B79C98FE3C7}"/>
              </a:ext>
            </a:extLst>
          </p:cNvPr>
          <p:cNvSpPr>
            <a:spLocks noGrp="1"/>
          </p:cNvSpPr>
          <p:nvPr>
            <p:ph type="title"/>
          </p:nvPr>
        </p:nvSpPr>
        <p:spPr>
          <a:xfrm>
            <a:off x="684910" y="336677"/>
            <a:ext cx="10515600" cy="476123"/>
          </a:xfrm>
        </p:spPr>
        <p:txBody>
          <a:bodyPr>
            <a:normAutofit/>
          </a:bodyPr>
          <a:lstStyle/>
          <a:p>
            <a:r>
              <a:rPr lang="en-IN" sz="1800" b="1" i="0" dirty="0">
                <a:solidFill>
                  <a:srgbClr val="000000"/>
                </a:solidFill>
                <a:effectLst/>
                <a:latin typeface="+mn-lt"/>
              </a:rPr>
              <a:t>Univariate Analysis</a:t>
            </a:r>
            <a:endParaRPr lang="en-IN" sz="1800" dirty="0">
              <a:latin typeface="+mn-lt"/>
            </a:endParaRPr>
          </a:p>
        </p:txBody>
      </p:sp>
      <p:sp>
        <p:nvSpPr>
          <p:cNvPr id="3" name="Content Placeholder 2">
            <a:extLst>
              <a:ext uri="{FF2B5EF4-FFF2-40B4-BE49-F238E27FC236}">
                <a16:creationId xmlns:a16="http://schemas.microsoft.com/office/drawing/2014/main" id="{B67AA637-C0AF-1B45-56C5-E926336304BF}"/>
              </a:ext>
            </a:extLst>
          </p:cNvPr>
          <p:cNvSpPr>
            <a:spLocks noGrp="1"/>
          </p:cNvSpPr>
          <p:nvPr>
            <p:ph idx="1"/>
          </p:nvPr>
        </p:nvSpPr>
        <p:spPr>
          <a:xfrm>
            <a:off x="691896" y="964056"/>
            <a:ext cx="4900168" cy="6066663"/>
          </a:xfrm>
        </p:spPr>
        <p:txBody>
          <a:bodyPr>
            <a:normAutofit/>
          </a:bodyPr>
          <a:lstStyle/>
          <a:p>
            <a:pPr marL="0" indent="0" algn="l">
              <a:buNone/>
            </a:pPr>
            <a:r>
              <a:rPr lang="en-IN" sz="1400" b="1" i="0" dirty="0">
                <a:solidFill>
                  <a:srgbClr val="000000"/>
                </a:solidFill>
                <a:effectLst/>
              </a:rPr>
              <a:t>Univariate Analysis - Loan Status</a:t>
            </a:r>
          </a:p>
          <a:p>
            <a:pPr marL="0" indent="0">
              <a:buNone/>
            </a:pPr>
            <a:r>
              <a:rPr lang="en-US" sz="1400" dirty="0"/>
              <a:t>Majority of the borrowers have paid off their loan fully but still there are certain borrowers who's loans are charged off. Charged off borrowers are not able to pay but still liable to the bank. Charged off are going to fall under defaulter category.</a:t>
            </a:r>
            <a:endParaRPr lang="en-IN" sz="1400" dirty="0"/>
          </a:p>
        </p:txBody>
      </p:sp>
      <p:pic>
        <p:nvPicPr>
          <p:cNvPr id="4100" name="Picture 4">
            <a:extLst>
              <a:ext uri="{FF2B5EF4-FFF2-40B4-BE49-F238E27FC236}">
                <a16:creationId xmlns:a16="http://schemas.microsoft.com/office/drawing/2014/main" id="{BFEA609A-5C71-BB44-804D-3FD7563003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065" y="2496631"/>
            <a:ext cx="4859527" cy="40789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99F3901-1C53-FB6C-267E-E4F80C2A6FB6}"/>
              </a:ext>
            </a:extLst>
          </p:cNvPr>
          <p:cNvSpPr txBox="1"/>
          <p:nvPr/>
        </p:nvSpPr>
        <p:spPr>
          <a:xfrm>
            <a:off x="5888736" y="964056"/>
            <a:ext cx="6096000" cy="307777"/>
          </a:xfrm>
          <a:prstGeom prst="rect">
            <a:avLst/>
          </a:prstGeom>
          <a:noFill/>
        </p:spPr>
        <p:txBody>
          <a:bodyPr wrap="square">
            <a:spAutoFit/>
          </a:bodyPr>
          <a:lstStyle/>
          <a:p>
            <a:pPr algn="l"/>
            <a:r>
              <a:rPr lang="en-IN" sz="1400" b="1" i="0" dirty="0">
                <a:solidFill>
                  <a:srgbClr val="000000"/>
                </a:solidFill>
                <a:effectLst/>
              </a:rPr>
              <a:t>Univariate Analysis - Term</a:t>
            </a:r>
          </a:p>
        </p:txBody>
      </p:sp>
      <p:sp>
        <p:nvSpPr>
          <p:cNvPr id="7" name="TextBox 6">
            <a:extLst>
              <a:ext uri="{FF2B5EF4-FFF2-40B4-BE49-F238E27FC236}">
                <a16:creationId xmlns:a16="http://schemas.microsoft.com/office/drawing/2014/main" id="{698E0EB4-610F-6D83-1CA3-DBE4528C1C89}"/>
              </a:ext>
            </a:extLst>
          </p:cNvPr>
          <p:cNvSpPr txBox="1"/>
          <p:nvPr/>
        </p:nvSpPr>
        <p:spPr>
          <a:xfrm>
            <a:off x="5888736" y="1301464"/>
            <a:ext cx="6096000" cy="954107"/>
          </a:xfrm>
          <a:prstGeom prst="rect">
            <a:avLst/>
          </a:prstGeom>
          <a:noFill/>
        </p:spPr>
        <p:txBody>
          <a:bodyPr wrap="square">
            <a:spAutoFit/>
          </a:bodyPr>
          <a:lstStyle/>
          <a:p>
            <a:r>
              <a:rPr lang="en-US" sz="1400" dirty="0"/>
              <a:t>Shorter the period the number of borrowers are more. The borrower could be a defaulter if the term is lesser and also the term here may represent upcoming loan application related term or the processed loan term. So not able to conclude analysis on this data frame column - term</a:t>
            </a:r>
            <a:endParaRPr lang="en-IN" sz="1400" dirty="0"/>
          </a:p>
        </p:txBody>
      </p:sp>
      <p:pic>
        <p:nvPicPr>
          <p:cNvPr id="4102" name="Picture 6">
            <a:extLst>
              <a:ext uri="{FF2B5EF4-FFF2-40B4-BE49-F238E27FC236}">
                <a16:creationId xmlns:a16="http://schemas.microsoft.com/office/drawing/2014/main" id="{1F9677E0-2337-C713-FF7F-BF35FBFB29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2710" y="2478691"/>
            <a:ext cx="561022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516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2400</TotalTime>
  <Words>3563</Words>
  <Application>Microsoft Office PowerPoint</Application>
  <PresentationFormat>Widescreen</PresentationFormat>
  <Paragraphs>211</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Arial Black</vt:lpstr>
      <vt:lpstr>Calibri</vt:lpstr>
      <vt:lpstr>Calibri Light</vt:lpstr>
      <vt:lpstr>Helvetica Neue</vt:lpstr>
      <vt:lpstr>Wingdings</vt:lpstr>
      <vt:lpstr>Office Theme</vt:lpstr>
      <vt:lpstr>Lending Club Case Study  Overview</vt:lpstr>
      <vt:lpstr>Lending Club Case Study – Business Understanding</vt:lpstr>
      <vt:lpstr>Lending Case Club Study – Problem Statement</vt:lpstr>
      <vt:lpstr>Lending Case Club Study – Exploratory Data Analysis</vt:lpstr>
      <vt:lpstr>EDA - Data Cleaning – Loan Data Set</vt:lpstr>
      <vt:lpstr>EDA - Data Understanding – Loan Data Set </vt:lpstr>
      <vt:lpstr>Outlier Treatment – Loan Data Set</vt:lpstr>
      <vt:lpstr>Outlier Treatment – Loan Data Set cont..</vt:lpstr>
      <vt:lpstr>Univariate Analysis</vt:lpstr>
      <vt:lpstr>Univariate Analysis cont..</vt:lpstr>
      <vt:lpstr>Univariate Analysis cont..</vt:lpstr>
      <vt:lpstr>Bivariate Analysis</vt:lpstr>
      <vt:lpstr>Bivariate Analysis</vt:lpstr>
      <vt:lpstr>Bivariate Analysis cont.…</vt:lpstr>
      <vt:lpstr>Segmented Univariate Analysis </vt:lpstr>
      <vt:lpstr>Segmented Univariate Analysis </vt:lpstr>
      <vt:lpstr>Bivariate Analysis - Using Bar plots </vt:lpstr>
      <vt:lpstr>Bivariate Analysis - Grade v/s loan_amnt &amp; Loan_amnt v/s Term</vt:lpstr>
      <vt:lpstr>Bivariate Analysis - loan_amnt/Verification_status Analysis and Loan_amnt v/s Home Ownership Analysis</vt:lpstr>
      <vt:lpstr>Bivariate Analysis - Int_Rate v/s Home Ownership Analysis and Loan_amnt v/s installments – scatter plot</vt:lpstr>
      <vt:lpstr>Scatter plots - loan_amnt v/s annual_inc and loan_amnt v/s int_rate </vt:lpstr>
      <vt:lpstr>Correlations</vt:lpstr>
      <vt:lpstr>Recommendations</vt:lpstr>
      <vt:lpstr>Recommendations cont..</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 - Overview</dc:title>
  <dc:creator>Mathad, Shilpa</dc:creator>
  <cp:lastModifiedBy>Mathad, Shilpa</cp:lastModifiedBy>
  <cp:revision>75</cp:revision>
  <dcterms:created xsi:type="dcterms:W3CDTF">2023-07-11T04:40:26Z</dcterms:created>
  <dcterms:modified xsi:type="dcterms:W3CDTF">2023-07-14T05:28:19Z</dcterms:modified>
</cp:coreProperties>
</file>