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 name="Shape 10"/>
        <p:cNvGrpSpPr/>
        <p:nvPr/>
      </p:nvGrpSpPr>
      <p:grpSpPr>
        <a:xfrm>
          <a:off x="0" y="0"/>
          <a:ext cx="0" cy="0"/>
          <a:chOff x="0" y="0"/>
          <a:chExt cx="0" cy="0"/>
        </a:xfrm>
      </p:grpSpPr>
      <p:cxnSp>
        <p:nvCxnSpPr>
          <p:cNvPr id="11" name="Google Shape;11;p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2" name="Google Shape;12;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7" name="Google Shape;17;p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8" name="Google Shape;18;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9" name="Google Shape;19;p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0" name="Google Shape;20;p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cxnSp>
        <p:nvCxnSpPr>
          <p:cNvPr id="23" name="Google Shape;23;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mt="56000"/>
          </a:blip>
          <a:srcRect b="0" l="0" r="0" t="0"/>
          <a:stretch/>
        </p:blipFill>
        <p:spPr>
          <a:xfrm>
            <a:off x="2810250" y="543225"/>
            <a:ext cx="3926100" cy="3926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4294967295" type="ctrTitle"/>
          </p:nvPr>
        </p:nvSpPr>
        <p:spPr>
          <a:xfrm>
            <a:off x="1693975" y="2175450"/>
            <a:ext cx="5774700" cy="79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Roboto Slab"/>
              <a:buNone/>
            </a:pPr>
            <a:r>
              <a:t/>
            </a:r>
            <a:endParaRPr sz="3600"/>
          </a:p>
          <a:p>
            <a:pPr indent="0" lvl="0" marL="0" marR="0" rtl="0" algn="ctr">
              <a:lnSpc>
                <a:spcPct val="100000"/>
              </a:lnSpc>
              <a:spcBef>
                <a:spcPts val="0"/>
              </a:spcBef>
              <a:spcAft>
                <a:spcPts val="0"/>
              </a:spcAft>
              <a:buClr>
                <a:schemeClr val="dk1"/>
              </a:buClr>
              <a:buSzPts val="3000"/>
              <a:buFont typeface="Roboto Slab"/>
              <a:buNone/>
            </a:pPr>
            <a:r>
              <a:t/>
            </a:r>
            <a:endParaRPr sz="3600"/>
          </a:p>
          <a:p>
            <a:pPr indent="0" lvl="0" marL="0" marR="0" rtl="0" algn="ctr">
              <a:lnSpc>
                <a:spcPct val="100000"/>
              </a:lnSpc>
              <a:spcBef>
                <a:spcPts val="0"/>
              </a:spcBef>
              <a:spcAft>
                <a:spcPts val="0"/>
              </a:spcAft>
              <a:buClr>
                <a:schemeClr val="dk1"/>
              </a:buClr>
              <a:buSzPts val="3000"/>
              <a:buFont typeface="Roboto Slab"/>
              <a:buNone/>
            </a:pPr>
            <a:r>
              <a:rPr lang="en" sz="3600"/>
              <a:t>Behavioural Analysis of Students</a:t>
            </a:r>
            <a:endParaRPr b="0" i="0" sz="3600" u="none" cap="none" strike="noStrike">
              <a:solidFill>
                <a:schemeClr val="dk1"/>
              </a:solidFill>
              <a:latin typeface="Roboto Slab"/>
              <a:ea typeface="Roboto Slab"/>
              <a:cs typeface="Roboto Slab"/>
              <a:sym typeface="Roboto Slab"/>
            </a:endParaRPr>
          </a:p>
        </p:txBody>
      </p:sp>
      <p:sp>
        <p:nvSpPr>
          <p:cNvPr id="65" name="Google Shape;65;p13"/>
          <p:cNvSpPr txBox="1"/>
          <p:nvPr>
            <p:ph idx="4294967295" type="subTitle"/>
          </p:nvPr>
        </p:nvSpPr>
        <p:spPr>
          <a:xfrm>
            <a:off x="421250" y="2968050"/>
            <a:ext cx="5165700" cy="192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FFFFFF"/>
                </a:solidFill>
              </a:rPr>
              <a:t>Team name: Innoventors</a:t>
            </a:r>
            <a:endParaRPr>
              <a:solidFill>
                <a:srgbClr val="FFFFFF"/>
              </a:solidFill>
            </a:endParaRPr>
          </a:p>
          <a:p>
            <a:pPr indent="0" lvl="0" marL="0" marR="0" rtl="0" algn="l">
              <a:lnSpc>
                <a:spcPct val="115000"/>
              </a:lnSpc>
              <a:spcBef>
                <a:spcPts val="1600"/>
              </a:spcBef>
              <a:spcAft>
                <a:spcPts val="0"/>
              </a:spcAft>
              <a:buClr>
                <a:schemeClr val="dk1"/>
              </a:buClr>
              <a:buSzPts val="1800"/>
              <a:buFont typeface="Roboto"/>
              <a:buNone/>
            </a:pPr>
            <a:r>
              <a:rPr lang="en">
                <a:solidFill>
                  <a:srgbClr val="FFFFFF"/>
                </a:solidFill>
              </a:rPr>
              <a:t>Team members:Anushka Tiwari (D17A)</a:t>
            </a:r>
            <a:endParaRPr>
              <a:solidFill>
                <a:srgbClr val="FFFFFF"/>
              </a:solidFill>
            </a:endParaRPr>
          </a:p>
          <a:p>
            <a:pPr indent="0" lvl="0" marL="0" marR="0" rtl="0" algn="l">
              <a:lnSpc>
                <a:spcPct val="115000"/>
              </a:lnSpc>
              <a:spcBef>
                <a:spcPts val="1600"/>
              </a:spcBef>
              <a:spcAft>
                <a:spcPts val="0"/>
              </a:spcAft>
              <a:buClr>
                <a:schemeClr val="dk1"/>
              </a:buClr>
              <a:buSzPts val="1800"/>
              <a:buFont typeface="Roboto"/>
              <a:buNone/>
            </a:pPr>
            <a:r>
              <a:rPr lang="en">
                <a:solidFill>
                  <a:srgbClr val="FFFFFF"/>
                </a:solidFill>
              </a:rPr>
              <a:t>                             Divya Manoj  (D17C)</a:t>
            </a:r>
            <a:endParaRPr>
              <a:solidFill>
                <a:srgbClr val="FFFFFF"/>
              </a:solidFill>
            </a:endParaRPr>
          </a:p>
          <a:p>
            <a:pPr indent="0" lvl="0" marL="0" marR="0" rtl="0" algn="l">
              <a:lnSpc>
                <a:spcPct val="115000"/>
              </a:lnSpc>
              <a:spcBef>
                <a:spcPts val="1600"/>
              </a:spcBef>
              <a:spcAft>
                <a:spcPts val="0"/>
              </a:spcAft>
              <a:buClr>
                <a:schemeClr val="dk1"/>
              </a:buClr>
              <a:buSzPts val="1800"/>
              <a:buFont typeface="Roboto"/>
              <a:buNone/>
            </a:pPr>
            <a:r>
              <a:rPr lang="en">
                <a:solidFill>
                  <a:srgbClr val="FFFFFF"/>
                </a:solidFill>
              </a:rPr>
              <a:t>                             Raj Mendon (D17B)</a:t>
            </a:r>
            <a:endParaRPr>
              <a:solidFill>
                <a:srgbClr val="FFFFFF"/>
              </a:solidFill>
            </a:endParaRPr>
          </a:p>
          <a:p>
            <a:pPr indent="0" lvl="0" marL="0" marR="0" rtl="0" algn="l">
              <a:lnSpc>
                <a:spcPct val="115000"/>
              </a:lnSpc>
              <a:spcBef>
                <a:spcPts val="1600"/>
              </a:spcBef>
              <a:spcAft>
                <a:spcPts val="1600"/>
              </a:spcAft>
              <a:buClr>
                <a:schemeClr val="dk1"/>
              </a:buClr>
              <a:buSzPts val="1800"/>
              <a:buFont typeface="Roboto"/>
              <a:buNone/>
            </a:pPr>
            <a:r>
              <a:rPr lang="en">
                <a:solidFill>
                  <a:srgbClr val="FFFFFF"/>
                </a:solidFill>
              </a:rPr>
              <a:t> </a:t>
            </a:r>
            <a:endParaRPr b="0" i="0" sz="1800" u="none" cap="none" strike="noStrike">
              <a:solidFill>
                <a:srgbClr val="FFFFFF"/>
              </a:solidFill>
              <a:latin typeface="Roboto"/>
              <a:ea typeface="Roboto"/>
              <a:cs typeface="Roboto"/>
              <a:sym typeface="Roboto"/>
            </a:endParaRPr>
          </a:p>
        </p:txBody>
      </p:sp>
      <p:sp>
        <p:nvSpPr>
          <p:cNvPr id="66" name="Google Shape;66;p13"/>
          <p:cNvSpPr txBox="1"/>
          <p:nvPr>
            <p:ph idx="4294967295" type="subTitle"/>
          </p:nvPr>
        </p:nvSpPr>
        <p:spPr>
          <a:xfrm>
            <a:off x="1170875" y="189100"/>
            <a:ext cx="6543600" cy="88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800"/>
              <a:buFont typeface="Roboto"/>
              <a:buNone/>
            </a:pPr>
            <a:r>
              <a:rPr b="0" i="0" lang="en" sz="2400" u="none" cap="none" strike="noStrike">
                <a:solidFill>
                  <a:srgbClr val="FFFFFF"/>
                </a:solidFill>
                <a:latin typeface="Georgia"/>
                <a:ea typeface="Georgia"/>
                <a:cs typeface="Georgia"/>
                <a:sym typeface="Georgia"/>
              </a:rPr>
              <a:t>Vivekanand Education Society’s Institute of Technology, Computer Department</a:t>
            </a:r>
            <a:endParaRPr b="0" i="0" sz="2400" u="none" cap="none" strike="noStrike">
              <a:solidFill>
                <a:srgbClr val="FFFFFF"/>
              </a:solidFill>
              <a:latin typeface="Georgia"/>
              <a:ea typeface="Georgia"/>
              <a:cs typeface="Georgia"/>
              <a:sym typeface="Georgia"/>
            </a:endParaRPr>
          </a:p>
        </p:txBody>
      </p:sp>
      <p:pic>
        <p:nvPicPr>
          <p:cNvPr id="67" name="Google Shape;67;p13"/>
          <p:cNvPicPr preferRelativeResize="0"/>
          <p:nvPr/>
        </p:nvPicPr>
        <p:blipFill rotWithShape="1">
          <a:blip r:embed="rId3">
            <a:alphaModFix/>
          </a:blip>
          <a:srcRect b="0" l="0" r="0" t="0"/>
          <a:stretch/>
        </p:blipFill>
        <p:spPr>
          <a:xfrm>
            <a:off x="77550" y="142875"/>
            <a:ext cx="1204075" cy="1204075"/>
          </a:xfrm>
          <a:prstGeom prst="rect">
            <a:avLst/>
          </a:prstGeom>
          <a:noFill/>
          <a:ln>
            <a:noFill/>
          </a:ln>
        </p:spPr>
      </p:pic>
      <p:pic>
        <p:nvPicPr>
          <p:cNvPr id="68" name="Google Shape;68;p13"/>
          <p:cNvPicPr preferRelativeResize="0"/>
          <p:nvPr/>
        </p:nvPicPr>
        <p:blipFill rotWithShape="1">
          <a:blip r:embed="rId4">
            <a:alphaModFix/>
          </a:blip>
          <a:srcRect b="0" l="0" r="0" t="0"/>
          <a:stretch/>
        </p:blipFill>
        <p:spPr>
          <a:xfrm>
            <a:off x="7714475" y="105900"/>
            <a:ext cx="1278026" cy="1278026"/>
          </a:xfrm>
          <a:prstGeom prst="rect">
            <a:avLst/>
          </a:prstGeom>
          <a:noFill/>
          <a:ln>
            <a:noFill/>
          </a:ln>
        </p:spPr>
      </p:pic>
      <p:sp>
        <p:nvSpPr>
          <p:cNvPr id="69" name="Google Shape;69;p13"/>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06 March 2020</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Abstract.</a:t>
            </a:r>
            <a:endParaRPr/>
          </a:p>
        </p:txBody>
      </p:sp>
      <p:sp>
        <p:nvSpPr>
          <p:cNvPr id="75" name="Google Shape;75;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attempt to predict the behaviour and hence the mental state of the student by giving them a scenario based questionnaire and taking their answers in form of text. This text is then analyzed using NLP. A set of keywords which determine mental state and behavior of student are detected. The behaviour of student is then classified using supervised machine learning algorithm. Once this is done, it can be further analyzed and used for no. of applications like emotional difficulty tackling, changes in class management strategies, comparison with students of other institution, satisfaction of the student with the curriculum and the overall image of the institution in their mind.</a:t>
            </a:r>
            <a:endParaRPr/>
          </a:p>
        </p:txBody>
      </p:sp>
      <p:sp>
        <p:nvSpPr>
          <p:cNvPr id="76" name="Google Shape;76;p14"/>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06 March 2020</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Architecture/Diagram</a:t>
            </a:r>
            <a:endParaRPr/>
          </a:p>
        </p:txBody>
      </p:sp>
      <p:sp>
        <p:nvSpPr>
          <p:cNvPr id="82" name="Google Shape;82;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83" name="Google Shape;83;p15"/>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06 March 2020</a:t>
            </a:r>
            <a:endParaRPr b="0" i="0" sz="1400" u="none" cap="none" strike="noStrike">
              <a:solidFill>
                <a:srgbClr val="FFFFFF"/>
              </a:solidFill>
              <a:latin typeface="Roboto"/>
              <a:ea typeface="Roboto"/>
              <a:cs typeface="Roboto"/>
              <a:sym typeface="Roboto"/>
            </a:endParaRPr>
          </a:p>
        </p:txBody>
      </p:sp>
      <p:pic>
        <p:nvPicPr>
          <p:cNvPr id="84" name="Google Shape;84;p15"/>
          <p:cNvPicPr preferRelativeResize="0"/>
          <p:nvPr/>
        </p:nvPicPr>
        <p:blipFill>
          <a:blip r:embed="rId3">
            <a:alphaModFix/>
          </a:blip>
          <a:stretch>
            <a:fillRect/>
          </a:stretch>
        </p:blipFill>
        <p:spPr>
          <a:xfrm>
            <a:off x="2507700" y="1489825"/>
            <a:ext cx="4112550" cy="333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Technology Stack</a:t>
            </a:r>
            <a:endParaRPr/>
          </a:p>
        </p:txBody>
      </p:sp>
      <p:sp>
        <p:nvSpPr>
          <p:cNvPr id="90" name="Google Shape;90;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Back-end technologies used -</a:t>
            </a:r>
            <a:endParaRPr/>
          </a:p>
          <a:p>
            <a:pPr indent="0" lvl="0" marL="0" rtl="0" algn="l">
              <a:lnSpc>
                <a:spcPct val="115000"/>
              </a:lnSpc>
              <a:spcBef>
                <a:spcPts val="1600"/>
              </a:spcBef>
              <a:spcAft>
                <a:spcPts val="0"/>
              </a:spcAft>
              <a:buSzPts val="1800"/>
              <a:buNone/>
            </a:pPr>
            <a:r>
              <a:rPr lang="en" sz="1400"/>
              <a:t>Programming language : Python</a:t>
            </a:r>
            <a:endParaRPr sz="1400"/>
          </a:p>
          <a:p>
            <a:pPr indent="0" lvl="0" marL="0" rtl="0" algn="l">
              <a:lnSpc>
                <a:spcPct val="115000"/>
              </a:lnSpc>
              <a:spcBef>
                <a:spcPts val="1600"/>
              </a:spcBef>
              <a:spcAft>
                <a:spcPts val="0"/>
              </a:spcAft>
              <a:buSzPts val="1800"/>
              <a:buNone/>
            </a:pPr>
            <a:r>
              <a:rPr lang="en" sz="1400"/>
              <a:t>Libraries used : Keras, numpy, pandas, matplotlib, NLTK</a:t>
            </a:r>
            <a:endParaRPr sz="1400"/>
          </a:p>
          <a:p>
            <a:pPr indent="0" lvl="0" marL="0" rtl="0" algn="l">
              <a:lnSpc>
                <a:spcPct val="115000"/>
              </a:lnSpc>
              <a:spcBef>
                <a:spcPts val="1600"/>
              </a:spcBef>
              <a:spcAft>
                <a:spcPts val="0"/>
              </a:spcAft>
              <a:buSzPts val="1800"/>
              <a:buNone/>
            </a:pPr>
            <a:r>
              <a:rPr lang="en" sz="1400"/>
              <a:t>Machine Learning algorithms used: Deep Learning using LSTM </a:t>
            </a:r>
            <a:endParaRPr sz="1400"/>
          </a:p>
          <a:p>
            <a:pPr indent="0" lvl="0" marL="0" rtl="0" algn="l">
              <a:lnSpc>
                <a:spcPct val="115000"/>
              </a:lnSpc>
              <a:spcBef>
                <a:spcPts val="1600"/>
              </a:spcBef>
              <a:spcAft>
                <a:spcPts val="0"/>
              </a:spcAft>
              <a:buSzPts val="1800"/>
              <a:buNone/>
            </a:pPr>
            <a:r>
              <a:rPr lang="en"/>
              <a:t>Front-end technologies used - </a:t>
            </a:r>
            <a:endParaRPr/>
          </a:p>
          <a:p>
            <a:pPr indent="0" lvl="0" marL="0" rtl="0" algn="l">
              <a:lnSpc>
                <a:spcPct val="115000"/>
              </a:lnSpc>
              <a:spcBef>
                <a:spcPts val="1600"/>
              </a:spcBef>
              <a:spcAft>
                <a:spcPts val="0"/>
              </a:spcAft>
              <a:buSzPts val="1800"/>
              <a:buNone/>
            </a:pPr>
            <a:r>
              <a:rPr lang="en" sz="1400"/>
              <a:t>HTML, CSS, Javascript, Google Forms</a:t>
            </a:r>
            <a:endParaRPr sz="1400"/>
          </a:p>
          <a:p>
            <a:pPr indent="0" lvl="0" marL="0" rtl="0" algn="l">
              <a:lnSpc>
                <a:spcPct val="115000"/>
              </a:lnSpc>
              <a:spcBef>
                <a:spcPts val="1600"/>
              </a:spcBef>
              <a:spcAft>
                <a:spcPts val="0"/>
              </a:spcAft>
              <a:buSzPts val="1800"/>
              <a:buNone/>
            </a:pPr>
            <a:r>
              <a:rPr lang="en"/>
              <a:t> </a:t>
            </a:r>
            <a:endParaRPr/>
          </a:p>
          <a:p>
            <a:pPr indent="0" lvl="0" marL="0" rtl="0" algn="l">
              <a:lnSpc>
                <a:spcPct val="115000"/>
              </a:lnSpc>
              <a:spcBef>
                <a:spcPts val="1600"/>
              </a:spcBef>
              <a:spcAft>
                <a:spcPts val="1600"/>
              </a:spcAft>
              <a:buSzPts val="1800"/>
              <a:buNone/>
            </a:pPr>
            <a:r>
              <a:rPr lang="en"/>
              <a:t> </a:t>
            </a:r>
            <a:endParaRPr/>
          </a:p>
        </p:txBody>
      </p:sp>
      <p:sp>
        <p:nvSpPr>
          <p:cNvPr id="91" name="Google Shape;91;p16"/>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06 March 2020</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97" name="Google Shape;97;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Hence, we plan to use NLP and machine learning for the prediction of student behaviour and further analyse it for student satisfaction with the curriculum and institution and dropout prediction.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