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76" r:id="rId2"/>
    <p:sldId id="263" r:id="rId3"/>
    <p:sldId id="262" r:id="rId4"/>
    <p:sldId id="277" r:id="rId5"/>
    <p:sldId id="258" r:id="rId6"/>
    <p:sldId id="266" r:id="rId7"/>
    <p:sldId id="256" r:id="rId8"/>
    <p:sldId id="264" r:id="rId9"/>
    <p:sldId id="278" r:id="rId10"/>
    <p:sldId id="261" r:id="rId11"/>
    <p:sldId id="279" r:id="rId12"/>
    <p:sldId id="267" r:id="rId13"/>
    <p:sldId id="268" r:id="rId14"/>
    <p:sldId id="265" r:id="rId15"/>
    <p:sldId id="269" r:id="rId16"/>
    <p:sldId id="270" r:id="rId17"/>
    <p:sldId id="274" r:id="rId18"/>
    <p:sldId id="259" r:id="rId19"/>
    <p:sldId id="271" r:id="rId20"/>
    <p:sldId id="272" r:id="rId21"/>
    <p:sldId id="273" r:id="rId22"/>
    <p:sldId id="275" r:id="rId23"/>
    <p:sldId id="257" r:id="rId24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548" autoAdjust="0"/>
    <p:restoredTop sz="94660"/>
  </p:normalViewPr>
  <p:slideViewPr>
    <p:cSldViewPr snapToGrid="0">
      <p:cViewPr varScale="1">
        <p:scale>
          <a:sx n="78" d="100"/>
          <a:sy n="78" d="100"/>
        </p:scale>
        <p:origin x="71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682749-B794-4902-87D9-2890590CBE6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CA9C20-2F61-4394-B361-A60D81336C6C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10581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CA9C20-2F61-4394-B361-A60D81336C6C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48244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8BF1C2-A050-FAD8-3AE8-9B60A5FD0C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1886EC9-75E3-B1B0-1A7C-F419DF9CDE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970925E-D8F9-2720-0AAC-712DD80E6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29F4C28-D3AD-F2DB-41C9-A036E0F5B8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B6965DB-C1EC-4D27-1388-A31F8FE4A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3661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7BCA24-CAE5-C98F-4288-25D4B1527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33112DB7-9F3F-CA24-509D-7EC436C6AD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213E796A-C09D-9CE2-CD58-10EA2206B9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D301B3F-B896-F3B9-37D4-8079E3644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B1DB596-57A8-308F-42FD-B4CA801B4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8652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2AFB4ABA-B2A4-5154-583E-4BF64F5BC62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5A89ABA8-40C8-EC63-7C37-61012C38A8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846283C-8556-D7A7-11B9-A5A8F602D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B18F0FF-C132-B1E6-8434-0787716008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1613AEE-CD43-8519-565A-C80F376DC4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167621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61C1E3-D38D-4C74-B0B9-FBF042AFC2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0D25087-3089-40D2-15BB-C1BAFE97A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07ACCB8-5B46-5923-7ED4-004C745319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CB4C859-4D22-388F-C63E-FE2D3F816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B372D7A6-2825-7D32-7843-674A83163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75734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D45053-0098-8AEB-F7D1-C5CF928429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6E02264-F819-CC9C-0574-382EFE4427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E051AB5-1269-0EA2-93A2-C6C375410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EAE577A-25A3-1807-2277-381CDAE1A0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613CDC2-7FC8-C120-533C-EA2683EAE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746385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26D39BE-B4BB-BADC-DE46-C3F0D6C8E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20C0171-9DD6-D7F7-0813-5CEF1269CD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B9B47F1E-29A2-B9B8-4BE2-EEA4360BCE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D9A4A9A-FFFE-00B1-8C4E-19E4DE2C7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47AC32C-3839-CD8D-2092-F02BFA09C5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AC5543F-DCB4-6744-0AB1-7453A896A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13012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9E9B1-28E8-2288-E3CF-B37CBFC085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A7863FB-7090-36C7-4B84-2C4FFFFB7D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07D54CA-CF64-47BA-1A4A-80D87F892A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BF36A82-1240-EEBC-2337-41369232F1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DC0FBCCB-D22F-7B71-218A-1066AFFF5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D4C645A1-D3C5-0146-1526-A5AA67B2D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21F1E6D7-6476-8742-4346-F6114B2EDF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A9B4114E-F95D-5856-74D1-144FBD15D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84455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286539F-28D1-F2E0-5A44-88DCEA9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0BDA3AF9-92A8-BA42-C180-EF6313FCFE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53B29C9-EF26-5402-39E7-DEA93BB94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E78DBF1A-A580-C73F-7F6A-190EC81C5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709619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C956C3B-0DF9-F15B-FE28-7D830D8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88AC75DA-66BB-78DC-AB2C-7551DCC95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300D19D-AF12-30EE-96AA-3D504C8E5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73001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B7C84A1-6FFC-FCAC-8FB2-3148F0965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105AE4A-95F9-D07E-06C4-9228D01FC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8E36D49-52A5-93AA-CDBF-A99DD73B66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37C3C8EE-7691-0E0A-7D75-852E06758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5E4E3B5-1060-C105-7EB2-FB23FE818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BF1A89B-548C-CD17-2419-5C89AE0C4A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49083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3A0E31F-079C-BA30-47DD-B16F3D96AD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D54AD564-41B5-7371-0E9D-A8C7F21A14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48475091-59AE-5E43-63FA-4FF86A670D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4F9229EC-E047-F787-DFE2-A2D7BDECB4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B3AC79A5-5616-1164-9E92-C78569211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79ADED94-EF9C-481C-6EDD-60DA2823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251870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46885D9-4C3D-F90E-62C9-2DC68F18FC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CB45449-9839-C4CF-EC9F-FE5E4044794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F11CB6E-6BAC-3EDB-FF9B-2AC60331DD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B57E2E-EEDB-4DFF-9027-611226EB0CE7}" type="datetimeFigureOut">
              <a:rPr lang="it-IT" smtClean="0"/>
              <a:t>14/07/2025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52C27C3-3098-77BF-D75D-73E82C4102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49ED66A-BB95-0E00-3B6C-8547001C2B3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61F9E0-23BD-46B9-80FF-F8AD4A54CB1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389084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2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7" Type="http://schemas.openxmlformats.org/officeDocument/2006/relationships/image" Target="../media/image1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e 21">
            <a:extLst>
              <a:ext uri="{FF2B5EF4-FFF2-40B4-BE49-F238E27FC236}">
                <a16:creationId xmlns:a16="http://schemas.microsoft.com/office/drawing/2014/main" id="{F38CBE6F-B13E-553D-D8EC-40A70911098F}"/>
              </a:ext>
            </a:extLst>
          </p:cNvPr>
          <p:cNvSpPr/>
          <p:nvPr/>
        </p:nvSpPr>
        <p:spPr>
          <a:xfrm rot="5400000">
            <a:off x="3215982" y="2326078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13" name="Elemento grafico 12">
            <a:extLst>
              <a:ext uri="{FF2B5EF4-FFF2-40B4-BE49-F238E27FC236}">
                <a16:creationId xmlns:a16="http://schemas.microsoft.com/office/drawing/2014/main" id="{8E7AECAC-F32A-C687-6A3C-57B9559047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3999" y="1740016"/>
            <a:ext cx="1324707" cy="1324707"/>
          </a:xfrm>
          <a:prstGeom prst="rect">
            <a:avLst/>
          </a:prstGeom>
        </p:spPr>
      </p:pic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9AE7E5D5-346B-78AF-05F5-4E54026D3C79}"/>
              </a:ext>
            </a:extLst>
          </p:cNvPr>
          <p:cNvSpPr txBox="1"/>
          <p:nvPr/>
        </p:nvSpPr>
        <p:spPr>
          <a:xfrm>
            <a:off x="2100385" y="1324396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E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A1174BD-5DCF-38DD-551F-077286AED9BA}"/>
              </a:ext>
            </a:extLst>
          </p:cNvPr>
          <p:cNvSpPr txBox="1"/>
          <p:nvPr/>
        </p:nvSpPr>
        <p:spPr>
          <a:xfrm>
            <a:off x="433070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31576F0E-6C1B-54A5-22CA-342DD7ACB3B4}"/>
              </a:ext>
            </a:extLst>
          </p:cNvPr>
          <p:cNvSpPr txBox="1"/>
          <p:nvPr/>
        </p:nvSpPr>
        <p:spPr>
          <a:xfrm>
            <a:off x="5537491" y="13243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Y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5F8D86-3BB0-9216-22C3-F29F242B5BE6}"/>
              </a:ext>
            </a:extLst>
          </p:cNvPr>
          <p:cNvSpPr txBox="1"/>
          <p:nvPr/>
        </p:nvSpPr>
        <p:spPr>
          <a:xfrm>
            <a:off x="4330701" y="2644095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S</a:t>
            </a:r>
          </a:p>
        </p:txBody>
      </p:sp>
      <p:sp>
        <p:nvSpPr>
          <p:cNvPr id="26" name="Rettangolo 25">
            <a:extLst>
              <a:ext uri="{FF2B5EF4-FFF2-40B4-BE49-F238E27FC236}">
                <a16:creationId xmlns:a16="http://schemas.microsoft.com/office/drawing/2014/main" id="{E541B18B-8FFA-7316-7793-8AA7E0A6C3BA}"/>
              </a:ext>
            </a:extLst>
          </p:cNvPr>
          <p:cNvSpPr/>
          <p:nvPr/>
        </p:nvSpPr>
        <p:spPr>
          <a:xfrm>
            <a:off x="3217480" y="3018705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83BF0433-8136-3AF5-BD31-608C97E7DFD7}"/>
              </a:ext>
            </a:extLst>
          </p:cNvPr>
          <p:cNvSpPr txBox="1"/>
          <p:nvPr/>
        </p:nvSpPr>
        <p:spPr>
          <a:xfrm>
            <a:off x="5388710" y="2644094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H</a:t>
            </a:r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8CF75A84-5EAD-5BB8-175D-9722DFA494D3}"/>
              </a:ext>
            </a:extLst>
          </p:cNvPr>
          <p:cNvSpPr txBox="1"/>
          <p:nvPr/>
        </p:nvSpPr>
        <p:spPr>
          <a:xfrm>
            <a:off x="7711565" y="2643952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R</a:t>
            </a:r>
          </a:p>
        </p:txBody>
      </p:sp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920B3E64-E8F8-EE50-DCB8-3006A9734B8A}"/>
              </a:ext>
            </a:extLst>
          </p:cNvPr>
          <p:cNvSpPr txBox="1"/>
          <p:nvPr/>
        </p:nvSpPr>
        <p:spPr>
          <a:xfrm>
            <a:off x="8791333" y="2643951"/>
            <a:ext cx="152986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3000" dirty="0">
                <a:latin typeface="Bahnschrift" panose="020B0502040204020203" pitchFamily="34" charset="0"/>
              </a:rPr>
              <a:t>K</a:t>
            </a:r>
          </a:p>
        </p:txBody>
      </p:sp>
      <p:pic>
        <p:nvPicPr>
          <p:cNvPr id="37" name="Elemento grafico 36">
            <a:extLst>
              <a:ext uri="{FF2B5EF4-FFF2-40B4-BE49-F238E27FC236}">
                <a16:creationId xmlns:a16="http://schemas.microsoft.com/office/drawing/2014/main" id="{5601D7FF-569C-8F13-38C9-1611E2AC61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85005" y="4671591"/>
            <a:ext cx="1371600" cy="1724025"/>
          </a:xfrm>
          <a:prstGeom prst="rect">
            <a:avLst/>
          </a:prstGeom>
        </p:spPr>
      </p:pic>
      <p:pic>
        <p:nvPicPr>
          <p:cNvPr id="45" name="Elemento grafico 44">
            <a:extLst>
              <a:ext uri="{FF2B5EF4-FFF2-40B4-BE49-F238E27FC236}">
                <a16:creationId xmlns:a16="http://schemas.microsoft.com/office/drawing/2014/main" id="{E2487147-09EE-4CF6-309A-A535FB7674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410200" y="2566987"/>
            <a:ext cx="1371600" cy="1724025"/>
          </a:xfrm>
          <a:prstGeom prst="rect">
            <a:avLst/>
          </a:prstGeom>
        </p:spPr>
      </p:pic>
      <p:pic>
        <p:nvPicPr>
          <p:cNvPr id="49" name="Elemento grafico 48">
            <a:extLst>
              <a:ext uri="{FF2B5EF4-FFF2-40B4-BE49-F238E27FC236}">
                <a16:creationId xmlns:a16="http://schemas.microsoft.com/office/drawing/2014/main" id="{1D775F89-086B-ADB8-8D70-E8597F20CA9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327914" y="1778191"/>
            <a:ext cx="981028" cy="1240514"/>
          </a:xfrm>
          <a:prstGeom prst="rect">
            <a:avLst/>
          </a:prstGeom>
        </p:spPr>
      </p:pic>
      <p:sp>
        <p:nvSpPr>
          <p:cNvPr id="50" name="Ovale 49">
            <a:extLst>
              <a:ext uri="{FF2B5EF4-FFF2-40B4-BE49-F238E27FC236}">
                <a16:creationId xmlns:a16="http://schemas.microsoft.com/office/drawing/2014/main" id="{A9B3902D-1FE7-0F5C-2658-5176FBFAED8E}"/>
              </a:ext>
            </a:extLst>
          </p:cNvPr>
          <p:cNvSpPr/>
          <p:nvPr/>
        </p:nvSpPr>
        <p:spPr>
          <a:xfrm rot="5400000">
            <a:off x="6612271" y="3648441"/>
            <a:ext cx="1205912" cy="877824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1" name="Elemento grafico 50">
            <a:extLst>
              <a:ext uri="{FF2B5EF4-FFF2-40B4-BE49-F238E27FC236}">
                <a16:creationId xmlns:a16="http://schemas.microsoft.com/office/drawing/2014/main" id="{20F8E024-8F53-2FB4-343F-B244CEEC8A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50288" y="3062379"/>
            <a:ext cx="1324707" cy="1324707"/>
          </a:xfrm>
          <a:prstGeom prst="rect">
            <a:avLst/>
          </a:prstGeom>
        </p:spPr>
      </p:pic>
      <p:sp>
        <p:nvSpPr>
          <p:cNvPr id="52" name="Rettangolo 51">
            <a:extLst>
              <a:ext uri="{FF2B5EF4-FFF2-40B4-BE49-F238E27FC236}">
                <a16:creationId xmlns:a16="http://schemas.microsoft.com/office/drawing/2014/main" id="{FD153958-E783-6C0B-F64A-75B3835544AF}"/>
              </a:ext>
            </a:extLst>
          </p:cNvPr>
          <p:cNvSpPr/>
          <p:nvPr/>
        </p:nvSpPr>
        <p:spPr>
          <a:xfrm>
            <a:off x="6613769" y="4341068"/>
            <a:ext cx="1267031" cy="75708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53" name="Elemento grafico 52">
            <a:extLst>
              <a:ext uri="{FF2B5EF4-FFF2-40B4-BE49-F238E27FC236}">
                <a16:creationId xmlns:a16="http://schemas.microsoft.com/office/drawing/2014/main" id="{41E66A61-D74A-D67D-877B-06016814E64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724203" y="3100554"/>
            <a:ext cx="981028" cy="12405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8300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920B8-D713-C134-F750-22FCD3675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31896718-36D6-835C-5C61-0A06587FA63E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pic>
        <p:nvPicPr>
          <p:cNvPr id="10" name="Segnaposto contenuto 6">
            <a:extLst>
              <a:ext uri="{FF2B5EF4-FFF2-40B4-BE49-F238E27FC236}">
                <a16:creationId xmlns:a16="http://schemas.microsoft.com/office/drawing/2014/main" id="{80A4EDDE-552F-6670-C619-FE894D4F9E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483" y="2493606"/>
            <a:ext cx="2539896" cy="1696571"/>
          </a:xfrm>
        </p:spPr>
      </p:pic>
      <p:pic>
        <p:nvPicPr>
          <p:cNvPr id="11" name="Elemento grafico 10">
            <a:extLst>
              <a:ext uri="{FF2B5EF4-FFF2-40B4-BE49-F238E27FC236}">
                <a16:creationId xmlns:a16="http://schemas.microsoft.com/office/drawing/2014/main" id="{5D51E94A-64D2-E68A-B4A6-83388CC9BB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186967" y="2692344"/>
            <a:ext cx="4643505" cy="740955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A0271D92-6911-437D-1BA7-D43259F8C39C}"/>
              </a:ext>
            </a:extLst>
          </p:cNvPr>
          <p:cNvSpPr txBox="1"/>
          <p:nvPr/>
        </p:nvSpPr>
        <p:spPr>
          <a:xfrm>
            <a:off x="655179" y="1998238"/>
            <a:ext cx="25398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Saruman</a:t>
            </a:r>
            <a:endParaRPr lang="it-IT" dirty="0"/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C8CD5EC9-4F89-A2ED-C3CF-17D154019D0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40863" y="3189696"/>
            <a:ext cx="1931392" cy="1418365"/>
          </a:xfrm>
          <a:prstGeom prst="rect">
            <a:avLst/>
          </a:prstGeom>
        </p:spPr>
      </p:pic>
      <p:pic>
        <p:nvPicPr>
          <p:cNvPr id="14" name="Immagine 13">
            <a:extLst>
              <a:ext uri="{FF2B5EF4-FFF2-40B4-BE49-F238E27FC236}">
                <a16:creationId xmlns:a16="http://schemas.microsoft.com/office/drawing/2014/main" id="{070BB9C5-5073-0A08-8F5B-00751745A60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85658" y="1587754"/>
            <a:ext cx="1931392" cy="1418365"/>
          </a:xfrm>
          <a:prstGeom prst="rect">
            <a:avLst/>
          </a:prstGeom>
        </p:spPr>
      </p:pic>
      <p:pic>
        <p:nvPicPr>
          <p:cNvPr id="15" name="Immagine 14">
            <a:extLst>
              <a:ext uri="{FF2B5EF4-FFF2-40B4-BE49-F238E27FC236}">
                <a16:creationId xmlns:a16="http://schemas.microsoft.com/office/drawing/2014/main" id="{B36EB21E-1E6C-CC11-0D51-E534CCAE6E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2940" y="1581242"/>
            <a:ext cx="1931392" cy="1418365"/>
          </a:xfrm>
          <a:prstGeom prst="rect">
            <a:avLst/>
          </a:prstGeom>
        </p:spPr>
      </p:pic>
      <p:pic>
        <p:nvPicPr>
          <p:cNvPr id="16" name="Picture 2">
            <a:extLst>
              <a:ext uri="{FF2B5EF4-FFF2-40B4-BE49-F238E27FC236}">
                <a16:creationId xmlns:a16="http://schemas.microsoft.com/office/drawing/2014/main" id="{A7E1CBF9-E1A0-A9A3-6F66-C390AE0C67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481" y="3196208"/>
            <a:ext cx="2325593" cy="15503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B7461137-670E-4838-1F50-947C4D683860}"/>
              </a:ext>
            </a:extLst>
          </p:cNvPr>
          <p:cNvSpPr txBox="1"/>
          <p:nvPr/>
        </p:nvSpPr>
        <p:spPr>
          <a:xfrm>
            <a:off x="3195075" y="3341892"/>
            <a:ext cx="41810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Nella scheda ‘</a:t>
            </a:r>
            <a:r>
              <a:rPr lang="it-IT" dirty="0" err="1"/>
              <a:t>Saruman</a:t>
            </a:r>
            <a:r>
              <a:rPr lang="it-IT" dirty="0"/>
              <a:t>’ sono stati inseriti dei programmi volti allo scopo di generare rumore sul canale trasmissivo.</a:t>
            </a:r>
          </a:p>
        </p:txBody>
      </p:sp>
    </p:spTree>
    <p:extLst>
      <p:ext uri="{BB962C8B-B14F-4D97-AF65-F5344CB8AC3E}">
        <p14:creationId xmlns:p14="http://schemas.microsoft.com/office/powerpoint/2010/main" val="1495289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C7A3-15F1-0C2A-E876-B41E84FC8A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1">
            <a:extLst>
              <a:ext uri="{FF2B5EF4-FFF2-40B4-BE49-F238E27FC236}">
                <a16:creationId xmlns:a16="http://schemas.microsoft.com/office/drawing/2014/main" id="{2F9C85FF-43C3-2C2C-44B5-01A879134BDA}"/>
              </a:ext>
            </a:extLst>
          </p:cNvPr>
          <p:cNvSpPr txBox="1">
            <a:spLocks/>
          </p:cNvSpPr>
          <p:nvPr/>
        </p:nvSpPr>
        <p:spPr>
          <a:xfrm>
            <a:off x="343678" y="26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COMPORTAMENTO DEGLI HOST: RASP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CF496903-28C8-866D-907B-F556CD6821DE}"/>
              </a:ext>
            </a:extLst>
          </p:cNvPr>
          <p:cNvSpPr txBox="1"/>
          <p:nvPr/>
        </p:nvSpPr>
        <p:spPr>
          <a:xfrm>
            <a:off x="343678" y="1198214"/>
            <a:ext cx="11848322" cy="51090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/>
              <a:t>In particolare: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ARP (in broadcast) al secondo, ognuno con una dimensione di 60 byte e tutti con stesso indirizzo MAC sorgente (fittizio).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molti meno pacchetti ARP (in broadcast) al secondo, ma ognuno con un indirizzo MAC sorgente diverso (sempre fittizi).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genera approssimativamente 2000 pacchetti ICMP (in broadcast) al secondo, ognuno con una dimensione di 60 byte e tutti con stesso indirizzo IP e MAC sorgente (fittizi).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800" dirty="0"/>
              <a:t>Un programma che manda un segnale di </a:t>
            </a:r>
            <a:r>
              <a:rPr lang="it-IT" sz="2800" dirty="0" err="1"/>
              <a:t>ping</a:t>
            </a:r>
            <a:r>
              <a:rPr lang="it-IT" sz="2800" dirty="0"/>
              <a:t> broadcast su una porta specifica (in questo caso porta 60.000)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6775706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F93C3A30-CA54-E7ED-15FC-519F695A1827}"/>
              </a:ext>
            </a:extLst>
          </p:cNvPr>
          <p:cNvSpPr/>
          <p:nvPr/>
        </p:nvSpPr>
        <p:spPr>
          <a:xfrm>
            <a:off x="-193040" y="2360645"/>
            <a:ext cx="123850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1408885-8F21-7649-1ECF-499F0CE965AB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PRESENTAZIONE DEI DATI</a:t>
            </a:r>
          </a:p>
        </p:txBody>
      </p:sp>
    </p:spTree>
    <p:extLst>
      <p:ext uri="{BB962C8B-B14F-4D97-AF65-F5344CB8AC3E}">
        <p14:creationId xmlns:p14="http://schemas.microsoft.com/office/powerpoint/2010/main" val="191770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CFF02C0-E7C1-2465-82E9-A4C17DB669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-12286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708A17-8B57-A11D-0105-45D41C09CD33}"/>
              </a:ext>
            </a:extLst>
          </p:cNvPr>
          <p:cNvSpPr txBox="1"/>
          <p:nvPr/>
        </p:nvSpPr>
        <p:spPr>
          <a:xfrm>
            <a:off x="7168278" y="1172218"/>
            <a:ext cx="502372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400" dirty="0"/>
              <a:t>Nella schermata iniziale è possibile: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scegliere l’interfaccia di rete da monitorare;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delle soglie critiche in modo tale da monitorare fenomeni di ‘</a:t>
            </a:r>
            <a:r>
              <a:rPr lang="it-IT" sz="2400" dirty="0" err="1"/>
              <a:t>flooding</a:t>
            </a:r>
            <a:r>
              <a:rPr lang="it-IT" sz="2400" dirty="0"/>
              <a:t>’ per determinati protocolli;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400" dirty="0"/>
              <a:t>Impostare quale porta </a:t>
            </a:r>
            <a:r>
              <a:rPr lang="it-IT" sz="2400" dirty="0" err="1"/>
              <a:t>dst</a:t>
            </a:r>
            <a:r>
              <a:rPr lang="it-IT" sz="2400" dirty="0"/>
              <a:t> e IP </a:t>
            </a:r>
            <a:r>
              <a:rPr lang="it-IT" sz="2400" dirty="0" err="1"/>
              <a:t>dst</a:t>
            </a:r>
            <a:r>
              <a:rPr lang="it-IT" sz="2400" dirty="0"/>
              <a:t> si desidera monitorare.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F827B8AF-4683-E2B3-36DB-0BCB76D4F7B1}"/>
              </a:ext>
            </a:extLst>
          </p:cNvPr>
          <p:cNvSpPr txBox="1"/>
          <p:nvPr/>
        </p:nvSpPr>
        <p:spPr>
          <a:xfrm>
            <a:off x="7423124" y="5707605"/>
            <a:ext cx="350146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L’interfaccia di rete è il numerino ottenuto eseguendo da terminale il comando </a:t>
            </a:r>
            <a:r>
              <a:rPr lang="it-IT" dirty="0" err="1"/>
              <a:t>tshark</a:t>
            </a:r>
            <a:r>
              <a:rPr lang="it-IT" dirty="0"/>
              <a:t> –D.</a:t>
            </a:r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DAB806CB-B812-1366-55D9-4C1C4D52B5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318" y="1022615"/>
            <a:ext cx="7018960" cy="5608320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C4A02E0F-5793-F3DE-F467-A5172980DA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863" r="19708"/>
          <a:stretch>
            <a:fillRect/>
          </a:stretch>
        </p:blipFill>
        <p:spPr>
          <a:xfrm>
            <a:off x="149318" y="1022615"/>
            <a:ext cx="7018960" cy="5521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6059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>
            <a:extLst>
              <a:ext uri="{FF2B5EF4-FFF2-40B4-BE49-F238E27FC236}">
                <a16:creationId xmlns:a16="http://schemas.microsoft.com/office/drawing/2014/main" id="{E3B65C07-73B9-5CCA-FD33-C80059AE4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6778" y="4365740"/>
            <a:ext cx="3263085" cy="2001252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7269086A-D9C9-5BBB-EBAE-F33F3995F0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6254" y="1759561"/>
            <a:ext cx="3098250" cy="1908342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2A479F7D-842F-1CFA-AD44-EA1ABA1153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601" y="2467360"/>
            <a:ext cx="3163790" cy="2070134"/>
          </a:xfrm>
          <a:prstGeom prst="rect">
            <a:avLst/>
          </a:prstGeom>
        </p:spPr>
      </p:pic>
      <p:pic>
        <p:nvPicPr>
          <p:cNvPr id="4" name="Immagine 3">
            <a:extLst>
              <a:ext uri="{FF2B5EF4-FFF2-40B4-BE49-F238E27FC236}">
                <a16:creationId xmlns:a16="http://schemas.microsoft.com/office/drawing/2014/main" id="{D73FFDF3-EB4D-9F80-0DA9-DC18D249EFD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1" r="49960" b="16656"/>
          <a:stretch>
            <a:fillRect/>
          </a:stretch>
        </p:blipFill>
        <p:spPr>
          <a:xfrm>
            <a:off x="7341162" y="4365740"/>
            <a:ext cx="1734935" cy="293722"/>
          </a:xfrm>
          <a:prstGeom prst="rect">
            <a:avLst/>
          </a:prstGeom>
        </p:spPr>
      </p:pic>
      <p:cxnSp>
        <p:nvCxnSpPr>
          <p:cNvPr id="7" name="Connettore curvo 6">
            <a:extLst>
              <a:ext uri="{FF2B5EF4-FFF2-40B4-BE49-F238E27FC236}">
                <a16:creationId xmlns:a16="http://schemas.microsoft.com/office/drawing/2014/main" id="{87741580-2BEA-528E-22A1-853DAAE81F46}"/>
              </a:ext>
            </a:extLst>
          </p:cNvPr>
          <p:cNvCxnSpPr>
            <a:stCxn id="4" idx="0"/>
            <a:endCxn id="27" idx="2"/>
          </p:cNvCxnSpPr>
          <p:nvPr/>
        </p:nvCxnSpPr>
        <p:spPr>
          <a:xfrm rot="5400000" flipH="1" flipV="1">
            <a:off x="9023086" y="2853448"/>
            <a:ext cx="697837" cy="2326749"/>
          </a:xfrm>
          <a:prstGeom prst="curvedConnector3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ttore curvo 8">
            <a:extLst>
              <a:ext uri="{FF2B5EF4-FFF2-40B4-BE49-F238E27FC236}">
                <a16:creationId xmlns:a16="http://schemas.microsoft.com/office/drawing/2014/main" id="{9861EF56-F516-A7B7-BB54-29127B5E1B36}"/>
              </a:ext>
            </a:extLst>
          </p:cNvPr>
          <p:cNvCxnSpPr>
            <a:stCxn id="4" idx="2"/>
            <a:endCxn id="25" idx="3"/>
          </p:cNvCxnSpPr>
          <p:nvPr/>
        </p:nvCxnSpPr>
        <p:spPr>
          <a:xfrm rot="5400000">
            <a:off x="7250795" y="4408531"/>
            <a:ext cx="706904" cy="1208767"/>
          </a:xfrm>
          <a:prstGeom prst="curvedConnector2">
            <a:avLst/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itolo 1">
            <a:extLst>
              <a:ext uri="{FF2B5EF4-FFF2-40B4-BE49-F238E27FC236}">
                <a16:creationId xmlns:a16="http://schemas.microsoft.com/office/drawing/2014/main" id="{CD7FF61A-3031-53EF-C580-1681FCB1F9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DD0F9890-ADD3-8E2F-DDE4-F362A2A5EDF7}"/>
              </a:ext>
            </a:extLst>
          </p:cNvPr>
          <p:cNvSpPr txBox="1"/>
          <p:nvPr/>
        </p:nvSpPr>
        <p:spPr>
          <a:xfrm>
            <a:off x="3736778" y="1642188"/>
            <a:ext cx="513663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Dei grafici a torta mostrano, nell’arco di tempo degli ultimi 10 sec, le seguenti informazioni: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protocolli più frequentemente utilizzati;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Dst</a:t>
            </a:r>
            <a:r>
              <a:rPr lang="it-IT" dirty="0"/>
              <a:t> che hanno ricevuto più pacchetti;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i 4 IP </a:t>
            </a:r>
            <a:r>
              <a:rPr lang="it-IT" dirty="0" err="1"/>
              <a:t>Src</a:t>
            </a:r>
            <a:r>
              <a:rPr lang="it-IT" dirty="0"/>
              <a:t> che hanno inviato più pacchetti.</a:t>
            </a:r>
          </a:p>
        </p:txBody>
      </p:sp>
      <p:sp>
        <p:nvSpPr>
          <p:cNvPr id="21" name="CasellaDiTesto 20">
            <a:extLst>
              <a:ext uri="{FF2B5EF4-FFF2-40B4-BE49-F238E27FC236}">
                <a16:creationId xmlns:a16="http://schemas.microsoft.com/office/drawing/2014/main" id="{97FB6055-1C0A-0867-0838-1D12188B97C9}"/>
              </a:ext>
            </a:extLst>
          </p:cNvPr>
          <p:cNvSpPr txBox="1"/>
          <p:nvPr/>
        </p:nvSpPr>
        <p:spPr>
          <a:xfrm>
            <a:off x="8328335" y="4892646"/>
            <a:ext cx="3869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menu a tendina consente di scegliere quale grafico visualizzare</a:t>
            </a:r>
          </a:p>
        </p:txBody>
      </p:sp>
    </p:spTree>
    <p:extLst>
      <p:ext uri="{BB962C8B-B14F-4D97-AF65-F5344CB8AC3E}">
        <p14:creationId xmlns:p14="http://schemas.microsoft.com/office/powerpoint/2010/main" val="4165156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32DBEC22-0FE6-7D01-B960-B956DC198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4C7E776A-CD73-3EF8-F27D-29309C756B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694" y="1893642"/>
            <a:ext cx="8324929" cy="2519738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51A8C603-E354-EACB-3A47-93F82C09E785}"/>
              </a:ext>
            </a:extLst>
          </p:cNvPr>
          <p:cNvSpPr txBox="1"/>
          <p:nvPr/>
        </p:nvSpPr>
        <p:spPr>
          <a:xfrm>
            <a:off x="408992" y="1320468"/>
            <a:ext cx="11244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Due tabelle memorizzano tutte le informazioni dall’inizio del monitoraggio.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38B329DF-821E-51C9-DE03-77EC9732E94B}"/>
              </a:ext>
            </a:extLst>
          </p:cNvPr>
          <p:cNvSpPr txBox="1"/>
          <p:nvPr/>
        </p:nvSpPr>
        <p:spPr>
          <a:xfrm>
            <a:off x="8612623" y="2108809"/>
            <a:ext cx="357937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prima tabella memorizza il numero di pacchetti che un certo dispositivo di rete ha inviato ad un altro.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50C8023D-CC81-DF18-8EC2-81F4498C4C86}"/>
              </a:ext>
            </a:extLst>
          </p:cNvPr>
          <p:cNvSpPr txBox="1"/>
          <p:nvPr/>
        </p:nvSpPr>
        <p:spPr>
          <a:xfrm>
            <a:off x="8612623" y="4566405"/>
            <a:ext cx="35793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La seconda tabella, a ogni scansione, memorizza il numero di frames analizzati, la percentuale di pacchetti TCP e UDP, i protocolli scambiati e il bit rate.</a:t>
            </a:r>
          </a:p>
        </p:txBody>
      </p:sp>
      <p:pic>
        <p:nvPicPr>
          <p:cNvPr id="3" name="Immagine 2" descr="Immagine che contiene testo, Carattere, numero, schermata&#10;&#10;Il contenuto generato dall'IA potrebbe non essere corretto.">
            <a:extLst>
              <a:ext uri="{FF2B5EF4-FFF2-40B4-BE49-F238E27FC236}">
                <a16:creationId xmlns:a16="http://schemas.microsoft.com/office/drawing/2014/main" id="{E2EEAC9F-7D4D-84F7-18B7-B72885B8B3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694" y="4363355"/>
            <a:ext cx="8324929" cy="2256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62521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FE557-A276-0DA8-3B94-96BA27D65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D24C845C-76BF-E8E1-8355-82FF91E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6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6" name="CasellaDiTesto 5">
            <a:extLst>
              <a:ext uri="{FF2B5EF4-FFF2-40B4-BE49-F238E27FC236}">
                <a16:creationId xmlns:a16="http://schemas.microsoft.com/office/drawing/2014/main" id="{201110B2-8BA6-DBC6-6935-6C37D991DED7}"/>
              </a:ext>
            </a:extLst>
          </p:cNvPr>
          <p:cNvSpPr txBox="1"/>
          <p:nvPr/>
        </p:nvSpPr>
        <p:spPr>
          <a:xfrm>
            <a:off x="7726215" y="2472704"/>
            <a:ext cx="357937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grafico cartesiano variabile nel tempo mostra, scansione per scansione, la dimensione media dei pacchetti scambiati in quel frangente della comunicazione.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4A8B9406-184E-5334-2186-30EBA9F7F78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930" t="-9408" b="-1"/>
          <a:stretch>
            <a:fillRect/>
          </a:stretch>
        </p:blipFill>
        <p:spPr>
          <a:xfrm>
            <a:off x="4208106" y="5495731"/>
            <a:ext cx="1735962" cy="385584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1FFA3A26-41AE-FCFF-E3D8-E889F5602356}"/>
              </a:ext>
            </a:extLst>
          </p:cNvPr>
          <p:cNvSpPr txBox="1"/>
          <p:nvPr/>
        </p:nvSpPr>
        <p:spPr>
          <a:xfrm>
            <a:off x="7071282" y="5365357"/>
            <a:ext cx="48892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È possibile sostituire questo grafico con quello presentato nella prossima slide.</a:t>
            </a:r>
          </a:p>
        </p:txBody>
      </p:sp>
      <p:cxnSp>
        <p:nvCxnSpPr>
          <p:cNvPr id="10" name="Connettore 2 9">
            <a:extLst>
              <a:ext uri="{FF2B5EF4-FFF2-40B4-BE49-F238E27FC236}">
                <a16:creationId xmlns:a16="http://schemas.microsoft.com/office/drawing/2014/main" id="{65661D57-8F54-C42C-FD1E-94B8F49F80DC}"/>
              </a:ext>
            </a:extLst>
          </p:cNvPr>
          <p:cNvCxnSpPr>
            <a:stCxn id="7" idx="1"/>
            <a:endCxn id="13" idx="3"/>
          </p:cNvCxnSpPr>
          <p:nvPr/>
        </p:nvCxnSpPr>
        <p:spPr>
          <a:xfrm flipH="1">
            <a:off x="5944068" y="5688523"/>
            <a:ext cx="112721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Immagine 2">
            <a:extLst>
              <a:ext uri="{FF2B5EF4-FFF2-40B4-BE49-F238E27FC236}">
                <a16:creationId xmlns:a16="http://schemas.microsoft.com/office/drawing/2014/main" id="{41950733-2BA6-F6D0-8B17-8B1595E0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92" y="1781874"/>
            <a:ext cx="6782327" cy="3041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1885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5B4A8157-8D83-FCC9-ED96-AC5392D3DEAE}"/>
              </a:ext>
            </a:extLst>
          </p:cNvPr>
          <p:cNvSpPr txBox="1">
            <a:spLocks/>
          </p:cNvSpPr>
          <p:nvPr/>
        </p:nvSpPr>
        <p:spPr>
          <a:xfrm>
            <a:off x="399662" y="387107"/>
            <a:ext cx="10515600" cy="97516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6076D190-7444-321E-72AD-1974F536AD9A}"/>
              </a:ext>
            </a:extLst>
          </p:cNvPr>
          <p:cNvSpPr txBox="1"/>
          <p:nvPr/>
        </p:nvSpPr>
        <p:spPr>
          <a:xfrm>
            <a:off x="9143999" y="1533331"/>
            <a:ext cx="281784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Il grafico cartesiano qui presentato permette di visualizzare, scansione per scansione, il numero di pacchetti trasmessi per un certo protocollo.</a:t>
            </a:r>
          </a:p>
          <a:p>
            <a:endParaRPr lang="it-IT" dirty="0"/>
          </a:p>
          <a:p>
            <a:r>
              <a:rPr lang="it-IT" dirty="0"/>
              <a:t>È possibile navigare sull’asse x e visualizzare il risultato di ogni scansione.</a:t>
            </a:r>
          </a:p>
          <a:p>
            <a:endParaRPr lang="it-IT" dirty="0"/>
          </a:p>
          <a:p>
            <a:endParaRPr lang="it-IT" dirty="0"/>
          </a:p>
        </p:txBody>
      </p:sp>
      <p:pic>
        <p:nvPicPr>
          <p:cNvPr id="16" name="Immagine 15">
            <a:extLst>
              <a:ext uri="{FF2B5EF4-FFF2-40B4-BE49-F238E27FC236}">
                <a16:creationId xmlns:a16="http://schemas.microsoft.com/office/drawing/2014/main" id="{E29BCB28-D541-2B4E-25D9-33EEAC5D9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0155" y="1362271"/>
            <a:ext cx="7955287" cy="4219379"/>
          </a:xfrm>
          <a:prstGeom prst="rect">
            <a:avLst/>
          </a:prstGeom>
        </p:spPr>
      </p:pic>
      <p:pic>
        <p:nvPicPr>
          <p:cNvPr id="3" name="Immagine 2">
            <a:extLst>
              <a:ext uri="{FF2B5EF4-FFF2-40B4-BE49-F238E27FC236}">
                <a16:creationId xmlns:a16="http://schemas.microsoft.com/office/drawing/2014/main" id="{D189D74C-19CC-4761-D441-372A2DC41A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54" y="1362271"/>
            <a:ext cx="7751795" cy="34712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68091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magine 18">
            <a:extLst>
              <a:ext uri="{FF2B5EF4-FFF2-40B4-BE49-F238E27FC236}">
                <a16:creationId xmlns:a16="http://schemas.microsoft.com/office/drawing/2014/main" id="{D04D87C6-B72F-5E7C-3907-26DF9F8DA9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992" y="1505088"/>
            <a:ext cx="8591550" cy="4248150"/>
          </a:xfrm>
          <a:prstGeom prst="rect">
            <a:avLst/>
          </a:prstGeom>
        </p:spPr>
      </p:pic>
      <p:sp>
        <p:nvSpPr>
          <p:cNvPr id="28" name="Titolo 1">
            <a:extLst>
              <a:ext uri="{FF2B5EF4-FFF2-40B4-BE49-F238E27FC236}">
                <a16:creationId xmlns:a16="http://schemas.microsoft.com/office/drawing/2014/main" id="{46EBAB54-7D58-6547-1C51-C882728EB3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97A862CE-FE3B-5FFF-3AF1-CF7E652832C7}"/>
              </a:ext>
            </a:extLst>
          </p:cNvPr>
          <p:cNvSpPr txBox="1"/>
          <p:nvPr/>
        </p:nvSpPr>
        <p:spPr>
          <a:xfrm>
            <a:off x="6985908" y="2895366"/>
            <a:ext cx="49479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Un istogramma che mostra nel tempo le 10 porte destinazione più frequenti e il numero di pacchetti che avevano proprio quella porta.</a:t>
            </a:r>
          </a:p>
        </p:txBody>
      </p:sp>
    </p:spTree>
    <p:extLst>
      <p:ext uri="{BB962C8B-B14F-4D97-AF65-F5344CB8AC3E}">
        <p14:creationId xmlns:p14="http://schemas.microsoft.com/office/powerpoint/2010/main" val="374577934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1">
            <a:extLst>
              <a:ext uri="{FF2B5EF4-FFF2-40B4-BE49-F238E27FC236}">
                <a16:creationId xmlns:a16="http://schemas.microsoft.com/office/drawing/2014/main" id="{B717581B-205F-9208-3A1A-394D5C16D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ELEMENTI DELLA GUI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84A7E8A1-321C-A0D8-5BCB-851E4353DF02}"/>
              </a:ext>
            </a:extLst>
          </p:cNvPr>
          <p:cNvSpPr txBox="1"/>
          <p:nvPr/>
        </p:nvSpPr>
        <p:spPr>
          <a:xfrm>
            <a:off x="718457" y="3893569"/>
            <a:ext cx="92466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Questa tabella notifica l’utente di possibili attacchi </a:t>
            </a:r>
            <a:r>
              <a:rPr lang="it-IT" dirty="0" err="1"/>
              <a:t>DoS</a:t>
            </a:r>
            <a:r>
              <a:rPr lang="it-IT" dirty="0"/>
              <a:t>, oppure di aver analizzato un pacchetto con la porta destinazione o l’indirizzo IP destinazione scelti per il monitoraggio. Le notifiche ricevute vengono inserite all’interno di un file di log in formato .csv. Viene anche salvato l’inizio e la fine dell’anomalia rilevata.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D81B66E7-FFF1-894A-1627-486DB1955F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5777" y="1377315"/>
            <a:ext cx="8924925" cy="1847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9137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C43E869-E8F7-A203-82C0-4361BDE3C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7844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PROGETTO DI TIROCINIO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040DABC4-2A65-86CC-10BA-2D64C2C1F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958" y="4253529"/>
            <a:ext cx="8425543" cy="2239346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sz="3800" dirty="0"/>
          </a:p>
          <a:p>
            <a:pPr marL="0" indent="0">
              <a:buNone/>
            </a:pPr>
            <a:r>
              <a:rPr lang="it-IT" sz="8000" b="1" dirty="0"/>
              <a:t>Tirocinanti</a:t>
            </a:r>
            <a:r>
              <a:rPr lang="it-IT" sz="8000" dirty="0"/>
              <a:t>: Contaldi Alberto</a:t>
            </a:r>
          </a:p>
          <a:p>
            <a:pPr marL="0" indent="0">
              <a:buNone/>
            </a:pPr>
            <a:r>
              <a:rPr lang="it-IT" sz="8000" dirty="0"/>
              <a:t>	      Zouhri Anuar</a:t>
            </a:r>
          </a:p>
          <a:p>
            <a:pPr marL="0" indent="0">
              <a:buNone/>
            </a:pPr>
            <a:endParaRPr lang="it-IT" sz="8000" dirty="0"/>
          </a:p>
          <a:p>
            <a:pPr marL="0" indent="0">
              <a:buNone/>
            </a:pPr>
            <a:r>
              <a:rPr lang="it-IT" sz="8000" b="1" dirty="0"/>
              <a:t>Tutor aziendale</a:t>
            </a:r>
            <a:r>
              <a:rPr lang="it-IT" sz="8000" dirty="0"/>
              <a:t>: Ing. Biagio Garofalo</a:t>
            </a:r>
          </a:p>
          <a:p>
            <a:pPr marL="0" indent="0">
              <a:buNone/>
            </a:pPr>
            <a:r>
              <a:rPr lang="it-IT" sz="8000" b="1" dirty="0"/>
              <a:t>Tutor accademico</a:t>
            </a:r>
            <a:r>
              <a:rPr lang="it-IT" sz="8000" dirty="0"/>
              <a:t>: Prof. Giuseppe D’Aniello</a:t>
            </a:r>
          </a:p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24A75EB1-796A-C33C-F393-68687D84EC47}"/>
              </a:ext>
            </a:extLst>
          </p:cNvPr>
          <p:cNvSpPr txBox="1"/>
          <p:nvPr/>
        </p:nvSpPr>
        <p:spPr>
          <a:xfrm>
            <a:off x="146958" y="1402448"/>
            <a:ext cx="11404340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it-IT" sz="2000" b="1" dirty="0"/>
              <a:t>Descrizione</a:t>
            </a:r>
            <a:r>
              <a:rPr lang="it-IT" dirty="0"/>
              <a:t>: </a:t>
            </a:r>
            <a:r>
              <a:rPr lang="it-IT" sz="2400" dirty="0"/>
              <a:t>Il progetto consiste nella realizzazione di un’unica rete VLAN costituita da: tre schede Arduino, una scheda </a:t>
            </a:r>
            <a:r>
              <a:rPr lang="it-IT" sz="2400" dirty="0" err="1"/>
              <a:t>Raspberry</a:t>
            </a:r>
            <a:r>
              <a:rPr lang="it-IT" sz="2400" dirty="0"/>
              <a:t> pi 3 b, uno switch Ethernet e un calcolatore su cui far girare uno sniffer di pacchetti (ad es. un portatile). Le schede Arduino trasmetteranno dati ‘puliti’ (trasmissione di pacchetti ‘normali’) mentre la scheda </a:t>
            </a:r>
            <a:r>
              <a:rPr lang="it-IT" sz="2400" dirty="0" err="1"/>
              <a:t>Raspberry</a:t>
            </a:r>
            <a:r>
              <a:rPr lang="it-IT" sz="2400" dirty="0"/>
              <a:t> dovrà agire da disturbatore di canale generando rumore (trasmettendo dati ‘sporchi’ oppure trasmettendo molti pacchetti occupando il canale trasmissivo). L’obiettivo è di individuare la presenza di questo rumore utilizzando un software e di mostrare l’analisi su una dashboard.</a:t>
            </a:r>
            <a:endParaRPr lang="it-IT" sz="1800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54A882E1-0872-8E11-D7D8-35C15A4EA4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8173" y="4383989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 descr="Innovation Engineering Srl - Smau">
            <a:extLst>
              <a:ext uri="{FF2B5EF4-FFF2-40B4-BE49-F238E27FC236}">
                <a16:creationId xmlns:a16="http://schemas.microsoft.com/office/drawing/2014/main" id="{41EA407D-5800-E259-ED9F-F07C48F0E3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227" y="4479998"/>
            <a:ext cx="3902212" cy="19511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01018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872AA9-575A-E08A-30DE-F53649BD6C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797B675C-6CFC-ABCD-2A89-9270C1EB25DF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7A249286-06C8-873C-8700-6246071D8078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RACCOLTA DATI PER ANALISI POST-PROCESSING</a:t>
            </a:r>
          </a:p>
        </p:txBody>
      </p:sp>
    </p:spTree>
    <p:extLst>
      <p:ext uri="{BB962C8B-B14F-4D97-AF65-F5344CB8AC3E}">
        <p14:creationId xmlns:p14="http://schemas.microsoft.com/office/powerpoint/2010/main" val="33438837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olo 1">
            <a:extLst>
              <a:ext uri="{FF2B5EF4-FFF2-40B4-BE49-F238E27FC236}">
                <a16:creationId xmlns:a16="http://schemas.microsoft.com/office/drawing/2014/main" id="{C1268B48-7BE4-40A9-294E-4841226C31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8992" y="237817"/>
            <a:ext cx="10515600" cy="975164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RACCOLTA DATI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33AAE77-03F1-2CDC-4F7E-716CE1C1A098}"/>
              </a:ext>
            </a:extLst>
          </p:cNvPr>
          <p:cNvSpPr txBox="1"/>
          <p:nvPr/>
        </p:nvSpPr>
        <p:spPr>
          <a:xfrm>
            <a:off x="928395" y="3429000"/>
            <a:ext cx="2603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L’utente può decidere quando interrompere il monitoraggio della rete.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4A2B0860-6DB8-1608-AB8A-EFAC4206450A}"/>
              </a:ext>
            </a:extLst>
          </p:cNvPr>
          <p:cNvSpPr txBox="1"/>
          <p:nvPr/>
        </p:nvSpPr>
        <p:spPr>
          <a:xfrm>
            <a:off x="5197150" y="2746301"/>
            <a:ext cx="570722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Successivamente può decidere di esportare i dati. Ciò che otterrà sono: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Un file .pdf contenente una prima analisi dei dati tramite i classici strumenti della statistica descrittiva (indici statistici, </a:t>
            </a:r>
            <a:r>
              <a:rPr lang="it-IT" dirty="0" err="1"/>
              <a:t>boxplot</a:t>
            </a:r>
            <a:r>
              <a:rPr lang="it-IT" dirty="0"/>
              <a:t>, istogrammi);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Dei file .csv contenenti i dati raccolti nelle tabelle di sopra;</a:t>
            </a:r>
          </a:p>
          <a:p>
            <a:r>
              <a:rPr lang="it-IT" dirty="0"/>
              <a:t>L’utente può inoltre scegliere la cartella destinazione.</a:t>
            </a:r>
          </a:p>
        </p:txBody>
      </p:sp>
      <p:cxnSp>
        <p:nvCxnSpPr>
          <p:cNvPr id="14" name="Connettore curvo 13">
            <a:extLst>
              <a:ext uri="{FF2B5EF4-FFF2-40B4-BE49-F238E27FC236}">
                <a16:creationId xmlns:a16="http://schemas.microsoft.com/office/drawing/2014/main" id="{4AF40945-493C-345F-29E7-72F8E6307327}"/>
              </a:ext>
            </a:extLst>
          </p:cNvPr>
          <p:cNvCxnSpPr>
            <a:cxnSpLocks/>
            <a:endCxn id="11" idx="0"/>
          </p:cNvCxnSpPr>
          <p:nvPr/>
        </p:nvCxnSpPr>
        <p:spPr>
          <a:xfrm rot="5400000">
            <a:off x="1779965" y="2978948"/>
            <a:ext cx="900104" cy="1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ttore curvo 17">
            <a:extLst>
              <a:ext uri="{FF2B5EF4-FFF2-40B4-BE49-F238E27FC236}">
                <a16:creationId xmlns:a16="http://schemas.microsoft.com/office/drawing/2014/main" id="{B0B3DC86-523B-780F-31FD-D79E4EF45A69}"/>
              </a:ext>
            </a:extLst>
          </p:cNvPr>
          <p:cNvCxnSpPr>
            <a:stCxn id="11" idx="3"/>
            <a:endCxn id="12" idx="1"/>
          </p:cNvCxnSpPr>
          <p:nvPr/>
        </p:nvCxnSpPr>
        <p:spPr>
          <a:xfrm>
            <a:off x="3531636" y="3890665"/>
            <a:ext cx="1665514" cy="9798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ttore 2 19">
            <a:extLst>
              <a:ext uri="{FF2B5EF4-FFF2-40B4-BE49-F238E27FC236}">
                <a16:creationId xmlns:a16="http://schemas.microsoft.com/office/drawing/2014/main" id="{0EFE20CE-9D3F-90AF-80FF-1E36133CDD11}"/>
              </a:ext>
            </a:extLst>
          </p:cNvPr>
          <p:cNvCxnSpPr>
            <a:cxnSpLocks/>
            <a:endCxn id="12" idx="0"/>
          </p:cNvCxnSpPr>
          <p:nvPr/>
        </p:nvCxnSpPr>
        <p:spPr>
          <a:xfrm>
            <a:off x="8050763" y="2277205"/>
            <a:ext cx="0" cy="469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C2AFD13C-5C3A-569C-AD58-58BD66082725}"/>
              </a:ext>
            </a:extLst>
          </p:cNvPr>
          <p:cNvSpPr txBox="1"/>
          <p:nvPr/>
        </p:nvSpPr>
        <p:spPr>
          <a:xfrm>
            <a:off x="681135" y="5523722"/>
            <a:ext cx="107022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u="sng" dirty="0"/>
              <a:t>Nota: chiudere il programma senza aver esportato comporta la perdita di gran parte delle informazioni.</a:t>
            </a:r>
          </a:p>
        </p:txBody>
      </p:sp>
      <p:pic>
        <p:nvPicPr>
          <p:cNvPr id="29" name="Immagine 28">
            <a:extLst>
              <a:ext uri="{FF2B5EF4-FFF2-40B4-BE49-F238E27FC236}">
                <a16:creationId xmlns:a16="http://schemas.microsoft.com/office/drawing/2014/main" id="{AFDBCBF8-B8F7-17E0-8025-9D0FFEB0165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8" t="-1383" r="52600" b="-6128"/>
          <a:stretch>
            <a:fillRect/>
          </a:stretch>
        </p:blipFill>
        <p:spPr>
          <a:xfrm>
            <a:off x="1513839" y="1981059"/>
            <a:ext cx="1574789" cy="547836"/>
          </a:xfrm>
          <a:prstGeom prst="rect">
            <a:avLst/>
          </a:prstGeom>
        </p:spPr>
      </p:pic>
      <p:pic>
        <p:nvPicPr>
          <p:cNvPr id="32" name="Immagine 31">
            <a:extLst>
              <a:ext uri="{FF2B5EF4-FFF2-40B4-BE49-F238E27FC236}">
                <a16:creationId xmlns:a16="http://schemas.microsoft.com/office/drawing/2014/main" id="{8208D32F-705F-D8B1-EAA8-16A6B8D2BB6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2678" t="-5385"/>
          <a:stretch>
            <a:fillRect/>
          </a:stretch>
        </p:blipFill>
        <p:spPr>
          <a:xfrm>
            <a:off x="7131283" y="1651448"/>
            <a:ext cx="1838959" cy="540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73396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3F4AE-55D8-9268-FCEE-6DAE2D2337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93316DD4-5BA5-B614-CA6D-48549FB03181}"/>
              </a:ext>
            </a:extLst>
          </p:cNvPr>
          <p:cNvSpPr/>
          <p:nvPr/>
        </p:nvSpPr>
        <p:spPr>
          <a:xfrm>
            <a:off x="0" y="2360645"/>
            <a:ext cx="1219200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Titolo 1">
            <a:extLst>
              <a:ext uri="{FF2B5EF4-FFF2-40B4-BE49-F238E27FC236}">
                <a16:creationId xmlns:a16="http://schemas.microsoft.com/office/drawing/2014/main" id="{ABB01552-43E5-8D34-A47D-2B5D25464C23}"/>
              </a:ext>
            </a:extLst>
          </p:cNvPr>
          <p:cNvSpPr txBox="1">
            <a:spLocks/>
          </p:cNvSpPr>
          <p:nvPr/>
        </p:nvSpPr>
        <p:spPr>
          <a:xfrm>
            <a:off x="737119" y="2859524"/>
            <a:ext cx="1095258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dirty="0">
                <a:latin typeface="Bahnschrift" panose="020B0502040204020203" pitchFamily="34" charset="0"/>
              </a:rPr>
              <a:t>CONCLUSIONI</a:t>
            </a:r>
          </a:p>
        </p:txBody>
      </p:sp>
    </p:spTree>
    <p:extLst>
      <p:ext uri="{BB962C8B-B14F-4D97-AF65-F5344CB8AC3E}">
        <p14:creationId xmlns:p14="http://schemas.microsoft.com/office/powerpoint/2010/main" val="380764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BB2BA2F-89CA-ABB9-F9FD-F3CD441F5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VANTAGGI DI EASY SHARK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989051E-F78A-65BC-7D4E-653A1084A3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7080" y="1477963"/>
            <a:ext cx="10927080" cy="5014912"/>
          </a:xfrm>
        </p:spPr>
        <p:txBody>
          <a:bodyPr>
            <a:normAutofit lnSpcReduction="10000"/>
          </a:bodyPr>
          <a:lstStyle/>
          <a:p>
            <a:r>
              <a:rPr lang="it-IT" dirty="0"/>
              <a:t>Si può adoperare il programma per monitorare altre reti oltre a una semplice rete VLAN (es. Wi-Fi).</a:t>
            </a:r>
          </a:p>
          <a:p>
            <a:endParaRPr lang="it-IT" dirty="0"/>
          </a:p>
          <a:p>
            <a:r>
              <a:rPr lang="it-IT" dirty="0"/>
              <a:t>A differenza del solo uso di </a:t>
            </a:r>
            <a:r>
              <a:rPr lang="it-IT" dirty="0" err="1"/>
              <a:t>Wireshark</a:t>
            </a:r>
            <a:r>
              <a:rPr lang="it-IT" dirty="0"/>
              <a:t>, l’interfaccia permette di avere una visione più ampia di ciò che sta accadendo nella rete monitorata. Inoltre, la visualizzazione dei dati è più semplice ed è possibile esportare alcuni dati in formato .csv.</a:t>
            </a:r>
          </a:p>
          <a:p>
            <a:endParaRPr lang="it-IT" dirty="0"/>
          </a:p>
          <a:p>
            <a:r>
              <a:rPr lang="it-IT" dirty="0"/>
              <a:t>Il software fornisce anche una prima analisi dei dati mediante alcuni elementi di statistica descrittiva, salvabili in un documento pdf;</a:t>
            </a:r>
          </a:p>
          <a:p>
            <a:endParaRPr lang="it-IT" dirty="0"/>
          </a:p>
          <a:p>
            <a:r>
              <a:rPr lang="it-IT" dirty="0"/>
              <a:t>Il programma può essere impiegato a livello didattico.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11699030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EAC3635-CDF7-20A7-88E0-A52A364F4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OBIETTIVI PRINCIPALI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49E4757-FD92-E01D-D943-FE7B49811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Monitorare una piccola rete VLAN e rilevare la presenza di potenziali attacchi dannosi alla rete. Tra i quali: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Attacchi consistenti nell’invio di enormi quantità di pacchetti di dati di dimensioni ridotte (ARP, ICMP, ...);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e tenere traccia di messaggi su una specifica porta selezionata;	</a:t>
            </a:r>
          </a:p>
          <a:p>
            <a:pPr marL="971550" lvl="1" indent="-514350">
              <a:buFont typeface="+mj-lt"/>
              <a:buAutoNum type="arabicPeriod"/>
            </a:pPr>
            <a:r>
              <a:rPr lang="it-IT" dirty="0"/>
              <a:t>Rilevare notifiche da uno specifico indirizzo IP.</a:t>
            </a:r>
          </a:p>
          <a:p>
            <a:pPr marL="971550" lvl="1" indent="-514350">
              <a:buFont typeface="+mj-lt"/>
              <a:buAutoNum type="arabicPeriod"/>
            </a:pPr>
            <a:endParaRPr lang="it-IT" dirty="0"/>
          </a:p>
          <a:p>
            <a:r>
              <a:rPr lang="it-IT" dirty="0"/>
              <a:t>Memorizzare le informazioni più rilevanti per future operazioni di post-processing.	</a:t>
            </a:r>
          </a:p>
        </p:txBody>
      </p:sp>
    </p:spTree>
    <p:extLst>
      <p:ext uri="{BB962C8B-B14F-4D97-AF65-F5344CB8AC3E}">
        <p14:creationId xmlns:p14="http://schemas.microsoft.com/office/powerpoint/2010/main" val="56220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0D45614-9008-5006-0B90-2F2C81FD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" y="141605"/>
            <a:ext cx="10515600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SCELTE PROGETTUALI</a:t>
            </a:r>
            <a:endParaRPr lang="it-IT" dirty="0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A1224E9-D9FD-1A58-DD60-59F75C3504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" y="1144904"/>
            <a:ext cx="11201400" cy="5296535"/>
          </a:xfrm>
        </p:spPr>
        <p:txBody>
          <a:bodyPr/>
          <a:lstStyle/>
          <a:p>
            <a:r>
              <a:rPr lang="it-IT" dirty="0"/>
              <a:t>Si è deciso che un possibile attacco </a:t>
            </a:r>
            <a:r>
              <a:rPr lang="it-IT" dirty="0" err="1"/>
              <a:t>DoS</a:t>
            </a:r>
            <a:r>
              <a:rPr lang="it-IT" dirty="0"/>
              <a:t> è da considerarsi tale se negli ultimi 10 cicli di scansione si rileva un numero di pacchetti superiore a una soglia fissata. </a:t>
            </a:r>
          </a:p>
          <a:p>
            <a:r>
              <a:rPr lang="it-IT" dirty="0"/>
              <a:t>Il linguaggio di programmazione adottato per le schede Arduino è C++.</a:t>
            </a:r>
          </a:p>
          <a:p>
            <a:r>
              <a:rPr lang="it-IT" dirty="0"/>
              <a:t>Il linguaggio di programmazione adottato per la realizzazione dell’interfaccia per l’analisi è Python.</a:t>
            </a:r>
          </a:p>
          <a:p>
            <a:r>
              <a:rPr lang="it-IT" dirty="0"/>
              <a:t>Alcuni dati monitorati vengono salvati all’interno di file .csv.</a:t>
            </a:r>
          </a:p>
          <a:p>
            <a:endParaRPr lang="it-IT" dirty="0"/>
          </a:p>
          <a:p>
            <a:pPr marL="0" indent="0">
              <a:buNone/>
            </a:pPr>
            <a:endParaRPr lang="it-IT" dirty="0"/>
          </a:p>
          <a:p>
            <a:pPr marL="0" indent="0">
              <a:buNone/>
            </a:pP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968725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magine 4">
            <a:extLst>
              <a:ext uri="{FF2B5EF4-FFF2-40B4-BE49-F238E27FC236}">
                <a16:creationId xmlns:a16="http://schemas.microsoft.com/office/drawing/2014/main" id="{48951781-F0FC-4E8D-7D8E-29E92A8C6F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649" y="114719"/>
            <a:ext cx="7478243" cy="6492875"/>
          </a:xfrm>
          <a:prstGeom prst="rect">
            <a:avLst/>
          </a:prstGeom>
        </p:spPr>
      </p:pic>
      <p:sp>
        <p:nvSpPr>
          <p:cNvPr id="8" name="Cerchio parziale 7">
            <a:extLst>
              <a:ext uri="{FF2B5EF4-FFF2-40B4-BE49-F238E27FC236}">
                <a16:creationId xmlns:a16="http://schemas.microsoft.com/office/drawing/2014/main" id="{E6BF4473-D9EB-2812-6C4E-8ED70C744365}"/>
              </a:ext>
            </a:extLst>
          </p:cNvPr>
          <p:cNvSpPr/>
          <p:nvPr/>
        </p:nvSpPr>
        <p:spPr>
          <a:xfrm rot="5400000">
            <a:off x="8763001" y="-561311"/>
            <a:ext cx="6857999" cy="7980620"/>
          </a:xfrm>
          <a:prstGeom prst="pie">
            <a:avLst>
              <a:gd name="adj1" fmla="val 21590447"/>
              <a:gd name="adj2" fmla="val 10812127"/>
            </a:avLst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>
              <a:solidFill>
                <a:schemeClr val="tx1"/>
              </a:solidFill>
            </a:endParaRP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ED578AE1-1EDD-4DB8-B09A-0477E71B3E40}"/>
              </a:ext>
            </a:extLst>
          </p:cNvPr>
          <p:cNvSpPr txBox="1"/>
          <p:nvPr/>
        </p:nvSpPr>
        <p:spPr>
          <a:xfrm>
            <a:off x="2887823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DESCRIZIONE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B02D316A-CA2C-2D40-B391-0A9BBE158225}"/>
              </a:ext>
            </a:extLst>
          </p:cNvPr>
          <p:cNvSpPr txBox="1"/>
          <p:nvPr/>
        </p:nvSpPr>
        <p:spPr>
          <a:xfrm>
            <a:off x="5494011" y="225717"/>
            <a:ext cx="14182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RUOLO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A90904D4-A0A6-50EE-15F8-FB2BA3C1E8D8}"/>
              </a:ext>
            </a:extLst>
          </p:cNvPr>
          <p:cNvSpPr txBox="1"/>
          <p:nvPr/>
        </p:nvSpPr>
        <p:spPr>
          <a:xfrm>
            <a:off x="9225281" y="2849879"/>
            <a:ext cx="38608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800" dirty="0">
                <a:latin typeface="Arial Black" panose="020B0A04020102020204" pitchFamily="34" charset="0"/>
              </a:rPr>
              <a:t>Componenti principali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533EFAF1-E464-D729-2908-C2A906816CAC}"/>
              </a:ext>
            </a:extLst>
          </p:cNvPr>
          <p:cNvSpPr txBox="1"/>
          <p:nvPr/>
        </p:nvSpPr>
        <p:spPr>
          <a:xfrm>
            <a:off x="2593910" y="3803986"/>
            <a:ext cx="200608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Switch di rete L2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22D2125-2605-E2B4-0B41-7D9BEDF5F84C}"/>
              </a:ext>
            </a:extLst>
          </p:cNvPr>
          <p:cNvSpPr txBox="1"/>
          <p:nvPr/>
        </p:nvSpPr>
        <p:spPr>
          <a:xfrm>
            <a:off x="4684866" y="790776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Tre diverse schede Arduino devono generare un traffico regolare sul canale</a:t>
            </a:r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B16CE17E-1407-BF78-3349-78C429881EF4}"/>
              </a:ext>
            </a:extLst>
          </p:cNvPr>
          <p:cNvSpPr txBox="1"/>
          <p:nvPr/>
        </p:nvSpPr>
        <p:spPr>
          <a:xfrm>
            <a:off x="4684867" y="2223017"/>
            <a:ext cx="2685745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Generare rumore sul canale, trasmettendo grandi quantità di pacchetti sul canale trasmissivo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995EE620-6FCF-BD34-FB8F-A34A5EA68D12}"/>
              </a:ext>
            </a:extLst>
          </p:cNvPr>
          <p:cNvSpPr txBox="1"/>
          <p:nvPr/>
        </p:nvSpPr>
        <p:spPr>
          <a:xfrm>
            <a:off x="2607899" y="2305414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 err="1"/>
              <a:t>Raspberry</a:t>
            </a:r>
            <a:r>
              <a:rPr lang="it-IT" sz="1600" dirty="0"/>
              <a:t> pi 3 b</a:t>
            </a:r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6D049DE4-06F9-799C-C9CC-85B85238E2B8}"/>
              </a:ext>
            </a:extLst>
          </p:cNvPr>
          <p:cNvSpPr txBox="1"/>
          <p:nvPr/>
        </p:nvSpPr>
        <p:spPr>
          <a:xfrm>
            <a:off x="2580161" y="790776"/>
            <a:ext cx="210470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Scheda Arduino UNO R3 equipaggiata con modulo Shield Ethernet W5100</a:t>
            </a:r>
          </a:p>
        </p:txBody>
      </p:sp>
      <p:sp>
        <p:nvSpPr>
          <p:cNvPr id="19" name="CasellaDiTesto 18">
            <a:extLst>
              <a:ext uri="{FF2B5EF4-FFF2-40B4-BE49-F238E27FC236}">
                <a16:creationId xmlns:a16="http://schemas.microsoft.com/office/drawing/2014/main" id="{11626226-30BD-60AF-B7FB-BC7A1DCBE191}"/>
              </a:ext>
            </a:extLst>
          </p:cNvPr>
          <p:cNvSpPr txBox="1"/>
          <p:nvPr/>
        </p:nvSpPr>
        <p:spPr>
          <a:xfrm>
            <a:off x="4684865" y="3691689"/>
            <a:ext cx="268574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Instradamento dei pacchetti </a:t>
            </a:r>
          </a:p>
        </p:txBody>
      </p:sp>
      <p:sp>
        <p:nvSpPr>
          <p:cNvPr id="20" name="CasellaDiTesto 19">
            <a:extLst>
              <a:ext uri="{FF2B5EF4-FFF2-40B4-BE49-F238E27FC236}">
                <a16:creationId xmlns:a16="http://schemas.microsoft.com/office/drawing/2014/main" id="{452F18A9-A3A7-D114-BFBC-0C9572C5DDC5}"/>
              </a:ext>
            </a:extLst>
          </p:cNvPr>
          <p:cNvSpPr txBox="1"/>
          <p:nvPr/>
        </p:nvSpPr>
        <p:spPr>
          <a:xfrm>
            <a:off x="2607899" y="5133281"/>
            <a:ext cx="19081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PC</a:t>
            </a:r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4FC84F52-E70B-5A0A-8632-0D7E68A1870D}"/>
              </a:ext>
            </a:extLst>
          </p:cNvPr>
          <p:cNvSpPr txBox="1"/>
          <p:nvPr/>
        </p:nvSpPr>
        <p:spPr>
          <a:xfrm>
            <a:off x="4684865" y="5133281"/>
            <a:ext cx="26857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/>
              <a:t>Consente il monitoraggio della rete tramite un software </a:t>
            </a:r>
          </a:p>
          <a:p>
            <a:r>
              <a:rPr lang="it-IT" sz="1600" dirty="0"/>
              <a:t>realizzato ad hoc</a:t>
            </a:r>
          </a:p>
        </p:txBody>
      </p:sp>
    </p:spTree>
    <p:extLst>
      <p:ext uri="{BB962C8B-B14F-4D97-AF65-F5344CB8AC3E}">
        <p14:creationId xmlns:p14="http://schemas.microsoft.com/office/powerpoint/2010/main" val="39057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tangolo 4">
            <a:extLst>
              <a:ext uri="{FF2B5EF4-FFF2-40B4-BE49-F238E27FC236}">
                <a16:creationId xmlns:a16="http://schemas.microsoft.com/office/drawing/2014/main" id="{2B48C120-E687-4FC0-EB13-E683E1E26A81}"/>
              </a:ext>
            </a:extLst>
          </p:cNvPr>
          <p:cNvSpPr/>
          <p:nvPr/>
        </p:nvSpPr>
        <p:spPr>
          <a:xfrm>
            <a:off x="-802640" y="2360645"/>
            <a:ext cx="12994640" cy="232332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F34B0A57-4046-8BEB-A74C-C27E012B8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119" y="2859524"/>
            <a:ext cx="10952584" cy="1325563"/>
          </a:xfrm>
        </p:spPr>
        <p:txBody>
          <a:bodyPr/>
          <a:lstStyle/>
          <a:p>
            <a:pPr algn="ctr"/>
            <a:r>
              <a:rPr lang="it-IT" dirty="0">
                <a:latin typeface="Bahnschrift" panose="020B0502040204020203" pitchFamily="34" charset="0"/>
              </a:rPr>
              <a:t>STRUTTURA DELLA RETE</a:t>
            </a:r>
          </a:p>
        </p:txBody>
      </p:sp>
    </p:spTree>
    <p:extLst>
      <p:ext uri="{BB962C8B-B14F-4D97-AF65-F5344CB8AC3E}">
        <p14:creationId xmlns:p14="http://schemas.microsoft.com/office/powerpoint/2010/main" val="11168638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849990D-6354-296D-5A27-F7D934F7198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it-IT" dirty="0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BA0DEFCF-2F80-EDE8-4C3F-03590A00E4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it-IT" dirty="0"/>
          </a:p>
        </p:txBody>
      </p:sp>
      <p:pic>
        <p:nvPicPr>
          <p:cNvPr id="11" name="Segnaposto contenuto 10">
            <a:extLst>
              <a:ext uri="{FF2B5EF4-FFF2-40B4-BE49-F238E27FC236}">
                <a16:creationId xmlns:a16="http://schemas.microsoft.com/office/drawing/2014/main" id="{1CCA33CD-7A62-EACC-D83B-2AE82C18D8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609" y="266282"/>
            <a:ext cx="11028782" cy="6544114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902EC993-7C45-8989-1759-F4422D54899F}"/>
              </a:ext>
            </a:extLst>
          </p:cNvPr>
          <p:cNvSpPr/>
          <p:nvPr/>
        </p:nvSpPr>
        <p:spPr>
          <a:xfrm>
            <a:off x="1877696" y="3055719"/>
            <a:ext cx="167640" cy="1238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7B17CF47-8596-C033-5A29-22F59D8AE9DE}"/>
              </a:ext>
            </a:extLst>
          </p:cNvPr>
          <p:cNvSpPr txBox="1"/>
          <p:nvPr/>
        </p:nvSpPr>
        <p:spPr>
          <a:xfrm>
            <a:off x="1778636" y="2943463"/>
            <a:ext cx="68389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de</a:t>
            </a:r>
            <a:endParaRPr lang="it-IT" sz="900" dirty="0"/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C9C80CF-E249-0119-69A3-DFE2B1418700}"/>
              </a:ext>
            </a:extLst>
          </p:cNvPr>
          <p:cNvSpPr txBox="1"/>
          <p:nvPr/>
        </p:nvSpPr>
        <p:spPr>
          <a:xfrm>
            <a:off x="3972560" y="113327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dirty="0">
                <a:latin typeface="Arial Black" panose="020B0A04020102020204" pitchFamily="34" charset="0"/>
              </a:rPr>
              <a:t>ORGANIZZAZIONE DELLA RETE</a:t>
            </a:r>
          </a:p>
        </p:txBody>
      </p:sp>
    </p:spTree>
    <p:extLst>
      <p:ext uri="{BB962C8B-B14F-4D97-AF65-F5344CB8AC3E}">
        <p14:creationId xmlns:p14="http://schemas.microsoft.com/office/powerpoint/2010/main" val="6330464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03679A7-0961-B201-8F1D-6EFCDA77B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7" y="2625"/>
            <a:ext cx="11338713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13" name="Immagine 12">
            <a:extLst>
              <a:ext uri="{FF2B5EF4-FFF2-40B4-BE49-F238E27FC236}">
                <a16:creationId xmlns:a16="http://schemas.microsoft.com/office/drawing/2014/main" id="{688CF899-B35A-AFD2-A953-F45438D236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635" y="2565810"/>
            <a:ext cx="2928102" cy="2150324"/>
          </a:xfrm>
          <a:prstGeom prst="rect">
            <a:avLst/>
          </a:prstGeom>
        </p:spPr>
      </p:pic>
      <p:pic>
        <p:nvPicPr>
          <p:cNvPr id="17" name="Elemento grafico 16">
            <a:extLst>
              <a:ext uri="{FF2B5EF4-FFF2-40B4-BE49-F238E27FC236}">
                <a16:creationId xmlns:a16="http://schemas.microsoft.com/office/drawing/2014/main" id="{37A96B02-5ECA-115E-3C15-A267EC8BB9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676737" y="2990094"/>
            <a:ext cx="4920687" cy="974861"/>
          </a:xfrm>
          <a:prstGeom prst="rect">
            <a:avLst/>
          </a:prstGeom>
        </p:spPr>
      </p:pic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E68788D3-9B0F-A256-504A-9F06A097A790}"/>
              </a:ext>
            </a:extLst>
          </p:cNvPr>
          <p:cNvSpPr txBox="1"/>
          <p:nvPr/>
        </p:nvSpPr>
        <p:spPr>
          <a:xfrm>
            <a:off x="3777653" y="2264954"/>
            <a:ext cx="401811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</a:t>
            </a:r>
            <a:r>
              <a:rPr lang="it-IT" dirty="0" err="1"/>
              <a:t>Bilbo</a:t>
            </a:r>
            <a:r>
              <a:rPr lang="it-IT" dirty="0"/>
              <a:t>’ trasmette, ogni secondo, un pacchetto UDP al PC. Il pacchetto è lungo 13 bytes.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251B07AF-5969-56D8-E9FE-52F2C517BB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21916" y="2497245"/>
            <a:ext cx="3525736" cy="2350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CasellaDiTesto 28">
            <a:extLst>
              <a:ext uri="{FF2B5EF4-FFF2-40B4-BE49-F238E27FC236}">
                <a16:creationId xmlns:a16="http://schemas.microsoft.com/office/drawing/2014/main" id="{0A78EDF8-DA77-E0A7-67DA-B33155331CC9}"/>
              </a:ext>
            </a:extLst>
          </p:cNvPr>
          <p:cNvSpPr txBox="1"/>
          <p:nvPr/>
        </p:nvSpPr>
        <p:spPr>
          <a:xfrm>
            <a:off x="1538284" y="221443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</a:t>
            </a:r>
            <a:r>
              <a:rPr lang="it-IT" dirty="0" err="1"/>
              <a:t>Bilbo</a:t>
            </a:r>
            <a:endParaRPr lang="it-IT" dirty="0"/>
          </a:p>
        </p:txBody>
      </p:sp>
      <p:sp>
        <p:nvSpPr>
          <p:cNvPr id="30" name="CasellaDiTesto 29">
            <a:extLst>
              <a:ext uri="{FF2B5EF4-FFF2-40B4-BE49-F238E27FC236}">
                <a16:creationId xmlns:a16="http://schemas.microsoft.com/office/drawing/2014/main" id="{094E4745-4747-F65D-8ACE-79D77F452A63}"/>
              </a:ext>
            </a:extLst>
          </p:cNvPr>
          <p:cNvSpPr txBox="1"/>
          <p:nvPr/>
        </p:nvSpPr>
        <p:spPr>
          <a:xfrm>
            <a:off x="8695252" y="2127913"/>
            <a:ext cx="30379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1105315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C04A9-6D72-8DA7-1332-16BAD5FA5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C39F9D5-90F6-1E36-C2AD-05745D5A2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678" y="2625"/>
            <a:ext cx="10974562" cy="1325563"/>
          </a:xfrm>
        </p:spPr>
        <p:txBody>
          <a:bodyPr/>
          <a:lstStyle/>
          <a:p>
            <a:r>
              <a:rPr lang="it-IT" dirty="0">
                <a:latin typeface="Bahnschrift" panose="020B0502040204020203" pitchFamily="34" charset="0"/>
              </a:rPr>
              <a:t>COMPORTAMENTO DEGLI HOST: ARDUINO</a:t>
            </a:r>
          </a:p>
        </p:txBody>
      </p:sp>
      <p:pic>
        <p:nvPicPr>
          <p:cNvPr id="20" name="Elemento grafico 19">
            <a:extLst>
              <a:ext uri="{FF2B5EF4-FFF2-40B4-BE49-F238E27FC236}">
                <a16:creationId xmlns:a16="http://schemas.microsoft.com/office/drawing/2014/main" id="{48B377AD-F5AC-1E67-8B68-FA99B8E379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19361" y="982533"/>
            <a:ext cx="2565322" cy="1628776"/>
          </a:xfrm>
          <a:prstGeom prst="rect">
            <a:avLst/>
          </a:prstGeom>
        </p:spPr>
      </p:pic>
      <p:pic>
        <p:nvPicPr>
          <p:cNvPr id="27" name="Immagine 26">
            <a:extLst>
              <a:ext uri="{FF2B5EF4-FFF2-40B4-BE49-F238E27FC236}">
                <a16:creationId xmlns:a16="http://schemas.microsoft.com/office/drawing/2014/main" id="{D844D419-B3A9-9BEF-D324-0F2404345E9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735" y="1831618"/>
            <a:ext cx="2658234" cy="1952141"/>
          </a:xfrm>
          <a:prstGeom prst="rect">
            <a:avLst/>
          </a:prstGeom>
        </p:spPr>
      </p:pic>
      <p:pic>
        <p:nvPicPr>
          <p:cNvPr id="28" name="Elemento grafico 27">
            <a:extLst>
              <a:ext uri="{FF2B5EF4-FFF2-40B4-BE49-F238E27FC236}">
                <a16:creationId xmlns:a16="http://schemas.microsoft.com/office/drawing/2014/main" id="{2029C069-1511-911B-2447-E0831E4D801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 rot="10800000">
            <a:off x="2984557" y="2449037"/>
            <a:ext cx="4239967" cy="665703"/>
          </a:xfrm>
          <a:prstGeom prst="rect">
            <a:avLst/>
          </a:prstGeom>
        </p:spPr>
      </p:pic>
      <p:sp>
        <p:nvSpPr>
          <p:cNvPr id="31" name="CasellaDiTesto 30">
            <a:extLst>
              <a:ext uri="{FF2B5EF4-FFF2-40B4-BE49-F238E27FC236}">
                <a16:creationId xmlns:a16="http://schemas.microsoft.com/office/drawing/2014/main" id="{372A1EBF-C058-1B30-43A5-5B3EE8B8A580}"/>
              </a:ext>
            </a:extLst>
          </p:cNvPr>
          <p:cNvSpPr txBox="1"/>
          <p:nvPr/>
        </p:nvSpPr>
        <p:spPr>
          <a:xfrm>
            <a:off x="7510784" y="1513245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Frodo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28578634-9C7F-BD16-A71C-243D3353FFD1}"/>
              </a:ext>
            </a:extLst>
          </p:cNvPr>
          <p:cNvSpPr txBox="1"/>
          <p:nvPr/>
        </p:nvSpPr>
        <p:spPr>
          <a:xfrm>
            <a:off x="402506" y="1571964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Sam</a:t>
            </a: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D821A3A-1E9F-1565-AD22-6957E69A43F7}"/>
              </a:ext>
            </a:extLst>
          </p:cNvPr>
          <p:cNvSpPr txBox="1"/>
          <p:nvPr/>
        </p:nvSpPr>
        <p:spPr>
          <a:xfrm>
            <a:off x="3891026" y="1525479"/>
            <a:ext cx="29109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scheda ‘Frodo’ trasmette, ogni tre secondi, un pacchetto UDP alla scheda ‘Sam’. </a:t>
            </a:r>
          </a:p>
        </p:txBody>
      </p:sp>
      <p:sp>
        <p:nvSpPr>
          <p:cNvPr id="37" name="Freccia angolare in su 36">
            <a:extLst>
              <a:ext uri="{FF2B5EF4-FFF2-40B4-BE49-F238E27FC236}">
                <a16:creationId xmlns:a16="http://schemas.microsoft.com/office/drawing/2014/main" id="{D0AE02BF-5991-5E0E-A7B0-2466D7554A25}"/>
              </a:ext>
            </a:extLst>
          </p:cNvPr>
          <p:cNvSpPr/>
          <p:nvPr/>
        </p:nvSpPr>
        <p:spPr>
          <a:xfrm rot="5400000">
            <a:off x="5717993" y="1436046"/>
            <a:ext cx="1757185" cy="4790027"/>
          </a:xfrm>
          <a:prstGeom prst="bentUpArrow">
            <a:avLst>
              <a:gd name="adj1" fmla="val 13954"/>
              <a:gd name="adj2" fmla="val 14475"/>
              <a:gd name="adj3" fmla="val 35925"/>
            </a:avLst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pic>
        <p:nvPicPr>
          <p:cNvPr id="38" name="Immagine 37">
            <a:extLst>
              <a:ext uri="{FF2B5EF4-FFF2-40B4-BE49-F238E27FC236}">
                <a16:creationId xmlns:a16="http://schemas.microsoft.com/office/drawing/2014/main" id="{25FB26C4-DB20-DD47-BC1E-128BACEF836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81" y="1927495"/>
            <a:ext cx="2658234" cy="1952141"/>
          </a:xfrm>
          <a:prstGeom prst="rect">
            <a:avLst/>
          </a:prstGeom>
        </p:spPr>
      </p:pic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3C4D0A9A-21A5-89C1-96E2-0443CAF30793}"/>
              </a:ext>
            </a:extLst>
          </p:cNvPr>
          <p:cNvSpPr txBox="1"/>
          <p:nvPr/>
        </p:nvSpPr>
        <p:spPr>
          <a:xfrm>
            <a:off x="4142293" y="4709652"/>
            <a:ext cx="4463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Se la scheda ‘Sam’ non risponde entro 5 secondi, la scheda ‘Frodo’ notifica il PC.</a:t>
            </a:r>
          </a:p>
        </p:txBody>
      </p:sp>
      <p:pic>
        <p:nvPicPr>
          <p:cNvPr id="40" name="Picture 2">
            <a:extLst>
              <a:ext uri="{FF2B5EF4-FFF2-40B4-BE49-F238E27FC236}">
                <a16:creationId xmlns:a16="http://schemas.microsoft.com/office/drawing/2014/main" id="{240E4912-1C22-CD42-2313-D9896A721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3472" y="3707060"/>
            <a:ext cx="3007775" cy="2005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C458F474-F03C-087E-687B-401DBA730122}"/>
              </a:ext>
            </a:extLst>
          </p:cNvPr>
          <p:cNvSpPr txBox="1"/>
          <p:nvPr/>
        </p:nvSpPr>
        <p:spPr>
          <a:xfrm>
            <a:off x="9436589" y="5624183"/>
            <a:ext cx="28453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 err="1"/>
              <a:t>hostname</a:t>
            </a:r>
            <a:r>
              <a:rPr lang="it-IT" dirty="0"/>
              <a:t>: Gandalf</a:t>
            </a:r>
          </a:p>
        </p:txBody>
      </p:sp>
    </p:spTree>
    <p:extLst>
      <p:ext uri="{BB962C8B-B14F-4D97-AF65-F5344CB8AC3E}">
        <p14:creationId xmlns:p14="http://schemas.microsoft.com/office/powerpoint/2010/main" val="315958801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12488</TotalTime>
  <Words>1132</Words>
  <Application>Microsoft Office PowerPoint</Application>
  <PresentationFormat>Widescreen</PresentationFormat>
  <Paragraphs>110</Paragraphs>
  <Slides>23</Slides>
  <Notes>1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23</vt:i4>
      </vt:variant>
    </vt:vector>
  </HeadingPairs>
  <TitlesOfParts>
    <vt:vector size="29" baseType="lpstr">
      <vt:lpstr>Arial</vt:lpstr>
      <vt:lpstr>Arial Black</vt:lpstr>
      <vt:lpstr>Bahnschrift</vt:lpstr>
      <vt:lpstr>Calibri</vt:lpstr>
      <vt:lpstr>Calibri Light</vt:lpstr>
      <vt:lpstr>Tema di Office</vt:lpstr>
      <vt:lpstr>Presentazione standard di PowerPoint</vt:lpstr>
      <vt:lpstr>PROGETTO DI TIROCINIO</vt:lpstr>
      <vt:lpstr>OBIETTIVI PRINCIPALI</vt:lpstr>
      <vt:lpstr>SCELTE PROGETTUALI</vt:lpstr>
      <vt:lpstr>Presentazione standard di PowerPoint</vt:lpstr>
      <vt:lpstr>STRUTTURA DELLA RETE</vt:lpstr>
      <vt:lpstr>Presentazione standard di PowerPoint</vt:lpstr>
      <vt:lpstr>COMPORTAMENTO DEGLI HOST: ARDUINO</vt:lpstr>
      <vt:lpstr>COMPORTAMENTO DEGLI HOST: ARDUINO</vt:lpstr>
      <vt:lpstr>Presentazione standard di PowerPoint</vt:lpstr>
      <vt:lpstr>Presentazione standard di PowerPoint</vt:lpstr>
      <vt:lpstr>Presentazione standard di PowerPoint</vt:lpstr>
      <vt:lpstr>ELEMENTI DELLA GUI</vt:lpstr>
      <vt:lpstr>ELEMENTI DELLA GUI</vt:lpstr>
      <vt:lpstr>ELEMENTI DELLA GUI</vt:lpstr>
      <vt:lpstr>ELEMENTI DELLA GUI</vt:lpstr>
      <vt:lpstr>Presentazione standard di PowerPoint</vt:lpstr>
      <vt:lpstr>ELEMENTI DELLA GUI</vt:lpstr>
      <vt:lpstr>ELEMENTI DELLA GUI</vt:lpstr>
      <vt:lpstr>Presentazione standard di PowerPoint</vt:lpstr>
      <vt:lpstr>RACCOLTA DATI</vt:lpstr>
      <vt:lpstr>Presentazione standard di PowerPoint</vt:lpstr>
      <vt:lpstr>VANTAGGI DI EASY 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Anuar Zouhri</dc:creator>
  <cp:lastModifiedBy>ALBERTO CONTALDI</cp:lastModifiedBy>
  <cp:revision>11</cp:revision>
  <dcterms:created xsi:type="dcterms:W3CDTF">2025-07-05T20:02:03Z</dcterms:created>
  <dcterms:modified xsi:type="dcterms:W3CDTF">2025-07-14T14:07:27Z</dcterms:modified>
</cp:coreProperties>
</file>