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63" r:id="rId3"/>
    <p:sldId id="262" r:id="rId4"/>
    <p:sldId id="277" r:id="rId5"/>
    <p:sldId id="258" r:id="rId6"/>
    <p:sldId id="266" r:id="rId7"/>
    <p:sldId id="256" r:id="rId8"/>
    <p:sldId id="264" r:id="rId9"/>
    <p:sldId id="278" r:id="rId10"/>
    <p:sldId id="261" r:id="rId11"/>
    <p:sldId id="279" r:id="rId12"/>
    <p:sldId id="267" r:id="rId13"/>
    <p:sldId id="268" r:id="rId14"/>
    <p:sldId id="265" r:id="rId15"/>
    <p:sldId id="269" r:id="rId16"/>
    <p:sldId id="270" r:id="rId17"/>
    <p:sldId id="274" r:id="rId18"/>
    <p:sldId id="259" r:id="rId19"/>
    <p:sldId id="271" r:id="rId20"/>
    <p:sldId id="272" r:id="rId21"/>
    <p:sldId id="273" r:id="rId22"/>
    <p:sldId id="275" r:id="rId23"/>
    <p:sldId id="25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2749-B794-4902-87D9-2890590CBE6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A9C20-2F61-4394-B361-A60D81336C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9C20-2F61-4394-B361-A60D81336C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F1C2-A050-FAD8-3AE8-9B60A5FD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886EC9-75E3-B1B0-1A7C-F419DF9C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925E-D8F9-2720-0AAC-712DD80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F4C28-D3AD-F2DB-41C9-A036E0F5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965DB-C1EC-4D27-1388-A31F8FE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BCA24-CAE5-C98F-4288-25D4B152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112DB7-9F3F-CA24-509D-7EC436C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E796A-C09D-9CE2-CD58-10EA220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01B3F-B896-F3B9-37D4-8079E36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DB596-57A8-308F-42FD-B4CA801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FB4ABA-B2A4-5154-583E-4BF64F5B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89ABA8-40C8-EC63-7C37-61012C38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6283C-8556-D7A7-11B9-A5A8F60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F0FF-C132-B1E6-8434-078771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13AEE-CD43-8519-565A-C80F376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C1E3-D38D-4C74-B0B9-FBF042A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5087-3089-40D2-15BB-C1BAFE9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ACCB8-5B46-5923-7ED4-004C74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4C859-4D22-388F-C63E-FE2D3F8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D7A6-2825-7D32-7843-674A831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45053-0098-8AEB-F7D1-C5CF928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E02264-F819-CC9C-0574-382EFE44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1AB5-1269-0EA2-93A2-C6C3754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E577A-25A3-1807-2277-381CDAE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3CDC2-7FC8-C120-533C-EA2683E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39BE-B4BB-BADC-DE46-C3F0D6C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0171-9DD6-D7F7-0813-5CEF1269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47F1E-29A2-B9B8-4BE2-EEA4360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A4A9A-FFFE-00B1-8C4E-19E4DE2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AC32C-3839-CD8D-2092-F02BFA0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C5543F-DCB4-6744-0AB1-7453A89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9E9B1-28E8-2288-E3CF-B37CBFC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863FB-7090-36C7-4B84-2C4FFFFB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D54CA-CF64-47BA-1A4A-80D87F89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F36A82-1240-EEBC-2337-41369232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0FBCCB-D22F-7B71-218A-1066AFFF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645A1-D3C5-0146-1526-A5AA67B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F1E6D7-6476-8742-4346-F6114B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B4114E-F95D-5856-74D1-144FBD15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539F-28D1-F2E0-5A44-88DCEA9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DA3AF9-92A8-BA42-C180-EF6313F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3B29C9-EF26-5402-39E7-DEA93BB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8DBF1A-A580-C73F-7F6A-190EC81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956C3B-0DF9-F15B-FE28-7D830D8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C75DA-66BB-78DC-AB2C-7551DCC9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0D19D-AF12-30EE-96AA-3D504C8E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C84A1-6FFC-FCAC-8FB2-3148F09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5AE4A-95F9-D07E-06C4-9228D01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E36D49-52A5-93AA-CDBF-A99DD73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C3C8EE-7691-0E0A-7D75-852E067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4E3B5-1060-C105-7EB2-FB23FE8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1A89B-548C-CD17-2419-5C89AE0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E31F-079C-BA30-47DD-B16F3D96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AD564-41B5-7371-0E9D-A8C7F21A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75091-59AE-5E43-63FA-4FF86A6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229EC-E047-F787-DFE2-A2D7BDE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AC79A5-5616-1164-9E92-C78569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ADED94-EF9C-481C-6EDD-60DA282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6885D9-4C3D-F90E-62C9-2DC68F1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5449-9839-C4CF-EC9F-FE5E404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1CB6E-6BAC-3EDB-FF9B-2AC60331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C27C3-3098-77BF-D75D-73E82C41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ED66A-BB95-0E00-3B6C-8547001C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F38CBE6F-B13E-553D-D8EC-40A70911098F}"/>
              </a:ext>
            </a:extLst>
          </p:cNvPr>
          <p:cNvSpPr/>
          <p:nvPr/>
        </p:nvSpPr>
        <p:spPr>
          <a:xfrm rot="5400000">
            <a:off x="3215982" y="2326078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E7AECAC-F32A-C687-6A3C-57B9559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99" y="1740016"/>
            <a:ext cx="1324707" cy="13247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E7E5D5-346B-78AF-05F5-4E54026D3C79}"/>
              </a:ext>
            </a:extLst>
          </p:cNvPr>
          <p:cNvSpPr txBox="1"/>
          <p:nvPr/>
        </p:nvSpPr>
        <p:spPr>
          <a:xfrm>
            <a:off x="2100385" y="1324396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1174BD-5DCF-38DD-551F-077286AED9BA}"/>
              </a:ext>
            </a:extLst>
          </p:cNvPr>
          <p:cNvSpPr txBox="1"/>
          <p:nvPr/>
        </p:nvSpPr>
        <p:spPr>
          <a:xfrm>
            <a:off x="433070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576F0E-6C1B-54A5-22CA-342DD7ACB3B4}"/>
              </a:ext>
            </a:extLst>
          </p:cNvPr>
          <p:cNvSpPr txBox="1"/>
          <p:nvPr/>
        </p:nvSpPr>
        <p:spPr>
          <a:xfrm>
            <a:off x="553749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5F8D86-3BB0-9216-22C3-F29F242B5BE6}"/>
              </a:ext>
            </a:extLst>
          </p:cNvPr>
          <p:cNvSpPr txBox="1"/>
          <p:nvPr/>
        </p:nvSpPr>
        <p:spPr>
          <a:xfrm>
            <a:off x="4330701" y="26440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41B18B-8FFA-7316-7793-8AA7E0A6C3BA}"/>
              </a:ext>
            </a:extLst>
          </p:cNvPr>
          <p:cNvSpPr/>
          <p:nvPr/>
        </p:nvSpPr>
        <p:spPr>
          <a:xfrm>
            <a:off x="3217480" y="3018705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BF0433-8136-3AF5-BD31-608C97E7DFD7}"/>
              </a:ext>
            </a:extLst>
          </p:cNvPr>
          <p:cNvSpPr txBox="1"/>
          <p:nvPr/>
        </p:nvSpPr>
        <p:spPr>
          <a:xfrm>
            <a:off x="5388710" y="2644094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F75A84-5EAD-5BB8-175D-9722DFA494D3}"/>
              </a:ext>
            </a:extLst>
          </p:cNvPr>
          <p:cNvSpPr txBox="1"/>
          <p:nvPr/>
        </p:nvSpPr>
        <p:spPr>
          <a:xfrm>
            <a:off x="7711565" y="2643952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0B3E64-E8F8-EE50-DCB8-3006A9734B8A}"/>
              </a:ext>
            </a:extLst>
          </p:cNvPr>
          <p:cNvSpPr txBox="1"/>
          <p:nvPr/>
        </p:nvSpPr>
        <p:spPr>
          <a:xfrm>
            <a:off x="8791333" y="2643951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K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5601D7FF-569C-8F13-38C9-1611E2AC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005" y="4671591"/>
            <a:ext cx="1371600" cy="1724025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E2487147-09EE-4CF6-309A-A535FB76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200" y="2566987"/>
            <a:ext cx="1371600" cy="1724025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1D775F89-086B-ADB8-8D70-E8597F20C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914" y="1778191"/>
            <a:ext cx="981028" cy="1240514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9B3902D-1FE7-0F5C-2658-5176FBFAED8E}"/>
              </a:ext>
            </a:extLst>
          </p:cNvPr>
          <p:cNvSpPr/>
          <p:nvPr/>
        </p:nvSpPr>
        <p:spPr>
          <a:xfrm rot="5400000">
            <a:off x="6612271" y="3648441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20F8E024-8F53-2FB4-343F-B244CEEC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88" y="3062379"/>
            <a:ext cx="1324707" cy="1324707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FD153958-E783-6C0B-F64A-75B3835544AF}"/>
              </a:ext>
            </a:extLst>
          </p:cNvPr>
          <p:cNvSpPr/>
          <p:nvPr/>
        </p:nvSpPr>
        <p:spPr>
          <a:xfrm>
            <a:off x="6613769" y="4341068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41E66A61-D74A-D67D-877B-06016814E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4203" y="3100554"/>
            <a:ext cx="981028" cy="1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920B8-D713-C134-F750-22FCD367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1896718-36D6-835C-5C61-0A06587FA63E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80A4EDDE-552F-6670-C619-FE894D4F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3" y="2493606"/>
            <a:ext cx="2539896" cy="1696571"/>
          </a:xfr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D51E94A-64D2-E68A-B4A6-83388CC9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967" y="2692344"/>
            <a:ext cx="4643505" cy="7409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271D92-6911-437D-1BA7-D43259F8C39C}"/>
              </a:ext>
            </a:extLst>
          </p:cNvPr>
          <p:cNvSpPr txBox="1"/>
          <p:nvPr/>
        </p:nvSpPr>
        <p:spPr>
          <a:xfrm>
            <a:off x="655179" y="1998238"/>
            <a:ext cx="25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Saruman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8CD5EC9-4F89-A2ED-C3CF-17D154019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3" y="3189696"/>
            <a:ext cx="1931392" cy="14183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0BB9C5-5073-0A08-8F5B-00751745A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58" y="1587754"/>
            <a:ext cx="1931392" cy="14183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36EB21E-1E6C-CC11-0D51-E534CCAE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0" y="1581242"/>
            <a:ext cx="1931392" cy="14183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7E1CBF9-E1A0-A9A3-6F66-C390AE0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1" y="3196208"/>
            <a:ext cx="2325593" cy="15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461137-670E-4838-1F50-947C4D683860}"/>
              </a:ext>
            </a:extLst>
          </p:cNvPr>
          <p:cNvSpPr txBox="1"/>
          <p:nvPr/>
        </p:nvSpPr>
        <p:spPr>
          <a:xfrm>
            <a:off x="3195075" y="3341892"/>
            <a:ext cx="418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scheda ‘</a:t>
            </a:r>
            <a:r>
              <a:rPr lang="it-IT" dirty="0" err="1"/>
              <a:t>Saruman</a:t>
            </a:r>
            <a:r>
              <a:rPr lang="it-IT" dirty="0"/>
              <a:t>’ sono stati inseriti dei programmi volti allo scopo di generare rumore sul canale trasmissivo.</a:t>
            </a:r>
          </a:p>
        </p:txBody>
      </p:sp>
    </p:spTree>
    <p:extLst>
      <p:ext uri="{BB962C8B-B14F-4D97-AF65-F5344CB8AC3E}">
        <p14:creationId xmlns:p14="http://schemas.microsoft.com/office/powerpoint/2010/main" val="14952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C7A3-15F1-0C2A-E876-B41E84FC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2F9C85FF-43C3-2C2C-44B5-01A879134BDA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496903-28C8-866D-907B-F556CD6821DE}"/>
              </a:ext>
            </a:extLst>
          </p:cNvPr>
          <p:cNvSpPr txBox="1"/>
          <p:nvPr/>
        </p:nvSpPr>
        <p:spPr>
          <a:xfrm>
            <a:off x="343678" y="1198214"/>
            <a:ext cx="118483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 particolare: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ARP (in broadcast) al secondo, ognuno con una dimensione di 60 byte e tutti con stesso indirizzo MAC sorgente (fittizio).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molti meno pacchetti ARP (in broadcast) al secondo, ma ognuno con un indirizzo MAC sorgente diverso (sempre fittizi).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ICMP (in broadcast) al secondo, ognuno con una dimensione di 60 byte e tutti con stesso indirizzo IP e MAC sorgente (fittizi).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manda un segnale di </a:t>
            </a:r>
            <a:r>
              <a:rPr lang="it-IT" sz="2800" dirty="0" err="1"/>
              <a:t>ping</a:t>
            </a:r>
            <a:r>
              <a:rPr lang="it-IT" sz="2800" dirty="0"/>
              <a:t> broadcast su una porta specifica (in questo caso porta 60.000)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5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3C3A30-CA54-E7ED-15FC-519F695A1827}"/>
              </a:ext>
            </a:extLst>
          </p:cNvPr>
          <p:cNvSpPr/>
          <p:nvPr/>
        </p:nvSpPr>
        <p:spPr>
          <a:xfrm>
            <a:off x="-193040" y="2360645"/>
            <a:ext cx="123850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408885-8F21-7649-1ECF-499F0CE965AB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PRESENTAZIONE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91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F02C0-E7C1-2465-82E9-A4C17DB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-1228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708A17-8B57-A11D-0105-45D41C09CD33}"/>
              </a:ext>
            </a:extLst>
          </p:cNvPr>
          <p:cNvSpPr txBox="1"/>
          <p:nvPr/>
        </p:nvSpPr>
        <p:spPr>
          <a:xfrm>
            <a:off x="7168278" y="1172218"/>
            <a:ext cx="5023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schermata iniziale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scegliere l’interfaccia di rete da monitorare;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delle soglie critiche in modo tale da monitorare fenomeni di ‘</a:t>
            </a:r>
            <a:r>
              <a:rPr lang="it-IT" sz="2400" dirty="0" err="1"/>
              <a:t>flooding</a:t>
            </a:r>
            <a:r>
              <a:rPr lang="it-IT" sz="2400" dirty="0"/>
              <a:t>’ per determinati protocolli;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quale porta </a:t>
            </a:r>
            <a:r>
              <a:rPr lang="it-IT" sz="2400" dirty="0" err="1"/>
              <a:t>dst</a:t>
            </a:r>
            <a:r>
              <a:rPr lang="it-IT" sz="2400" dirty="0"/>
              <a:t> e IP </a:t>
            </a:r>
            <a:r>
              <a:rPr lang="it-IT" sz="2400" dirty="0" err="1"/>
              <a:t>dst</a:t>
            </a:r>
            <a:r>
              <a:rPr lang="it-IT" sz="2400" dirty="0"/>
              <a:t> si desidera monitorare.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27B8AF-4683-E2B3-36DB-0BCB76D4F7B1}"/>
              </a:ext>
            </a:extLst>
          </p:cNvPr>
          <p:cNvSpPr txBox="1"/>
          <p:nvPr/>
        </p:nvSpPr>
        <p:spPr>
          <a:xfrm>
            <a:off x="7423124" y="5707605"/>
            <a:ext cx="350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L’interfaccia di rete è il numerino ottenuto eseguendo da terminale il comando </a:t>
            </a:r>
            <a:r>
              <a:rPr lang="it-IT" dirty="0" err="1"/>
              <a:t>tshark</a:t>
            </a:r>
            <a:r>
              <a:rPr lang="it-IT" dirty="0"/>
              <a:t> –D.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AB806CB-B812-1366-55D9-4C1C4D52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8" y="1022615"/>
            <a:ext cx="7018960" cy="560832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A02E0F-5793-F3DE-F467-A5172980D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3" r="19708"/>
          <a:stretch>
            <a:fillRect/>
          </a:stretch>
        </p:blipFill>
        <p:spPr>
          <a:xfrm>
            <a:off x="149318" y="1022615"/>
            <a:ext cx="7018960" cy="55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E3B65C07-73B9-5CCA-FD33-C80059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8" y="4365740"/>
            <a:ext cx="3263085" cy="200125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269086A-D9C9-5BBB-EBAE-F33F399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4" y="1759561"/>
            <a:ext cx="3098250" cy="19083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479F7D-842F-1CFA-AD44-EA1ABA11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1" y="2467360"/>
            <a:ext cx="3163790" cy="20701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3FFDF3-EB4D-9F80-0DA9-DC18D249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9960" b="16656"/>
          <a:stretch>
            <a:fillRect/>
          </a:stretch>
        </p:blipFill>
        <p:spPr>
          <a:xfrm>
            <a:off x="7341162" y="4365740"/>
            <a:ext cx="1734935" cy="293722"/>
          </a:xfrm>
          <a:prstGeom prst="rect">
            <a:avLst/>
          </a:prstGeom>
        </p:spPr>
      </p:pic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7741580-2BEA-528E-22A1-853DAAE81F46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9023086" y="2853448"/>
            <a:ext cx="697837" cy="2326749"/>
          </a:xfrm>
          <a:prstGeom prst="curved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9861EF56-F516-A7B7-BB54-29127B5E1B36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rot="5400000">
            <a:off x="7250795" y="4408531"/>
            <a:ext cx="706904" cy="120876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CD7FF61A-3031-53EF-C580-1681FCB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0F9890-ADD3-8E2F-DDE4-F362A2A5EDF7}"/>
              </a:ext>
            </a:extLst>
          </p:cNvPr>
          <p:cNvSpPr txBox="1"/>
          <p:nvPr/>
        </p:nvSpPr>
        <p:spPr>
          <a:xfrm>
            <a:off x="3736778" y="1642188"/>
            <a:ext cx="513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Dei grafici a torta mostrano, nell’arco di tempo degli ultimi 10 sec, le seguenti informazioni: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protocolli più frequentemente utilizzati;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Dst</a:t>
            </a:r>
            <a:r>
              <a:rPr lang="it-IT" dirty="0"/>
              <a:t> che hanno ricevuto più pacchetti;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Src</a:t>
            </a:r>
            <a:r>
              <a:rPr lang="it-IT" dirty="0"/>
              <a:t> che hanno inviato più pacchetti.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FB6055-1C0A-0867-0838-1D12188B97C9}"/>
              </a:ext>
            </a:extLst>
          </p:cNvPr>
          <p:cNvSpPr txBox="1"/>
          <p:nvPr/>
        </p:nvSpPr>
        <p:spPr>
          <a:xfrm>
            <a:off x="8328335" y="4892646"/>
            <a:ext cx="38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menu a tendina consente di scegliere quale grafico visualizzare</a:t>
            </a:r>
          </a:p>
        </p:txBody>
      </p:sp>
    </p:spTree>
    <p:extLst>
      <p:ext uri="{BB962C8B-B14F-4D97-AF65-F5344CB8AC3E}">
        <p14:creationId xmlns:p14="http://schemas.microsoft.com/office/powerpoint/2010/main" val="416515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2DBEC22-0FE6-7D01-B960-B956DC1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7E776A-CD73-3EF8-F27D-29309C7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893642"/>
            <a:ext cx="8324929" cy="25197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A8C603-E354-EACB-3A47-93F82C09E785}"/>
              </a:ext>
            </a:extLst>
          </p:cNvPr>
          <p:cNvSpPr txBox="1"/>
          <p:nvPr/>
        </p:nvSpPr>
        <p:spPr>
          <a:xfrm>
            <a:off x="408992" y="1320468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tabelle memorizzano tutte le informazioni dall’inizio del monitoraggio.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329DF-821E-51C9-DE03-77EC9732E94B}"/>
              </a:ext>
            </a:extLst>
          </p:cNvPr>
          <p:cNvSpPr txBox="1"/>
          <p:nvPr/>
        </p:nvSpPr>
        <p:spPr>
          <a:xfrm>
            <a:off x="8612623" y="2108809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tabella memorizza il numero di pacchetti che un certo dispositivo di rete ha inviato ad un altro.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C8023D-CC81-DF18-8EC2-81F4498C4C86}"/>
              </a:ext>
            </a:extLst>
          </p:cNvPr>
          <p:cNvSpPr txBox="1"/>
          <p:nvPr/>
        </p:nvSpPr>
        <p:spPr>
          <a:xfrm>
            <a:off x="8612623" y="4566405"/>
            <a:ext cx="357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tabella, a ogni scansione, memorizza il numero di frames analizzati, la percentuale di pacchetti TCP e UDP, i protocolli scambiati e il bit rate.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1331C96-150C-DAB5-42BB-04E348946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4" y="4333876"/>
            <a:ext cx="8216226" cy="23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E557-A276-0DA8-3B94-96BA27D6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4C845C-76BF-E8E1-8355-82FF91E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110B2-8BA6-DBC6-6935-6C37D991DED7}"/>
              </a:ext>
            </a:extLst>
          </p:cNvPr>
          <p:cNvSpPr txBox="1"/>
          <p:nvPr/>
        </p:nvSpPr>
        <p:spPr>
          <a:xfrm>
            <a:off x="7726215" y="2472704"/>
            <a:ext cx="3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grafico cartesiano variabile nel tempo mostra, scansione per scansione, la dimensione media dei pacchetti scambiati in quel frangente della comunicazione.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A8B9406-184E-5334-2186-30EBA9F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30" t="-9408" b="-1"/>
          <a:stretch>
            <a:fillRect/>
          </a:stretch>
        </p:blipFill>
        <p:spPr>
          <a:xfrm>
            <a:off x="4208106" y="5495731"/>
            <a:ext cx="1735962" cy="3855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A3A26-41AE-FCFF-E3D8-E889F5602356}"/>
              </a:ext>
            </a:extLst>
          </p:cNvPr>
          <p:cNvSpPr txBox="1"/>
          <p:nvPr/>
        </p:nvSpPr>
        <p:spPr>
          <a:xfrm>
            <a:off x="7071282" y="5365357"/>
            <a:ext cx="48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sostituire questo grafico con quello presentato nella prossima slide.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661D57-8F54-C42C-FD1E-94B8F49F80DC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5944068" y="5688523"/>
            <a:ext cx="1127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1950733-2BA6-F6D0-8B17-8B1595E0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781874"/>
            <a:ext cx="6782327" cy="3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B4A8157-8D83-FCC9-ED96-AC5392D3DEAE}"/>
              </a:ext>
            </a:extLst>
          </p:cNvPr>
          <p:cNvSpPr txBox="1">
            <a:spLocks/>
          </p:cNvSpPr>
          <p:nvPr/>
        </p:nvSpPr>
        <p:spPr>
          <a:xfrm>
            <a:off x="399662" y="387107"/>
            <a:ext cx="10515600" cy="97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6D190-7444-321E-72AD-1974F536AD9A}"/>
              </a:ext>
            </a:extLst>
          </p:cNvPr>
          <p:cNvSpPr txBox="1"/>
          <p:nvPr/>
        </p:nvSpPr>
        <p:spPr>
          <a:xfrm>
            <a:off x="9143999" y="1533331"/>
            <a:ext cx="2817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cartesiano qui presentato permette di visualizzare, scansione per scansione, il numero di pacchetti trasmessi per un certo protocollo.</a:t>
            </a:r>
          </a:p>
          <a:p>
            <a:endParaRPr lang="it-IT" dirty="0"/>
          </a:p>
          <a:p>
            <a:r>
              <a:rPr lang="it-IT" dirty="0"/>
              <a:t>È possibile navigare sull’asse x e visualizzare il risultato di ogni scansione.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29BCB28-D541-2B4E-25D9-33EEAC5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2271"/>
            <a:ext cx="7955287" cy="42193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89D74C-19CC-4761-D441-372A2DC41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" y="1362271"/>
            <a:ext cx="7751795" cy="34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D04D87C6-B72F-5E7C-3907-26DF9F8D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05088"/>
            <a:ext cx="8591550" cy="42481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6EBAB54-7D58-6547-1C51-C882728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A862CE-FE3B-5FFF-3AF1-CF7E652832C7}"/>
              </a:ext>
            </a:extLst>
          </p:cNvPr>
          <p:cNvSpPr txBox="1"/>
          <p:nvPr/>
        </p:nvSpPr>
        <p:spPr>
          <a:xfrm>
            <a:off x="6985908" y="2895366"/>
            <a:ext cx="494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istogramma che mostra nel tempo le 10 porte destinazione più frequenti e il numero di pacchetti che avevano proprio quella porta.</a:t>
            </a:r>
          </a:p>
        </p:txBody>
      </p:sp>
    </p:spTree>
    <p:extLst>
      <p:ext uri="{BB962C8B-B14F-4D97-AF65-F5344CB8AC3E}">
        <p14:creationId xmlns:p14="http://schemas.microsoft.com/office/powerpoint/2010/main" val="37457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717581B-205F-9208-3A1A-394D5C16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A7E8A1-321C-A0D8-5BCB-851E4353DF02}"/>
              </a:ext>
            </a:extLst>
          </p:cNvPr>
          <p:cNvSpPr txBox="1"/>
          <p:nvPr/>
        </p:nvSpPr>
        <p:spPr>
          <a:xfrm>
            <a:off x="718457" y="3893569"/>
            <a:ext cx="92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tabella notifica l’utente di possibili attacchi </a:t>
            </a:r>
            <a:r>
              <a:rPr lang="it-IT" dirty="0" err="1"/>
              <a:t>DoS</a:t>
            </a:r>
            <a:r>
              <a:rPr lang="it-IT" dirty="0"/>
              <a:t>, oppure di aver analizzato un pacchetto con la porta destinazione o l’indirizzo IP destinazione scelti per il monitoraggio. Le notifiche ricevute vengono inserite all’interno di un file di log in formato .csv. Viene anche salvato l’inizio e la fine dell’anomalia rilevata.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1B66E7-FFF1-894A-1627-486DB19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" y="1377315"/>
            <a:ext cx="8924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3E869-E8F7-A203-82C0-4361BDE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PROGETTO DI TIROCINIO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DABC4-2A65-86CC-10BA-2D64C2C1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4253529"/>
            <a:ext cx="8425543" cy="22393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it-IT" sz="8000" b="1" dirty="0"/>
              <a:t>Tirocinanti</a:t>
            </a:r>
            <a:r>
              <a:rPr lang="it-IT" sz="8000" dirty="0"/>
              <a:t>: Contaldi Alberto</a:t>
            </a:r>
          </a:p>
          <a:p>
            <a:pPr marL="0" indent="0">
              <a:buNone/>
            </a:pPr>
            <a:r>
              <a:rPr lang="it-IT" sz="8000" dirty="0"/>
              <a:t>	      Zouhri Anuar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b="1" dirty="0"/>
              <a:t>Tutor aziendale</a:t>
            </a:r>
            <a:r>
              <a:rPr lang="it-IT" sz="8000" dirty="0"/>
              <a:t>: Ing. Biagio Garofalo</a:t>
            </a:r>
          </a:p>
          <a:p>
            <a:pPr marL="0" indent="0">
              <a:buNone/>
            </a:pPr>
            <a:r>
              <a:rPr lang="it-IT" sz="8000" b="1" dirty="0"/>
              <a:t>Tutor accademico</a:t>
            </a:r>
            <a:r>
              <a:rPr lang="it-IT" sz="8000" dirty="0"/>
              <a:t>: Prof. Giuseppe D’Aniello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5EB1-796A-C33C-F393-68687D84EC47}"/>
              </a:ext>
            </a:extLst>
          </p:cNvPr>
          <p:cNvSpPr txBox="1"/>
          <p:nvPr/>
        </p:nvSpPr>
        <p:spPr>
          <a:xfrm>
            <a:off x="146958" y="1402448"/>
            <a:ext cx="11404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/>
              <a:t>Descrizione</a:t>
            </a:r>
            <a:r>
              <a:rPr lang="it-IT" dirty="0"/>
              <a:t>: </a:t>
            </a:r>
            <a:r>
              <a:rPr lang="it-IT" sz="2400" dirty="0"/>
              <a:t>Il progetto consiste nella realizzazione di un’unica rete VLAN costituita da: tre schede Arduino, una scheda </a:t>
            </a:r>
            <a:r>
              <a:rPr lang="it-IT" sz="2400" dirty="0" err="1"/>
              <a:t>Raspberry</a:t>
            </a:r>
            <a:r>
              <a:rPr lang="it-IT" sz="2400" dirty="0"/>
              <a:t> pi 3 b, uno switch Ethernet e un calcolatore su cui far girare uno sniffer di pacchetti (ad es. un portatile). Le schede Arduino trasmetteranno dati ‘puliti’ (trasmissione di pacchetti ‘normali’) mentre la scheda </a:t>
            </a:r>
            <a:r>
              <a:rPr lang="it-IT" sz="2400" dirty="0" err="1"/>
              <a:t>Raspberry</a:t>
            </a:r>
            <a:r>
              <a:rPr lang="it-IT" sz="2400" dirty="0"/>
              <a:t> dovrà agire da disturbatore di canale generando rumore (trasmettendo dati ‘sporchi’ oppure trasmettendo molti pacchetti occupando il canale trasmissivo). L’obiettivo è di individuare la presenza di questo rumore utilizzando un software e di mostrare l’analisi su una dashboard.</a:t>
            </a:r>
            <a:endParaRPr lang="it-IT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882E1-0872-8E11-D7D8-35C15A4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3" y="4383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novation Engineering Srl - Smau">
            <a:extLst>
              <a:ext uri="{FF2B5EF4-FFF2-40B4-BE49-F238E27FC236}">
                <a16:creationId xmlns:a16="http://schemas.microsoft.com/office/drawing/2014/main" id="{41EA407D-5800-E259-ED9F-F07C48F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7" y="4479998"/>
            <a:ext cx="3902212" cy="19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2AA9-575A-E08A-30DE-F53649B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7B675C-6CFC-ABCD-2A89-9270C1EB25DF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A249286-06C8-873C-8700-6246071D8078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RACCOLTA DATI PER ANALISI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3438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268B48-7BE4-40A9-294E-4841226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3AAE77-03F1-2CDC-4F7E-716CE1C1A098}"/>
              </a:ext>
            </a:extLst>
          </p:cNvPr>
          <p:cNvSpPr txBox="1"/>
          <p:nvPr/>
        </p:nvSpPr>
        <p:spPr>
          <a:xfrm>
            <a:off x="928395" y="3429000"/>
            <a:ext cx="260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può decidere quando interrompere il monitoraggio della rete.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2B0860-6DB8-1608-AB8A-EFAC4206450A}"/>
              </a:ext>
            </a:extLst>
          </p:cNvPr>
          <p:cNvSpPr txBox="1"/>
          <p:nvPr/>
        </p:nvSpPr>
        <p:spPr>
          <a:xfrm>
            <a:off x="5197150" y="2746301"/>
            <a:ext cx="57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Successivamente può decidere di esportare i dati. Ciò che otterrà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file .pdf contenente una prima analisi dei dati tramite i classici strumenti della statistica descrittiva (indici statistici, </a:t>
            </a:r>
            <a:r>
              <a:rPr lang="it-IT" dirty="0" err="1"/>
              <a:t>boxplot</a:t>
            </a:r>
            <a:r>
              <a:rPr lang="it-IT" dirty="0"/>
              <a:t>, istogrammi);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Dei file .csv contenenti i dati raccolti nelle tabelle di sopra;</a:t>
            </a:r>
          </a:p>
          <a:p>
            <a:r>
              <a:rPr lang="it-IT" dirty="0"/>
              <a:t>L’utente può inoltre scegliere la cartella destinazione.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4AF40945-493C-345F-29E7-72F8E6307327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779965" y="2978948"/>
            <a:ext cx="90010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B0B3DC86-523B-780F-31FD-D79E4EF45A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31636" y="3890665"/>
            <a:ext cx="1665514" cy="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FE20CE-9D3F-90AF-80FF-1E36133CDD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50763" y="2277205"/>
            <a:ext cx="0" cy="4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AFD13C-5C3A-569C-AD58-58BD66082725}"/>
              </a:ext>
            </a:extLst>
          </p:cNvPr>
          <p:cNvSpPr txBox="1"/>
          <p:nvPr/>
        </p:nvSpPr>
        <p:spPr>
          <a:xfrm>
            <a:off x="681135" y="5523722"/>
            <a:ext cx="10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 chiudere il programma senza aver esportato comporta la perdita di gran parte delle informazioni.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FDBCBF8-B8F7-17E0-8025-9D0FFEB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" t="-1383" r="52600" b="-6128"/>
          <a:stretch>
            <a:fillRect/>
          </a:stretch>
        </p:blipFill>
        <p:spPr>
          <a:xfrm>
            <a:off x="1513839" y="1981059"/>
            <a:ext cx="1574789" cy="54783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208D32F-705F-D8B1-EAA8-16A6B8D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78" t="-5385"/>
          <a:stretch>
            <a:fillRect/>
          </a:stretch>
        </p:blipFill>
        <p:spPr>
          <a:xfrm>
            <a:off x="7131283" y="1651448"/>
            <a:ext cx="1838959" cy="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F4AE-55D8-9268-FCEE-6DAE2D23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316DD4-5BA5-B614-CA6D-48549FB031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BB01552-43E5-8D34-A47D-2B5D25464C23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076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BA2F-89CA-ABB9-F9FD-F3CD441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VANTAGGI DI EASY SHARK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9051E-F78A-65BC-7D4E-653A1084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7963"/>
            <a:ext cx="10927080" cy="5014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 può adoperare il programma per monitorare altre reti oltre a una semplice rete VLAN (es. Wi-Fi).</a:t>
            </a:r>
          </a:p>
          <a:p>
            <a:endParaRPr lang="it-IT" dirty="0"/>
          </a:p>
          <a:p>
            <a:r>
              <a:rPr lang="it-IT" dirty="0"/>
              <a:t>A differenza del solo uso di </a:t>
            </a:r>
            <a:r>
              <a:rPr lang="it-IT" dirty="0" err="1"/>
              <a:t>Wireshark</a:t>
            </a:r>
            <a:r>
              <a:rPr lang="it-IT" dirty="0"/>
              <a:t>, l’interfaccia permette di avere una visione più ampia di ciò che sta accadendo nella rete monitorata. Inoltre, la visualizzazione dei dati è più semplice ed è possibile esportare alcuni dati in formato .csv.</a:t>
            </a:r>
          </a:p>
          <a:p>
            <a:endParaRPr lang="it-IT" dirty="0"/>
          </a:p>
          <a:p>
            <a:r>
              <a:rPr lang="it-IT" dirty="0"/>
              <a:t>Il software fornisce anche una prima analisi dei dati mediante alcuni elementi di statistica descrittiva, salvabili in un documento pdf;</a:t>
            </a:r>
          </a:p>
          <a:p>
            <a:endParaRPr lang="it-IT" dirty="0"/>
          </a:p>
          <a:p>
            <a:r>
              <a:rPr lang="it-IT" dirty="0"/>
              <a:t>Il programma può essere impiegato a livello didattico.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C3635-CDF7-20A7-88E0-A52A364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OBIETTIVI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E4757-FD92-E01D-D943-FE7B4981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Monitorare una piccola rete VLAN e rilevare la presenza di potenziali attacchi dannosi alla rete. Tra i quali: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Attacchi consistenti nell’invio di enormi quantità di pacchetti di dati di dimensioni ridotte (ARP, ICMP, ...);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e tenere traccia di messaggi su una specifica porta selezionata;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notifiche da uno specifico indirizzo IP.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Memorizzare le informazioni più rilevanti per future operazioni di post-processing.	</a:t>
            </a:r>
          </a:p>
        </p:txBody>
      </p:sp>
    </p:spTree>
    <p:extLst>
      <p:ext uri="{BB962C8B-B14F-4D97-AF65-F5344CB8AC3E}">
        <p14:creationId xmlns:p14="http://schemas.microsoft.com/office/powerpoint/2010/main" val="5622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45614-9008-5006-0B90-2F2C81F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160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SCELTE PROGETTUALI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224E9-D9FD-1A58-DD60-59F75C35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44904"/>
            <a:ext cx="11201400" cy="5296535"/>
          </a:xfrm>
        </p:spPr>
        <p:txBody>
          <a:bodyPr/>
          <a:lstStyle/>
          <a:p>
            <a:r>
              <a:rPr lang="it-IT" dirty="0"/>
              <a:t>Si è deciso che un possibile attacco </a:t>
            </a:r>
            <a:r>
              <a:rPr lang="it-IT" dirty="0" err="1"/>
              <a:t>DoS</a:t>
            </a:r>
            <a:r>
              <a:rPr lang="it-IT" dirty="0"/>
              <a:t> è da considerarsi tale se negli ultimi 10 cicli di scansione si rileva un numero di pacchetti superiore a una soglia fissata. </a:t>
            </a:r>
          </a:p>
          <a:p>
            <a:r>
              <a:rPr lang="it-IT" dirty="0"/>
              <a:t>Il linguaggio di programmazione adottato per le schede Arduino è C++.</a:t>
            </a:r>
          </a:p>
          <a:p>
            <a:r>
              <a:rPr lang="it-IT" dirty="0"/>
              <a:t>Il linguaggio di programmazione adottato per la realizzazione dell’interfaccia per l’analisi è Python.</a:t>
            </a:r>
          </a:p>
          <a:p>
            <a:r>
              <a:rPr lang="it-IT" dirty="0"/>
              <a:t>Alcuni dati monitorati vengono salvati all’interno di file .csv.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1781-F0FC-4E8D-7D8E-29E92A8C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9" y="114719"/>
            <a:ext cx="7478243" cy="6492875"/>
          </a:xfrm>
          <a:prstGeom prst="rect">
            <a:avLst/>
          </a:prstGeom>
        </p:spPr>
      </p:pic>
      <p:sp>
        <p:nvSpPr>
          <p:cNvPr id="8" name="Cerchio parziale 7">
            <a:extLst>
              <a:ext uri="{FF2B5EF4-FFF2-40B4-BE49-F238E27FC236}">
                <a16:creationId xmlns:a16="http://schemas.microsoft.com/office/drawing/2014/main" id="{E6BF4473-D9EB-2812-6C4E-8ED70C744365}"/>
              </a:ext>
            </a:extLst>
          </p:cNvPr>
          <p:cNvSpPr/>
          <p:nvPr/>
        </p:nvSpPr>
        <p:spPr>
          <a:xfrm rot="5400000">
            <a:off x="8763001" y="-561311"/>
            <a:ext cx="6857999" cy="7980620"/>
          </a:xfrm>
          <a:prstGeom prst="pie">
            <a:avLst>
              <a:gd name="adj1" fmla="val 21590447"/>
              <a:gd name="adj2" fmla="val 10812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578AE1-1EDD-4DB8-B09A-0477E71B3E40}"/>
              </a:ext>
            </a:extLst>
          </p:cNvPr>
          <p:cNvSpPr txBox="1"/>
          <p:nvPr/>
        </p:nvSpPr>
        <p:spPr>
          <a:xfrm>
            <a:off x="2887823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2D316A-CA2C-2D40-B391-0A9BBE158225}"/>
              </a:ext>
            </a:extLst>
          </p:cNvPr>
          <p:cNvSpPr txBox="1"/>
          <p:nvPr/>
        </p:nvSpPr>
        <p:spPr>
          <a:xfrm>
            <a:off x="5494011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904D4-A0A6-50EE-15F8-FB2BA3C1E8D8}"/>
              </a:ext>
            </a:extLst>
          </p:cNvPr>
          <p:cNvSpPr txBox="1"/>
          <p:nvPr/>
        </p:nvSpPr>
        <p:spPr>
          <a:xfrm>
            <a:off x="9225281" y="2849879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Componenti principali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FAF1-E464-D729-2908-C2A906816CAC}"/>
              </a:ext>
            </a:extLst>
          </p:cNvPr>
          <p:cNvSpPr txBox="1"/>
          <p:nvPr/>
        </p:nvSpPr>
        <p:spPr>
          <a:xfrm>
            <a:off x="2593910" y="3803986"/>
            <a:ext cx="200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Switch di rete L2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2D2125-2605-E2B4-0B41-7D9BEDF5F84C}"/>
              </a:ext>
            </a:extLst>
          </p:cNvPr>
          <p:cNvSpPr txBox="1"/>
          <p:nvPr/>
        </p:nvSpPr>
        <p:spPr>
          <a:xfrm>
            <a:off x="4684866" y="790776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Tre diverse schede Arduino devono generare un traffico regolare sul canale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CE17E-1407-BF78-3349-78C429881EF4}"/>
              </a:ext>
            </a:extLst>
          </p:cNvPr>
          <p:cNvSpPr txBox="1"/>
          <p:nvPr/>
        </p:nvSpPr>
        <p:spPr>
          <a:xfrm>
            <a:off x="4684867" y="2223017"/>
            <a:ext cx="268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Generare rumore sul canale, trasmettendo grandi quantità di pacchetti sul canale trasmissivo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EE620-6FCF-BD34-FB8F-A34A5EA68D12}"/>
              </a:ext>
            </a:extLst>
          </p:cNvPr>
          <p:cNvSpPr txBox="1"/>
          <p:nvPr/>
        </p:nvSpPr>
        <p:spPr>
          <a:xfrm>
            <a:off x="2607899" y="2305414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Raspberry</a:t>
            </a:r>
            <a:r>
              <a:rPr lang="it-IT" sz="1600" dirty="0"/>
              <a:t> pi 3 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49DE4-06F9-799C-C9CC-85B85238E2B8}"/>
              </a:ext>
            </a:extLst>
          </p:cNvPr>
          <p:cNvSpPr txBox="1"/>
          <p:nvPr/>
        </p:nvSpPr>
        <p:spPr>
          <a:xfrm>
            <a:off x="2580161" y="790776"/>
            <a:ext cx="210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Scheda Arduino UNO R3 equipaggiata con modulo Shield Ethernet W5100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626226-30BD-60AF-B7FB-BC7A1DCBE191}"/>
              </a:ext>
            </a:extLst>
          </p:cNvPr>
          <p:cNvSpPr txBox="1"/>
          <p:nvPr/>
        </p:nvSpPr>
        <p:spPr>
          <a:xfrm>
            <a:off x="4684865" y="3691689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Instradamento dei pacchetti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18A9-A3A7-D114-BFBC-0C9572C5DDC5}"/>
              </a:ext>
            </a:extLst>
          </p:cNvPr>
          <p:cNvSpPr txBox="1"/>
          <p:nvPr/>
        </p:nvSpPr>
        <p:spPr>
          <a:xfrm>
            <a:off x="2607899" y="5133281"/>
            <a:ext cx="19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C84F52-E70B-5A0A-8632-0D7E68A1870D}"/>
              </a:ext>
            </a:extLst>
          </p:cNvPr>
          <p:cNvSpPr txBox="1"/>
          <p:nvPr/>
        </p:nvSpPr>
        <p:spPr>
          <a:xfrm>
            <a:off x="4684865" y="5133281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Consente il monitoraggio della rete tramite un software </a:t>
            </a:r>
          </a:p>
          <a:p>
            <a:r>
              <a:rPr lang="it-IT" sz="1600" dirty="0"/>
              <a:t>realizzato ad hoc</a:t>
            </a:r>
          </a:p>
        </p:txBody>
      </p:sp>
    </p:spTree>
    <p:extLst>
      <p:ext uri="{BB962C8B-B14F-4D97-AF65-F5344CB8AC3E}">
        <p14:creationId xmlns:p14="http://schemas.microsoft.com/office/powerpoint/2010/main" val="3905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B48C120-E687-4FC0-EB13-E683E1E26A81}"/>
              </a:ext>
            </a:extLst>
          </p:cNvPr>
          <p:cNvSpPr/>
          <p:nvPr/>
        </p:nvSpPr>
        <p:spPr>
          <a:xfrm>
            <a:off x="-802640" y="2360645"/>
            <a:ext cx="129946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B0A57-4046-8BEB-A74C-C27E012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859524"/>
            <a:ext cx="10952584" cy="1325563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STRUTTURA DELLA RETE</a:t>
            </a:r>
          </a:p>
        </p:txBody>
      </p:sp>
    </p:spTree>
    <p:extLst>
      <p:ext uri="{BB962C8B-B14F-4D97-AF65-F5344CB8AC3E}">
        <p14:creationId xmlns:p14="http://schemas.microsoft.com/office/powerpoint/2010/main" val="1116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990D-6354-296D-5A27-F7D934F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0DEFCF-2F80-EDE8-4C3F-03590A00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CA33CD-7A62-EACC-D83B-2AE82C1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" y="266282"/>
            <a:ext cx="11028782" cy="654411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02EC993-7C45-8989-1759-F4422D54899F}"/>
              </a:ext>
            </a:extLst>
          </p:cNvPr>
          <p:cNvSpPr/>
          <p:nvPr/>
        </p:nvSpPr>
        <p:spPr>
          <a:xfrm>
            <a:off x="1877696" y="3055719"/>
            <a:ext cx="16764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17CF47-8596-C033-5A29-22F59D8AE9DE}"/>
              </a:ext>
            </a:extLst>
          </p:cNvPr>
          <p:cNvSpPr txBox="1"/>
          <p:nvPr/>
        </p:nvSpPr>
        <p:spPr>
          <a:xfrm>
            <a:off x="1778636" y="2943463"/>
            <a:ext cx="6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</a:t>
            </a:r>
            <a:endParaRPr lang="it-IT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C80CF-E249-0119-69A3-DFE2B1418700}"/>
              </a:ext>
            </a:extLst>
          </p:cNvPr>
          <p:cNvSpPr txBox="1"/>
          <p:nvPr/>
        </p:nvSpPr>
        <p:spPr>
          <a:xfrm>
            <a:off x="3972560" y="113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ORGANIZZAZIONE DELLA RETE</a:t>
            </a:r>
          </a:p>
        </p:txBody>
      </p:sp>
    </p:spTree>
    <p:extLst>
      <p:ext uri="{BB962C8B-B14F-4D97-AF65-F5344CB8AC3E}">
        <p14:creationId xmlns:p14="http://schemas.microsoft.com/office/powerpoint/2010/main" val="633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679A7-0961-B201-8F1D-6EFCDA7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625"/>
            <a:ext cx="11338713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88CF899-B35A-AFD2-A953-F45438D2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2565810"/>
            <a:ext cx="2928102" cy="215032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A96B02-5ECA-115E-3C15-A267EC8B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737" y="2990094"/>
            <a:ext cx="4920687" cy="9748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8788D3-9B0F-A256-504A-9F06A097A790}"/>
              </a:ext>
            </a:extLst>
          </p:cNvPr>
          <p:cNvSpPr txBox="1"/>
          <p:nvPr/>
        </p:nvSpPr>
        <p:spPr>
          <a:xfrm>
            <a:off x="3777653" y="2264954"/>
            <a:ext cx="40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</a:t>
            </a:r>
            <a:r>
              <a:rPr lang="it-IT" dirty="0" err="1"/>
              <a:t>Bilbo</a:t>
            </a:r>
            <a:r>
              <a:rPr lang="it-IT" dirty="0"/>
              <a:t>’ trasmette, ogni secondo, un pacchetto UDP al PC. Il pacchetto è lungo 13 bytes.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B07AF-5969-56D8-E9FE-52F2C517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6" y="2497245"/>
            <a:ext cx="3525736" cy="2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A78EDF8-DA77-E0A7-67DA-B33155331CC9}"/>
              </a:ext>
            </a:extLst>
          </p:cNvPr>
          <p:cNvSpPr txBox="1"/>
          <p:nvPr/>
        </p:nvSpPr>
        <p:spPr>
          <a:xfrm>
            <a:off x="1538284" y="221443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Bilbo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4E4745-4747-F65D-8ACE-79D77F452A63}"/>
              </a:ext>
            </a:extLst>
          </p:cNvPr>
          <p:cNvSpPr txBox="1"/>
          <p:nvPr/>
        </p:nvSpPr>
        <p:spPr>
          <a:xfrm>
            <a:off x="8695252" y="212791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11053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04A9-6D72-8DA7-1332-16BAD5FA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9F9D5-90F6-1E36-C2AD-05745D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625"/>
            <a:ext cx="10974562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8B377AD-F5AC-1E67-8B68-FA99B8E3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61" y="982533"/>
            <a:ext cx="2565322" cy="16287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844D419-B3A9-9BEF-D324-0F24043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35" y="1831618"/>
            <a:ext cx="2658234" cy="1952141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029C069-1511-911B-2447-E0831E4D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557" y="2449037"/>
            <a:ext cx="4239967" cy="665703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2A1EBF-C058-1B30-43A5-5B3EE8B8A580}"/>
              </a:ext>
            </a:extLst>
          </p:cNvPr>
          <p:cNvSpPr txBox="1"/>
          <p:nvPr/>
        </p:nvSpPr>
        <p:spPr>
          <a:xfrm>
            <a:off x="7510784" y="1513245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Frodo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8578634-9C7F-BD16-A71C-243D3353FFD1}"/>
              </a:ext>
            </a:extLst>
          </p:cNvPr>
          <p:cNvSpPr txBox="1"/>
          <p:nvPr/>
        </p:nvSpPr>
        <p:spPr>
          <a:xfrm>
            <a:off x="402506" y="157196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Sam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821A3A-1E9F-1565-AD22-6957E69A43F7}"/>
              </a:ext>
            </a:extLst>
          </p:cNvPr>
          <p:cNvSpPr txBox="1"/>
          <p:nvPr/>
        </p:nvSpPr>
        <p:spPr>
          <a:xfrm>
            <a:off x="3891026" y="1525479"/>
            <a:ext cx="29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‘Frodo’ trasmette, ogni tre secondi, un pacchetto UDP alla scheda ‘Sam’. </a:t>
            </a:r>
          </a:p>
        </p:txBody>
      </p:sp>
      <p:sp>
        <p:nvSpPr>
          <p:cNvPr id="37" name="Freccia angolare in su 36">
            <a:extLst>
              <a:ext uri="{FF2B5EF4-FFF2-40B4-BE49-F238E27FC236}">
                <a16:creationId xmlns:a16="http://schemas.microsoft.com/office/drawing/2014/main" id="{D0AE02BF-5991-5E0E-A7B0-2466D7554A25}"/>
              </a:ext>
            </a:extLst>
          </p:cNvPr>
          <p:cNvSpPr/>
          <p:nvPr/>
        </p:nvSpPr>
        <p:spPr>
          <a:xfrm rot="5400000">
            <a:off x="5717993" y="1436046"/>
            <a:ext cx="1757185" cy="4790027"/>
          </a:xfrm>
          <a:prstGeom prst="bentUpArrow">
            <a:avLst>
              <a:gd name="adj1" fmla="val 13954"/>
              <a:gd name="adj2" fmla="val 14475"/>
              <a:gd name="adj3" fmla="val 35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25FB26C4-DB20-DD47-BC1E-128BACEF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" y="1927495"/>
            <a:ext cx="2658234" cy="195214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4D0A9A-21A5-89C1-96E2-0443CAF30793}"/>
              </a:ext>
            </a:extLst>
          </p:cNvPr>
          <p:cNvSpPr txBox="1"/>
          <p:nvPr/>
        </p:nvSpPr>
        <p:spPr>
          <a:xfrm>
            <a:off x="4142293" y="4709652"/>
            <a:ext cx="446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‘Sam’ non risponde entro 5 secondi, la scheda ‘Frodo’ notifica il PC.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40E4912-1C22-CD42-2313-D9896A7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72" y="3707060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458F474-F03C-087E-687B-401DBA730122}"/>
              </a:ext>
            </a:extLst>
          </p:cNvPr>
          <p:cNvSpPr txBox="1"/>
          <p:nvPr/>
        </p:nvSpPr>
        <p:spPr>
          <a:xfrm>
            <a:off x="9436589" y="5624183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3159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12486</TotalTime>
  <Words>1132</Words>
  <Application>Microsoft Office PowerPoint</Application>
  <PresentationFormat>Widescreen</PresentationFormat>
  <Paragraphs>110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Bahnschrift</vt:lpstr>
      <vt:lpstr>Calibri</vt:lpstr>
      <vt:lpstr>Calibri Light</vt:lpstr>
      <vt:lpstr>Tema di Office</vt:lpstr>
      <vt:lpstr>Presentazione standard di PowerPoint</vt:lpstr>
      <vt:lpstr>PROGETTO DI TIROCINIO</vt:lpstr>
      <vt:lpstr>OBIETTIVI PRINCIPALI</vt:lpstr>
      <vt:lpstr>SCELTE PROGETTUALI</vt:lpstr>
      <vt:lpstr>Presentazione standard di PowerPoint</vt:lpstr>
      <vt:lpstr>STRUTTURA DELLA RETE</vt:lpstr>
      <vt:lpstr>Presentazione standard di PowerPoint</vt:lpstr>
      <vt:lpstr>COMPORTAMENTO DEGLI HOST: ARDUINO</vt:lpstr>
      <vt:lpstr>COMPORTAMENTO DEGLI HOST: ARDUINO</vt:lpstr>
      <vt:lpstr>Presentazione standard di PowerPoint</vt:lpstr>
      <vt:lpstr>Presentazione standard di PowerPoint</vt:lpstr>
      <vt:lpstr>Presentazione standard di PowerPoint</vt:lpstr>
      <vt:lpstr>ELEMENTI DELLA GUI</vt:lpstr>
      <vt:lpstr>ELEMENTI DELLA GUI</vt:lpstr>
      <vt:lpstr>ELEMENTI DELLA GUI</vt:lpstr>
      <vt:lpstr>ELEMENTI DELLA GUI</vt:lpstr>
      <vt:lpstr>Presentazione standard di PowerPoint</vt:lpstr>
      <vt:lpstr>ELEMENTI DELLA GUI</vt:lpstr>
      <vt:lpstr>ELEMENTI DELLA GUI</vt:lpstr>
      <vt:lpstr>Presentazione standard di PowerPoint</vt:lpstr>
      <vt:lpstr>RACCOLTA DATI</vt:lpstr>
      <vt:lpstr>Presentazione standard di PowerPoint</vt:lpstr>
      <vt:lpstr>VANTAGGI DI EASY 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Anuar Zouhri</dc:creator>
  <cp:lastModifiedBy>Anuar Zouhri</cp:lastModifiedBy>
  <cp:revision>10</cp:revision>
  <dcterms:created xsi:type="dcterms:W3CDTF">2025-07-05T20:02:03Z</dcterms:created>
  <dcterms:modified xsi:type="dcterms:W3CDTF">2025-07-14T12:43:49Z</dcterms:modified>
</cp:coreProperties>
</file>