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Thin"/>
      <p:regular r:id="rId20"/>
      <p:bold r:id="rId21"/>
      <p:italic r:id="rId22"/>
      <p:boldItalic r:id="rId23"/>
    </p:embeddedFont>
    <p:embeddedFont>
      <p:font typeface="Economica"/>
      <p:regular r:id="rId24"/>
      <p:bold r:id="rId25"/>
      <p:italic r:id="rId26"/>
      <p:boldItalic r:id="rId27"/>
    </p:embeddedFont>
    <p:embeddedFont>
      <p:font typeface="Roboto"/>
      <p:regular r:id="rId28"/>
      <p:bold r:id="rId29"/>
      <p:italic r:id="rId30"/>
      <p:boldItalic r:id="rId31"/>
    </p:embeddedFont>
    <p:embeddedFont>
      <p:font typeface="Roboto Medium"/>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5">
          <p15:clr>
            <a:srgbClr val="A4A3A4"/>
          </p15:clr>
        </p15:guide>
        <p15:guide id="2" orient="horz" pos="105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5" orient="horz"/>
        <p:guide pos="105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Economica-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Roboto-regular.fntdata"/><Relationship Id="rId27"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RobotoMedium-bold.fntdata"/><Relationship Id="rId10" Type="http://schemas.openxmlformats.org/officeDocument/2006/relationships/slide" Target="slides/slide5.xml"/><Relationship Id="rId32" Type="http://schemas.openxmlformats.org/officeDocument/2006/relationships/font" Target="fonts/RobotoMedium-regular.fntdata"/><Relationship Id="rId13" Type="http://schemas.openxmlformats.org/officeDocument/2006/relationships/slide" Target="slides/slide8.xml"/><Relationship Id="rId35" Type="http://schemas.openxmlformats.org/officeDocument/2006/relationships/font" Target="fonts/RobotoMedium-boldItalic.fntdata"/><Relationship Id="rId12" Type="http://schemas.openxmlformats.org/officeDocument/2006/relationships/slide" Target="slides/slide7.xml"/><Relationship Id="rId34" Type="http://schemas.openxmlformats.org/officeDocument/2006/relationships/font" Target="fonts/RobotoMedium-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4e3a851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4e3a851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30f378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30f378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In depth analysis about the different parameters- GDP, energy, population and consumption.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In the report we have elaborated how each parameter affects the GDP of the United States.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Increasing positive correlation between International immagration and GDP.</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Death is a factor negatively correlated with International immagration</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Limitations are applied to the conclusion.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Among energy production, the production of geothermal energy has the largest correlation with GDP</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Only a few states produce geothermal energy. Therefore, the strong correlation between GDP and geothermal energy population may come from bias values.</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In most cases, population growth will promote GDP growth.</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Among many factors that affect the population, death rate and international migration rate have stronger correlations with GDP.</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t/>
            </a:r>
            <a:endParaRPr sz="18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4e3a851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4e3a851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Limited Period: While the data set includes five year records, we know US economics just got </a:t>
            </a:r>
            <a:r>
              <a:rPr lang="en"/>
              <a:t>recovery from 2008 economics recession. Thus, while we find some factors have </a:t>
            </a:r>
            <a:r>
              <a:rPr lang="en"/>
              <a:t>relationship</a:t>
            </a:r>
            <a:r>
              <a:rPr lang="en"/>
              <a:t> with GDP, we cannot tell if they have </a:t>
            </a:r>
            <a:r>
              <a:rPr lang="en"/>
              <a:t>sample</a:t>
            </a:r>
            <a:r>
              <a:rPr lang="en"/>
              <a:t> relationship when GDP goes down. If the data cover 20 years, we are able to have a complete economic cycle to explore.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Mystery of Death: From the </a:t>
            </a:r>
            <a:r>
              <a:rPr lang="en"/>
              <a:t>correlationship</a:t>
            </a:r>
            <a:r>
              <a:rPr lang="en"/>
              <a:t>, there is a negative </a:t>
            </a:r>
            <a:r>
              <a:rPr lang="en"/>
              <a:t>relationship</a:t>
            </a:r>
            <a:r>
              <a:rPr lang="en"/>
              <a:t> between death and GDP in 2011 and 2012. However, such correlationship cannot be detected in 2013 and 2014. While with </a:t>
            </a:r>
            <a:r>
              <a:rPr lang="en"/>
              <a:t>development</a:t>
            </a:r>
            <a:r>
              <a:rPr lang="en"/>
              <a:t> of medic industry, the death in future year should stable and decrease as lifetime increase, black swan </a:t>
            </a:r>
            <a:r>
              <a:rPr lang="en"/>
              <a:t>incident, such as Covid pandemic, will impact death rate tramedaically. While it is a stereotypy, 2020 US GDP decrease and death increase. However, we could use the correlationship from this data frame to present 2020 situation.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Limited Information from Birth: While we find no direct correlation between birth and GDP, increase in birth indicate large population and more human resource in the next 20 years.Since we do not have birth rate 20 year ago, we have few skills to find relationship between birth, population, and GDP.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Extreme Outlier: California production of geothermal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4e3a851bc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4e3a851bc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4e3a851bc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4e3a851bc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e3a851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e3a851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What factors affect Gross Domestic Product?</a:t>
            </a:r>
            <a:endParaRPr sz="1900">
              <a:solidFill>
                <a:schemeClr val="dk1"/>
              </a:solidFill>
              <a:latin typeface="Open Sans"/>
              <a:ea typeface="Open Sans"/>
              <a:cs typeface="Open Sans"/>
              <a:sym typeface="Open Sans"/>
            </a:endParaRPr>
          </a:p>
          <a:p>
            <a:pPr indent="-323850" lvl="1" marL="9144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GDP can be impacted by numerous factors, small or large</a:t>
            </a:r>
            <a:endParaRPr sz="1500">
              <a:solidFill>
                <a:schemeClr val="dk1"/>
              </a:solidFill>
              <a:latin typeface="Open Sans"/>
              <a:ea typeface="Open Sans"/>
              <a:cs typeface="Open Sans"/>
              <a:sym typeface="Open Sans"/>
            </a:endParaRPr>
          </a:p>
          <a:p>
            <a:pPr indent="-349250" lvl="0" marL="457200" rtl="0" algn="l">
              <a:lnSpc>
                <a:spcPct val="10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Which factors have the highest relationship with GDP?</a:t>
            </a:r>
            <a:endParaRPr sz="1900">
              <a:solidFill>
                <a:schemeClr val="dk1"/>
              </a:solidFill>
              <a:latin typeface="Open Sans"/>
              <a:ea typeface="Open Sans"/>
              <a:cs typeface="Open Sans"/>
              <a:sym typeface="Open Sans"/>
            </a:endParaRPr>
          </a:p>
          <a:p>
            <a:pPr indent="-323850" lvl="1" marL="9144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Through analysis, show how different types of data influence GDP</a:t>
            </a:r>
            <a:endParaRPr sz="1500">
              <a:solidFill>
                <a:schemeClr val="dk1"/>
              </a:solidFill>
              <a:latin typeface="Open Sans"/>
              <a:ea typeface="Open Sans"/>
              <a:cs typeface="Open Sans"/>
              <a:sym typeface="Open Sans"/>
            </a:endParaRPr>
          </a:p>
          <a:p>
            <a:pPr indent="-349250" lvl="0" marL="457200" rtl="0" algn="l">
              <a:lnSpc>
                <a:spcPct val="10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Analyses</a:t>
            </a:r>
            <a:endParaRPr sz="1900">
              <a:solidFill>
                <a:schemeClr val="dk1"/>
              </a:solidFill>
              <a:latin typeface="Open Sans"/>
              <a:ea typeface="Open Sans"/>
              <a:cs typeface="Open Sans"/>
              <a:sym typeface="Open Sans"/>
            </a:endParaRPr>
          </a:p>
          <a:p>
            <a:pPr indent="-323850" lvl="1" marL="9144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Consumption Detail</a:t>
            </a:r>
            <a:endParaRPr sz="1500">
              <a:solidFill>
                <a:schemeClr val="dk1"/>
              </a:solidFill>
              <a:latin typeface="Open Sans"/>
              <a:ea typeface="Open Sans"/>
              <a:cs typeface="Open Sans"/>
              <a:sym typeface="Open Sans"/>
            </a:endParaRPr>
          </a:p>
          <a:p>
            <a:pPr indent="-323850" lvl="2" marL="13716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Coal, electricity, fossil fuels</a:t>
            </a:r>
            <a:endParaRPr sz="1900">
              <a:solidFill>
                <a:schemeClr val="dk1"/>
              </a:solidFill>
              <a:latin typeface="Open Sans"/>
              <a:ea typeface="Open Sans"/>
              <a:cs typeface="Open Sans"/>
              <a:sym typeface="Open Sans"/>
            </a:endParaRPr>
          </a:p>
          <a:p>
            <a:pPr indent="-323850" lvl="1" marL="9144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GDP</a:t>
            </a:r>
            <a:endParaRPr sz="1500">
              <a:solidFill>
                <a:schemeClr val="dk1"/>
              </a:solidFill>
              <a:latin typeface="Open Sans"/>
              <a:ea typeface="Open Sans"/>
              <a:cs typeface="Open Sans"/>
              <a:sym typeface="Open Sans"/>
            </a:endParaRPr>
          </a:p>
          <a:p>
            <a:pPr indent="-323850" lvl="2" marL="13716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Exploratory data analysis, changes from 2010 - 2014</a:t>
            </a:r>
            <a:endParaRPr sz="1500">
              <a:solidFill>
                <a:schemeClr val="dk1"/>
              </a:solidFill>
              <a:latin typeface="Open Sans"/>
              <a:ea typeface="Open Sans"/>
              <a:cs typeface="Open Sans"/>
              <a:sym typeface="Open Sans"/>
            </a:endParaRPr>
          </a:p>
          <a:p>
            <a:pPr indent="-323850" lvl="1" marL="9144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Energy</a:t>
            </a:r>
            <a:endParaRPr sz="1500">
              <a:solidFill>
                <a:schemeClr val="dk1"/>
              </a:solidFill>
              <a:latin typeface="Open Sans"/>
              <a:ea typeface="Open Sans"/>
              <a:cs typeface="Open Sans"/>
              <a:sym typeface="Open Sans"/>
            </a:endParaRPr>
          </a:p>
          <a:p>
            <a:pPr indent="-323850" lvl="2" marL="13716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Overall energy usage from US, and its relationship to GDP</a:t>
            </a:r>
            <a:endParaRPr sz="1500">
              <a:solidFill>
                <a:schemeClr val="dk1"/>
              </a:solidFill>
              <a:latin typeface="Open Sans"/>
              <a:ea typeface="Open Sans"/>
              <a:cs typeface="Open Sans"/>
              <a:sym typeface="Open Sans"/>
            </a:endParaRPr>
          </a:p>
          <a:p>
            <a:pPr indent="-323850" lvl="1" marL="9144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Census</a:t>
            </a:r>
            <a:endParaRPr sz="1500">
              <a:solidFill>
                <a:schemeClr val="dk1"/>
              </a:solidFill>
              <a:latin typeface="Open Sans"/>
              <a:ea typeface="Open Sans"/>
              <a:cs typeface="Open Sans"/>
              <a:sym typeface="Open Sans"/>
            </a:endParaRPr>
          </a:p>
          <a:p>
            <a:pPr indent="-323850" lvl="2" marL="13716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Took census data and wanted to find the relationships of population/immigration to GDP</a:t>
            </a:r>
            <a:endParaRPr sz="1500">
              <a:solidFill>
                <a:schemeClr val="dk1"/>
              </a:solidFill>
              <a:latin typeface="Open Sans"/>
              <a:ea typeface="Open Sans"/>
              <a:cs typeface="Open Sans"/>
              <a:sym typeface="Open Sans"/>
            </a:endParaRPr>
          </a:p>
          <a:p>
            <a:pPr indent="-323850" lvl="0" marL="4572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Our main question is, how do these different sectors affect the US GDP</a:t>
            </a:r>
            <a:endParaRPr sz="1500">
              <a:solidFill>
                <a:schemeClr val="dk1"/>
              </a:solidFill>
              <a:latin typeface="Open Sans"/>
              <a:ea typeface="Open Sans"/>
              <a:cs typeface="Open Sans"/>
              <a:sym typeface="Open Sans"/>
            </a:endParaRPr>
          </a:p>
          <a:p>
            <a:pPr indent="-323850" lvl="0" marL="457200" rtl="0" algn="l">
              <a:lnSpc>
                <a:spcPct val="10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 this presentation, we want to study relationship between energy production and GDP, as well as the population and GDP</a:t>
            </a:r>
            <a:endParaRPr sz="1500">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e3a851bc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e3a851bc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Explain what dataset we use, what variables in the dataset. How we group these variable for next set</a:t>
            </a:r>
            <a:endParaRPr sz="1800">
              <a:solidFill>
                <a:schemeClr val="dk1"/>
              </a:solidFill>
              <a:latin typeface="Open Sans"/>
              <a:ea typeface="Open Sans"/>
              <a:cs typeface="Open Sans"/>
              <a:sym typeface="Open Sans"/>
            </a:endParaRPr>
          </a:p>
          <a:p>
            <a:pPr indent="-285750" lvl="0" marL="457200" rtl="0" algn="l">
              <a:lnSpc>
                <a:spcPct val="145000"/>
              </a:lnSpc>
              <a:spcBef>
                <a:spcPts val="0"/>
              </a:spcBef>
              <a:spcAft>
                <a:spcPts val="0"/>
              </a:spcAft>
              <a:buClr>
                <a:schemeClr val="dk1"/>
              </a:buClr>
              <a:buSzPts val="900"/>
              <a:buFont typeface="Courier New"/>
              <a:buChar char="-"/>
            </a:pPr>
            <a:r>
              <a:rPr lang="en" sz="900">
                <a:solidFill>
                  <a:schemeClr val="dk1"/>
                </a:solidFill>
                <a:highlight>
                  <a:srgbClr val="FFFFFF"/>
                </a:highlight>
                <a:latin typeface="Courier New"/>
                <a:ea typeface="Courier New"/>
                <a:cs typeface="Courier New"/>
                <a:sym typeface="Courier New"/>
              </a:rPr>
              <a:t>Dataframe dimension [52 × 192]</a:t>
            </a:r>
            <a:endParaRPr sz="9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1"/>
                </a:solidFill>
              </a:rPr>
              <a:t>The purpose of this data set is to allow exploration between various types of data that is commonly collected by the US government across the states and the USA as a whole. The data set consists of three different types of data:</a:t>
            </a:r>
            <a:endParaRPr sz="1050">
              <a:solidFill>
                <a:schemeClr val="dk1"/>
              </a:solidFill>
            </a:endParaRPr>
          </a:p>
          <a:p>
            <a:pPr indent="-295275" lvl="0" marL="457200" rtl="0" algn="l">
              <a:lnSpc>
                <a:spcPct val="115000"/>
              </a:lnSpc>
              <a:spcBef>
                <a:spcPts val="800"/>
              </a:spcBef>
              <a:spcAft>
                <a:spcPts val="0"/>
              </a:spcAft>
              <a:buClr>
                <a:schemeClr val="dk1"/>
              </a:buClr>
              <a:buSzPts val="1050"/>
              <a:buChar char="●"/>
            </a:pPr>
            <a:r>
              <a:rPr lang="en" sz="1050">
                <a:solidFill>
                  <a:schemeClr val="dk1"/>
                </a:solidFill>
              </a:rPr>
              <a:t>Census and Geographic Data;</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Energy Data; and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Economic Data.</a:t>
            </a:r>
            <a:endParaRPr sz="1050">
              <a:solidFill>
                <a:schemeClr val="dk1"/>
              </a:solidFill>
            </a:endParaRPr>
          </a:p>
          <a:p>
            <a:pPr indent="0" lvl="0" marL="0" rtl="0" algn="l">
              <a:lnSpc>
                <a:spcPct val="115000"/>
              </a:lnSpc>
              <a:spcBef>
                <a:spcPts val="2700"/>
              </a:spcBef>
              <a:spcAft>
                <a:spcPts val="0"/>
              </a:spcAft>
              <a:buNone/>
            </a:pPr>
            <a:r>
              <a:rPr lang="en" sz="1050">
                <a:solidFill>
                  <a:schemeClr val="dk1"/>
                </a:solidFill>
              </a:rPr>
              <a:t>When creating the data set, I combined data from many different types of sources, all of which are cited below. I have also provided the fields included in the data set and what they represent below. I have not performed any research on the data yet, but am going to dive in soon. I am particularly interested in the relationships between various types of data (i.e. GDP or birth rate) in prediction algorithms. Given that I have compiled 5 years’ worth of data, this data set was primarily constructed with predictive algorithms in mind.</a:t>
            </a:r>
            <a:endParaRPr sz="1050">
              <a:solidFill>
                <a:schemeClr val="dk1"/>
              </a:solidFill>
            </a:endParaRPr>
          </a:p>
          <a:p>
            <a:pPr indent="0" lvl="0" marL="0" rtl="0" algn="l">
              <a:lnSpc>
                <a:spcPct val="115000"/>
              </a:lnSpc>
              <a:spcBef>
                <a:spcPts val="800"/>
              </a:spcBef>
              <a:spcAft>
                <a:spcPts val="0"/>
              </a:spcAft>
              <a:buNone/>
            </a:pPr>
            <a:r>
              <a:rPr i="1" lang="en" sz="1050">
                <a:solidFill>
                  <a:schemeClr val="dk1"/>
                </a:solidFill>
              </a:rPr>
              <a:t>An additional note before you delve into the fields:</a:t>
            </a:r>
            <a:endParaRPr i="1" sz="1050">
              <a:solidFill>
                <a:schemeClr val="dk1"/>
              </a:solidFill>
            </a:endParaRPr>
          </a:p>
          <a:p>
            <a:pPr indent="-295275" lvl="0" marL="457200" rtl="0" algn="l">
              <a:lnSpc>
                <a:spcPct val="115000"/>
              </a:lnSpc>
              <a:spcBef>
                <a:spcPts val="800"/>
              </a:spcBef>
              <a:spcAft>
                <a:spcPts val="0"/>
              </a:spcAft>
              <a:buClr>
                <a:schemeClr val="dk1"/>
              </a:buClr>
              <a:buSzPts val="1050"/>
              <a:buChar char="●"/>
            </a:pPr>
            <a:r>
              <a:rPr lang="en" sz="1050">
                <a:solidFill>
                  <a:schemeClr val="dk1"/>
                </a:solidFill>
              </a:rPr>
              <a:t>There could have been many more variables added across many different fields of metrics. I have stopped here, but it could potentially be beneficial to observe the interaction of these variables with others (i.e. the GDP of certain industries, the average age in a state, the male/female gender ratio, etc.) to attempt to find additional trends.</a:t>
            </a:r>
            <a:endParaRPr sz="1050">
              <a:solidFill>
                <a:schemeClr val="dk1"/>
              </a:solidFill>
            </a:endParaRPr>
          </a:p>
          <a:p>
            <a:pPr indent="0" lvl="0" marL="0" rtl="0" algn="l">
              <a:lnSpc>
                <a:spcPct val="115000"/>
              </a:lnSpc>
              <a:spcBef>
                <a:spcPts val="2700"/>
              </a:spcBef>
              <a:spcAft>
                <a:spcPts val="0"/>
              </a:spcAft>
              <a:buNone/>
            </a:pPr>
            <a:r>
              <a:rPr lang="en" sz="1500">
                <a:solidFill>
                  <a:schemeClr val="dk1"/>
                </a:solidFill>
              </a:rPr>
              <a:t>Census and Geographic Data</a:t>
            </a:r>
            <a:endParaRPr sz="150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StateCodes: The state 2-letter abbreviations. Note that I added "US" for the United States.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Region: The number corresponding to the region the state lies within, according to the 2010 census. (1 = Northeast, 2 = Midwest, 3 = South, 4 = West)</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Division: The number corresponding to the division the state lies within, according to the 2010 census. (1 = New England, 2 = Middle Atlantic, 3 = East North Central, 4 = West North Central, 5 = South Atlantic, 6 = East South Central, 7 = West South Central, 8 = Mountain, 9 = Pacific)</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Coast: Whether the state shares a border with an ocean. (1 = Yes, 0 = No)</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Great Lakes: Whether the state shares a border with a great lake. (1 = Yes, 0 = No</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CENSUS2010POP: 4/1/2010 resident total Census 2010 population</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POPESTIMATE{year}: 7/1/{year} resident total population estimate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RBIRTH{year}: Birth rate in period 7/1/{year - 1} to 6/30/{year}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RDEATH{year}: Death rate in period 7/1/{year - 1} to 6/30/{year}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RNATURALINC{year}: Natural increase rate in period 7/1/{year - 1} to 6/30/{year}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RINTERNATIONALMIG{year}: Net international migration rate in period 7/1/{year - 1} to 6/30/{year}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RDOMESTICMIG{year}: Net domestic migration rate in period 7/1/{year - 1} to 6/30/{year}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RNETMIG{year}: Net migration rate in period 7/1/{year - 1} to 6/30/{year}</a:t>
            </a:r>
            <a:endParaRPr sz="1050">
              <a:solidFill>
                <a:schemeClr val="dk1"/>
              </a:solidFill>
            </a:endParaRPr>
          </a:p>
          <a:p>
            <a:pPr indent="0" lvl="0" marL="0" rtl="0" algn="l">
              <a:lnSpc>
                <a:spcPct val="115000"/>
              </a:lnSpc>
              <a:spcBef>
                <a:spcPts val="2700"/>
              </a:spcBef>
              <a:spcAft>
                <a:spcPts val="0"/>
              </a:spcAft>
              <a:buNone/>
            </a:pPr>
            <a:r>
              <a:rPr i="1" lang="en" sz="1050">
                <a:solidFill>
                  <a:schemeClr val="dk1"/>
                </a:solidFill>
              </a:rPr>
              <a:t>As noted from the census:</a:t>
            </a:r>
            <a:endParaRPr i="1" sz="1050">
              <a:solidFill>
                <a:schemeClr val="dk1"/>
              </a:solidFill>
            </a:endParaRPr>
          </a:p>
          <a:p>
            <a:pPr indent="0" lvl="0" marL="139700" marR="139700" rtl="0" algn="l">
              <a:lnSpc>
                <a:spcPct val="115000"/>
              </a:lnSpc>
              <a:spcBef>
                <a:spcPts val="800"/>
              </a:spcBef>
              <a:spcAft>
                <a:spcPts val="0"/>
              </a:spcAft>
              <a:buNone/>
            </a:pPr>
            <a:r>
              <a:rPr lang="en" sz="1050">
                <a:solidFill>
                  <a:schemeClr val="dk1"/>
                </a:solidFill>
                <a:highlight>
                  <a:srgbClr val="F8F8F8"/>
                </a:highlight>
              </a:rPr>
              <a:t>Net international migration for the United States includes the international migration of both native and foreign-born populations. Specifically, it includes: (a) the net international migration of the foreign born, (b) the net migration between the United States and Puerto Rico, (c) the net migration of natives to and from the United States, and (d) the net movement of the Armed Forces population between the United States and overseas. Net international migration for Puerto Rico includes the migration of native and foreign-born populations between the United States and Puerto Rico.</a:t>
            </a:r>
            <a:endParaRPr sz="1050">
              <a:solidFill>
                <a:schemeClr val="dk1"/>
              </a:solidFill>
              <a:highlight>
                <a:srgbClr val="F8F8F8"/>
              </a:highlight>
            </a:endParaRPr>
          </a:p>
          <a:p>
            <a:pPr indent="0" lvl="0" marL="0" rtl="0" algn="l">
              <a:lnSpc>
                <a:spcPct val="115000"/>
              </a:lnSpc>
              <a:spcBef>
                <a:spcPts val="900"/>
              </a:spcBef>
              <a:spcAft>
                <a:spcPts val="0"/>
              </a:spcAft>
              <a:buNone/>
            </a:pPr>
            <a:r>
              <a:rPr lang="en" sz="1050">
                <a:solidFill>
                  <a:schemeClr val="dk1"/>
                </a:solidFill>
              </a:rPr>
              <a:t>Codes for most of the data, information about the geographic terms and coditions, and more information about the methodology behind the population estimates can be found on the US Census website.</a:t>
            </a:r>
            <a:endParaRPr sz="1050">
              <a:solidFill>
                <a:schemeClr val="dk1"/>
              </a:solidFill>
            </a:endParaRPr>
          </a:p>
          <a:p>
            <a:pPr indent="0" lvl="0" marL="0" rtl="0" algn="l">
              <a:lnSpc>
                <a:spcPct val="115000"/>
              </a:lnSpc>
              <a:spcBef>
                <a:spcPts val="2400"/>
              </a:spcBef>
              <a:spcAft>
                <a:spcPts val="0"/>
              </a:spcAft>
              <a:buNone/>
            </a:pPr>
            <a:r>
              <a:rPr lang="en" sz="1500">
                <a:solidFill>
                  <a:schemeClr val="dk1"/>
                </a:solidFill>
              </a:rPr>
              <a:t>Energy Data</a:t>
            </a:r>
            <a:endParaRPr sz="150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TotalC{year}: Total energy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TotalP{year}: Total energy production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TotalE{year}: Total Energy expenditures in million USD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TotalPrice{year}: Total energy average price in USD/million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TotalC{first year}–{second year}: The first year’s total energy consumption divided by the second year’s total energy consumption, times 100. (The percent change between years in total energy consumption.)</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TotalP{first year}–{second year}: The first year’s total energy production divided by the second year’s total energy production, times 100. (The percent change between years in total energy production.)</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TotalE{first year}–{second year}: The first year’s total energy expenditure divided by the second year’s total energy expenditure, times 100. (The percent change between years in total energy expenditure.)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TotalPrice{first year}–{second year}: The first year’s total energy average price divided by the second year’s total energy average price, times 100. (The percent change between years in total energy average price.)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BiomassC{year}: Biomass total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CoalC{year}: Coal total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CoalP{year}: Coal total production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CoalE{year}: Coal total expenditures in million USD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CoalPrice{year}: Coal average price in USD per million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ElecC{year}: Electricity total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ElecE{year}: Electricity total expenditures in million USD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ElecPrice{year}: Electricity average price in USD per million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FossFuelC{year}: Fossil fuels total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GeoC{year}: Geothermal energy total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GeoP{year}: Geothermal energy net generation in the electric power sector in million kilowatt hours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HydroC{year}: Hydropower total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HydroP{year}: Hydropower total net generation in million kilowatt hours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NatGasC{year}: Natural gas total consumption (including supplemental gaseous fuels)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NatGasE{year}: Natural gas total expenditures in million USD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NatGasPrice{year}: Natural gas average price in USD per million BTU in given year.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LPGC{year}: LPG total consumption in billion BTU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LPGE{year}: LPG total expenditures in million USD in given year.</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LPGPrice{year}: LPG average price in USD per million BTU in given year. </a:t>
            </a:r>
            <a:endParaRPr sz="1050">
              <a:solidFill>
                <a:schemeClr val="dk1"/>
              </a:solidFill>
            </a:endParaRPr>
          </a:p>
          <a:p>
            <a:pPr indent="0" lvl="0" marL="0" rtl="0" algn="l">
              <a:lnSpc>
                <a:spcPct val="115000"/>
              </a:lnSpc>
              <a:spcBef>
                <a:spcPts val="2700"/>
              </a:spcBef>
              <a:spcAft>
                <a:spcPts val="0"/>
              </a:spcAft>
              <a:buNone/>
            </a:pPr>
            <a:r>
              <a:rPr i="1" lang="en" sz="1050">
                <a:solidFill>
                  <a:schemeClr val="dk1"/>
                </a:solidFill>
              </a:rPr>
              <a:t>Notes:</a:t>
            </a:r>
            <a:endParaRPr i="1" sz="1050">
              <a:solidFill>
                <a:schemeClr val="dk1"/>
              </a:solidFill>
            </a:endParaRPr>
          </a:p>
          <a:p>
            <a:pPr indent="-295275" lvl="0" marL="457200" rtl="0" algn="l">
              <a:lnSpc>
                <a:spcPct val="115000"/>
              </a:lnSpc>
              <a:spcBef>
                <a:spcPts val="800"/>
              </a:spcBef>
              <a:spcAft>
                <a:spcPts val="0"/>
              </a:spcAft>
              <a:buClr>
                <a:schemeClr val="dk1"/>
              </a:buClr>
              <a:buSzPts val="1050"/>
              <a:buChar char="●"/>
            </a:pPr>
            <a:r>
              <a:rPr lang="en" sz="1050">
                <a:solidFill>
                  <a:schemeClr val="dk1"/>
                </a:solidFill>
              </a:rPr>
              <a:t>BTU stands for British Thermal Unit and is a unit of measurement for energy. One BTU is equal to the amount of energy used to raise the temperature of one pound of water on degree Fahrenheit.</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Many other types of energy and their associated consumption, production, expenditure, and price totals can be found from the EIA; this is where I received the data I used in compiling this dataset.</a:t>
            </a:r>
            <a:endParaRPr sz="1050">
              <a:solidFill>
                <a:schemeClr val="dk1"/>
              </a:solidFill>
            </a:endParaRPr>
          </a:p>
          <a:p>
            <a:pPr indent="0" lvl="0" marL="0" rtl="0" algn="l">
              <a:lnSpc>
                <a:spcPct val="115000"/>
              </a:lnSpc>
              <a:spcBef>
                <a:spcPts val="2700"/>
              </a:spcBef>
              <a:spcAft>
                <a:spcPts val="0"/>
              </a:spcAft>
              <a:buNone/>
            </a:pPr>
            <a:r>
              <a:rPr lang="en" sz="1500">
                <a:solidFill>
                  <a:schemeClr val="dk1"/>
                </a:solidFill>
              </a:rPr>
              <a:t>Economic Data</a:t>
            </a:r>
            <a:endParaRPr sz="150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GDP{year}{quarter}: The GDP in the provided quarter of the given year (in million USD).</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GDP{year}: The average GDP throughout the given year (in million USD).</a:t>
            </a:r>
            <a:endParaRPr sz="1050">
              <a:solidFill>
                <a:schemeClr val="dk1"/>
              </a:solidFill>
            </a:endParaRPr>
          </a:p>
          <a:p>
            <a:pPr indent="0" lvl="0" marL="0" rtl="0" algn="l">
              <a:lnSpc>
                <a:spcPct val="115000"/>
              </a:lnSpc>
              <a:spcBef>
                <a:spcPts val="2700"/>
              </a:spcBef>
              <a:spcAft>
                <a:spcPts val="0"/>
              </a:spcAft>
              <a:buNone/>
            </a:pPr>
            <a:r>
              <a:rPr i="1" lang="en" sz="1050">
                <a:solidFill>
                  <a:schemeClr val="dk1"/>
                </a:solidFill>
              </a:rPr>
              <a:t>Notes:</a:t>
            </a:r>
            <a:endParaRPr i="1" sz="1050">
              <a:solidFill>
                <a:schemeClr val="dk1"/>
              </a:solidFill>
            </a:endParaRPr>
          </a:p>
          <a:p>
            <a:pPr indent="-295275" lvl="0" marL="457200" rtl="0" algn="l">
              <a:lnSpc>
                <a:spcPct val="115000"/>
              </a:lnSpc>
              <a:spcBef>
                <a:spcPts val="800"/>
              </a:spcBef>
              <a:spcAft>
                <a:spcPts val="0"/>
              </a:spcAft>
              <a:buClr>
                <a:schemeClr val="dk1"/>
              </a:buClr>
              <a:buSzPts val="1050"/>
              <a:buChar char="●"/>
            </a:pPr>
            <a:r>
              <a:rPr lang="en" sz="1050">
                <a:solidFill>
                  <a:schemeClr val="dk1"/>
                </a:solidFill>
              </a:rPr>
              <a:t>The GDP is reported by the Bureau of Economic Analysis from the U.S. Department of Commerce and measures the value of the goods and services produced by the economy in a given period.</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The quarterly GDP data can be downloaded from the BEA.</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The yearly GDP data can be downloaded from the BEA.</a:t>
            </a:r>
            <a:endParaRPr sz="1050">
              <a:solidFill>
                <a:schemeClr val="dk1"/>
              </a:solidFill>
            </a:endParaRPr>
          </a:p>
          <a:p>
            <a:pPr indent="0" lvl="0" marL="457200" rtl="0" algn="l">
              <a:lnSpc>
                <a:spcPct val="115000"/>
              </a:lnSpc>
              <a:spcBef>
                <a:spcPts val="2700"/>
              </a:spcBef>
              <a:spcAft>
                <a:spcPts val="0"/>
              </a:spcAft>
              <a:buNone/>
            </a:pPr>
            <a:r>
              <a:rPr lang="en">
                <a:solidFill>
                  <a:schemeClr val="dk1"/>
                </a:solidFill>
              </a:rPr>
              <a:t>Mention states in beginning</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Mention of the groups, we are looking for which factors affect GDP the most</a:t>
            </a:r>
            <a:endParaRPr>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sz="900">
              <a:solidFill>
                <a:schemeClr val="dk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517042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517042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52af04b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52af04b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52af04ba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52af04ba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2ee0af70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2ee0af70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2ee0af70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2ee0af70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4e3a851bc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4e3a851bc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section, I want to know whether the increase of the population will cause the increase of the GDP.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6410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t>United States GDP Exploration</a:t>
            </a:r>
            <a:r>
              <a:rPr lang="en" sz="3280"/>
              <a:t> of Data Analysis </a:t>
            </a:r>
            <a:endParaRPr sz="3280"/>
          </a:p>
          <a:p>
            <a:pPr indent="0" lvl="0" marL="0" rtl="0" algn="ctr">
              <a:spcBef>
                <a:spcPts val="0"/>
              </a:spcBef>
              <a:spcAft>
                <a:spcPts val="0"/>
              </a:spcAft>
              <a:buSzPts val="990"/>
              <a:buNone/>
            </a:pPr>
            <a:r>
              <a:rPr lang="en" sz="3280"/>
              <a:t>2010 -2014</a:t>
            </a:r>
            <a:endParaRPr sz="3280"/>
          </a:p>
        </p:txBody>
      </p:sp>
      <p:sp>
        <p:nvSpPr>
          <p:cNvPr id="63" name="Google Shape;63;p13"/>
          <p:cNvSpPr txBox="1"/>
          <p:nvPr>
            <p:ph idx="1" type="subTitle"/>
          </p:nvPr>
        </p:nvSpPr>
        <p:spPr>
          <a:xfrm>
            <a:off x="3044700" y="3360855"/>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Anubha Nagar, Donald Kane, Xinyu Gao, Zhengqi Tian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idx="4294967295" type="title"/>
          </p:nvPr>
        </p:nvSpPr>
        <p:spPr>
          <a:xfrm>
            <a:off x="311700" y="35825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ct val="26190"/>
              <a:buFont typeface="Arial"/>
              <a:buNone/>
            </a:pPr>
            <a:r>
              <a:rPr lang="en"/>
              <a:t>Census Analysis- Population vs GDP (Correlationship)</a:t>
            </a:r>
            <a:endParaRPr/>
          </a:p>
        </p:txBody>
      </p:sp>
      <p:pic>
        <p:nvPicPr>
          <p:cNvPr id="241" name="Google Shape;241;p22"/>
          <p:cNvPicPr preferRelativeResize="0"/>
          <p:nvPr/>
        </p:nvPicPr>
        <p:blipFill>
          <a:blip r:embed="rId3">
            <a:alphaModFix/>
          </a:blip>
          <a:stretch>
            <a:fillRect/>
          </a:stretch>
        </p:blipFill>
        <p:spPr>
          <a:xfrm>
            <a:off x="457450" y="1189550"/>
            <a:ext cx="5248075" cy="3748625"/>
          </a:xfrm>
          <a:prstGeom prst="rect">
            <a:avLst/>
          </a:prstGeom>
          <a:noFill/>
          <a:ln>
            <a:noFill/>
          </a:ln>
        </p:spPr>
      </p:pic>
      <p:sp>
        <p:nvSpPr>
          <p:cNvPr id="242" name="Google Shape;242;p22"/>
          <p:cNvSpPr/>
          <p:nvPr/>
        </p:nvSpPr>
        <p:spPr>
          <a:xfrm>
            <a:off x="1417075" y="1347100"/>
            <a:ext cx="201300" cy="192600"/>
          </a:xfrm>
          <a:prstGeom prst="roundRect">
            <a:avLst>
              <a:gd fmla="val 16667" name="adj"/>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4132500" y="1338350"/>
            <a:ext cx="201300" cy="192600"/>
          </a:xfrm>
          <a:prstGeom prst="roundRect">
            <a:avLst>
              <a:gd fmla="val 16667" name="adj"/>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3698800" y="1338350"/>
            <a:ext cx="201300" cy="192600"/>
          </a:xfrm>
          <a:prstGeom prst="roundRect">
            <a:avLst>
              <a:gd fmla="val 16667" name="adj"/>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1849400" y="3213975"/>
            <a:ext cx="201300" cy="192600"/>
          </a:xfrm>
          <a:prstGeom prst="roundRect">
            <a:avLst>
              <a:gd fmla="val 16667" name="adj"/>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132500" y="3213975"/>
            <a:ext cx="201300" cy="192600"/>
          </a:xfrm>
          <a:prstGeom prst="roundRect">
            <a:avLst>
              <a:gd fmla="val 16667" name="adj"/>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txBox="1"/>
          <p:nvPr/>
        </p:nvSpPr>
        <p:spPr>
          <a:xfrm>
            <a:off x="5922600" y="1189550"/>
            <a:ext cx="2909700" cy="3418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Drivers</a:t>
            </a:r>
            <a:endParaRPr b="1" sz="1800"/>
          </a:p>
          <a:p>
            <a:pPr indent="0" lvl="0" marL="0" rtl="0" algn="l">
              <a:spcBef>
                <a:spcPts val="0"/>
              </a:spcBef>
              <a:spcAft>
                <a:spcPts val="0"/>
              </a:spcAft>
              <a:buNone/>
            </a:pPr>
            <a:r>
              <a:rPr b="1" lang="en" sz="1800">
                <a:solidFill>
                  <a:srgbClr val="217A72"/>
                </a:solidFill>
              </a:rPr>
              <a:t>2011</a:t>
            </a:r>
            <a:endParaRPr b="1" sz="1800">
              <a:solidFill>
                <a:srgbClr val="99B68E"/>
              </a:solidFill>
            </a:endParaRPr>
          </a:p>
          <a:p>
            <a:pPr indent="0" lvl="0" marL="0" rtl="0" algn="l">
              <a:spcBef>
                <a:spcPts val="0"/>
              </a:spcBef>
              <a:spcAft>
                <a:spcPts val="0"/>
              </a:spcAft>
              <a:buNone/>
            </a:pPr>
            <a:r>
              <a:rPr lang="en"/>
              <a:t>     Death Rate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800">
                <a:solidFill>
                  <a:srgbClr val="217A72"/>
                </a:solidFill>
              </a:rPr>
              <a:t>2012</a:t>
            </a:r>
            <a:endParaRPr b="1" sz="1200"/>
          </a:p>
          <a:p>
            <a:pPr indent="0" lvl="0" marL="0" rtl="0" algn="l">
              <a:spcBef>
                <a:spcPts val="0"/>
              </a:spcBef>
              <a:spcAft>
                <a:spcPts val="0"/>
              </a:spcAft>
              <a:buNone/>
            </a:pPr>
            <a:r>
              <a:rPr lang="en"/>
              <a:t>     Death Rate</a:t>
            </a:r>
            <a:endParaRPr/>
          </a:p>
          <a:p>
            <a:pPr indent="0" lvl="0" marL="0" rtl="0" algn="l">
              <a:spcBef>
                <a:spcPts val="0"/>
              </a:spcBef>
              <a:spcAft>
                <a:spcPts val="0"/>
              </a:spcAft>
              <a:buNone/>
            </a:pPr>
            <a:r>
              <a:rPr lang="en"/>
              <a:t>     International Migration Rate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800">
                <a:solidFill>
                  <a:srgbClr val="217A72"/>
                </a:solidFill>
              </a:rPr>
              <a:t>2013</a:t>
            </a:r>
            <a:endParaRPr b="1" sz="1200"/>
          </a:p>
          <a:p>
            <a:pPr indent="0" lvl="0" marL="0" rtl="0" algn="l">
              <a:spcBef>
                <a:spcPts val="0"/>
              </a:spcBef>
              <a:spcAft>
                <a:spcPts val="0"/>
              </a:spcAft>
              <a:buNone/>
            </a:pPr>
            <a:r>
              <a:rPr lang="en"/>
              <a:t>     International Migration Rate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800">
                <a:solidFill>
                  <a:srgbClr val="217A72"/>
                </a:solidFill>
              </a:rPr>
              <a:t>2014</a:t>
            </a:r>
            <a:endParaRPr b="1" sz="1200"/>
          </a:p>
          <a:p>
            <a:pPr indent="0" lvl="0" marL="0" rtl="0" algn="l">
              <a:spcBef>
                <a:spcPts val="0"/>
              </a:spcBef>
              <a:spcAft>
                <a:spcPts val="0"/>
              </a:spcAft>
              <a:buNone/>
            </a:pPr>
            <a:r>
              <a:rPr lang="en"/>
              <a:t>     International Migration Rate</a:t>
            </a:r>
            <a:endParaRPr/>
          </a:p>
        </p:txBody>
      </p:sp>
      <p:sp>
        <p:nvSpPr>
          <p:cNvPr id="248" name="Google Shape;248;p22"/>
          <p:cNvSpPr txBox="1"/>
          <p:nvPr/>
        </p:nvSpPr>
        <p:spPr>
          <a:xfrm>
            <a:off x="5706775" y="1813900"/>
            <a:ext cx="6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9" name="Google Shape;249;p22"/>
          <p:cNvSpPr txBox="1"/>
          <p:nvPr/>
        </p:nvSpPr>
        <p:spPr>
          <a:xfrm>
            <a:off x="5372275" y="1813888"/>
            <a:ext cx="9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Conclusion Take to Go</a:t>
            </a:r>
            <a:endParaRPr/>
          </a:p>
        </p:txBody>
      </p:sp>
      <p:sp>
        <p:nvSpPr>
          <p:cNvPr id="255" name="Google Shape;255;p23"/>
          <p:cNvSpPr/>
          <p:nvPr/>
        </p:nvSpPr>
        <p:spPr>
          <a:xfrm>
            <a:off x="311700" y="1338225"/>
            <a:ext cx="714600" cy="693900"/>
          </a:xfrm>
          <a:prstGeom prst="smileyFace">
            <a:avLst>
              <a:gd fmla="val 4653" name="adj"/>
            </a:avLst>
          </a:prstGeom>
          <a:solidFill>
            <a:srgbClr val="6FA8D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311700" y="2454800"/>
            <a:ext cx="714600" cy="693900"/>
          </a:xfrm>
          <a:prstGeom prst="smileyFace">
            <a:avLst>
              <a:gd fmla="val 4653" name="adj"/>
            </a:avLst>
          </a:prstGeom>
          <a:solidFill>
            <a:srgbClr val="93C47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311700" y="3571375"/>
            <a:ext cx="714600" cy="693900"/>
          </a:xfrm>
          <a:prstGeom prst="smileyFace">
            <a:avLst>
              <a:gd fmla="val 4653" name="adj"/>
            </a:avLst>
          </a:prstGeom>
          <a:solidFill>
            <a:srgbClr val="93C47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txBox="1"/>
          <p:nvPr/>
        </p:nvSpPr>
        <p:spPr>
          <a:xfrm>
            <a:off x="1534375" y="1409950"/>
            <a:ext cx="531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Economica"/>
                <a:ea typeface="Economica"/>
                <a:cs typeface="Economica"/>
                <a:sym typeface="Economica"/>
              </a:rPr>
              <a:t>Geothermal Energy Production</a:t>
            </a:r>
            <a:endParaRPr sz="2000">
              <a:latin typeface="Economica"/>
              <a:ea typeface="Economica"/>
              <a:cs typeface="Economica"/>
              <a:sym typeface="Economica"/>
            </a:endParaRPr>
          </a:p>
        </p:txBody>
      </p:sp>
      <p:sp>
        <p:nvSpPr>
          <p:cNvPr id="259" name="Google Shape;259;p23"/>
          <p:cNvSpPr txBox="1"/>
          <p:nvPr/>
        </p:nvSpPr>
        <p:spPr>
          <a:xfrm>
            <a:off x="1596575" y="2550375"/>
            <a:ext cx="287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Economica"/>
                <a:ea typeface="Economica"/>
                <a:cs typeface="Economica"/>
                <a:sym typeface="Economica"/>
              </a:rPr>
              <a:t>Population</a:t>
            </a:r>
            <a:endParaRPr sz="2000">
              <a:latin typeface="Economica"/>
              <a:ea typeface="Economica"/>
              <a:cs typeface="Economica"/>
              <a:sym typeface="Economica"/>
            </a:endParaRPr>
          </a:p>
        </p:txBody>
      </p:sp>
      <p:sp>
        <p:nvSpPr>
          <p:cNvPr id="260" name="Google Shape;260;p23"/>
          <p:cNvSpPr txBox="1"/>
          <p:nvPr/>
        </p:nvSpPr>
        <p:spPr>
          <a:xfrm>
            <a:off x="1534375" y="3690800"/>
            <a:ext cx="54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Economica"/>
                <a:ea typeface="Economica"/>
                <a:cs typeface="Economica"/>
                <a:sym typeface="Economica"/>
              </a:rPr>
              <a:t>Death Rate  &amp;  International Migration Rate </a:t>
            </a:r>
            <a:endParaRPr sz="2000">
              <a:latin typeface="Economica"/>
              <a:ea typeface="Economica"/>
              <a:cs typeface="Economica"/>
              <a:sym typeface="Economica"/>
            </a:endParaRPr>
          </a:p>
        </p:txBody>
      </p:sp>
      <p:sp>
        <p:nvSpPr>
          <p:cNvPr id="261" name="Google Shape;261;p23"/>
          <p:cNvSpPr/>
          <p:nvPr/>
        </p:nvSpPr>
        <p:spPr>
          <a:xfrm>
            <a:off x="311700" y="1314525"/>
            <a:ext cx="714600" cy="741300"/>
          </a:xfrm>
          <a:prstGeom prst="smileyFace">
            <a:avLst>
              <a:gd fmla="val -4653" name="adj"/>
            </a:avLst>
          </a:prstGeom>
          <a:solidFill>
            <a:srgbClr val="6FA8DC"/>
          </a:solidFill>
          <a:ln cap="flat" cmpd="sng" w="9525">
            <a:solidFill>
              <a:srgbClr val="F8F8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4"/>
          <p:cNvPicPr preferRelativeResize="0"/>
          <p:nvPr/>
        </p:nvPicPr>
        <p:blipFill>
          <a:blip r:embed="rId3">
            <a:alphaModFix/>
          </a:blip>
          <a:stretch>
            <a:fillRect/>
          </a:stretch>
        </p:blipFill>
        <p:spPr>
          <a:xfrm>
            <a:off x="7633075" y="3595800"/>
            <a:ext cx="1237550" cy="1237550"/>
          </a:xfrm>
          <a:prstGeom prst="rect">
            <a:avLst/>
          </a:prstGeom>
          <a:noFill/>
          <a:ln>
            <a:noFill/>
          </a:ln>
        </p:spPr>
      </p:pic>
      <p:sp>
        <p:nvSpPr>
          <p:cNvPr id="267" name="Google Shape;267;p24"/>
          <p:cNvSpPr txBox="1"/>
          <p:nvPr>
            <p:ph type="title"/>
          </p:nvPr>
        </p:nvSpPr>
        <p:spPr>
          <a:xfrm>
            <a:off x="513825" y="335050"/>
            <a:ext cx="4404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ct val="26190"/>
              <a:buFont typeface="Arial"/>
              <a:buNone/>
            </a:pPr>
            <a:r>
              <a:rPr lang="en"/>
              <a:t>Limitation</a:t>
            </a:r>
            <a:endParaRPr/>
          </a:p>
        </p:txBody>
      </p:sp>
      <p:grpSp>
        <p:nvGrpSpPr>
          <p:cNvPr id="268" name="Google Shape;268;p24"/>
          <p:cNvGrpSpPr/>
          <p:nvPr/>
        </p:nvGrpSpPr>
        <p:grpSpPr>
          <a:xfrm>
            <a:off x="1161152" y="1722578"/>
            <a:ext cx="3110946" cy="2902927"/>
            <a:chOff x="2902488" y="902232"/>
            <a:chExt cx="3339000" cy="3339000"/>
          </a:xfrm>
        </p:grpSpPr>
        <p:sp>
          <p:nvSpPr>
            <p:cNvPr id="269" name="Google Shape;269;p24"/>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4"/>
          <p:cNvGrpSpPr/>
          <p:nvPr/>
        </p:nvGrpSpPr>
        <p:grpSpPr>
          <a:xfrm>
            <a:off x="1870688" y="2384670"/>
            <a:ext cx="1691874" cy="1578743"/>
            <a:chOff x="3664038" y="1663782"/>
            <a:chExt cx="1815900" cy="1815900"/>
          </a:xfrm>
        </p:grpSpPr>
        <p:sp>
          <p:nvSpPr>
            <p:cNvPr id="272" name="Google Shape;272;p24"/>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Energy</a:t>
              </a:r>
              <a:endParaRPr b="1">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Production </a:t>
              </a:r>
              <a:endParaRPr b="1">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Analysis</a:t>
              </a:r>
              <a:endParaRPr b="1">
                <a:solidFill>
                  <a:srgbClr val="FFFFFF"/>
                </a:solidFill>
                <a:latin typeface="Roboto"/>
                <a:ea typeface="Roboto"/>
                <a:cs typeface="Roboto"/>
                <a:sym typeface="Roboto"/>
              </a:endParaRPr>
            </a:p>
          </p:txBody>
        </p:sp>
      </p:grpSp>
      <p:grpSp>
        <p:nvGrpSpPr>
          <p:cNvPr id="274" name="Google Shape;274;p24"/>
          <p:cNvGrpSpPr/>
          <p:nvPr/>
        </p:nvGrpSpPr>
        <p:grpSpPr>
          <a:xfrm>
            <a:off x="1121448" y="1680620"/>
            <a:ext cx="995615" cy="929041"/>
            <a:chOff x="2859873" y="853971"/>
            <a:chExt cx="1068600" cy="1068600"/>
          </a:xfrm>
        </p:grpSpPr>
        <p:sp>
          <p:nvSpPr>
            <p:cNvPr id="275" name="Google Shape;275;p24"/>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txBox="1"/>
            <p:nvPr/>
          </p:nvSpPr>
          <p:spPr>
            <a:xfrm>
              <a:off x="3012800" y="1022200"/>
              <a:ext cx="808800" cy="75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Extreme Outlier</a:t>
              </a:r>
              <a:endParaRPr sz="800">
                <a:solidFill>
                  <a:srgbClr val="FFFFFF"/>
                </a:solidFill>
                <a:latin typeface="Roboto"/>
                <a:ea typeface="Roboto"/>
                <a:cs typeface="Roboto"/>
                <a:sym typeface="Roboto"/>
              </a:endParaRPr>
            </a:p>
          </p:txBody>
        </p:sp>
      </p:grpSp>
      <p:grpSp>
        <p:nvGrpSpPr>
          <p:cNvPr id="277" name="Google Shape;277;p24"/>
          <p:cNvGrpSpPr/>
          <p:nvPr/>
        </p:nvGrpSpPr>
        <p:grpSpPr>
          <a:xfrm>
            <a:off x="3315205" y="3750059"/>
            <a:ext cx="995615" cy="929041"/>
            <a:chOff x="5214448" y="3234278"/>
            <a:chExt cx="1068600" cy="1068600"/>
          </a:xfrm>
        </p:grpSpPr>
        <p:sp>
          <p:nvSpPr>
            <p:cNvPr id="278" name="Google Shape;278;p24"/>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Limited Data</a:t>
              </a:r>
              <a:endParaRPr sz="800">
                <a:solidFill>
                  <a:srgbClr val="FFFFFF"/>
                </a:solidFill>
                <a:latin typeface="Roboto"/>
                <a:ea typeface="Roboto"/>
                <a:cs typeface="Roboto"/>
                <a:sym typeface="Roboto"/>
              </a:endParaRPr>
            </a:p>
          </p:txBody>
        </p:sp>
      </p:grpSp>
      <p:grpSp>
        <p:nvGrpSpPr>
          <p:cNvPr id="280" name="Google Shape;280;p24"/>
          <p:cNvGrpSpPr/>
          <p:nvPr/>
        </p:nvGrpSpPr>
        <p:grpSpPr>
          <a:xfrm>
            <a:off x="5443926" y="380075"/>
            <a:ext cx="3118960" cy="3058858"/>
            <a:chOff x="2902488" y="902232"/>
            <a:chExt cx="3339000" cy="3339000"/>
          </a:xfrm>
        </p:grpSpPr>
        <p:sp>
          <p:nvSpPr>
            <p:cNvPr id="281" name="Google Shape;281;p24"/>
            <p:cNvSpPr/>
            <p:nvPr/>
          </p:nvSpPr>
          <p:spPr>
            <a:xfrm rot="-5400000">
              <a:off x="2902488" y="902232"/>
              <a:ext cx="3339000" cy="3339000"/>
            </a:xfrm>
            <a:prstGeom prst="ellipse">
              <a:avLst/>
            </a:prstGeom>
            <a:noFill/>
            <a:ln cap="flat" cmpd="sng" w="19050">
              <a:solidFill>
                <a:srgbClr val="0B77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3123738" y="1123632"/>
              <a:ext cx="2896500" cy="2896200"/>
            </a:xfrm>
            <a:prstGeom prst="pie">
              <a:avLst>
                <a:gd fmla="val 1811602" name="adj1"/>
                <a:gd fmla="val 16214886" name="adj2"/>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4"/>
          <p:cNvGrpSpPr/>
          <p:nvPr/>
        </p:nvGrpSpPr>
        <p:grpSpPr>
          <a:xfrm>
            <a:off x="6155290" y="1077731"/>
            <a:ext cx="1696232" cy="1663546"/>
            <a:chOff x="3664038" y="1663782"/>
            <a:chExt cx="1815900" cy="1815900"/>
          </a:xfrm>
        </p:grpSpPr>
        <p:sp>
          <p:nvSpPr>
            <p:cNvPr id="284" name="Google Shape;284;p24"/>
            <p:cNvSpPr/>
            <p:nvPr/>
          </p:nvSpPr>
          <p:spPr>
            <a:xfrm>
              <a:off x="3664038" y="1663782"/>
              <a:ext cx="1815900" cy="1815900"/>
            </a:xfrm>
            <a:prstGeom prst="ellipse">
              <a:avLst/>
            </a:prstGeom>
            <a:solidFill>
              <a:srgbClr val="0B714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Population Analysis</a:t>
              </a:r>
              <a:endParaRPr b="1">
                <a:solidFill>
                  <a:srgbClr val="FFFFFF"/>
                </a:solidFill>
                <a:latin typeface="Roboto"/>
                <a:ea typeface="Roboto"/>
                <a:cs typeface="Roboto"/>
                <a:sym typeface="Roboto"/>
              </a:endParaRPr>
            </a:p>
          </p:txBody>
        </p:sp>
      </p:grpSp>
      <p:grpSp>
        <p:nvGrpSpPr>
          <p:cNvPr id="286" name="Google Shape;286;p24"/>
          <p:cNvGrpSpPr/>
          <p:nvPr/>
        </p:nvGrpSpPr>
        <p:grpSpPr>
          <a:xfrm>
            <a:off x="7564679" y="523563"/>
            <a:ext cx="1142868" cy="1076721"/>
            <a:chOff x="2859873" y="853971"/>
            <a:chExt cx="1068600" cy="1068600"/>
          </a:xfrm>
        </p:grpSpPr>
        <p:sp>
          <p:nvSpPr>
            <p:cNvPr id="287" name="Google Shape;287;p24"/>
            <p:cNvSpPr/>
            <p:nvPr/>
          </p:nvSpPr>
          <p:spPr>
            <a:xfrm>
              <a:off x="2859873" y="853971"/>
              <a:ext cx="1068600" cy="10686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Limited Information</a:t>
              </a:r>
              <a:endParaRPr sz="800">
                <a:solidFill>
                  <a:srgbClr val="FFFFFF"/>
                </a:solidFill>
                <a:latin typeface="Roboto"/>
                <a:ea typeface="Roboto"/>
                <a:cs typeface="Roboto"/>
                <a:sym typeface="Roboto"/>
              </a:endParaRPr>
            </a:p>
          </p:txBody>
        </p:sp>
      </p:grpSp>
      <p:grpSp>
        <p:nvGrpSpPr>
          <p:cNvPr id="289" name="Google Shape;289;p24"/>
          <p:cNvGrpSpPr/>
          <p:nvPr/>
        </p:nvGrpSpPr>
        <p:grpSpPr>
          <a:xfrm>
            <a:off x="4918415" y="998335"/>
            <a:ext cx="998179" cy="978944"/>
            <a:chOff x="2859873" y="853971"/>
            <a:chExt cx="1068600" cy="1068600"/>
          </a:xfrm>
        </p:grpSpPr>
        <p:sp>
          <p:nvSpPr>
            <p:cNvPr id="290" name="Google Shape;290;p24"/>
            <p:cNvSpPr/>
            <p:nvPr/>
          </p:nvSpPr>
          <p:spPr>
            <a:xfrm>
              <a:off x="2859873" y="853971"/>
              <a:ext cx="1068600" cy="10686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Limited Period</a:t>
              </a:r>
              <a:endParaRPr sz="800">
                <a:solidFill>
                  <a:srgbClr val="FFFFFF"/>
                </a:solidFill>
                <a:latin typeface="Roboto"/>
                <a:ea typeface="Roboto"/>
                <a:cs typeface="Roboto"/>
                <a:sym typeface="Roboto"/>
              </a:endParaRPr>
            </a:p>
          </p:txBody>
        </p:sp>
      </p:grpSp>
      <p:grpSp>
        <p:nvGrpSpPr>
          <p:cNvPr id="292" name="Google Shape;292;p24"/>
          <p:cNvGrpSpPr/>
          <p:nvPr/>
        </p:nvGrpSpPr>
        <p:grpSpPr>
          <a:xfrm>
            <a:off x="6853346" y="2931280"/>
            <a:ext cx="998179" cy="978944"/>
            <a:chOff x="5214448" y="3234278"/>
            <a:chExt cx="1068600" cy="1068600"/>
          </a:xfrm>
        </p:grpSpPr>
        <p:sp>
          <p:nvSpPr>
            <p:cNvPr id="293" name="Google Shape;293;p24"/>
            <p:cNvSpPr/>
            <p:nvPr/>
          </p:nvSpPr>
          <p:spPr>
            <a:xfrm>
              <a:off x="5214448" y="3234278"/>
              <a:ext cx="1068600" cy="10686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Mystery of Death</a:t>
              </a: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25"/>
          <p:cNvPicPr preferRelativeResize="0"/>
          <p:nvPr/>
        </p:nvPicPr>
        <p:blipFill>
          <a:blip r:embed="rId3">
            <a:alphaModFix/>
          </a:blip>
          <a:stretch>
            <a:fillRect/>
          </a:stretch>
        </p:blipFill>
        <p:spPr>
          <a:xfrm>
            <a:off x="2626950" y="2433900"/>
            <a:ext cx="3665775" cy="1903378"/>
          </a:xfrm>
          <a:prstGeom prst="rect">
            <a:avLst/>
          </a:prstGeom>
          <a:noFill/>
          <a:ln>
            <a:noFill/>
          </a:ln>
        </p:spPr>
      </p:pic>
      <p:sp>
        <p:nvSpPr>
          <p:cNvPr id="300" name="Google Shape;300;p25"/>
          <p:cNvSpPr txBox="1"/>
          <p:nvPr>
            <p:ph type="title"/>
          </p:nvPr>
        </p:nvSpPr>
        <p:spPr>
          <a:xfrm>
            <a:off x="773700" y="1281725"/>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306" name="Google Shape;306;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Diverging</a:t>
            </a:r>
            <a:r>
              <a:rPr lang="en"/>
              <a:t> Bar Chart</a:t>
            </a:r>
            <a:endParaRPr/>
          </a:p>
          <a:p>
            <a:pPr indent="0" lvl="0" marL="457200" rtl="0" algn="l">
              <a:spcBef>
                <a:spcPts val="1200"/>
              </a:spcBef>
              <a:spcAft>
                <a:spcPts val="0"/>
              </a:spcAft>
              <a:buNone/>
            </a:pPr>
            <a:r>
              <a:rPr lang="en"/>
              <a:t>https://r-charts.com/part-whole/diverging-bar-chart-ggplot2/</a:t>
            </a:r>
            <a:endParaRPr/>
          </a:p>
          <a:p>
            <a:pPr indent="-342900" lvl="0" marL="457200" rtl="0" algn="l">
              <a:spcBef>
                <a:spcPts val="1200"/>
              </a:spcBef>
              <a:spcAft>
                <a:spcPts val="0"/>
              </a:spcAft>
              <a:buSzPts val="1800"/>
              <a:buChar char="-"/>
            </a:pPr>
            <a:r>
              <a:rPr lang="en"/>
              <a:t>Data set</a:t>
            </a:r>
            <a:endParaRPr/>
          </a:p>
          <a:p>
            <a:pPr indent="457200" lvl="0" marL="0" rtl="0" algn="l">
              <a:spcBef>
                <a:spcPts val="1200"/>
              </a:spcBef>
              <a:spcAft>
                <a:spcPts val="1200"/>
              </a:spcAft>
              <a:buNone/>
            </a:pPr>
            <a:r>
              <a:rPr lang="en"/>
              <a:t>https://www.kaggle.com/lislejoem/us_energy_census_gdp_10-14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7566025" y="3387850"/>
            <a:ext cx="1237550" cy="1237550"/>
          </a:xfrm>
          <a:prstGeom prst="rect">
            <a:avLst/>
          </a:prstGeom>
          <a:noFill/>
          <a:ln>
            <a:noFill/>
          </a:ln>
        </p:spPr>
      </p:pic>
      <p:sp>
        <p:nvSpPr>
          <p:cNvPr id="69" name="Google Shape;69;p14"/>
          <p:cNvSpPr txBox="1"/>
          <p:nvPr>
            <p:ph type="title"/>
          </p:nvPr>
        </p:nvSpPr>
        <p:spPr>
          <a:xfrm>
            <a:off x="311700" y="277600"/>
            <a:ext cx="6967800" cy="552600"/>
          </a:xfrm>
          <a:prstGeom prst="rect">
            <a:avLst/>
          </a:prstGeom>
        </p:spPr>
        <p:txBody>
          <a:bodyPr anchorCtr="0" anchor="b" bIns="91425" lIns="91425" spcFirstLastPara="1" rIns="91425" wrap="square" tIns="91425">
            <a:normAutofit fontScale="90000"/>
          </a:bodyPr>
          <a:lstStyle/>
          <a:p>
            <a:pPr indent="0" lvl="0" marL="0" rtl="0" algn="l">
              <a:lnSpc>
                <a:spcPct val="105000"/>
              </a:lnSpc>
              <a:spcBef>
                <a:spcPts val="0"/>
              </a:spcBef>
              <a:spcAft>
                <a:spcPts val="1200"/>
              </a:spcAft>
              <a:buNone/>
            </a:pPr>
            <a:r>
              <a:rPr b="1" lang="en" sz="2344"/>
              <a:t>What factors affect Gross Domestic Product?</a:t>
            </a:r>
            <a:endParaRPr b="1" sz="4644"/>
          </a:p>
        </p:txBody>
      </p:sp>
      <p:sp>
        <p:nvSpPr>
          <p:cNvPr id="70" name="Google Shape;70;p14"/>
          <p:cNvSpPr/>
          <p:nvPr/>
        </p:nvSpPr>
        <p:spPr>
          <a:xfrm>
            <a:off x="3297500" y="11657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4"/>
          <p:cNvGrpSpPr/>
          <p:nvPr/>
        </p:nvGrpSpPr>
        <p:grpSpPr>
          <a:xfrm>
            <a:off x="852450" y="996025"/>
            <a:ext cx="2929895" cy="669600"/>
            <a:chOff x="536204" y="996025"/>
            <a:chExt cx="3246421" cy="669600"/>
          </a:xfrm>
        </p:grpSpPr>
        <p:cxnSp>
          <p:nvCxnSpPr>
            <p:cNvPr id="72" name="Google Shape;72;p14"/>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73" name="Google Shape;73;p14"/>
            <p:cNvSpPr txBox="1"/>
            <p:nvPr/>
          </p:nvSpPr>
          <p:spPr>
            <a:xfrm>
              <a:off x="536204" y="996025"/>
              <a:ext cx="28596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Specific Energy Consumption </a:t>
              </a:r>
              <a:r>
                <a:rPr lang="en" sz="800">
                  <a:latin typeface="Roboto"/>
                  <a:ea typeface="Roboto"/>
                  <a:cs typeface="Roboto"/>
                  <a:sym typeface="Roboto"/>
                </a:rPr>
                <a:t>relationship</a:t>
              </a:r>
              <a:r>
                <a:rPr lang="en" sz="800">
                  <a:latin typeface="Roboto"/>
                  <a:ea typeface="Roboto"/>
                  <a:cs typeface="Roboto"/>
                  <a:sym typeface="Roboto"/>
                </a:rPr>
                <a:t> to GDP</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1200">
                  <a:latin typeface="Roboto"/>
                  <a:ea typeface="Roboto"/>
                  <a:cs typeface="Roboto"/>
                  <a:sym typeface="Roboto"/>
                </a:rPr>
                <a:t>Detail Consumption Analysis</a:t>
              </a:r>
              <a:endParaRPr b="1" sz="1200">
                <a:latin typeface="Roboto"/>
                <a:ea typeface="Roboto"/>
                <a:cs typeface="Roboto"/>
                <a:sym typeface="Roboto"/>
              </a:endParaRPr>
            </a:p>
          </p:txBody>
        </p:sp>
      </p:grpSp>
      <p:grpSp>
        <p:nvGrpSpPr>
          <p:cNvPr id="74" name="Google Shape;74;p14"/>
          <p:cNvGrpSpPr/>
          <p:nvPr/>
        </p:nvGrpSpPr>
        <p:grpSpPr>
          <a:xfrm>
            <a:off x="1139800" y="3152300"/>
            <a:ext cx="2641650" cy="669600"/>
            <a:chOff x="1139800" y="3152300"/>
            <a:chExt cx="2641650" cy="669600"/>
          </a:xfrm>
        </p:grpSpPr>
        <p:cxnSp>
          <p:nvCxnSpPr>
            <p:cNvPr id="75" name="Google Shape;75;p14"/>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76" name="Google Shape;76;p14"/>
            <p:cNvSpPr txBox="1"/>
            <p:nvPr/>
          </p:nvSpPr>
          <p:spPr>
            <a:xfrm>
              <a:off x="1139800" y="3152300"/>
              <a:ext cx="22557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Relationship Between Population to GDP</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1200">
                  <a:latin typeface="Roboto"/>
                  <a:ea typeface="Roboto"/>
                  <a:cs typeface="Roboto"/>
                  <a:sym typeface="Roboto"/>
                </a:rPr>
                <a:t>Census Analysis</a:t>
              </a:r>
              <a:endParaRPr b="1" sz="1200">
                <a:latin typeface="Roboto"/>
                <a:ea typeface="Roboto"/>
                <a:cs typeface="Roboto"/>
                <a:sym typeface="Roboto"/>
              </a:endParaRPr>
            </a:p>
          </p:txBody>
        </p:sp>
      </p:grpSp>
      <p:sp>
        <p:nvSpPr>
          <p:cNvPr id="77" name="Google Shape;77;p14"/>
          <p:cNvSpPr/>
          <p:nvPr/>
        </p:nvSpPr>
        <p:spPr>
          <a:xfrm flipH="1" rot="-1800047">
            <a:off x="3221956" y="1086434"/>
            <a:ext cx="2690936" cy="2690936"/>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4"/>
          <p:cNvGrpSpPr/>
          <p:nvPr/>
        </p:nvGrpSpPr>
        <p:grpSpPr>
          <a:xfrm>
            <a:off x="5343425" y="3152300"/>
            <a:ext cx="2424425" cy="669600"/>
            <a:chOff x="5343425" y="3152300"/>
            <a:chExt cx="2424425" cy="669600"/>
          </a:xfrm>
        </p:grpSpPr>
        <p:cxnSp>
          <p:nvCxnSpPr>
            <p:cNvPr id="79" name="Google Shape;79;p14"/>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80" name="Google Shape;80;p14"/>
            <p:cNvSpPr txBox="1"/>
            <p:nvPr/>
          </p:nvSpPr>
          <p:spPr>
            <a:xfrm>
              <a:off x="5718550" y="3152300"/>
              <a:ext cx="2049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Energy usage and Relationship to GDP</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Energy Analysis</a:t>
              </a:r>
              <a:endParaRPr b="1" sz="1200">
                <a:latin typeface="Roboto"/>
                <a:ea typeface="Roboto"/>
                <a:cs typeface="Roboto"/>
                <a:sym typeface="Roboto"/>
              </a:endParaRPr>
            </a:p>
          </p:txBody>
        </p:sp>
      </p:grpSp>
      <p:grpSp>
        <p:nvGrpSpPr>
          <p:cNvPr id="81" name="Google Shape;81;p14"/>
          <p:cNvGrpSpPr/>
          <p:nvPr/>
        </p:nvGrpSpPr>
        <p:grpSpPr>
          <a:xfrm>
            <a:off x="5344775" y="996025"/>
            <a:ext cx="2892875" cy="669600"/>
            <a:chOff x="5344775" y="996025"/>
            <a:chExt cx="2892875" cy="669600"/>
          </a:xfrm>
        </p:grpSpPr>
        <p:cxnSp>
          <p:nvCxnSpPr>
            <p:cNvPr id="82" name="Google Shape;82;p14"/>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83" name="Google Shape;83;p14"/>
            <p:cNvSpPr txBox="1"/>
            <p:nvPr/>
          </p:nvSpPr>
          <p:spPr>
            <a:xfrm>
              <a:off x="5718550" y="996025"/>
              <a:ext cx="25191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Exploratory</a:t>
              </a:r>
              <a:r>
                <a:rPr lang="en" sz="800">
                  <a:latin typeface="Roboto"/>
                  <a:ea typeface="Roboto"/>
                  <a:cs typeface="Roboto"/>
                  <a:sym typeface="Roboto"/>
                </a:rPr>
                <a:t> Data Analysis from 2010 -2014</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GDP Analysis</a:t>
              </a:r>
              <a:endParaRPr b="1" sz="1200">
                <a:latin typeface="Roboto"/>
                <a:ea typeface="Roboto"/>
                <a:cs typeface="Roboto"/>
                <a:sym typeface="Roboto"/>
              </a:endParaRPr>
            </a:p>
          </p:txBody>
        </p:sp>
      </p:grpSp>
      <p:sp>
        <p:nvSpPr>
          <p:cNvPr id="84" name="Google Shape;84;p14"/>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Who is the Driver?</a:t>
            </a:r>
            <a:endParaRPr sz="1200"/>
          </a:p>
        </p:txBody>
      </p:sp>
      <p:sp>
        <p:nvSpPr>
          <p:cNvPr id="85" name="Google Shape;85;p14"/>
          <p:cNvSpPr/>
          <p:nvPr/>
        </p:nvSpPr>
        <p:spPr>
          <a:xfrm rot="1800047">
            <a:off x="3219843" y="1086434"/>
            <a:ext cx="2690936" cy="2690936"/>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9000757">
            <a:off x="3213964" y="1086020"/>
            <a:ext cx="2690226" cy="2690226"/>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flipH="1" rot="-9000757">
            <a:off x="3221634" y="1086770"/>
            <a:ext cx="2690226" cy="2690226"/>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8100000">
            <a:off x="3166119" y="2257450"/>
            <a:ext cx="363170" cy="363170"/>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2700000">
            <a:off x="5598628" y="2250288"/>
            <a:ext cx="363170" cy="363170"/>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2700000">
            <a:off x="4382023" y="3463061"/>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8100000">
            <a:off x="4382715" y="1027393"/>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7620950" y="3523650"/>
            <a:ext cx="1237550" cy="1237550"/>
          </a:xfrm>
          <a:prstGeom prst="rect">
            <a:avLst/>
          </a:prstGeom>
          <a:noFill/>
          <a:ln>
            <a:noFill/>
          </a:ln>
        </p:spPr>
      </p:pic>
      <p:sp>
        <p:nvSpPr>
          <p:cNvPr id="97" name="Google Shape;9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t>
            </a:r>
            <a:r>
              <a:rPr lang="en"/>
              <a:t>Dimension (52 * 192)  </a:t>
            </a:r>
            <a:endParaRPr/>
          </a:p>
        </p:txBody>
      </p:sp>
      <p:grpSp>
        <p:nvGrpSpPr>
          <p:cNvPr id="98" name="Google Shape;98;p15"/>
          <p:cNvGrpSpPr/>
          <p:nvPr/>
        </p:nvGrpSpPr>
        <p:grpSpPr>
          <a:xfrm>
            <a:off x="2476739" y="1147225"/>
            <a:ext cx="1647565" cy="3230139"/>
            <a:chOff x="1118231" y="283725"/>
            <a:chExt cx="2090819" cy="4076400"/>
          </a:xfrm>
        </p:grpSpPr>
        <p:sp>
          <p:nvSpPr>
            <p:cNvPr id="99" name="Google Shape;99;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102" name="Google Shape;102;p1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vel tellus nec felis.</a:t>
              </a:r>
              <a:endParaRPr sz="800">
                <a:solidFill>
                  <a:srgbClr val="1D7E74"/>
                </a:solidFill>
                <a:latin typeface="Roboto"/>
                <a:ea typeface="Roboto"/>
                <a:cs typeface="Roboto"/>
                <a:sym typeface="Roboto"/>
              </a:endParaRPr>
            </a:p>
          </p:txBody>
        </p:sp>
        <p:sp>
          <p:nvSpPr>
            <p:cNvPr id="103" name="Google Shape;103;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28</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04" name="Google Shape;104;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a:t>
              </a:r>
              <a:endParaRPr sz="800">
                <a:solidFill>
                  <a:srgbClr val="FFFFFF"/>
                </a:solidFill>
                <a:latin typeface="Roboto"/>
                <a:ea typeface="Roboto"/>
                <a:cs typeface="Roboto"/>
                <a:sym typeface="Roboto"/>
              </a:endParaRPr>
            </a:p>
          </p:txBody>
        </p:sp>
      </p:grpSp>
      <p:grpSp>
        <p:nvGrpSpPr>
          <p:cNvPr id="106" name="Google Shape;106;p15"/>
          <p:cNvGrpSpPr/>
          <p:nvPr/>
        </p:nvGrpSpPr>
        <p:grpSpPr>
          <a:xfrm>
            <a:off x="5833088" y="1147225"/>
            <a:ext cx="1647565" cy="3230139"/>
            <a:chOff x="1118231" y="283725"/>
            <a:chExt cx="2090819" cy="4076400"/>
          </a:xfrm>
        </p:grpSpPr>
        <p:sp>
          <p:nvSpPr>
            <p:cNvPr id="107" name="Google Shape;107;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110" name="Google Shape;110;p1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vel tellus nec felis.</a:t>
              </a:r>
              <a:endParaRPr sz="800">
                <a:solidFill>
                  <a:srgbClr val="1D7E74"/>
                </a:solidFill>
                <a:latin typeface="Roboto"/>
                <a:ea typeface="Roboto"/>
                <a:cs typeface="Roboto"/>
                <a:sym typeface="Roboto"/>
              </a:endParaRPr>
            </a:p>
          </p:txBody>
        </p:sp>
        <p:sp>
          <p:nvSpPr>
            <p:cNvPr id="111" name="Google Shape;111;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17</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12" name="Google Shape;112;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a:t>
              </a:r>
              <a:endParaRPr sz="800">
                <a:solidFill>
                  <a:srgbClr val="FFFFFF"/>
                </a:solidFill>
                <a:latin typeface="Roboto"/>
                <a:ea typeface="Roboto"/>
                <a:cs typeface="Roboto"/>
                <a:sym typeface="Roboto"/>
              </a:endParaRPr>
            </a:p>
          </p:txBody>
        </p:sp>
      </p:grpSp>
      <p:grpSp>
        <p:nvGrpSpPr>
          <p:cNvPr id="114" name="Google Shape;114;p15"/>
          <p:cNvGrpSpPr/>
          <p:nvPr/>
        </p:nvGrpSpPr>
        <p:grpSpPr>
          <a:xfrm>
            <a:off x="2476739" y="1147225"/>
            <a:ext cx="1647565" cy="3230139"/>
            <a:chOff x="1118231" y="283725"/>
            <a:chExt cx="2090819" cy="4076400"/>
          </a:xfrm>
        </p:grpSpPr>
        <p:sp>
          <p:nvSpPr>
            <p:cNvPr id="115" name="Google Shape;115;p15"/>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1118231" y="341749"/>
              <a:ext cx="20304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02C20"/>
                  </a:solidFill>
                  <a:latin typeface="Roboto Medium"/>
                  <a:ea typeface="Roboto Medium"/>
                  <a:cs typeface="Roboto Medium"/>
                  <a:sym typeface="Roboto Medium"/>
                </a:rPr>
                <a:t>Lorem ipsum porta dolor sit amet nec</a:t>
              </a:r>
              <a:endParaRPr sz="1200">
                <a:solidFill>
                  <a:srgbClr val="B02C20"/>
                </a:solidFill>
                <a:latin typeface="Roboto Medium"/>
                <a:ea typeface="Roboto Medium"/>
                <a:cs typeface="Roboto Medium"/>
                <a:sym typeface="Roboto Medium"/>
              </a:endParaRPr>
            </a:p>
          </p:txBody>
        </p:sp>
        <p:sp>
          <p:nvSpPr>
            <p:cNvPr id="118" name="Google Shape;118;p1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B02C20"/>
                  </a:solidFill>
                  <a:latin typeface="Roboto"/>
                  <a:ea typeface="Roboto"/>
                  <a:cs typeface="Roboto"/>
                  <a:sym typeface="Roboto"/>
                </a:rPr>
                <a:t>Lorem ipsum dolor sit amet adipiscing. Donec risus dolor, porta venenatis neque pharetra luctus felis vel tellus nec felis.</a:t>
              </a:r>
              <a:endParaRPr sz="800">
                <a:solidFill>
                  <a:srgbClr val="B02C20"/>
                </a:solidFill>
                <a:latin typeface="Roboto"/>
                <a:ea typeface="Roboto"/>
                <a:cs typeface="Roboto"/>
                <a:sym typeface="Roboto"/>
              </a:endParaRPr>
            </a:p>
          </p:txBody>
        </p:sp>
        <p:sp>
          <p:nvSpPr>
            <p:cNvPr id="119" name="Google Shape;119;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B02C20"/>
                  </a:solidFill>
                  <a:latin typeface="Roboto"/>
                  <a:ea typeface="Roboto"/>
                  <a:cs typeface="Roboto"/>
                  <a:sym typeface="Roboto"/>
                </a:rPr>
                <a:t>28</a:t>
              </a:r>
              <a:r>
                <a:rPr lang="en" sz="4000">
                  <a:solidFill>
                    <a:srgbClr val="B02C20"/>
                  </a:solidFill>
                  <a:latin typeface="Roboto Thin"/>
                  <a:ea typeface="Roboto Thin"/>
                  <a:cs typeface="Roboto Thin"/>
                  <a:sym typeface="Roboto Thin"/>
                </a:rPr>
                <a:t>%</a:t>
              </a:r>
              <a:endParaRPr sz="4000">
                <a:solidFill>
                  <a:srgbClr val="B02C20"/>
                </a:solidFill>
                <a:latin typeface="Roboto Thin"/>
                <a:ea typeface="Roboto Thin"/>
                <a:cs typeface="Roboto Thin"/>
                <a:sym typeface="Roboto Thin"/>
              </a:endParaRPr>
            </a:p>
          </p:txBody>
        </p:sp>
        <p:sp>
          <p:nvSpPr>
            <p:cNvPr id="120" name="Google Shape;120;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a:t>
              </a:r>
              <a:endParaRPr sz="800">
                <a:solidFill>
                  <a:srgbClr val="FFFFFF"/>
                </a:solidFill>
                <a:latin typeface="Roboto"/>
                <a:ea typeface="Roboto"/>
                <a:cs typeface="Roboto"/>
                <a:sym typeface="Roboto"/>
              </a:endParaRPr>
            </a:p>
          </p:txBody>
        </p:sp>
      </p:grpSp>
      <p:grpSp>
        <p:nvGrpSpPr>
          <p:cNvPr id="122" name="Google Shape;122;p15"/>
          <p:cNvGrpSpPr/>
          <p:nvPr/>
        </p:nvGrpSpPr>
        <p:grpSpPr>
          <a:xfrm>
            <a:off x="5833088" y="1147225"/>
            <a:ext cx="1647565" cy="3230139"/>
            <a:chOff x="1118231" y="283725"/>
            <a:chExt cx="2090819" cy="4076400"/>
          </a:xfrm>
        </p:grpSpPr>
        <p:sp>
          <p:nvSpPr>
            <p:cNvPr id="123" name="Google Shape;123;p15"/>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118231" y="341749"/>
              <a:ext cx="20304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02C20"/>
                  </a:solidFill>
                  <a:latin typeface="Roboto Medium"/>
                  <a:ea typeface="Roboto Medium"/>
                  <a:cs typeface="Roboto Medium"/>
                  <a:sym typeface="Roboto Medium"/>
                </a:rPr>
                <a:t>Lorem ipsum porta dolor sit amet nec</a:t>
              </a:r>
              <a:endParaRPr sz="1200">
                <a:solidFill>
                  <a:srgbClr val="B02C20"/>
                </a:solidFill>
                <a:latin typeface="Roboto Medium"/>
                <a:ea typeface="Roboto Medium"/>
                <a:cs typeface="Roboto Medium"/>
                <a:sym typeface="Roboto Medium"/>
              </a:endParaRPr>
            </a:p>
          </p:txBody>
        </p:sp>
        <p:sp>
          <p:nvSpPr>
            <p:cNvPr id="126" name="Google Shape;126;p1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B02C20"/>
                  </a:solidFill>
                  <a:latin typeface="Roboto"/>
                  <a:ea typeface="Roboto"/>
                  <a:cs typeface="Roboto"/>
                  <a:sym typeface="Roboto"/>
                </a:rPr>
                <a:t>Lorem ipsum dolor sit amet adipiscing. Donec risus dolor, porta venenatis neque pharetra luctus felis vel tellus nec felis.</a:t>
              </a:r>
              <a:endParaRPr sz="800">
                <a:solidFill>
                  <a:srgbClr val="B02C20"/>
                </a:solidFill>
                <a:latin typeface="Roboto"/>
                <a:ea typeface="Roboto"/>
                <a:cs typeface="Roboto"/>
                <a:sym typeface="Roboto"/>
              </a:endParaRPr>
            </a:p>
          </p:txBody>
        </p:sp>
        <p:sp>
          <p:nvSpPr>
            <p:cNvPr id="127" name="Google Shape;127;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B02C20"/>
                  </a:solidFill>
                  <a:latin typeface="Roboto"/>
                  <a:ea typeface="Roboto"/>
                  <a:cs typeface="Roboto"/>
                  <a:sym typeface="Roboto"/>
                </a:rPr>
                <a:t>17</a:t>
              </a:r>
              <a:r>
                <a:rPr lang="en" sz="4000">
                  <a:solidFill>
                    <a:srgbClr val="B02C20"/>
                  </a:solidFill>
                  <a:latin typeface="Roboto Thin"/>
                  <a:ea typeface="Roboto Thin"/>
                  <a:cs typeface="Roboto Thin"/>
                  <a:sym typeface="Roboto Thin"/>
                </a:rPr>
                <a:t>%</a:t>
              </a:r>
              <a:endParaRPr sz="4000">
                <a:solidFill>
                  <a:srgbClr val="B02C20"/>
                </a:solidFill>
                <a:latin typeface="Roboto Thin"/>
                <a:ea typeface="Roboto Thin"/>
                <a:cs typeface="Roboto Thin"/>
                <a:sym typeface="Roboto Thin"/>
              </a:endParaRPr>
            </a:p>
          </p:txBody>
        </p:sp>
        <p:sp>
          <p:nvSpPr>
            <p:cNvPr id="128" name="Google Shape;128;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a:t>
              </a:r>
              <a:endParaRPr sz="800">
                <a:solidFill>
                  <a:srgbClr val="FFFFFF"/>
                </a:solidFill>
                <a:latin typeface="Roboto"/>
                <a:ea typeface="Roboto"/>
                <a:cs typeface="Roboto"/>
                <a:sym typeface="Roboto"/>
              </a:endParaRPr>
            </a:p>
          </p:txBody>
        </p:sp>
      </p:grpSp>
      <p:grpSp>
        <p:nvGrpSpPr>
          <p:cNvPr id="130" name="Google Shape;130;p15"/>
          <p:cNvGrpSpPr/>
          <p:nvPr/>
        </p:nvGrpSpPr>
        <p:grpSpPr>
          <a:xfrm>
            <a:off x="2476739" y="1147225"/>
            <a:ext cx="1647565" cy="3230139"/>
            <a:chOff x="1118231" y="283725"/>
            <a:chExt cx="2090819" cy="4076400"/>
          </a:xfrm>
        </p:grpSpPr>
        <p:sp>
          <p:nvSpPr>
            <p:cNvPr id="131" name="Google Shape;131;p15"/>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118231" y="341749"/>
              <a:ext cx="2030400" cy="24906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141"/>
                  </a:solidFill>
                  <a:latin typeface="Roboto Medium"/>
                  <a:ea typeface="Roboto Medium"/>
                  <a:cs typeface="Roboto Medium"/>
                  <a:sym typeface="Roboto Medium"/>
                </a:rPr>
                <a:t>Lorem ipsum porta dolor sit amet nec</a:t>
              </a:r>
              <a:endParaRPr sz="1200">
                <a:solidFill>
                  <a:srgbClr val="414141"/>
                </a:solidFill>
                <a:latin typeface="Roboto Medium"/>
                <a:ea typeface="Roboto Medium"/>
                <a:cs typeface="Roboto Medium"/>
                <a:sym typeface="Roboto Medium"/>
              </a:endParaRPr>
            </a:p>
          </p:txBody>
        </p:sp>
        <p:sp>
          <p:nvSpPr>
            <p:cNvPr id="134" name="Google Shape;134;p1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414141"/>
                  </a:solidFill>
                  <a:latin typeface="Roboto"/>
                  <a:ea typeface="Roboto"/>
                  <a:cs typeface="Roboto"/>
                  <a:sym typeface="Roboto"/>
                </a:rPr>
                <a:t>Lorem ipsum dolor sit amet adipiscing. Donec risus dolor, porta venenatis neque pharetra luctus felis vel tellus nec felis.</a:t>
              </a:r>
              <a:endParaRPr sz="800">
                <a:solidFill>
                  <a:srgbClr val="414141"/>
                </a:solidFill>
                <a:latin typeface="Roboto"/>
                <a:ea typeface="Roboto"/>
                <a:cs typeface="Roboto"/>
                <a:sym typeface="Roboto"/>
              </a:endParaRPr>
            </a:p>
          </p:txBody>
        </p:sp>
        <p:sp>
          <p:nvSpPr>
            <p:cNvPr id="135" name="Google Shape;135;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414141"/>
                  </a:solidFill>
                  <a:latin typeface="Roboto"/>
                  <a:ea typeface="Roboto"/>
                  <a:cs typeface="Roboto"/>
                  <a:sym typeface="Roboto"/>
                </a:rPr>
                <a:t>28</a:t>
              </a:r>
              <a:r>
                <a:rPr lang="en"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sp>
          <p:nvSpPr>
            <p:cNvPr id="136" name="Google Shape;136;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a:t>
              </a:r>
              <a:endParaRPr sz="800">
                <a:solidFill>
                  <a:srgbClr val="FFFFFF"/>
                </a:solidFill>
                <a:latin typeface="Roboto"/>
                <a:ea typeface="Roboto"/>
                <a:cs typeface="Roboto"/>
                <a:sym typeface="Roboto"/>
              </a:endParaRPr>
            </a:p>
          </p:txBody>
        </p:sp>
      </p:grpSp>
      <p:grpSp>
        <p:nvGrpSpPr>
          <p:cNvPr id="138" name="Google Shape;138;p15"/>
          <p:cNvGrpSpPr/>
          <p:nvPr/>
        </p:nvGrpSpPr>
        <p:grpSpPr>
          <a:xfrm>
            <a:off x="5833088" y="1147225"/>
            <a:ext cx="1647565" cy="3230139"/>
            <a:chOff x="1118231" y="283725"/>
            <a:chExt cx="2090819" cy="4076400"/>
          </a:xfrm>
        </p:grpSpPr>
        <p:sp>
          <p:nvSpPr>
            <p:cNvPr id="139" name="Google Shape;139;p15"/>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1118231" y="341749"/>
              <a:ext cx="2030400" cy="24906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141"/>
                  </a:solidFill>
                  <a:latin typeface="Roboto Medium"/>
                  <a:ea typeface="Roboto Medium"/>
                  <a:cs typeface="Roboto Medium"/>
                  <a:sym typeface="Roboto Medium"/>
                </a:rPr>
                <a:t>Lorem ipsum porta dolor sit amet nec</a:t>
              </a:r>
              <a:endParaRPr sz="1200">
                <a:solidFill>
                  <a:srgbClr val="414141"/>
                </a:solidFill>
                <a:latin typeface="Roboto Medium"/>
                <a:ea typeface="Roboto Medium"/>
                <a:cs typeface="Roboto Medium"/>
                <a:sym typeface="Roboto Medium"/>
              </a:endParaRPr>
            </a:p>
          </p:txBody>
        </p:sp>
        <p:sp>
          <p:nvSpPr>
            <p:cNvPr id="142" name="Google Shape;142;p1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414141"/>
                  </a:solidFill>
                  <a:latin typeface="Roboto"/>
                  <a:ea typeface="Roboto"/>
                  <a:cs typeface="Roboto"/>
                  <a:sym typeface="Roboto"/>
                </a:rPr>
                <a:t>Lorem ipsum dolor sit amet adipiscing. Donec risus dolor, porta venenatis neque pharetra luctus felis vel tellus nec felis.</a:t>
              </a:r>
              <a:endParaRPr sz="800">
                <a:solidFill>
                  <a:srgbClr val="414141"/>
                </a:solidFill>
                <a:latin typeface="Roboto"/>
                <a:ea typeface="Roboto"/>
                <a:cs typeface="Roboto"/>
                <a:sym typeface="Roboto"/>
              </a:endParaRPr>
            </a:p>
          </p:txBody>
        </p:sp>
        <p:sp>
          <p:nvSpPr>
            <p:cNvPr id="143" name="Google Shape;143;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414141"/>
                  </a:solidFill>
                  <a:latin typeface="Roboto"/>
                  <a:ea typeface="Roboto"/>
                  <a:cs typeface="Roboto"/>
                  <a:sym typeface="Roboto"/>
                </a:rPr>
                <a:t>17</a:t>
              </a:r>
              <a:r>
                <a:rPr lang="en"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sp>
          <p:nvSpPr>
            <p:cNvPr id="144" name="Google Shape;144;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a:t>
              </a:r>
              <a:endParaRPr sz="800">
                <a:solidFill>
                  <a:srgbClr val="FFFFFF"/>
                </a:solidFill>
                <a:latin typeface="Roboto"/>
                <a:ea typeface="Roboto"/>
                <a:cs typeface="Roboto"/>
                <a:sym typeface="Roboto"/>
              </a:endParaRPr>
            </a:p>
          </p:txBody>
        </p:sp>
      </p:grpSp>
      <p:grpSp>
        <p:nvGrpSpPr>
          <p:cNvPr id="146" name="Google Shape;146;p15"/>
          <p:cNvGrpSpPr/>
          <p:nvPr/>
        </p:nvGrpSpPr>
        <p:grpSpPr>
          <a:xfrm>
            <a:off x="767760" y="1147225"/>
            <a:ext cx="1647565" cy="3230139"/>
            <a:chOff x="1118231" y="283725"/>
            <a:chExt cx="2090819" cy="4076400"/>
          </a:xfrm>
        </p:grpSpPr>
        <p:sp>
          <p:nvSpPr>
            <p:cNvPr id="147" name="Google Shape;147;p15"/>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1118231" y="341749"/>
              <a:ext cx="20304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02C20"/>
                  </a:solidFill>
                  <a:latin typeface="Roboto Medium"/>
                  <a:ea typeface="Roboto Medium"/>
                  <a:cs typeface="Roboto Medium"/>
                  <a:sym typeface="Roboto Medium"/>
                </a:rPr>
                <a:t>Census Data</a:t>
              </a:r>
              <a:endParaRPr sz="1200">
                <a:solidFill>
                  <a:srgbClr val="B02C20"/>
                </a:solidFill>
                <a:latin typeface="Roboto Medium"/>
                <a:ea typeface="Roboto Medium"/>
                <a:cs typeface="Roboto Medium"/>
                <a:sym typeface="Roboto Medium"/>
              </a:endParaRPr>
            </a:p>
          </p:txBody>
        </p:sp>
        <p:sp>
          <p:nvSpPr>
            <p:cNvPr id="150" name="Google Shape;150;p1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B02C20"/>
                  </a:solidFill>
                  <a:latin typeface="Roboto"/>
                  <a:ea typeface="Roboto"/>
                  <a:cs typeface="Roboto"/>
                  <a:sym typeface="Roboto"/>
                </a:rPr>
                <a:t>One Group:</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Yearly Records</a:t>
              </a:r>
              <a:endParaRPr sz="800">
                <a:solidFill>
                  <a:srgbClr val="B02C20"/>
                </a:solidFill>
                <a:latin typeface="Roboto"/>
                <a:ea typeface="Roboto"/>
                <a:cs typeface="Roboto"/>
                <a:sym typeface="Roboto"/>
              </a:endParaRPr>
            </a:p>
          </p:txBody>
        </p:sp>
        <p:sp>
          <p:nvSpPr>
            <p:cNvPr id="151" name="Google Shape;151;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B02C20"/>
                  </a:solidFill>
                  <a:latin typeface="Roboto"/>
                  <a:ea typeface="Roboto"/>
                  <a:cs typeface="Roboto"/>
                  <a:sym typeface="Roboto"/>
                </a:rPr>
                <a:t>30</a:t>
              </a:r>
              <a:endParaRPr sz="4000">
                <a:solidFill>
                  <a:srgbClr val="B02C20"/>
                </a:solidFill>
                <a:latin typeface="Roboto Thin"/>
                <a:ea typeface="Roboto Thin"/>
                <a:cs typeface="Roboto Thin"/>
                <a:sym typeface="Roboto Thin"/>
              </a:endParaRPr>
            </a:p>
          </p:txBody>
        </p:sp>
        <p:sp>
          <p:nvSpPr>
            <p:cNvPr id="152" name="Google Shape;152;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1118282" y="3006151"/>
              <a:ext cx="2030400" cy="12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Data Type:</a:t>
              </a:r>
              <a:endParaRPr sz="800">
                <a:solidFill>
                  <a:srgbClr val="FFFFF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800">
                  <a:solidFill>
                    <a:schemeClr val="lt1"/>
                  </a:solidFill>
                  <a:latin typeface="Roboto"/>
                  <a:ea typeface="Roboto"/>
                  <a:cs typeface="Roboto"/>
                  <a:sym typeface="Roboto"/>
                </a:rPr>
                <a:t>Popetimate, Birth Rate, Death Rate,  International Migration Rate, Domestic Migration Rate, Net migration Rate</a:t>
              </a:r>
              <a:endParaRPr sz="800">
                <a:solidFill>
                  <a:srgbClr val="FFFFFF"/>
                </a:solidFill>
                <a:latin typeface="Roboto"/>
                <a:ea typeface="Roboto"/>
                <a:cs typeface="Roboto"/>
                <a:sym typeface="Roboto"/>
              </a:endParaRPr>
            </a:p>
          </p:txBody>
        </p:sp>
      </p:grpSp>
      <p:grpSp>
        <p:nvGrpSpPr>
          <p:cNvPr id="154" name="Google Shape;154;p15"/>
          <p:cNvGrpSpPr/>
          <p:nvPr/>
        </p:nvGrpSpPr>
        <p:grpSpPr>
          <a:xfrm>
            <a:off x="2446080" y="1147224"/>
            <a:ext cx="1678091" cy="3230139"/>
            <a:chOff x="1118231" y="283725"/>
            <a:chExt cx="2090819" cy="4076400"/>
          </a:xfrm>
        </p:grpSpPr>
        <p:sp>
          <p:nvSpPr>
            <p:cNvPr id="155" name="Google Shape;155;p15"/>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118231" y="341749"/>
              <a:ext cx="20304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02C20"/>
                  </a:solidFill>
                  <a:latin typeface="Roboto Medium"/>
                  <a:ea typeface="Roboto Medium"/>
                  <a:cs typeface="Roboto Medium"/>
                  <a:sym typeface="Roboto Medium"/>
                </a:rPr>
                <a:t>Energy Data</a:t>
              </a:r>
              <a:endParaRPr sz="1200">
                <a:solidFill>
                  <a:srgbClr val="B02C20"/>
                </a:solidFill>
                <a:latin typeface="Roboto Medium"/>
                <a:ea typeface="Roboto Medium"/>
                <a:cs typeface="Roboto Medium"/>
                <a:sym typeface="Roboto Medium"/>
              </a:endParaRPr>
            </a:p>
          </p:txBody>
        </p:sp>
        <p:sp>
          <p:nvSpPr>
            <p:cNvPr id="158" name="Google Shape;158;p15"/>
            <p:cNvSpPr/>
            <p:nvPr/>
          </p:nvSpPr>
          <p:spPr>
            <a:xfrm>
              <a:off x="1233911" y="1689298"/>
              <a:ext cx="1815000" cy="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B02C20"/>
                  </a:solidFill>
                  <a:latin typeface="Roboto"/>
                  <a:ea typeface="Roboto"/>
                  <a:cs typeface="Roboto"/>
                  <a:sym typeface="Roboto"/>
                </a:rPr>
                <a:t>Four Groups:</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Consumption</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Production</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Expenditure</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Price Change</a:t>
              </a:r>
              <a:endParaRPr sz="800">
                <a:solidFill>
                  <a:srgbClr val="B02C20"/>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rgbClr val="B02C20"/>
                </a:solidFill>
                <a:latin typeface="Roboto"/>
                <a:ea typeface="Roboto"/>
                <a:cs typeface="Roboto"/>
                <a:sym typeface="Roboto"/>
              </a:endParaRPr>
            </a:p>
          </p:txBody>
        </p:sp>
        <p:sp>
          <p:nvSpPr>
            <p:cNvPr id="159" name="Google Shape;159;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B02C20"/>
                  </a:solidFill>
                  <a:latin typeface="Roboto"/>
                  <a:ea typeface="Roboto"/>
                  <a:cs typeface="Roboto"/>
                  <a:sym typeface="Roboto"/>
                </a:rPr>
                <a:t>131</a:t>
              </a:r>
              <a:endParaRPr sz="4000">
                <a:solidFill>
                  <a:srgbClr val="B02C20"/>
                </a:solidFill>
                <a:latin typeface="Roboto Thin"/>
                <a:ea typeface="Roboto Thin"/>
                <a:cs typeface="Roboto Thin"/>
                <a:sym typeface="Roboto Thin"/>
              </a:endParaRPr>
            </a:p>
          </p:txBody>
        </p:sp>
        <p:sp>
          <p:nvSpPr>
            <p:cNvPr id="160" name="Google Shape;160;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118287" y="3042434"/>
              <a:ext cx="2030400" cy="12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Data Types:</a:t>
              </a:r>
              <a:endParaRPr sz="8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800">
                  <a:solidFill>
                    <a:schemeClr val="lt1"/>
                  </a:solidFill>
                  <a:latin typeface="Roboto"/>
                  <a:ea typeface="Roboto"/>
                  <a:cs typeface="Roboto"/>
                  <a:sym typeface="Roboto"/>
                </a:rPr>
                <a:t>Biomass, Coal, Electricity, Fossil Fuels, Geothermal Energy, Hydropower, Natural Gas, LPG</a:t>
              </a:r>
              <a:endParaRPr sz="800">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t/>
              </a:r>
              <a:endParaRPr sz="800">
                <a:solidFill>
                  <a:srgbClr val="FFFFFF"/>
                </a:solidFill>
                <a:latin typeface="Roboto"/>
                <a:ea typeface="Roboto"/>
                <a:cs typeface="Roboto"/>
                <a:sym typeface="Roboto"/>
              </a:endParaRPr>
            </a:p>
          </p:txBody>
        </p:sp>
      </p:grpSp>
      <p:grpSp>
        <p:nvGrpSpPr>
          <p:cNvPr id="162" name="Google Shape;162;p15"/>
          <p:cNvGrpSpPr/>
          <p:nvPr/>
        </p:nvGrpSpPr>
        <p:grpSpPr>
          <a:xfrm>
            <a:off x="5833088" y="1147225"/>
            <a:ext cx="1647565" cy="3230139"/>
            <a:chOff x="1118231" y="283725"/>
            <a:chExt cx="2090819" cy="4076400"/>
          </a:xfrm>
        </p:grpSpPr>
        <p:sp>
          <p:nvSpPr>
            <p:cNvPr id="163" name="Google Shape;163;p15"/>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118231" y="341749"/>
              <a:ext cx="20304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02C20"/>
                  </a:solidFill>
                  <a:latin typeface="Roboto Medium"/>
                  <a:ea typeface="Roboto Medium"/>
                  <a:cs typeface="Roboto Medium"/>
                  <a:sym typeface="Roboto Medium"/>
                </a:rPr>
                <a:t>Geographic Data</a:t>
              </a:r>
              <a:endParaRPr sz="1200">
                <a:solidFill>
                  <a:srgbClr val="B02C20"/>
                </a:solidFill>
                <a:latin typeface="Roboto Medium"/>
                <a:ea typeface="Roboto Medium"/>
                <a:cs typeface="Roboto Medium"/>
                <a:sym typeface="Roboto Medium"/>
              </a:endParaRPr>
            </a:p>
          </p:txBody>
        </p:sp>
        <p:sp>
          <p:nvSpPr>
            <p:cNvPr id="166" name="Google Shape;166;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B02C20"/>
                  </a:solidFill>
                  <a:latin typeface="Roboto"/>
                  <a:ea typeface="Roboto"/>
                  <a:cs typeface="Roboto"/>
                  <a:sym typeface="Roboto"/>
                </a:rPr>
                <a:t>6</a:t>
              </a:r>
              <a:endParaRPr sz="4000">
                <a:solidFill>
                  <a:srgbClr val="B02C20"/>
                </a:solidFill>
                <a:latin typeface="Roboto Thin"/>
                <a:ea typeface="Roboto Thin"/>
                <a:cs typeface="Roboto Thin"/>
                <a:sym typeface="Roboto Thin"/>
              </a:endParaRPr>
            </a:p>
          </p:txBody>
        </p:sp>
        <p:sp>
          <p:nvSpPr>
            <p:cNvPr id="167" name="Google Shape;167;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118310" y="3054517"/>
              <a:ext cx="2030400" cy="120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Data Type:</a:t>
              </a:r>
              <a:endParaRPr sz="8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State Code</a:t>
              </a:r>
              <a:r>
                <a:rPr lang="en" sz="800">
                  <a:solidFill>
                    <a:srgbClr val="FFFFFF"/>
                  </a:solidFill>
                  <a:latin typeface="Roboto"/>
                  <a:ea typeface="Roboto"/>
                  <a:cs typeface="Roboto"/>
                  <a:sym typeface="Roboto"/>
                </a:rPr>
                <a:t>, Region, Division, Coast, Great Lakes</a:t>
              </a:r>
              <a:endParaRPr sz="800">
                <a:solidFill>
                  <a:srgbClr val="FFFFFF"/>
                </a:solidFill>
                <a:latin typeface="Roboto"/>
                <a:ea typeface="Roboto"/>
                <a:cs typeface="Roboto"/>
                <a:sym typeface="Roboto"/>
              </a:endParaRPr>
            </a:p>
          </p:txBody>
        </p:sp>
      </p:grpSp>
      <p:grpSp>
        <p:nvGrpSpPr>
          <p:cNvPr id="169" name="Google Shape;169;p15"/>
          <p:cNvGrpSpPr/>
          <p:nvPr/>
        </p:nvGrpSpPr>
        <p:grpSpPr>
          <a:xfrm>
            <a:off x="4154918" y="1147225"/>
            <a:ext cx="1647565" cy="3230139"/>
            <a:chOff x="1118231" y="283725"/>
            <a:chExt cx="2090819" cy="4076400"/>
          </a:xfrm>
        </p:grpSpPr>
        <p:sp>
          <p:nvSpPr>
            <p:cNvPr id="170" name="Google Shape;170;p15"/>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1118231" y="341749"/>
              <a:ext cx="20304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02C20"/>
                  </a:solidFill>
                  <a:latin typeface="Roboto Medium"/>
                  <a:ea typeface="Roboto Medium"/>
                  <a:cs typeface="Roboto Medium"/>
                  <a:sym typeface="Roboto Medium"/>
                </a:rPr>
                <a:t>Economic Data</a:t>
              </a:r>
              <a:endParaRPr sz="1200">
                <a:solidFill>
                  <a:srgbClr val="B02C20"/>
                </a:solidFill>
                <a:latin typeface="Roboto Medium"/>
                <a:ea typeface="Roboto Medium"/>
                <a:cs typeface="Roboto Medium"/>
                <a:sym typeface="Roboto Medium"/>
              </a:endParaRPr>
            </a:p>
          </p:txBody>
        </p:sp>
        <p:sp>
          <p:nvSpPr>
            <p:cNvPr id="173" name="Google Shape;173;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B02C20"/>
                  </a:solidFill>
                  <a:latin typeface="Roboto"/>
                  <a:ea typeface="Roboto"/>
                  <a:cs typeface="Roboto"/>
                  <a:sym typeface="Roboto"/>
                </a:rPr>
                <a:t>25</a:t>
              </a:r>
              <a:endParaRPr sz="4000">
                <a:solidFill>
                  <a:srgbClr val="B02C20"/>
                </a:solidFill>
                <a:latin typeface="Roboto Thin"/>
                <a:ea typeface="Roboto Thin"/>
                <a:cs typeface="Roboto Thin"/>
                <a:sym typeface="Roboto Thin"/>
              </a:endParaRPr>
            </a:p>
          </p:txBody>
        </p:sp>
        <p:sp>
          <p:nvSpPr>
            <p:cNvPr id="174" name="Google Shape;174;p1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1118303" y="3042433"/>
              <a:ext cx="2030400" cy="12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Data Type:</a:t>
              </a:r>
              <a:endParaRPr sz="8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Yearly GDP, </a:t>
              </a:r>
              <a:r>
                <a:rPr lang="en" sz="800">
                  <a:solidFill>
                    <a:srgbClr val="FFFFFF"/>
                  </a:solidFill>
                  <a:latin typeface="Roboto"/>
                  <a:ea typeface="Roboto"/>
                  <a:cs typeface="Roboto"/>
                  <a:sym typeface="Roboto"/>
                </a:rPr>
                <a:t>Quarterly</a:t>
              </a:r>
              <a:r>
                <a:rPr lang="en" sz="800">
                  <a:solidFill>
                    <a:srgbClr val="FFFFFF"/>
                  </a:solidFill>
                  <a:latin typeface="Roboto"/>
                  <a:ea typeface="Roboto"/>
                  <a:cs typeface="Roboto"/>
                  <a:sym typeface="Roboto"/>
                </a:rPr>
                <a:t> GDP, Average GDP</a:t>
              </a:r>
              <a:endParaRPr sz="800">
                <a:solidFill>
                  <a:srgbClr val="FFFFFF"/>
                </a:solidFill>
                <a:latin typeface="Roboto"/>
                <a:ea typeface="Roboto"/>
                <a:cs typeface="Roboto"/>
                <a:sym typeface="Roboto"/>
              </a:endParaRPr>
            </a:p>
          </p:txBody>
        </p:sp>
        <p:sp>
          <p:nvSpPr>
            <p:cNvPr id="176" name="Google Shape;176;p15"/>
            <p:cNvSpPr/>
            <p:nvPr/>
          </p:nvSpPr>
          <p:spPr>
            <a:xfrm>
              <a:off x="1233912" y="1689297"/>
              <a:ext cx="1815000" cy="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B02C20"/>
                  </a:solidFill>
                  <a:latin typeface="Roboto"/>
                  <a:ea typeface="Roboto"/>
                  <a:cs typeface="Roboto"/>
                  <a:sym typeface="Roboto"/>
                </a:rPr>
                <a:t>Two Groups:</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Total GDP</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Yearly Change</a:t>
              </a:r>
              <a:endParaRPr sz="800">
                <a:solidFill>
                  <a:srgbClr val="B02C20"/>
                </a:solidFill>
                <a:latin typeface="Roboto"/>
                <a:ea typeface="Roboto"/>
                <a:cs typeface="Roboto"/>
                <a:sym typeface="Roboto"/>
              </a:endParaRPr>
            </a:p>
          </p:txBody>
        </p:sp>
      </p:grpSp>
      <p:sp>
        <p:nvSpPr>
          <p:cNvPr id="177" name="Google Shape;177;p15"/>
          <p:cNvSpPr/>
          <p:nvPr/>
        </p:nvSpPr>
        <p:spPr>
          <a:xfrm>
            <a:off x="5941825" y="2260475"/>
            <a:ext cx="1430100" cy="9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B02C20"/>
                </a:solidFill>
                <a:latin typeface="Roboto"/>
                <a:ea typeface="Roboto"/>
                <a:cs typeface="Roboto"/>
                <a:sym typeface="Roboto"/>
              </a:rPr>
              <a:t>Two Groups:</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Characteric </a:t>
            </a:r>
            <a:endParaRPr sz="800">
              <a:solidFill>
                <a:srgbClr val="B02C20"/>
              </a:solidFill>
              <a:latin typeface="Roboto"/>
              <a:ea typeface="Roboto"/>
              <a:cs typeface="Roboto"/>
              <a:sym typeface="Roboto"/>
            </a:endParaRPr>
          </a:p>
          <a:p>
            <a:pPr indent="-279400" lvl="0" marL="457200" rtl="0" algn="l">
              <a:lnSpc>
                <a:spcPct val="115000"/>
              </a:lnSpc>
              <a:spcBef>
                <a:spcPts val="0"/>
              </a:spcBef>
              <a:spcAft>
                <a:spcPts val="0"/>
              </a:spcAft>
              <a:buClr>
                <a:srgbClr val="B02C20"/>
              </a:buClr>
              <a:buSzPts val="800"/>
              <a:buFont typeface="Roboto"/>
              <a:buChar char="●"/>
            </a:pPr>
            <a:r>
              <a:rPr lang="en" sz="800">
                <a:solidFill>
                  <a:srgbClr val="B02C20"/>
                </a:solidFill>
                <a:latin typeface="Roboto"/>
                <a:ea typeface="Roboto"/>
                <a:cs typeface="Roboto"/>
                <a:sym typeface="Roboto"/>
              </a:rPr>
              <a:t>Numeric</a:t>
            </a:r>
            <a:endParaRPr sz="800">
              <a:solidFill>
                <a:srgbClr val="B02C2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 Cleaning - Deal with NA</a:t>
            </a:r>
            <a:endParaRPr/>
          </a:p>
        </p:txBody>
      </p:sp>
      <p:sp>
        <p:nvSpPr>
          <p:cNvPr id="183" name="Google Shape;1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lnSpc>
                <a:spcPct val="100000"/>
              </a:lnSpc>
              <a:spcBef>
                <a:spcPts val="1200"/>
              </a:spcBef>
              <a:spcAft>
                <a:spcPts val="0"/>
              </a:spcAft>
              <a:buNone/>
            </a:pPr>
            <a:r>
              <a:rPr lang="en" sz="1400">
                <a:solidFill>
                  <a:srgbClr val="000000"/>
                </a:solidFill>
              </a:rPr>
              <a:t>Only observation 52 has NA</a:t>
            </a:r>
            <a:endParaRPr sz="1400">
              <a:solidFill>
                <a:srgbClr val="000000"/>
              </a:solidFill>
            </a:endParaRPr>
          </a:p>
          <a:p>
            <a:pPr indent="0" lvl="0" marL="0" rtl="0" algn="l">
              <a:spcBef>
                <a:spcPts val="0"/>
              </a:spcBef>
              <a:spcAft>
                <a:spcPts val="1200"/>
              </a:spcAft>
              <a:buNone/>
            </a:pPr>
            <a:r>
              <a:t/>
            </a:r>
            <a:endParaRPr/>
          </a:p>
        </p:txBody>
      </p:sp>
      <p:pic>
        <p:nvPicPr>
          <p:cNvPr id="184" name="Google Shape;184;p16"/>
          <p:cNvPicPr preferRelativeResize="0"/>
          <p:nvPr/>
        </p:nvPicPr>
        <p:blipFill>
          <a:blip r:embed="rId3">
            <a:alphaModFix/>
          </a:blip>
          <a:stretch>
            <a:fillRect/>
          </a:stretch>
        </p:blipFill>
        <p:spPr>
          <a:xfrm>
            <a:off x="311700" y="1225225"/>
            <a:ext cx="5184934" cy="3354000"/>
          </a:xfrm>
          <a:prstGeom prst="rect">
            <a:avLst/>
          </a:prstGeom>
          <a:noFill/>
          <a:ln>
            <a:noFill/>
          </a:ln>
        </p:spPr>
      </p:pic>
      <p:pic>
        <p:nvPicPr>
          <p:cNvPr id="185" name="Google Shape;185;p16"/>
          <p:cNvPicPr preferRelativeResize="0"/>
          <p:nvPr/>
        </p:nvPicPr>
        <p:blipFill>
          <a:blip r:embed="rId4">
            <a:alphaModFix/>
          </a:blip>
          <a:stretch>
            <a:fillRect/>
          </a:stretch>
        </p:blipFill>
        <p:spPr>
          <a:xfrm>
            <a:off x="5898825" y="1305050"/>
            <a:ext cx="2685150" cy="535600"/>
          </a:xfrm>
          <a:prstGeom prst="rect">
            <a:avLst/>
          </a:prstGeom>
          <a:noFill/>
          <a:ln>
            <a:noFill/>
          </a:ln>
        </p:spPr>
      </p:pic>
      <p:sp>
        <p:nvSpPr>
          <p:cNvPr id="186" name="Google Shape;186;p16"/>
          <p:cNvSpPr txBox="1"/>
          <p:nvPr/>
        </p:nvSpPr>
        <p:spPr>
          <a:xfrm>
            <a:off x="6058325" y="1372750"/>
            <a:ext cx="2413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Only observation 52 has NA</a:t>
            </a:r>
            <a:endParaRPr sz="1200">
              <a:latin typeface="Open Sans"/>
              <a:ea typeface="Open Sans"/>
              <a:cs typeface="Open Sans"/>
              <a:sym typeface="Open Sans"/>
            </a:endParaRPr>
          </a:p>
        </p:txBody>
      </p:sp>
      <p:pic>
        <p:nvPicPr>
          <p:cNvPr id="187" name="Google Shape;187;p16"/>
          <p:cNvPicPr preferRelativeResize="0"/>
          <p:nvPr/>
        </p:nvPicPr>
        <p:blipFill>
          <a:blip r:embed="rId5">
            <a:alphaModFix/>
          </a:blip>
          <a:stretch>
            <a:fillRect/>
          </a:stretch>
        </p:blipFill>
        <p:spPr>
          <a:xfrm>
            <a:off x="5898825" y="1967575"/>
            <a:ext cx="2685150" cy="535600"/>
          </a:xfrm>
          <a:prstGeom prst="rect">
            <a:avLst/>
          </a:prstGeom>
          <a:noFill/>
          <a:ln>
            <a:noFill/>
          </a:ln>
        </p:spPr>
      </p:pic>
      <p:sp>
        <p:nvSpPr>
          <p:cNvPr id="188" name="Google Shape;188;p16"/>
          <p:cNvSpPr txBox="1"/>
          <p:nvPr/>
        </p:nvSpPr>
        <p:spPr>
          <a:xfrm>
            <a:off x="6012225" y="2029875"/>
            <a:ext cx="246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Observation 52 is about the US</a:t>
            </a:r>
            <a:endParaRPr sz="1200">
              <a:latin typeface="Open Sans"/>
              <a:ea typeface="Open Sans"/>
              <a:cs typeface="Open Sans"/>
              <a:sym typeface="Open Sans"/>
            </a:endParaRPr>
          </a:p>
        </p:txBody>
      </p:sp>
      <p:pic>
        <p:nvPicPr>
          <p:cNvPr id="189" name="Google Shape;189;p16"/>
          <p:cNvPicPr preferRelativeResize="0"/>
          <p:nvPr/>
        </p:nvPicPr>
        <p:blipFill>
          <a:blip r:embed="rId6">
            <a:alphaModFix/>
          </a:blip>
          <a:stretch>
            <a:fillRect/>
          </a:stretch>
        </p:blipFill>
        <p:spPr>
          <a:xfrm>
            <a:off x="5898825" y="2630100"/>
            <a:ext cx="2685150" cy="535600"/>
          </a:xfrm>
          <a:prstGeom prst="rect">
            <a:avLst/>
          </a:prstGeom>
          <a:noFill/>
          <a:ln>
            <a:noFill/>
          </a:ln>
        </p:spPr>
      </p:pic>
      <p:sp>
        <p:nvSpPr>
          <p:cNvPr id="190" name="Google Shape;190;p16"/>
          <p:cNvSpPr txBox="1"/>
          <p:nvPr/>
        </p:nvSpPr>
        <p:spPr>
          <a:xfrm>
            <a:off x="5944925" y="2687000"/>
            <a:ext cx="26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Observation 1-51 is about states</a:t>
            </a:r>
            <a:endParaRPr sz="1200">
              <a:latin typeface="Open Sans"/>
              <a:ea typeface="Open Sans"/>
              <a:cs typeface="Open Sans"/>
              <a:sym typeface="Open Sans"/>
            </a:endParaRPr>
          </a:p>
        </p:txBody>
      </p:sp>
      <p:pic>
        <p:nvPicPr>
          <p:cNvPr id="191" name="Google Shape;191;p16"/>
          <p:cNvPicPr preferRelativeResize="0"/>
          <p:nvPr/>
        </p:nvPicPr>
        <p:blipFill>
          <a:blip r:embed="rId7">
            <a:alphaModFix/>
          </a:blip>
          <a:stretch>
            <a:fillRect/>
          </a:stretch>
        </p:blipFill>
        <p:spPr>
          <a:xfrm>
            <a:off x="5900375" y="3292625"/>
            <a:ext cx="2685150" cy="535600"/>
          </a:xfrm>
          <a:prstGeom prst="rect">
            <a:avLst/>
          </a:prstGeom>
          <a:noFill/>
          <a:ln>
            <a:noFill/>
          </a:ln>
        </p:spPr>
      </p:pic>
      <p:sp>
        <p:nvSpPr>
          <p:cNvPr id="192" name="Google Shape;192;p16"/>
          <p:cNvSpPr txBox="1"/>
          <p:nvPr/>
        </p:nvSpPr>
        <p:spPr>
          <a:xfrm>
            <a:off x="6012225" y="3344125"/>
            <a:ext cx="246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Want to focus on states</a:t>
            </a:r>
            <a:endParaRPr sz="1200">
              <a:latin typeface="Open Sans"/>
              <a:ea typeface="Open Sans"/>
              <a:cs typeface="Open Sans"/>
              <a:sym typeface="Open Sans"/>
            </a:endParaRPr>
          </a:p>
        </p:txBody>
      </p:sp>
      <p:pic>
        <p:nvPicPr>
          <p:cNvPr id="193" name="Google Shape;193;p16"/>
          <p:cNvPicPr preferRelativeResize="0"/>
          <p:nvPr/>
        </p:nvPicPr>
        <p:blipFill>
          <a:blip r:embed="rId8">
            <a:alphaModFix/>
          </a:blip>
          <a:stretch>
            <a:fillRect/>
          </a:stretch>
        </p:blipFill>
        <p:spPr>
          <a:xfrm>
            <a:off x="5900375" y="3955150"/>
            <a:ext cx="2685150" cy="535600"/>
          </a:xfrm>
          <a:prstGeom prst="rect">
            <a:avLst/>
          </a:prstGeom>
          <a:noFill/>
          <a:ln>
            <a:noFill/>
          </a:ln>
        </p:spPr>
      </p:pic>
      <p:sp>
        <p:nvSpPr>
          <p:cNvPr id="194" name="Google Shape;194;p16"/>
          <p:cNvSpPr txBox="1"/>
          <p:nvPr/>
        </p:nvSpPr>
        <p:spPr>
          <a:xfrm>
            <a:off x="6003625" y="3999550"/>
            <a:ext cx="246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Delete observation 52</a:t>
            </a:r>
            <a:endParaRPr sz="1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Transformation</a:t>
            </a:r>
            <a:endParaRPr/>
          </a:p>
        </p:txBody>
      </p:sp>
      <p:pic>
        <p:nvPicPr>
          <p:cNvPr id="200" name="Google Shape;200;p17"/>
          <p:cNvPicPr preferRelativeResize="0"/>
          <p:nvPr/>
        </p:nvPicPr>
        <p:blipFill>
          <a:blip r:embed="rId3">
            <a:alphaModFix/>
          </a:blip>
          <a:stretch>
            <a:fillRect/>
          </a:stretch>
        </p:blipFill>
        <p:spPr>
          <a:xfrm>
            <a:off x="311700" y="1519863"/>
            <a:ext cx="8520602" cy="1226725"/>
          </a:xfrm>
          <a:prstGeom prst="rect">
            <a:avLst/>
          </a:prstGeom>
          <a:noFill/>
          <a:ln cap="flat" cmpd="sng" w="19050">
            <a:solidFill>
              <a:schemeClr val="dk2"/>
            </a:solidFill>
            <a:prstDash val="solid"/>
            <a:round/>
            <a:headEnd len="sm" w="sm" type="none"/>
            <a:tailEnd len="sm" w="sm" type="none"/>
          </a:ln>
        </p:spPr>
      </p:pic>
      <p:pic>
        <p:nvPicPr>
          <p:cNvPr id="201" name="Google Shape;201;p17"/>
          <p:cNvPicPr preferRelativeResize="0"/>
          <p:nvPr/>
        </p:nvPicPr>
        <p:blipFill>
          <a:blip r:embed="rId4">
            <a:alphaModFix/>
          </a:blip>
          <a:stretch>
            <a:fillRect/>
          </a:stretch>
        </p:blipFill>
        <p:spPr>
          <a:xfrm>
            <a:off x="352975" y="3275575"/>
            <a:ext cx="8520601" cy="1303650"/>
          </a:xfrm>
          <a:prstGeom prst="rect">
            <a:avLst/>
          </a:prstGeom>
          <a:noFill/>
          <a:ln cap="flat" cmpd="sng" w="19050">
            <a:solidFill>
              <a:schemeClr val="dk2"/>
            </a:solidFill>
            <a:prstDash val="solid"/>
            <a:round/>
            <a:headEnd len="sm" w="sm" type="none"/>
            <a:tailEnd len="sm" w="sm" type="none"/>
          </a:ln>
        </p:spPr>
      </p:pic>
      <p:sp>
        <p:nvSpPr>
          <p:cNvPr id="202" name="Google Shape;202;p17"/>
          <p:cNvSpPr/>
          <p:nvPr/>
        </p:nvSpPr>
        <p:spPr>
          <a:xfrm>
            <a:off x="311700" y="1147225"/>
            <a:ext cx="1264500" cy="274800"/>
          </a:xfrm>
          <a:prstGeom prst="rect">
            <a:avLst/>
          </a:prstGeom>
          <a:noFill/>
          <a:ln cap="flat" cmpd="sng" w="28575">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Original Data</a:t>
            </a:r>
            <a:endParaRPr/>
          </a:p>
        </p:txBody>
      </p:sp>
      <p:sp>
        <p:nvSpPr>
          <p:cNvPr id="203" name="Google Shape;203;p17"/>
          <p:cNvSpPr/>
          <p:nvPr/>
        </p:nvSpPr>
        <p:spPr>
          <a:xfrm>
            <a:off x="4360050" y="2800713"/>
            <a:ext cx="423900" cy="366600"/>
          </a:xfrm>
          <a:prstGeom prst="downArrow">
            <a:avLst>
              <a:gd fmla="val 50000" name="adj1"/>
              <a:gd fmla="val 50000" name="adj2"/>
            </a:avLst>
          </a:prstGeom>
          <a:solidFill>
            <a:srgbClr val="0E945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311700" y="2873675"/>
            <a:ext cx="1628400" cy="274800"/>
          </a:xfrm>
          <a:prstGeom prst="rect">
            <a:avLst/>
          </a:prstGeom>
          <a:noFill/>
          <a:ln cap="flat" cmpd="sng" w="28575">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Transformation</a:t>
            </a:r>
            <a:endParaRPr/>
          </a:p>
        </p:txBody>
      </p:sp>
      <p:sp>
        <p:nvSpPr>
          <p:cNvPr id="205" name="Google Shape;205;p17"/>
          <p:cNvSpPr/>
          <p:nvPr/>
        </p:nvSpPr>
        <p:spPr>
          <a:xfrm flipH="1" rot="10800000">
            <a:off x="1592300" y="1230200"/>
            <a:ext cx="3883200" cy="236100"/>
          </a:xfrm>
          <a:prstGeom prst="bentUpArrow">
            <a:avLst>
              <a:gd fmla="val 25000" name="adj1"/>
              <a:gd fmla="val 25000" name="adj2"/>
              <a:gd fmla="val 2500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ready for analysis</a:t>
            </a:r>
            <a:endParaRPr/>
          </a:p>
        </p:txBody>
      </p:sp>
      <p:pic>
        <p:nvPicPr>
          <p:cNvPr id="211" name="Google Shape;211;p18"/>
          <p:cNvPicPr preferRelativeResize="0"/>
          <p:nvPr/>
        </p:nvPicPr>
        <p:blipFill>
          <a:blip r:embed="rId3">
            <a:alphaModFix/>
          </a:blip>
          <a:stretch>
            <a:fillRect/>
          </a:stretch>
        </p:blipFill>
        <p:spPr>
          <a:xfrm>
            <a:off x="368750" y="1680625"/>
            <a:ext cx="8081725" cy="2105275"/>
          </a:xfrm>
          <a:prstGeom prst="rect">
            <a:avLst/>
          </a:prstGeom>
          <a:noFill/>
          <a:ln cap="flat" cmpd="sng" w="19050">
            <a:solidFill>
              <a:schemeClr val="dk2"/>
            </a:solidFill>
            <a:prstDash val="solid"/>
            <a:round/>
            <a:headEnd len="sm" w="sm" type="none"/>
            <a:tailEnd len="sm" w="sm" type="none"/>
          </a:ln>
        </p:spPr>
      </p:pic>
      <p:sp>
        <p:nvSpPr>
          <p:cNvPr id="212" name="Google Shape;212;p18"/>
          <p:cNvSpPr/>
          <p:nvPr/>
        </p:nvSpPr>
        <p:spPr>
          <a:xfrm>
            <a:off x="311700" y="1190925"/>
            <a:ext cx="1264500" cy="274800"/>
          </a:xfrm>
          <a:prstGeom prst="rect">
            <a:avLst/>
          </a:prstGeom>
          <a:noFill/>
          <a:ln cap="flat" cmpd="sng" w="28575">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Tidy</a:t>
            </a:r>
            <a:r>
              <a:rPr lang="en"/>
              <a:t>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Energy Analysis</a:t>
            </a:r>
            <a:r>
              <a:rPr lang="en"/>
              <a:t>- Production vs GDP Correlationship</a:t>
            </a:r>
            <a:endParaRPr/>
          </a:p>
        </p:txBody>
      </p:sp>
      <p:pic>
        <p:nvPicPr>
          <p:cNvPr id="218" name="Google Shape;218;p19"/>
          <p:cNvPicPr preferRelativeResize="0"/>
          <p:nvPr/>
        </p:nvPicPr>
        <p:blipFill>
          <a:blip r:embed="rId3">
            <a:alphaModFix/>
          </a:blip>
          <a:stretch>
            <a:fillRect/>
          </a:stretch>
        </p:blipFill>
        <p:spPr>
          <a:xfrm>
            <a:off x="7594750" y="3456600"/>
            <a:ext cx="1237550" cy="1237550"/>
          </a:xfrm>
          <a:prstGeom prst="rect">
            <a:avLst/>
          </a:prstGeom>
          <a:noFill/>
          <a:ln>
            <a:noFill/>
          </a:ln>
        </p:spPr>
      </p:pic>
      <p:pic>
        <p:nvPicPr>
          <p:cNvPr id="219" name="Google Shape;219;p19"/>
          <p:cNvPicPr preferRelativeResize="0"/>
          <p:nvPr/>
        </p:nvPicPr>
        <p:blipFill>
          <a:blip r:embed="rId4">
            <a:alphaModFix/>
          </a:blip>
          <a:stretch>
            <a:fillRect/>
          </a:stretch>
        </p:blipFill>
        <p:spPr>
          <a:xfrm>
            <a:off x="1739650" y="1147225"/>
            <a:ext cx="5272700" cy="369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Energy Analysis</a:t>
            </a:r>
            <a:endParaRPr/>
          </a:p>
        </p:txBody>
      </p:sp>
      <p:pic>
        <p:nvPicPr>
          <p:cNvPr id="225" name="Google Shape;225;p20"/>
          <p:cNvPicPr preferRelativeResize="0"/>
          <p:nvPr/>
        </p:nvPicPr>
        <p:blipFill>
          <a:blip r:embed="rId3">
            <a:alphaModFix/>
          </a:blip>
          <a:stretch>
            <a:fillRect/>
          </a:stretch>
        </p:blipFill>
        <p:spPr>
          <a:xfrm>
            <a:off x="7594750" y="3389575"/>
            <a:ext cx="1237550" cy="1237550"/>
          </a:xfrm>
          <a:prstGeom prst="rect">
            <a:avLst/>
          </a:prstGeom>
          <a:noFill/>
          <a:ln>
            <a:noFill/>
          </a:ln>
        </p:spPr>
      </p:pic>
      <p:pic>
        <p:nvPicPr>
          <p:cNvPr id="226" name="Google Shape;226;p20"/>
          <p:cNvPicPr preferRelativeResize="0"/>
          <p:nvPr/>
        </p:nvPicPr>
        <p:blipFill>
          <a:blip r:embed="rId4">
            <a:alphaModFix/>
          </a:blip>
          <a:stretch>
            <a:fillRect/>
          </a:stretch>
        </p:blipFill>
        <p:spPr>
          <a:xfrm>
            <a:off x="461450" y="1307600"/>
            <a:ext cx="4540000" cy="3132875"/>
          </a:xfrm>
          <a:prstGeom prst="rect">
            <a:avLst/>
          </a:prstGeom>
          <a:noFill/>
          <a:ln>
            <a:noFill/>
          </a:ln>
        </p:spPr>
      </p:pic>
      <p:pic>
        <p:nvPicPr>
          <p:cNvPr id="227" name="Google Shape;227;p20"/>
          <p:cNvPicPr preferRelativeResize="0"/>
          <p:nvPr/>
        </p:nvPicPr>
        <p:blipFill>
          <a:blip r:embed="rId5">
            <a:alphaModFix/>
          </a:blip>
          <a:stretch>
            <a:fillRect/>
          </a:stretch>
        </p:blipFill>
        <p:spPr>
          <a:xfrm>
            <a:off x="5116000" y="353375"/>
            <a:ext cx="3716299" cy="2654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idx="4294967295"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ct val="26190"/>
              <a:buFont typeface="Arial"/>
              <a:buNone/>
            </a:pPr>
            <a:r>
              <a:rPr lang="en"/>
              <a:t>Census Analysis</a:t>
            </a:r>
            <a:r>
              <a:rPr lang="en"/>
              <a:t> - Population vs GDP (Map)</a:t>
            </a:r>
            <a:endParaRPr/>
          </a:p>
        </p:txBody>
      </p:sp>
      <p:pic>
        <p:nvPicPr>
          <p:cNvPr id="233" name="Google Shape;233;p21"/>
          <p:cNvPicPr preferRelativeResize="0"/>
          <p:nvPr/>
        </p:nvPicPr>
        <p:blipFill>
          <a:blip r:embed="rId3">
            <a:alphaModFix/>
          </a:blip>
          <a:stretch>
            <a:fillRect/>
          </a:stretch>
        </p:blipFill>
        <p:spPr>
          <a:xfrm>
            <a:off x="152400" y="1528225"/>
            <a:ext cx="4254949" cy="3039250"/>
          </a:xfrm>
          <a:prstGeom prst="rect">
            <a:avLst/>
          </a:prstGeom>
          <a:noFill/>
          <a:ln>
            <a:noFill/>
          </a:ln>
        </p:spPr>
      </p:pic>
      <p:pic>
        <p:nvPicPr>
          <p:cNvPr id="234" name="Google Shape;234;p21"/>
          <p:cNvPicPr preferRelativeResize="0"/>
          <p:nvPr/>
        </p:nvPicPr>
        <p:blipFill>
          <a:blip r:embed="rId4">
            <a:alphaModFix/>
          </a:blip>
          <a:stretch>
            <a:fillRect/>
          </a:stretch>
        </p:blipFill>
        <p:spPr>
          <a:xfrm>
            <a:off x="4799425" y="1528225"/>
            <a:ext cx="4152580" cy="2966125"/>
          </a:xfrm>
          <a:prstGeom prst="rect">
            <a:avLst/>
          </a:prstGeom>
          <a:noFill/>
          <a:ln>
            <a:noFill/>
          </a:ln>
        </p:spPr>
      </p:pic>
      <p:sp>
        <p:nvSpPr>
          <p:cNvPr id="235" name="Google Shape;235;p21"/>
          <p:cNvSpPr txBox="1"/>
          <p:nvPr/>
        </p:nvSpPr>
        <p:spPr>
          <a:xfrm>
            <a:off x="4799425" y="1088575"/>
            <a:ext cx="40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