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11E36-0513-4D60-AE0D-B1C45AF217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332039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11E36-0513-4D60-AE0D-B1C45AF217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20114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11E36-0513-4D60-AE0D-B1C45AF217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122549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11E36-0513-4D60-AE0D-B1C45AF217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14820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811E36-0513-4D60-AE0D-B1C45AF217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385900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11E36-0513-4D60-AE0D-B1C45AF21765}"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251357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11E36-0513-4D60-AE0D-B1C45AF21765}"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209541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11E36-0513-4D60-AE0D-B1C45AF21765}"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11568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11E36-0513-4D60-AE0D-B1C45AF21765}"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148747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811E36-0513-4D60-AE0D-B1C45AF21765}"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75109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811E36-0513-4D60-AE0D-B1C45AF21765}"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94E6-FE66-4EB5-8540-67E692A3D1BA}" type="slidenum">
              <a:rPr lang="en-US" smtClean="0"/>
              <a:t>‹#›</a:t>
            </a:fld>
            <a:endParaRPr lang="en-US"/>
          </a:p>
        </p:txBody>
      </p:sp>
    </p:spTree>
    <p:extLst>
      <p:ext uri="{BB962C8B-B14F-4D97-AF65-F5344CB8AC3E}">
        <p14:creationId xmlns:p14="http://schemas.microsoft.com/office/powerpoint/2010/main" val="7140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11E36-0513-4D60-AE0D-B1C45AF21765}" type="datetimeFigureOut">
              <a:rPr lang="en-US" smtClean="0"/>
              <a:t>11/10/2020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F94E6-FE66-4EB5-8540-67E692A3D1BA}" type="slidenum">
              <a:rPr lang="en-US" smtClean="0"/>
              <a:t>‹#›</a:t>
            </a:fld>
            <a:endParaRPr lang="en-US"/>
          </a:p>
        </p:txBody>
      </p:sp>
    </p:spTree>
    <p:extLst>
      <p:ext uri="{BB962C8B-B14F-4D97-AF65-F5344CB8AC3E}">
        <p14:creationId xmlns:p14="http://schemas.microsoft.com/office/powerpoint/2010/main" val="257782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0291" y="671947"/>
            <a:ext cx="11203709" cy="5568191"/>
          </a:xfrm>
          <a:prstGeom prst="rect">
            <a:avLst/>
          </a:prstGeom>
        </p:spPr>
        <p:txBody>
          <a:bodyPr wrap="square">
            <a:spAutoFit/>
          </a:bodyPr>
          <a:lstStyle/>
          <a:p>
            <a:r>
              <a:rPr lang="en-US" sz="20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1. Introduction:</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Toranto</a:t>
            </a:r>
            <a:r>
              <a:rPr lang="en-US" sz="12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Lots </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of people are migrating to various states of Canada and needed lots of research for good housing prices and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reputated</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freash</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and waste water and excrement conveyed in sewers and recreational facilities</a:t>
            </a:r>
            <a:r>
              <a:rPr lang="en-US" sz="12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It </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will help people to get awareness of the area and neighborhood before moving to a new city, state, country or place for their work or to start a new fresh life.</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endParaRPr lang="en-US" sz="20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2. Data Section</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Data Link: https://en.wikipedia.org/wiki/List_of_postal_codes_of_Canada:_M</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spcBef>
                <a:spcPts val="680"/>
              </a:spcBef>
              <a:spcAft>
                <a:spcPts val="680"/>
              </a:spcAft>
            </a:pPr>
            <a:r>
              <a:rPr lang="en-US" sz="12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We will </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use Scarborough dataset which we scrapped from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wikipedia</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on Week 3. Dataset consisting of latitude and longitude, zip codes.</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Foursquare API Data:</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We will need data about different venues in different neighborhoods of that specific borough.</a:t>
            </a:r>
            <a:b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b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r>
              <a:rPr lang="en-US" sz="12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smtClean="0">
                <a:effectLst/>
                <a:latin typeface="Arial" panose="020B0604020202020204" pitchFamily="34" charset="0"/>
                <a:ea typeface="Calibri" panose="020F050202020403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 The data retrieved from Foursquare contained information of venues within a specified distance of the longitude and latitude of the postcodes. The information obtained per venue as follows:</a:t>
            </a:r>
          </a:p>
          <a:p>
            <a:pPr>
              <a:spcBef>
                <a:spcPts val="680"/>
              </a:spcBef>
              <a:spcAft>
                <a:spcPts val="680"/>
              </a:spcAft>
            </a:pPr>
            <a:r>
              <a:rPr lang="en-US" sz="1050" dirty="0" smtClean="0">
                <a:effectLst/>
                <a:latin typeface="Arial" panose="020B0604020202020204" pitchFamily="34" charset="0"/>
                <a:ea typeface="Calibri" panose="020F0502020204030204" pitchFamily="34" charset="0"/>
                <a:cs typeface="Arial" panose="020B0604020202020204" pitchFamily="34" charset="0"/>
              </a:rPr>
              <a:t>1. Neighborhood 	2. Neighborhood Latitude 	3. Neighborhood Longitude 	4. Venue 	5. Name of the venue e.g. the name of a store or restaurant</a:t>
            </a:r>
          </a:p>
          <a:p>
            <a:pPr>
              <a:spcBef>
                <a:spcPts val="680"/>
              </a:spcBef>
              <a:spcAft>
                <a:spcPts val="680"/>
              </a:spcAft>
            </a:pPr>
            <a:r>
              <a:rPr lang="en-US" sz="1050" dirty="0" smtClean="0">
                <a:effectLst/>
                <a:latin typeface="Arial" panose="020B0604020202020204" pitchFamily="34" charset="0"/>
                <a:ea typeface="Calibri" panose="020F0502020204030204" pitchFamily="34" charset="0"/>
                <a:cs typeface="Arial" panose="020B0604020202020204" pitchFamily="34" charset="0"/>
              </a:rPr>
              <a:t>6. Venue Latitude 	7. Venue Longitude 	8. Venue Category</a:t>
            </a:r>
          </a:p>
        </p:txBody>
      </p:sp>
    </p:spTree>
    <p:extLst>
      <p:ext uri="{BB962C8B-B14F-4D97-AF65-F5344CB8AC3E}">
        <p14:creationId xmlns:p14="http://schemas.microsoft.com/office/powerpoint/2010/main" val="215195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929" y="277159"/>
            <a:ext cx="2428870" cy="410882"/>
          </a:xfrm>
          <a:prstGeom prst="rect">
            <a:avLst/>
          </a:prstGeom>
        </p:spPr>
        <p:txBody>
          <a:bodyPr wrap="none">
            <a:spAutoFit/>
          </a:bodyPr>
          <a:lstStyle/>
          <a:p>
            <a:pPr>
              <a:lnSpc>
                <a:spcPct val="115000"/>
              </a:lnSpc>
              <a:spcBef>
                <a:spcPts val="680"/>
              </a:spcBef>
              <a:spcAft>
                <a:spcPts val="68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Map of Scarborough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roshangrewal.com/wp-content/uploads/2019/10/Map-of-Scarborough-1024x576.png"/>
          <p:cNvPicPr/>
          <p:nvPr/>
        </p:nvPicPr>
        <p:blipFill rotWithShape="1">
          <a:blip r:embed="rId2"/>
          <a:srcRect t="12079"/>
          <a:stretch/>
        </p:blipFill>
        <p:spPr bwMode="auto">
          <a:xfrm>
            <a:off x="506412" y="831271"/>
            <a:ext cx="9756775" cy="4823691"/>
          </a:xfrm>
          <a:prstGeom prst="rect">
            <a:avLst/>
          </a:prstGeom>
          <a:noFill/>
          <a:ln w="9525">
            <a:noFill/>
            <a:miter lim="800000"/>
            <a:headEnd/>
            <a:tailEnd/>
          </a:ln>
        </p:spPr>
      </p:pic>
    </p:spTree>
    <p:extLst>
      <p:ext uri="{BB962C8B-B14F-4D97-AF65-F5344CB8AC3E}">
        <p14:creationId xmlns:p14="http://schemas.microsoft.com/office/powerpoint/2010/main" val="368808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4" y="720292"/>
            <a:ext cx="2595419" cy="3193182"/>
          </a:xfrm>
          <a:prstGeom prst="rect">
            <a:avLst/>
          </a:prstGeom>
        </p:spPr>
        <p:txBody>
          <a:bodyPr wrap="square">
            <a:spAutoFit/>
          </a:bodyPr>
          <a:lstStyle/>
          <a:p>
            <a:pPr>
              <a:lnSpc>
                <a:spcPct val="115000"/>
              </a:lnSpc>
            </a:pPr>
            <a:r>
              <a:rPr lang="en-US" dirty="0" smtClean="0">
                <a:solidFill>
                  <a:srgbClr val="333333"/>
                </a:solidFill>
                <a:effectLst/>
                <a:latin typeface="inherit"/>
                <a:ea typeface="Times New Roman" panose="02020603050405020304" pitchFamily="18" charset="0"/>
                <a:cs typeface="Arial" panose="020B0604020202020204" pitchFamily="34" charset="0"/>
              </a:rPr>
              <a:t>3. Methodology Section</a:t>
            </a:r>
          </a:p>
          <a:p>
            <a:pPr>
              <a:lnSpc>
                <a:spcPct val="115000"/>
              </a:lnSpc>
            </a:pP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100" dirty="0">
                <a:solidFill>
                  <a:srgbClr val="333333"/>
                </a:solidFill>
                <a:latin typeface="inherit"/>
                <a:ea typeface="Times New Roman" panose="02020603050405020304" pitchFamily="18" charset="0"/>
                <a:cs typeface="Arial" panose="020B0604020202020204" pitchFamily="34" charset="0"/>
              </a:rPr>
              <a:t>Clustering Approach:</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1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Using K-Means Clustering Approach</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 Most Common Venue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roshangrewal.com/wp-content/uploads/2019/10/Using-K-Means-Clustering-Approach-10th-Most-Common-Venue-1024x582.png"/>
          <p:cNvPicPr/>
          <p:nvPr/>
        </p:nvPicPr>
        <p:blipFill>
          <a:blip r:embed="rId2"/>
          <a:srcRect/>
          <a:stretch>
            <a:fillRect/>
          </a:stretch>
        </p:blipFill>
        <p:spPr bwMode="auto">
          <a:xfrm>
            <a:off x="3232727" y="720292"/>
            <a:ext cx="8462096" cy="4997018"/>
          </a:xfrm>
          <a:prstGeom prst="rect">
            <a:avLst/>
          </a:prstGeom>
          <a:noFill/>
          <a:ln w="9525">
            <a:noFill/>
            <a:miter lim="800000"/>
            <a:headEnd/>
            <a:tailEnd/>
          </a:ln>
        </p:spPr>
      </p:pic>
    </p:spTree>
    <p:extLst>
      <p:ext uri="{BB962C8B-B14F-4D97-AF65-F5344CB8AC3E}">
        <p14:creationId xmlns:p14="http://schemas.microsoft.com/office/powerpoint/2010/main" val="303761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46" y="358031"/>
            <a:ext cx="6096000" cy="324128"/>
          </a:xfrm>
          <a:prstGeom prst="rect">
            <a:avLst/>
          </a:prstGeom>
        </p:spPr>
        <p:txBody>
          <a:bodyPr>
            <a:spAutoFit/>
          </a:bodyPr>
          <a:lstStyle/>
          <a:p>
            <a:pPr>
              <a:lnSpc>
                <a:spcPct val="115000"/>
              </a:lnSpc>
              <a:spcBef>
                <a:spcPts val="680"/>
              </a:spcBef>
              <a:spcAft>
                <a:spcPts val="680"/>
              </a:spcAft>
            </a:pPr>
            <a:r>
              <a:rPr lang="en-US"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Most Common Venues near Neighborhood</a:t>
            </a:r>
            <a:r>
              <a:rPr lang="en-US"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 Using Clustering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roshangrewal.com/wp-content/uploads/2019/10/Most-Common-venues-near-neighborhood-1024x578.png"/>
          <p:cNvPicPr/>
          <p:nvPr/>
        </p:nvPicPr>
        <p:blipFill>
          <a:blip r:embed="rId2"/>
          <a:srcRect/>
          <a:stretch>
            <a:fillRect/>
          </a:stretch>
        </p:blipFill>
        <p:spPr bwMode="auto">
          <a:xfrm>
            <a:off x="544946" y="825009"/>
            <a:ext cx="9756775" cy="5503545"/>
          </a:xfrm>
          <a:prstGeom prst="rect">
            <a:avLst/>
          </a:prstGeom>
          <a:noFill/>
          <a:ln w="9525">
            <a:noFill/>
            <a:miter lim="800000"/>
            <a:headEnd/>
            <a:tailEnd/>
          </a:ln>
        </p:spPr>
      </p:pic>
    </p:spTree>
    <p:extLst>
      <p:ext uri="{BB962C8B-B14F-4D97-AF65-F5344CB8AC3E}">
        <p14:creationId xmlns:p14="http://schemas.microsoft.com/office/powerpoint/2010/main" val="162507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4996" y="443414"/>
            <a:ext cx="1193596" cy="390363"/>
          </a:xfrm>
          <a:prstGeom prst="rect">
            <a:avLst/>
          </a:prstGeom>
        </p:spPr>
        <p:txBody>
          <a:bodyPr wrap="none">
            <a:spAutoFit/>
          </a:bodyPr>
          <a:lstStyle/>
          <a:p>
            <a:pPr>
              <a:lnSpc>
                <a:spcPct val="115000"/>
              </a:lnSpc>
            </a:pPr>
            <a:r>
              <a:rPr lang="en-US" dirty="0" smtClean="0">
                <a:solidFill>
                  <a:srgbClr val="333333"/>
                </a:solidFill>
                <a:latin typeface="inherit"/>
                <a:ea typeface="Times New Roman" panose="02020603050405020304" pitchFamily="18" charset="0"/>
                <a:cs typeface="Arial" panose="020B0604020202020204" pitchFamily="34" charset="0"/>
              </a:rPr>
              <a:t>Workflow</a:t>
            </a:r>
            <a:r>
              <a:rPr lang="en-US" dirty="0">
                <a:solidFill>
                  <a:srgbClr val="333333"/>
                </a:solidFill>
                <a:latin typeface="inherit"/>
                <a:ea typeface="Times New Roman" panose="02020603050405020304" pitchFamily="18"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34996" y="979674"/>
            <a:ext cx="10633368" cy="994055"/>
          </a:xfrm>
          <a:prstGeom prst="rect">
            <a:avLst/>
          </a:prstGeom>
        </p:spPr>
        <p:txBody>
          <a:bodyPr wrap="square">
            <a:spAutoFit/>
          </a:bodyPr>
          <a:lstStyle/>
          <a:p>
            <a:pPr>
              <a:lnSpc>
                <a:spcPct val="115000"/>
              </a:lnSpc>
              <a:spcBef>
                <a:spcPts val="680"/>
              </a:spcBef>
              <a:spcAft>
                <a:spcPts val="680"/>
              </a:spcAft>
            </a:pPr>
            <a:r>
              <a:rPr lang="en-US" sz="1400" dirty="0">
                <a:solidFill>
                  <a:srgbClr val="333333"/>
                </a:solidFill>
                <a:latin typeface="Arial" panose="020B0604020202020204" pitchFamily="34" charset="0"/>
                <a:ea typeface="Times New Roman" panose="02020603050405020304" pitchFamily="18" charset="0"/>
                <a:cs typeface="Arial" panose="020B0604020202020204" pitchFamily="34" charset="0"/>
              </a:rPr>
              <a:t>Using credentials of Foursquare API features of near-by places of the neighborhoods would be </a:t>
            </a:r>
            <a:r>
              <a:rPr lang="en-US" sz="14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mined.</a:t>
            </a:r>
          </a:p>
          <a:p>
            <a:pPr>
              <a:lnSpc>
                <a:spcPct val="115000"/>
              </a:lnSpc>
              <a:spcBef>
                <a:spcPts val="680"/>
              </a:spcBef>
              <a:spcAft>
                <a:spcPts val="680"/>
              </a:spcAft>
            </a:pPr>
            <a:r>
              <a:rPr lang="en-US" sz="14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Due </a:t>
            </a:r>
            <a:r>
              <a:rPr lang="en-US" sz="1400" dirty="0">
                <a:solidFill>
                  <a:srgbClr val="333333"/>
                </a:solidFill>
                <a:latin typeface="Arial" panose="020B0604020202020204" pitchFamily="34" charset="0"/>
                <a:ea typeface="Times New Roman" panose="02020603050405020304" pitchFamily="18" charset="0"/>
                <a:cs typeface="Arial" panose="020B0604020202020204" pitchFamily="34" charset="0"/>
              </a:rPr>
              <a:t>to http request limitations the number of places per neighborhood parameter would reasonably be set to 100 and the radius parameter would be set to </a:t>
            </a:r>
            <a:r>
              <a:rPr lang="en-US" sz="14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500</a:t>
            </a:r>
            <a:r>
              <a:rPr lang="en-US" sz="14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en-US" sz="1100" dirty="0" smtClean="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3209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216" y="314105"/>
            <a:ext cx="2044149" cy="410882"/>
          </a:xfrm>
          <a:prstGeom prst="rect">
            <a:avLst/>
          </a:prstGeom>
        </p:spPr>
        <p:txBody>
          <a:bodyPr wrap="none">
            <a:spAutoFit/>
          </a:bodyPr>
          <a:lstStyle/>
          <a:p>
            <a:pPr>
              <a:lnSpc>
                <a:spcPct val="115000"/>
              </a:lnSpc>
            </a:pPr>
            <a:r>
              <a:rPr lang="en-US" dirty="0">
                <a:solidFill>
                  <a:srgbClr val="333333"/>
                </a:solidFill>
                <a:latin typeface="inherit"/>
                <a:ea typeface="Times New Roman" panose="02020603050405020304" pitchFamily="18" charset="0"/>
                <a:cs typeface="Arial" panose="020B0604020202020204" pitchFamily="34" charset="0"/>
              </a:rPr>
              <a:t>4. Results Section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74216" y="724987"/>
            <a:ext cx="2898550" cy="324128"/>
          </a:xfrm>
          <a:prstGeom prst="rect">
            <a:avLst/>
          </a:prstGeom>
        </p:spPr>
        <p:txBody>
          <a:bodyPr wrap="none">
            <a:spAutoFit/>
          </a:bodyPr>
          <a:lstStyle/>
          <a:p>
            <a:pPr>
              <a:lnSpc>
                <a:spcPct val="115000"/>
              </a:lnSpc>
              <a:spcBef>
                <a:spcPts val="680"/>
              </a:spcBef>
              <a:spcAft>
                <a:spcPts val="680"/>
              </a:spcAft>
            </a:pPr>
            <a:r>
              <a:rPr lang="en-US"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Map of Clusters in Scarborough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ttp://roshangrewal.com/wp-content/uploads/2019/10/Map-of-Clusters-Scarborough-1024x579.png"/>
          <p:cNvPicPr/>
          <p:nvPr/>
        </p:nvPicPr>
        <p:blipFill rotWithShape="1">
          <a:blip r:embed="rId2"/>
          <a:srcRect t="11384"/>
          <a:stretch/>
        </p:blipFill>
        <p:spPr bwMode="auto">
          <a:xfrm>
            <a:off x="474216" y="1283854"/>
            <a:ext cx="9787384" cy="4904509"/>
          </a:xfrm>
          <a:prstGeom prst="rect">
            <a:avLst/>
          </a:prstGeom>
          <a:noFill/>
          <a:ln w="9525">
            <a:noFill/>
            <a:miter lim="800000"/>
            <a:headEnd/>
            <a:tailEnd/>
          </a:ln>
        </p:spPr>
      </p:pic>
    </p:spTree>
    <p:extLst>
      <p:ext uri="{BB962C8B-B14F-4D97-AF65-F5344CB8AC3E}">
        <p14:creationId xmlns:p14="http://schemas.microsoft.com/office/powerpoint/2010/main" val="3778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774" y="295632"/>
            <a:ext cx="4534959" cy="324128"/>
          </a:xfrm>
          <a:prstGeom prst="rect">
            <a:avLst/>
          </a:prstGeom>
        </p:spPr>
        <p:txBody>
          <a:bodyPr wrap="none">
            <a:spAutoFit/>
          </a:bodyPr>
          <a:lstStyle/>
          <a:p>
            <a:pPr>
              <a:lnSpc>
                <a:spcPct val="115000"/>
              </a:lnSpc>
              <a:spcBef>
                <a:spcPts val="680"/>
              </a:spcBef>
              <a:spcAft>
                <a:spcPts val="680"/>
              </a:spcAft>
            </a:pPr>
            <a:r>
              <a:rPr lang="en-US"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Average Housing Price by Clusters in Scarborough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roshangrewal.com/wp-content/uploads/2019/10/Average-Housing-Price-1024x868.png"/>
          <p:cNvPicPr/>
          <p:nvPr/>
        </p:nvPicPr>
        <p:blipFill rotWithShape="1">
          <a:blip r:embed="rId2"/>
          <a:srcRect t="5341"/>
          <a:stretch/>
        </p:blipFill>
        <p:spPr bwMode="auto">
          <a:xfrm>
            <a:off x="561829" y="849746"/>
            <a:ext cx="10078461" cy="5565890"/>
          </a:xfrm>
          <a:prstGeom prst="rect">
            <a:avLst/>
          </a:prstGeom>
          <a:noFill/>
          <a:ln w="9525">
            <a:noFill/>
            <a:miter lim="800000"/>
            <a:headEnd/>
            <a:tailEnd/>
          </a:ln>
        </p:spPr>
      </p:pic>
    </p:spTree>
    <p:extLst>
      <p:ext uri="{BB962C8B-B14F-4D97-AF65-F5344CB8AC3E}">
        <p14:creationId xmlns:p14="http://schemas.microsoft.com/office/powerpoint/2010/main" val="235188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774" y="295632"/>
            <a:ext cx="3882794" cy="324128"/>
          </a:xfrm>
          <a:prstGeom prst="rect">
            <a:avLst/>
          </a:prstGeom>
        </p:spPr>
        <p:txBody>
          <a:bodyPr wrap="none">
            <a:spAutoFit/>
          </a:bodyPr>
          <a:lstStyle/>
          <a:p>
            <a:pPr>
              <a:lnSpc>
                <a:spcPct val="115000"/>
              </a:lnSpc>
              <a:spcBef>
                <a:spcPts val="680"/>
              </a:spcBef>
              <a:spcAft>
                <a:spcPts val="680"/>
              </a:spcAft>
            </a:pPr>
            <a:r>
              <a:rPr lang="en-US" sz="1400"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School Ratings by Clusters in Scarborough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ttp://roshangrewal.com/wp-content/uploads/2019/10/School-Ratings-by-Clusters-1024x881.png"/>
          <p:cNvPicPr/>
          <p:nvPr/>
        </p:nvPicPr>
        <p:blipFill rotWithShape="1">
          <a:blip r:embed="rId2"/>
          <a:srcRect t="8032"/>
          <a:stretch/>
        </p:blipFill>
        <p:spPr bwMode="auto">
          <a:xfrm>
            <a:off x="474773" y="619760"/>
            <a:ext cx="10156281" cy="5731164"/>
          </a:xfrm>
          <a:prstGeom prst="rect">
            <a:avLst/>
          </a:prstGeom>
          <a:noFill/>
          <a:ln w="9525">
            <a:noFill/>
            <a:miter lim="800000"/>
            <a:headEnd/>
            <a:tailEnd/>
          </a:ln>
        </p:spPr>
      </p:pic>
    </p:spTree>
    <p:extLst>
      <p:ext uri="{BB962C8B-B14F-4D97-AF65-F5344CB8AC3E}">
        <p14:creationId xmlns:p14="http://schemas.microsoft.com/office/powerpoint/2010/main" val="106664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054" y="454471"/>
            <a:ext cx="11425382" cy="5581015"/>
          </a:xfrm>
          <a:prstGeom prst="rect">
            <a:avLst/>
          </a:prstGeom>
        </p:spPr>
        <p:txBody>
          <a:bodyPr wrap="square">
            <a:spAutoFit/>
          </a:bodyPr>
          <a:lstStyle/>
          <a:p>
            <a:pPr>
              <a:lnSpc>
                <a:spcPct val="115000"/>
              </a:lnSpc>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The Location:</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Foursquare API:</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en-US" sz="20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5. Discussion Section</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Problem Which Tried to Solve:</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The major purpose of this project, is to suggest a better neighborhood in a new city for the person who are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shiffting</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there. Social presence in society in terms of like minded people. Connectivity to the airport, bus stand, city center, markets and other daily needs things nearby.</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Sorted list of house in terms of housing prices in a ascending or descending order</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Sorted list of schools in terms of location, fees, rating and reviews</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en-US" sz="20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6. Conclusion Section</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In this Capstone project, using k-means cluster algorithm I separated the neighborhood into 10(Ten) different clusters and for 103 different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lattitude</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and </a:t>
            </a:r>
            <a:r>
              <a:rPr 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logitude</a:t>
            </a: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from dataset, which have very-similar neighborhoods around them. Using the charts above results presented to a particular neighborhood based on average house prices and school rating have been made.</a:t>
            </a:r>
            <a:endParaRPr lang="en-US" sz="105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Bef>
                <a:spcPts val="680"/>
              </a:spcBef>
              <a:spcAft>
                <a:spcPts val="680"/>
              </a:spcAft>
            </a:pP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I feel rewarded with the efforts and believe this course with all the topics covered is well worthy of appreciation.</a:t>
            </a:r>
            <a:b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b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This project has shown me a practical application to resolve a real situation that has impacting personal and financial impact using Data Science tools.</a:t>
            </a:r>
            <a:b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br>
            <a:r>
              <a:rPr 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The mapping with Folium is a very powerful technique to consolidate information and make the analysis and decision better with confidence.</a:t>
            </a:r>
            <a:endParaRPr lang="en-US" sz="105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5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inherit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Novartis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Anubha</dc:creator>
  <cp:lastModifiedBy>Sharma, Anubha</cp:lastModifiedBy>
  <cp:revision>2</cp:revision>
  <dcterms:created xsi:type="dcterms:W3CDTF">2020-11-10T07:37:04Z</dcterms:created>
  <dcterms:modified xsi:type="dcterms:W3CDTF">2020-11-10T07:50:01Z</dcterms:modified>
</cp:coreProperties>
</file>