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9A749-EE4F-4EAF-B79E-0FA38F8D615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259EF-2C32-49EE-BF02-32AA6738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5118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258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931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93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5794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multiple</a:t>
            </a:r>
            <a:r>
              <a:rPr lang="en-US" baseline="0" dirty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brief bullets and discuss</a:t>
            </a:r>
            <a:r>
              <a:rPr lang="en-US" baseline="0" dirty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3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8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48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478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901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676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553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415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44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687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08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1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9728-2F76-4513-A34E-4A4BCB7EF2E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05E2-9E90-4232-9D19-0A5A15C8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870011" y="214317"/>
            <a:ext cx="8265059" cy="4135741"/>
          </a:xfrm>
          <a:prstGeom prst="rect">
            <a:avLst/>
          </a:prstGeom>
        </p:spPr>
        <p:txBody>
          <a:bodyPr vert="horz" lIns="32147" tIns="32147" rIns="32147" bIns="32147" rtlCol="0" anchor="ctr">
            <a:normAutofit/>
          </a:bodyPr>
          <a:lstStyle>
            <a:lvl1pPr algn="l" defTabSz="457200">
              <a:defRPr sz="5400" b="1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600" dirty="0"/>
              <a:t>International Taxation</a:t>
            </a:r>
            <a:br>
              <a:rPr lang="en-US" sz="3600" dirty="0"/>
            </a:br>
            <a:r>
              <a:rPr lang="en-US" sz="3600" dirty="0"/>
              <a:t>and</a:t>
            </a:r>
            <a:br>
              <a:rPr lang="en-US" sz="3600" dirty="0"/>
            </a:br>
            <a:r>
              <a:rPr lang="en-US" sz="3600" dirty="0"/>
              <a:t>Base Erosion and Profit Shifting (BEPS)</a:t>
            </a:r>
            <a:endParaRPr sz="3600" dirty="0"/>
          </a:p>
        </p:txBody>
      </p:sp>
      <p:sp>
        <p:nvSpPr>
          <p:cNvPr id="123" name="Shape 123"/>
          <p:cNvSpPr>
            <a:spLocks noGrp="1"/>
          </p:cNvSpPr>
          <p:nvPr>
            <p:ph type="subTitle" idx="1"/>
          </p:nvPr>
        </p:nvSpPr>
        <p:spPr>
          <a:xfrm>
            <a:off x="4415163" y="5187494"/>
            <a:ext cx="5452572" cy="970763"/>
          </a:xfrm>
          <a:prstGeom prst="rect">
            <a:avLst/>
          </a:prstGeom>
        </p:spPr>
        <p:txBody>
          <a:bodyPr vert="horz" lIns="32147" tIns="32147" rIns="32147" bIns="32147" rtlCol="0" anchor="ctr">
            <a:normAutofit fontScale="70000" lnSpcReduction="20000"/>
          </a:bodyPr>
          <a:lstStyle>
            <a:lvl1pPr algn="l" defTabSz="457200">
              <a:spcBef>
                <a:spcPts val="500"/>
              </a:spcBef>
              <a:defRPr sz="34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Sebastian James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Ana Cebreiro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The World Bank</a:t>
            </a:r>
          </a:p>
        </p:txBody>
      </p:sp>
    </p:spTree>
    <p:extLst>
      <p:ext uri="{BB962C8B-B14F-4D97-AF65-F5344CB8AC3E}">
        <p14:creationId xmlns:p14="http://schemas.microsoft.com/office/powerpoint/2010/main" val="40948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518010" y="676779"/>
            <a:ext cx="6552643" cy="733175"/>
          </a:xfrm>
          <a:prstGeom prst="rect">
            <a:avLst/>
          </a:prstGeom>
        </p:spPr>
        <p:txBody>
          <a:bodyPr vert="horz" lIns="32147" tIns="32147" rIns="32147" bIns="32147" rtlCol="0" anchor="ctr">
            <a:noAutofit/>
          </a:bodyPr>
          <a:lstStyle/>
          <a:p>
            <a:pPr algn="l" defTabSz="321449">
              <a:defRPr sz="1900" b="1">
                <a:solidFill>
                  <a:srgbClr val="8B0E1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51" dirty="0"/>
              <a:t>CHALLENGES IN ENSURING TAX COMPLIANCE IN AN INTERNATIONAL SETTING</a:t>
            </a:r>
            <a:endParaRPr sz="2251" dirty="0"/>
          </a:p>
        </p:txBody>
      </p:sp>
      <p:sp>
        <p:nvSpPr>
          <p:cNvPr id="131" name="Shape 131"/>
          <p:cNvSpPr>
            <a:spLocks noGrp="1"/>
          </p:cNvSpPr>
          <p:nvPr>
            <p:ph type="subTitle" idx="1"/>
          </p:nvPr>
        </p:nvSpPr>
        <p:spPr>
          <a:xfrm>
            <a:off x="518008" y="1707586"/>
            <a:ext cx="8094360" cy="3980609"/>
          </a:xfrm>
          <a:prstGeom prst="rect">
            <a:avLst/>
          </a:prstGeom>
        </p:spPr>
        <p:txBody>
          <a:bodyPr vert="horz" lIns="32147" tIns="32147" rIns="32147" bIns="32147" rtlCol="0">
            <a:normAutofit/>
          </a:bodyPr>
          <a:lstStyle/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The main role of the Tax Administration is to ensure taxpayers pay their correct tax</a:t>
            </a:r>
          </a:p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In the case of domestic taxpayers earning income and making sales domestically this is not an issue</a:t>
            </a:r>
          </a:p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Problems arise when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Taxpayer is domestic but they earn foreign Income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Taxpayer is foreign but earn income domestically</a:t>
            </a:r>
          </a:p>
        </p:txBody>
      </p:sp>
    </p:spTree>
    <p:extLst>
      <p:ext uri="{BB962C8B-B14F-4D97-AF65-F5344CB8AC3E}">
        <p14:creationId xmlns:p14="http://schemas.microsoft.com/office/powerpoint/2010/main" val="98012469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518010" y="676779"/>
            <a:ext cx="6552643" cy="733175"/>
          </a:xfrm>
          <a:prstGeom prst="rect">
            <a:avLst/>
          </a:prstGeom>
        </p:spPr>
        <p:txBody>
          <a:bodyPr vert="horz" lIns="32147" tIns="32147" rIns="32147" bIns="32147" rtlCol="0" anchor="ctr">
            <a:noAutofit/>
          </a:bodyPr>
          <a:lstStyle/>
          <a:p>
            <a:pPr algn="l" defTabSz="321449">
              <a:defRPr sz="1900" b="1">
                <a:solidFill>
                  <a:srgbClr val="8B0E1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51" dirty="0"/>
              <a:t>CHALLENGES IN ENSURING TAX COMPLIANCE IN AN INTERNATIONAL SETTING</a:t>
            </a:r>
            <a:endParaRPr sz="2251" dirty="0"/>
          </a:p>
        </p:txBody>
      </p:sp>
      <p:sp>
        <p:nvSpPr>
          <p:cNvPr id="131" name="Shape 131"/>
          <p:cNvSpPr>
            <a:spLocks noGrp="1"/>
          </p:cNvSpPr>
          <p:nvPr>
            <p:ph type="subTitle" idx="1"/>
          </p:nvPr>
        </p:nvSpPr>
        <p:spPr>
          <a:xfrm>
            <a:off x="518008" y="1707586"/>
            <a:ext cx="8094360" cy="3980609"/>
          </a:xfrm>
          <a:prstGeom prst="rect">
            <a:avLst/>
          </a:prstGeom>
        </p:spPr>
        <p:txBody>
          <a:bodyPr vert="horz" lIns="32147" tIns="32147" rIns="32147" bIns="32147" rtlCol="0">
            <a:normAutofit fontScale="92500" lnSpcReduction="20000"/>
          </a:bodyPr>
          <a:lstStyle/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If we want to tax a foreign taxpayer who earns income domestically we need to have the law behind us because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A foreign government may claim the same income as being taxable there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The rule that a tax administration uses is the concept called </a:t>
            </a:r>
          </a:p>
          <a:p>
            <a:pPr lvl="1" algn="l"/>
            <a:r>
              <a:rPr lang="en-US" dirty="0">
                <a:solidFill>
                  <a:schemeClr val="tx1"/>
                </a:solidFill>
                <a:latin typeface="Calibri body"/>
              </a:rPr>
              <a:t>	PERMANENT ESTABLISHMENT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i.e. does the foreign taxpayer have any local presence</a:t>
            </a:r>
          </a:p>
          <a:p>
            <a:pPr marL="1235826" lvl="2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A Warehouse?</a:t>
            </a:r>
          </a:p>
          <a:p>
            <a:pPr marL="1235826" lvl="2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An Employee who helps with sales ?</a:t>
            </a:r>
          </a:p>
          <a:p>
            <a:pPr marL="1235826" lvl="2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A Branch?</a:t>
            </a:r>
          </a:p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If we want to tax the foreign income of a domestic taxpayer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We need to obtain information about the Income from the foreign jurisdiction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We need EXCHANGE OF INFORMATION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 body"/>
              </a:rPr>
              <a:t>Unfortunately, this does not happening in an orderly manner</a:t>
            </a:r>
          </a:p>
        </p:txBody>
      </p:sp>
    </p:spTree>
    <p:extLst>
      <p:ext uri="{BB962C8B-B14F-4D97-AF65-F5344CB8AC3E}">
        <p14:creationId xmlns:p14="http://schemas.microsoft.com/office/powerpoint/2010/main" val="167879033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518010" y="676779"/>
            <a:ext cx="6552643" cy="733175"/>
          </a:xfrm>
          <a:prstGeom prst="rect">
            <a:avLst/>
          </a:prstGeom>
        </p:spPr>
        <p:txBody>
          <a:bodyPr vert="horz" lIns="32147" tIns="32147" rIns="32147" bIns="32147" rtlCol="0" anchor="ctr">
            <a:noAutofit/>
          </a:bodyPr>
          <a:lstStyle/>
          <a:p>
            <a:pPr algn="l" defTabSz="321449">
              <a:defRPr sz="1900" b="1">
                <a:solidFill>
                  <a:srgbClr val="8B0E1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51" dirty="0"/>
              <a:t>CHALLENGES IN ENSURING TAX COMPLIANCE IN AN INTERNATIONAL SETTING</a:t>
            </a:r>
            <a:endParaRPr sz="2251" dirty="0"/>
          </a:p>
        </p:txBody>
      </p:sp>
      <p:sp>
        <p:nvSpPr>
          <p:cNvPr id="131" name="Shape 131"/>
          <p:cNvSpPr>
            <a:spLocks noGrp="1"/>
          </p:cNvSpPr>
          <p:nvPr>
            <p:ph type="subTitle" idx="1"/>
          </p:nvPr>
        </p:nvSpPr>
        <p:spPr>
          <a:xfrm>
            <a:off x="518008" y="1707586"/>
            <a:ext cx="8094360" cy="3980609"/>
          </a:xfrm>
          <a:prstGeom prst="rect">
            <a:avLst/>
          </a:prstGeom>
        </p:spPr>
        <p:txBody>
          <a:bodyPr vert="horz" lIns="32147" tIns="32147" rIns="32147" bIns="32147" rtlCol="0">
            <a:normAutofit/>
          </a:bodyPr>
          <a:lstStyle/>
          <a:p>
            <a:pPr marL="321449" indent="-321449" algn="l">
              <a:buFont typeface="Arial" panose="020B0604020202020204" pitchFamily="34" charset="0"/>
              <a:buChar char="•"/>
            </a:pPr>
            <a:endParaRPr lang="en-US" dirty="0">
              <a:latin typeface="Calibri body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3" y="1707583"/>
            <a:ext cx="6423280" cy="40089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98" y="3264638"/>
            <a:ext cx="4361803" cy="24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2353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518010" y="676779"/>
            <a:ext cx="6552643" cy="733175"/>
          </a:xfrm>
          <a:prstGeom prst="rect">
            <a:avLst/>
          </a:prstGeom>
        </p:spPr>
        <p:txBody>
          <a:bodyPr vert="horz" lIns="32147" tIns="32147" rIns="32147" bIns="32147" rtlCol="0" anchor="ctr">
            <a:noAutofit/>
          </a:bodyPr>
          <a:lstStyle/>
          <a:p>
            <a:pPr algn="l" defTabSz="321449">
              <a:defRPr sz="1900" b="1">
                <a:solidFill>
                  <a:srgbClr val="8B0E1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51" dirty="0"/>
              <a:t>NEED FOR INFORMATION IN ENSURING TAX COMPLIANCE IN AN INTERNATIONAL SETTING</a:t>
            </a:r>
            <a:endParaRPr sz="2251" dirty="0"/>
          </a:p>
        </p:txBody>
      </p:sp>
      <p:sp>
        <p:nvSpPr>
          <p:cNvPr id="131" name="Shape 131"/>
          <p:cNvSpPr>
            <a:spLocks noGrp="1"/>
          </p:cNvSpPr>
          <p:nvPr>
            <p:ph type="subTitle" idx="1"/>
          </p:nvPr>
        </p:nvSpPr>
        <p:spPr>
          <a:xfrm>
            <a:off x="518008" y="1707586"/>
            <a:ext cx="8094360" cy="3980609"/>
          </a:xfrm>
          <a:prstGeom prst="rect">
            <a:avLst/>
          </a:prstGeom>
        </p:spPr>
        <p:txBody>
          <a:bodyPr vert="horz" lIns="32147" tIns="32147" rIns="32147" bIns="32147" rtlCol="0">
            <a:noAutofit/>
          </a:bodyPr>
          <a:lstStyle/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Calibri body"/>
              </a:rPr>
              <a:t>In the case of Transfer Pricing tax administration needs to know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Calibri body"/>
              </a:rPr>
              <a:t>Whether the parties are related ? (Easy??!!!)</a:t>
            </a:r>
          </a:p>
          <a:p>
            <a:pPr marL="778638" lvl="1" indent="-321449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Calibri body"/>
              </a:rPr>
              <a:t>And to calculate the ARMS-LENGTH PRICE we need</a:t>
            </a:r>
          </a:p>
          <a:p>
            <a:pPr marL="1235826" lvl="2" indent="-321449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Calibri body"/>
              </a:rPr>
              <a:t>Transactions of the Multinational in other countries</a:t>
            </a:r>
          </a:p>
          <a:p>
            <a:pPr marL="1235826" lvl="2" indent="-321449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Calibri body"/>
              </a:rPr>
              <a:t>Possible tax return information of the taxpayer from other tax administrations</a:t>
            </a:r>
          </a:p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Calibri body"/>
              </a:rPr>
              <a:t>Exchange of information is OK when tax administration  knows what to ask for</a:t>
            </a:r>
          </a:p>
          <a:p>
            <a:pPr algn="l"/>
            <a:r>
              <a:rPr lang="en-US" sz="1500" dirty="0">
                <a:latin typeface="Calibri body"/>
              </a:rPr>
              <a:t>But  “WE DON’T KNOW WHAT WE DON’T KNOW”</a:t>
            </a:r>
          </a:p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Calibri body"/>
              </a:rPr>
              <a:t>We need some kind of “AUTOMATIC REPORTING” of information</a:t>
            </a:r>
          </a:p>
          <a:p>
            <a:pPr marL="321449" indent="-321449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Calibri body"/>
              </a:rPr>
              <a:t>COUNTRY BY COUNTRY REPORTING (</a:t>
            </a:r>
            <a:r>
              <a:rPr lang="en-US" sz="1500" dirty="0" err="1">
                <a:latin typeface="Calibri body"/>
              </a:rPr>
              <a:t>CbCr</a:t>
            </a:r>
            <a:r>
              <a:rPr lang="en-US" sz="1500" dirty="0">
                <a:latin typeface="Calibri body"/>
              </a:rPr>
              <a:t>) is one such way to obtain information of Multinationals</a:t>
            </a:r>
          </a:p>
        </p:txBody>
      </p:sp>
    </p:spTree>
    <p:extLst>
      <p:ext uri="{BB962C8B-B14F-4D97-AF65-F5344CB8AC3E}">
        <p14:creationId xmlns:p14="http://schemas.microsoft.com/office/powerpoint/2010/main" val="247164963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14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36725" y="228600"/>
            <a:ext cx="7407275" cy="990600"/>
          </a:xfrm>
        </p:spPr>
        <p:txBody>
          <a:bodyPr>
            <a:normAutofit/>
          </a:bodyPr>
          <a:lstStyle/>
          <a:p>
            <a:r>
              <a:rPr lang="en-US" sz="3600" dirty="0"/>
              <a:t>BASE EROSION &amp; PROFIT SHIFTING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36725" y="1524000"/>
            <a:ext cx="7407275" cy="4572000"/>
          </a:xfrm>
        </p:spPr>
        <p:txBody>
          <a:bodyPr>
            <a:noAutofit/>
          </a:bodyPr>
          <a:lstStyle/>
          <a:p>
            <a:pPr marL="244597" indent="-17144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Increase in Cross-border transactions – Unprecedented growth in movement of Capital</a:t>
            </a:r>
          </a:p>
          <a:p>
            <a:pPr marL="244597" indent="-17144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Provided opportunity for tax avoidance  -  Gaps in Intl. tax framework &amp; difference in Tax Policies - exploited by MNEs </a:t>
            </a:r>
          </a:p>
          <a:p>
            <a:pPr marL="244597" indent="-17144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Need to control tax base erosion - Geographical barriers less relevance ,  Intangibles become the value creators, Social behavior of corporates </a:t>
            </a:r>
          </a:p>
          <a:p>
            <a:pPr marL="244597" indent="-17144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G20 and OECD joined hands to tackle BEPS - OECD comes out with detailed reports on 15-points Action Plan to revamp international taxation</a:t>
            </a:r>
          </a:p>
          <a:p>
            <a:pPr marL="244597" indent="-17144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OECD presented Final Report on October 05 , 2015.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2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051" dirty="0"/>
          </a:p>
          <a:p>
            <a:pPr marL="244597" indent="-171446"/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116662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15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792162"/>
          </a:xfrm>
        </p:spPr>
        <p:txBody>
          <a:bodyPr>
            <a:normAutofit/>
          </a:bodyPr>
          <a:lstStyle/>
          <a:p>
            <a:r>
              <a:rPr lang="en-US" sz="3600" dirty="0"/>
              <a:t>BEPS ACTION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43185536"/>
              </p:ext>
            </p:extLst>
          </p:nvPr>
        </p:nvGraphicFramePr>
        <p:xfrm>
          <a:off x="1002622" y="1046196"/>
          <a:ext cx="7715757" cy="567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261">
                  <a:extLst>
                    <a:ext uri="{9D8B030D-6E8A-4147-A177-3AD203B41FA5}">
                      <a16:colId xmlns:a16="http://schemas.microsoft.com/office/drawing/2014/main" val="4289253637"/>
                    </a:ext>
                  </a:extLst>
                </a:gridCol>
                <a:gridCol w="927772">
                  <a:extLst>
                    <a:ext uri="{9D8B030D-6E8A-4147-A177-3AD203B41FA5}">
                      <a16:colId xmlns:a16="http://schemas.microsoft.com/office/drawing/2014/main" val="3005169235"/>
                    </a:ext>
                  </a:extLst>
                </a:gridCol>
                <a:gridCol w="5350724">
                  <a:extLst>
                    <a:ext uri="{9D8B030D-6E8A-4147-A177-3AD203B41FA5}">
                      <a16:colId xmlns:a16="http://schemas.microsoft.com/office/drawing/2014/main" val="4154747439"/>
                    </a:ext>
                  </a:extLst>
                </a:gridCol>
              </a:tblGrid>
              <a:tr h="34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Pillar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Topic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4031290627"/>
                  </a:ext>
                </a:extLst>
              </a:tr>
              <a:tr h="743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Digital economy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Addressing the tax challenges of the digital economy 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3231334030"/>
                  </a:ext>
                </a:extLst>
              </a:tr>
              <a:tr h="260943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Coherence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Neutralising the effects of hybrid mismatch arrangements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811977712"/>
                  </a:ext>
                </a:extLst>
              </a:tr>
              <a:tr h="260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Designing effective CFC  Rules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2791228917"/>
                  </a:ext>
                </a:extLst>
              </a:tr>
              <a:tr h="52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Limiting base erosion involving interest deductions and other financial payments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850790932"/>
                  </a:ext>
                </a:extLst>
              </a:tr>
              <a:tr h="521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Countering harmful tax practices more effectively, taking into account transparency and substance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4159408163"/>
                  </a:ext>
                </a:extLst>
              </a:tr>
              <a:tr h="49579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Substance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Preventing Treaty Abuse and Limitation Of Benefits (LOB)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897011000"/>
                  </a:ext>
                </a:extLst>
              </a:tr>
              <a:tr h="495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Preventing the artificial avoidance of PE status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418248054"/>
                  </a:ext>
                </a:extLst>
              </a:tr>
              <a:tr h="260943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 to 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Aligning Transfer Pricing (“TP”) outcomes with value creation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3401447049"/>
                  </a:ext>
                </a:extLst>
              </a:tr>
              <a:tr h="260943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Transparency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Measuring and monitoring BEPS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126874517"/>
                  </a:ext>
                </a:extLst>
              </a:tr>
              <a:tr h="260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Mandatory disclosure rules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1068053280"/>
                  </a:ext>
                </a:extLst>
              </a:tr>
              <a:tr h="466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TP documentation and CbCR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458036241"/>
                  </a:ext>
                </a:extLst>
              </a:tr>
              <a:tr h="260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Making dispute resolution mechanisms more effective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3132313213"/>
                  </a:ext>
                </a:extLst>
              </a:tr>
              <a:tr h="5218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Multilateral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Developing a multilateral instrument to modify bilateral tax treaties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9" marR="66639" marT="0" marB="0"/>
                </a:tc>
                <a:extLst>
                  <a:ext uri="{0D108BD9-81ED-4DB2-BD59-A6C34878D82A}">
                    <a16:rowId xmlns:a16="http://schemas.microsoft.com/office/drawing/2014/main" val="18995812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" y="136268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NewsGothicStd" charset="0"/>
              </a:rPr>
              <a:t> 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16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BEPS ACTION – I : DIGITAL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6238" y="1417638"/>
            <a:ext cx="7497762" cy="5211762"/>
          </a:xfrm>
        </p:spPr>
        <p:txBody>
          <a:bodyPr>
            <a:noAutofit/>
          </a:bodyPr>
          <a:lstStyle/>
          <a:p>
            <a:r>
              <a:rPr lang="en-US" dirty="0"/>
              <a:t>Advancement in Technology – Intangible nature,  Service delivery Remotely or Proxy</a:t>
            </a:r>
          </a:p>
          <a:p>
            <a:r>
              <a:rPr lang="en-US" dirty="0"/>
              <a:t>Location-based service : PE becomes </a:t>
            </a:r>
            <a:r>
              <a:rPr lang="en-US" dirty="0">
                <a:solidFill>
                  <a:prstClr val="black"/>
                </a:solidFill>
              </a:rPr>
              <a:t>redundant </a:t>
            </a:r>
            <a:endParaRPr lang="en-US" dirty="0"/>
          </a:p>
          <a:p>
            <a:r>
              <a:rPr lang="en-US" dirty="0"/>
              <a:t>BEPS Action – I : 3 options </a:t>
            </a:r>
          </a:p>
          <a:p>
            <a:pPr marL="82294" indent="0">
              <a:lnSpc>
                <a:spcPct val="100000"/>
              </a:lnSpc>
              <a:buNone/>
            </a:pPr>
            <a:r>
              <a:rPr lang="en-US" dirty="0"/>
              <a:t>   - Nexus of significant economic presence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dirty="0"/>
              <a:t>Withholding on digital transaction,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dirty="0"/>
              <a:t>Equalization Levy</a:t>
            </a:r>
          </a:p>
        </p:txBody>
      </p:sp>
    </p:spTree>
    <p:extLst>
      <p:ext uri="{BB962C8B-B14F-4D97-AF65-F5344CB8AC3E}">
        <p14:creationId xmlns:p14="http://schemas.microsoft.com/office/powerpoint/2010/main" val="144260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17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Autofit/>
          </a:bodyPr>
          <a:lstStyle/>
          <a:p>
            <a:r>
              <a:rPr lang="en-US" sz="3600" dirty="0"/>
              <a:t>BEPS ACTIONS 2-3-4 : COHERENCE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Effect of Hybrid mismatch- Avoid double non-taxation - Alignment of domestic rules and amending treaties for dual residents entities</a:t>
            </a:r>
          </a:p>
          <a:p>
            <a:pPr>
              <a:spcAft>
                <a:spcPts val="900"/>
              </a:spcAft>
            </a:pPr>
            <a:r>
              <a:rPr lang="en-US" dirty="0"/>
              <a:t>CFC Rules – domestic laws amendments , India – GAAR provisions from 1.4.2017</a:t>
            </a:r>
          </a:p>
          <a:p>
            <a:pPr>
              <a:spcAft>
                <a:spcPts val="900"/>
              </a:spcAft>
            </a:pPr>
            <a:r>
              <a:rPr lang="en-US" dirty="0"/>
              <a:t>Thin Capitalization Rule -Interest deductible up to 30 % of its earnings EBITDA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18</a:t>
            </a:fld>
            <a:endParaRPr lang="en-US" sz="1600" dirty="0"/>
          </a:p>
        </p:txBody>
      </p:sp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BEPS ACTIONS 5-6-7 : SUBSTANCE</a:t>
            </a:r>
          </a:p>
        </p:txBody>
      </p:sp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644650" y="1417638"/>
            <a:ext cx="7499350" cy="4830762"/>
          </a:xfrm>
        </p:spPr>
        <p:txBody>
          <a:bodyPr/>
          <a:lstStyle/>
          <a:p>
            <a:pPr>
              <a:spcAft>
                <a:spcPts val="2000"/>
              </a:spcAft>
            </a:pPr>
            <a:r>
              <a:rPr lang="en-US" dirty="0"/>
              <a:t>Based on Transparency and substance</a:t>
            </a:r>
          </a:p>
          <a:p>
            <a:pPr>
              <a:spcAft>
                <a:spcPts val="2000"/>
              </a:spcAft>
            </a:pPr>
            <a:r>
              <a:rPr lang="en-US" dirty="0"/>
              <a:t>Substantial Activity Test - Nexus Approach</a:t>
            </a:r>
          </a:p>
          <a:p>
            <a:pPr>
              <a:spcAft>
                <a:spcPts val="2000"/>
              </a:spcAft>
            </a:pPr>
            <a:r>
              <a:rPr lang="en-US" dirty="0"/>
              <a:t>Preferential treatment-benefits from IP regime </a:t>
            </a:r>
          </a:p>
          <a:p>
            <a:pPr>
              <a:spcAft>
                <a:spcPts val="2000"/>
              </a:spcAft>
            </a:pPr>
            <a:r>
              <a:rPr lang="en-US" dirty="0"/>
              <a:t>Principal Purpose Test (PPT ) to capture cases designed for tax avoidance</a:t>
            </a:r>
          </a:p>
          <a:p>
            <a:pPr>
              <a:spcAft>
                <a:spcPts val="2000"/>
              </a:spcAft>
            </a:pPr>
            <a:r>
              <a:rPr lang="en-US" dirty="0"/>
              <a:t>Design Domestic Law to prevent Treaty Benefit -prevent Double Non-Taxation</a:t>
            </a:r>
          </a:p>
          <a:p>
            <a:pPr>
              <a:spcAft>
                <a:spcPts val="2000"/>
              </a:spcAft>
            </a:pPr>
            <a:endParaRPr lang="en-US" dirty="0"/>
          </a:p>
          <a:p>
            <a:pPr>
              <a:spcAft>
                <a:spcPts val="2000"/>
              </a:spcAft>
            </a:pPr>
            <a:endParaRPr lang="en-US" dirty="0"/>
          </a:p>
          <a:p>
            <a:pPr marL="8229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5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19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BEPS ACTIONS 5-6-7 : SUBSTANCE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/>
              <a:t>Provisions to be  included in Treaty to avoid Treaty Shopping -Tax Avoidance</a:t>
            </a:r>
          </a:p>
          <a:p>
            <a:pPr>
              <a:spcAft>
                <a:spcPts val="1500"/>
              </a:spcAft>
            </a:pPr>
            <a:r>
              <a:rPr lang="en-US" dirty="0"/>
              <a:t>Specific Anti-Abuse Rule (LOB Rule )</a:t>
            </a:r>
          </a:p>
          <a:p>
            <a:pPr>
              <a:spcAft>
                <a:spcPts val="1500"/>
              </a:spcAft>
            </a:pPr>
            <a:r>
              <a:rPr lang="en-US" dirty="0"/>
              <a:t>General Anti-Abuse Rule -GAAR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26963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813" y="33146"/>
            <a:ext cx="7406640" cy="1146123"/>
          </a:xfrm>
        </p:spPr>
        <p:txBody>
          <a:bodyPr/>
          <a:lstStyle/>
          <a:p>
            <a:r>
              <a:rPr lang="en-US" sz="3200" dirty="0"/>
              <a:t>How much is at stake?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35919" y="1348562"/>
            <a:ext cx="7426127" cy="51394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4763" indent="909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</a:pPr>
            <a:r>
              <a:rPr lang="en-US" sz="2000" b="1" kern="0" dirty="0">
                <a:latin typeface="Arial" charset="0"/>
                <a:cs typeface="Arial" charset="0"/>
              </a:rPr>
              <a:t>Some “guestimates”: 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kern="0" dirty="0">
                <a:latin typeface="Arial" charset="0"/>
                <a:cs typeface="Arial" charset="0"/>
              </a:rPr>
              <a:t>$7 </a:t>
            </a:r>
            <a:r>
              <a:rPr lang="en-US" b="1" kern="0" dirty="0" err="1">
                <a:latin typeface="Arial" charset="0"/>
                <a:cs typeface="Arial" charset="0"/>
              </a:rPr>
              <a:t>Tn</a:t>
            </a:r>
            <a:r>
              <a:rPr lang="en-US" b="1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Arial" charset="0"/>
                <a:cs typeface="Arial" charset="0"/>
              </a:rPr>
              <a:t>of global assets held offshore (Owens, 2014; </a:t>
            </a:r>
            <a:r>
              <a:rPr lang="en-US" kern="0" dirty="0" err="1">
                <a:latin typeface="Arial" charset="0"/>
                <a:cs typeface="Arial" charset="0"/>
              </a:rPr>
              <a:t>Zucman</a:t>
            </a:r>
            <a:r>
              <a:rPr lang="en-US" kern="0" dirty="0">
                <a:latin typeface="Arial" charset="0"/>
                <a:cs typeface="Arial" charset="0"/>
              </a:rPr>
              <a:t> 2015).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kern="0" dirty="0">
                <a:latin typeface="Arial" charset="0"/>
                <a:cs typeface="Arial" charset="0"/>
              </a:rPr>
              <a:t>$40 –70 </a:t>
            </a:r>
            <a:r>
              <a:rPr lang="en-US" b="1" kern="0" dirty="0" err="1">
                <a:latin typeface="Arial" charset="0"/>
                <a:cs typeface="Arial" charset="0"/>
              </a:rPr>
              <a:t>Bn</a:t>
            </a:r>
            <a:r>
              <a:rPr lang="en-US" b="1" kern="0" dirty="0">
                <a:latin typeface="Arial" charset="0"/>
                <a:cs typeface="Arial" charset="0"/>
              </a:rPr>
              <a:t>  </a:t>
            </a:r>
            <a:r>
              <a:rPr lang="en-US" kern="0" dirty="0">
                <a:latin typeface="Arial" charset="0"/>
                <a:cs typeface="Arial" charset="0"/>
              </a:rPr>
              <a:t>of non-taxation of investment income offshore of the US (</a:t>
            </a:r>
            <a:r>
              <a:rPr lang="en-US" kern="0" dirty="0" err="1">
                <a:latin typeface="Arial" charset="0"/>
                <a:cs typeface="Arial" charset="0"/>
              </a:rPr>
              <a:t>Guttentag</a:t>
            </a:r>
            <a:r>
              <a:rPr lang="en-US" kern="0" dirty="0">
                <a:latin typeface="Arial" charset="0"/>
                <a:cs typeface="Arial" charset="0"/>
              </a:rPr>
              <a:t> &amp; </a:t>
            </a:r>
            <a:r>
              <a:rPr lang="en-US" kern="0" dirty="0" err="1">
                <a:latin typeface="Arial" charset="0"/>
                <a:cs typeface="Arial" charset="0"/>
              </a:rPr>
              <a:t>Avi-Yonah</a:t>
            </a:r>
            <a:r>
              <a:rPr lang="en-US" kern="0" dirty="0">
                <a:latin typeface="Arial" charset="0"/>
                <a:cs typeface="Arial" charset="0"/>
              </a:rPr>
              <a:t>, 2005; </a:t>
            </a:r>
            <a:r>
              <a:rPr lang="en-US" kern="0" dirty="0" err="1">
                <a:latin typeface="Arial" charset="0"/>
                <a:cs typeface="Arial" charset="0"/>
              </a:rPr>
              <a:t>Gravelle</a:t>
            </a:r>
            <a:r>
              <a:rPr lang="en-US" kern="0" dirty="0">
                <a:latin typeface="Arial" charset="0"/>
                <a:cs typeface="Arial" charset="0"/>
              </a:rPr>
              <a:t>, 2015). 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kern="0" dirty="0">
                <a:latin typeface="Arial" charset="0"/>
                <a:cs typeface="Arial" charset="0"/>
              </a:rPr>
              <a:t>$ 90- $130</a:t>
            </a:r>
            <a:r>
              <a:rPr lang="en-US" kern="0" dirty="0">
                <a:latin typeface="Arial" charset="0"/>
                <a:cs typeface="Arial" charset="0"/>
              </a:rPr>
              <a:t>  </a:t>
            </a:r>
            <a:r>
              <a:rPr lang="en-US" kern="0" dirty="0" err="1">
                <a:latin typeface="Arial" charset="0"/>
                <a:cs typeface="Arial" charset="0"/>
              </a:rPr>
              <a:t>Bn</a:t>
            </a:r>
            <a:r>
              <a:rPr lang="en-US" kern="0" dirty="0">
                <a:latin typeface="Arial" charset="0"/>
                <a:cs typeface="Arial" charset="0"/>
              </a:rPr>
              <a:t> Revenue losses from corporate profit shifting in the US (</a:t>
            </a:r>
            <a:r>
              <a:rPr lang="en-US" kern="0" dirty="0" err="1">
                <a:latin typeface="Arial" charset="0"/>
                <a:cs typeface="Arial" charset="0"/>
              </a:rPr>
              <a:t>Gravelle</a:t>
            </a:r>
            <a:r>
              <a:rPr lang="en-US" kern="0" dirty="0">
                <a:latin typeface="Arial" charset="0"/>
                <a:cs typeface="Arial" charset="0"/>
              </a:rPr>
              <a:t>, 2015; </a:t>
            </a:r>
            <a:r>
              <a:rPr lang="en-US" kern="0" dirty="0" err="1">
                <a:latin typeface="Arial" charset="0"/>
                <a:cs typeface="Arial" charset="0"/>
              </a:rPr>
              <a:t>Zucman</a:t>
            </a:r>
            <a:r>
              <a:rPr lang="en-US" kern="0" dirty="0">
                <a:latin typeface="Arial" charset="0"/>
                <a:cs typeface="Arial" charset="0"/>
              </a:rPr>
              <a:t> 2015).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kern="0" dirty="0">
                <a:latin typeface="Arial" charset="0"/>
                <a:cs typeface="Arial" charset="0"/>
              </a:rPr>
              <a:t>$100 </a:t>
            </a:r>
            <a:r>
              <a:rPr lang="en-US" b="1" kern="0" dirty="0" err="1">
                <a:latin typeface="Arial" charset="0"/>
                <a:cs typeface="Arial" charset="0"/>
              </a:rPr>
              <a:t>Bn</a:t>
            </a:r>
            <a:r>
              <a:rPr lang="en-US" b="1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Arial" charset="0"/>
                <a:cs typeface="Arial" charset="0"/>
              </a:rPr>
              <a:t>trade mispricing in developing countries (Hollingshead, 2010).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kern="0" dirty="0">
                <a:latin typeface="Arial" charset="0"/>
                <a:cs typeface="Arial" charset="0"/>
              </a:rPr>
              <a:t> $15.42 </a:t>
            </a:r>
            <a:r>
              <a:rPr lang="en-US" kern="0" dirty="0" err="1">
                <a:latin typeface="Arial" charset="0"/>
                <a:cs typeface="Arial" charset="0"/>
              </a:rPr>
              <a:t>bn</a:t>
            </a:r>
            <a:r>
              <a:rPr lang="en-US" kern="0" dirty="0">
                <a:latin typeface="Arial" charset="0"/>
                <a:cs typeface="Arial" charset="0"/>
              </a:rPr>
              <a:t> transfer pricing adjustments made by India during 2008-2012 (IFC 2014). 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kern="0" dirty="0">
                <a:latin typeface="Arial" charset="0"/>
                <a:cs typeface="Arial" charset="0"/>
              </a:rPr>
              <a:t>30%</a:t>
            </a:r>
            <a:r>
              <a:rPr lang="en-US" kern="0" dirty="0">
                <a:latin typeface="Arial" charset="0"/>
                <a:cs typeface="Arial" charset="0"/>
              </a:rPr>
              <a:t> of financial wealth of Africa is located offshore (</a:t>
            </a:r>
            <a:r>
              <a:rPr lang="en-US" kern="0" dirty="0" err="1">
                <a:latin typeface="Arial" charset="0"/>
                <a:cs typeface="Arial" charset="0"/>
              </a:rPr>
              <a:t>Zucman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sz="2100" kern="0" dirty="0">
                <a:latin typeface="Arial" charset="0"/>
                <a:cs typeface="Arial" charset="0"/>
              </a:rPr>
              <a:t>2015). </a:t>
            </a:r>
          </a:p>
          <a:p>
            <a:pPr marL="0" indent="0">
              <a:spcBef>
                <a:spcPts val="1200"/>
              </a:spcBef>
            </a:pPr>
            <a:endParaRPr lang="en-US" sz="2000" kern="0" dirty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000" kern="0" dirty="0">
              <a:latin typeface="Arial" charset="0"/>
              <a:cs typeface="Arial" charset="0"/>
            </a:endParaRPr>
          </a:p>
          <a:p>
            <a:pPr lvl="3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Wingdings" panose="05000000000000000000" pitchFamily="2" charset="2"/>
              <a:buChar char="§"/>
              <a:tabLst>
                <a:tab pos="8402429" algn="r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80581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20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BEPS ACTIONS 5-6-7 : SUBSTANCE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Prevention of artificial avoidance of PE :</a:t>
            </a:r>
          </a:p>
          <a:p>
            <a:pPr>
              <a:spcAft>
                <a:spcPts val="1200"/>
              </a:spcAft>
            </a:pPr>
            <a:r>
              <a:rPr lang="en-US" dirty="0"/>
              <a:t>Provision of goods &amp; services - New Defn. of PE</a:t>
            </a:r>
          </a:p>
          <a:p>
            <a:pPr>
              <a:spcAft>
                <a:spcPts val="1200"/>
              </a:spcAft>
            </a:pPr>
            <a:r>
              <a:rPr lang="en-US" dirty="0"/>
              <a:t>Preparatory &amp; Auxiliary Defn. Expanded </a:t>
            </a:r>
          </a:p>
          <a:p>
            <a:pPr>
              <a:spcAft>
                <a:spcPts val="1200"/>
              </a:spcAft>
            </a:pPr>
            <a:r>
              <a:rPr lang="en-US" dirty="0"/>
              <a:t>PPT  to check artificial PE </a:t>
            </a:r>
          </a:p>
          <a:p>
            <a:pPr>
              <a:spcAft>
                <a:spcPts val="1200"/>
              </a:spcAft>
            </a:pPr>
            <a:r>
              <a:rPr lang="en-US" dirty="0"/>
              <a:t>Most of the Developing countries follow UN Models-  Treaty provisions already exists </a:t>
            </a:r>
          </a:p>
          <a:p>
            <a:pPr>
              <a:spcAft>
                <a:spcPts val="1200"/>
              </a:spcAft>
            </a:pPr>
            <a:r>
              <a:rPr lang="en-US" dirty="0"/>
              <a:t>Legal Challenges -  PE Defn. of OECD Model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8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21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BEPS ACTIONS 8-9-10 : TP 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9600" dirty="0"/>
              <a:t>Revision of OECD Guidelines on TP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9600" dirty="0"/>
              <a:t>TP outcomes in line with value creation with regard to  Intangibles, risk, capital and other high risk transactions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9600" dirty="0"/>
              <a:t>Legal ownership alone can not seek all returns from exploitation of intangible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9600" dirty="0"/>
              <a:t>FAR analysis of Group companies for allocation of returns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9600" dirty="0"/>
              <a:t>Guidelines does not deal with ‘issue of attribution of profits’ to functioning entities , countries free to determine ALP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22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ACTION11-12: BEPS Impact Analysis &amp; </a:t>
            </a:r>
            <a:br>
              <a:rPr lang="en-US" sz="3600" dirty="0"/>
            </a:br>
            <a:r>
              <a:rPr lang="en-US" sz="3600" dirty="0"/>
              <a:t>Disclosures 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Impact of BEPS countermeasures thru data analysis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Disclosures of Business Affaires of MNEs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Forms vs Substance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Intrusive Tax Administration – surveys operations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POEM: Key Management &amp; commercial decisions to conduct business determines tax residency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Effects : </a:t>
            </a:r>
            <a:r>
              <a:rPr lang="en-US" sz="2400" dirty="0"/>
              <a:t>If MNEs as tax residence, then global income to be taxed @ 40 % if no DDT levied , no set-off of carry forward losses</a:t>
            </a:r>
          </a:p>
        </p:txBody>
      </p:sp>
    </p:spTree>
    <p:extLst>
      <p:ext uri="{BB962C8B-B14F-4D97-AF65-F5344CB8AC3E}">
        <p14:creationId xmlns:p14="http://schemas.microsoft.com/office/powerpoint/2010/main" val="4276413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23</a:t>
            </a:fld>
            <a:endParaRPr lang="en-US" sz="1600" dirty="0"/>
          </a:p>
        </p:txBody>
      </p:sp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BEPS Action 13: TP documents &amp; CbCR</a:t>
            </a:r>
          </a:p>
        </p:txBody>
      </p:sp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/>
          <a:lstStyle/>
          <a:p>
            <a:pPr marL="82294" indent="0">
              <a:buNone/>
            </a:pPr>
            <a:r>
              <a:rPr lang="en-US" dirty="0"/>
              <a:t>Why TP Documentation ?</a:t>
            </a:r>
          </a:p>
          <a:p>
            <a:pPr marL="82294" indent="0">
              <a:buNone/>
            </a:pPr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Tax Payer’s assessment of ALP  </a:t>
            </a:r>
          </a:p>
          <a:p>
            <a:pPr>
              <a:spcAft>
                <a:spcPts val="1000"/>
              </a:spcAft>
            </a:pPr>
            <a:r>
              <a:rPr lang="en-US" dirty="0"/>
              <a:t> TP Risk assessment </a:t>
            </a:r>
          </a:p>
          <a:p>
            <a:pPr>
              <a:spcAft>
                <a:spcPts val="1000"/>
              </a:spcAft>
            </a:pPr>
            <a:r>
              <a:rPr lang="en-US" dirty="0"/>
              <a:t>TP audit  </a:t>
            </a:r>
          </a:p>
          <a:p>
            <a:pPr>
              <a:spcAft>
                <a:spcPts val="1000"/>
              </a:spcAft>
            </a:pPr>
            <a:r>
              <a:rPr lang="en-US" dirty="0"/>
              <a:t>Problem of BEPS </a:t>
            </a:r>
          </a:p>
          <a:p>
            <a:pPr>
              <a:spcAft>
                <a:spcPts val="1000"/>
              </a:spcAft>
            </a:pPr>
            <a:r>
              <a:rPr lang="en-US" dirty="0"/>
              <a:t>Absence of Standardized format of reporting</a:t>
            </a:r>
          </a:p>
          <a:p>
            <a:pPr>
              <a:spcAft>
                <a:spcPts val="1000"/>
              </a:spcAft>
            </a:pPr>
            <a:r>
              <a:rPr lang="en-US" dirty="0"/>
              <a:t>Growing need for enhanced transparency</a:t>
            </a:r>
          </a:p>
        </p:txBody>
      </p:sp>
    </p:spTree>
    <p:extLst>
      <p:ext uri="{BB962C8B-B14F-4D97-AF65-F5344CB8AC3E}">
        <p14:creationId xmlns:p14="http://schemas.microsoft.com/office/powerpoint/2010/main" val="171922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24</a:t>
            </a:fld>
            <a:endParaRPr lang="en-US" sz="1600" dirty="0"/>
          </a:p>
        </p:txBody>
      </p:sp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BEPS Action 13: TP documents &amp; CbCR</a:t>
            </a:r>
          </a:p>
        </p:txBody>
      </p:sp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Recommendation to establish a three-tier structure  of TP documentation-  local file, master file and CbCR</a:t>
            </a:r>
          </a:p>
          <a:p>
            <a:pPr>
              <a:spcAft>
                <a:spcPts val="1200"/>
              </a:spcAft>
            </a:pPr>
            <a:r>
              <a:rPr lang="en-US" dirty="0"/>
              <a:t>OECD model template of CbCR along with detailed instructions;</a:t>
            </a:r>
          </a:p>
          <a:p>
            <a:pPr>
              <a:spcAft>
                <a:spcPts val="1200"/>
              </a:spcAft>
            </a:pPr>
            <a:r>
              <a:rPr lang="en-US" dirty="0"/>
              <a:t>Implementation challenges and suggestion for  possible solutions</a:t>
            </a:r>
          </a:p>
          <a:p>
            <a:pPr>
              <a:spcAft>
                <a:spcPts val="1200"/>
              </a:spcAft>
            </a:pPr>
            <a:r>
              <a:rPr lang="en-US" dirty="0"/>
              <a:t>CBC reporting – “A tax risk assessment tool”</a:t>
            </a:r>
          </a:p>
          <a:p>
            <a:pPr marL="82294" indent="0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3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25</a:t>
            </a:fld>
            <a:endParaRPr lang="en-US" sz="1600" dirty="0"/>
          </a:p>
        </p:txBody>
      </p:sp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BEPS Action 13: TP documents &amp; CbCR</a:t>
            </a:r>
          </a:p>
        </p:txBody>
      </p:sp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644650" y="1295400"/>
            <a:ext cx="7499350" cy="5029200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Master File – </a:t>
            </a:r>
            <a:r>
              <a:rPr lang="en-US" sz="2400" dirty="0"/>
              <a:t>MNE group’s organizational structure , MNEs business description , MNEs intangibles , MNEs intercompany financial activities , MNEs financial and Tax position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Local File – </a:t>
            </a:r>
            <a:r>
              <a:rPr lang="en-US" sz="2400" dirty="0"/>
              <a:t>Local entity information , Information on controlled transaction ( Inter co agreements, FAR and comparability analysis , most appropriate  methods for ALP ) , Financial transaction 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CbCR – </a:t>
            </a:r>
            <a:r>
              <a:rPr lang="en-US" sz="2400" dirty="0"/>
              <a:t>The CbCR requires aggregate tax jurisdiction-wise information -  global allocation of the income, the taxes paid, and certain indicators of the location of economic activity among tax jurisdictions .</a:t>
            </a:r>
          </a:p>
          <a:p>
            <a:pPr>
              <a:spcAft>
                <a:spcPts val="900"/>
              </a:spcAft>
            </a:pPr>
            <a:r>
              <a:rPr lang="en-US" sz="1251" dirty="0"/>
              <a:t> </a:t>
            </a:r>
          </a:p>
          <a:p>
            <a:pPr>
              <a:spcAft>
                <a:spcPts val="900"/>
              </a:spcAft>
            </a:pPr>
            <a:endParaRPr lang="en-US" sz="1251" dirty="0"/>
          </a:p>
          <a:p>
            <a:pPr>
              <a:spcAft>
                <a:spcPts val="900"/>
              </a:spcAft>
            </a:pPr>
            <a:endParaRPr lang="en-US" sz="1251" dirty="0"/>
          </a:p>
        </p:txBody>
      </p:sp>
    </p:spTree>
    <p:extLst>
      <p:ext uri="{BB962C8B-B14F-4D97-AF65-F5344CB8AC3E}">
        <p14:creationId xmlns:p14="http://schemas.microsoft.com/office/powerpoint/2010/main" val="19489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26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BEPS ACTION-15 : MLI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BEPS implementation – changes required for 3000 bilateral treaties</a:t>
            </a:r>
          </a:p>
          <a:p>
            <a:pPr>
              <a:spcAft>
                <a:spcPts val="900"/>
              </a:spcAft>
            </a:pPr>
            <a:r>
              <a:rPr lang="en-US" dirty="0"/>
              <a:t>MLI would swiftly modify all covered bilateral tax treaties (CTA/ Covered Tax Agreements) to implement BEPS</a:t>
            </a:r>
          </a:p>
          <a:p>
            <a:pPr>
              <a:spcAft>
                <a:spcPts val="900"/>
              </a:spcAft>
            </a:pPr>
            <a:r>
              <a:rPr lang="en-US" dirty="0"/>
              <a:t>MLI implements two minimum standard</a:t>
            </a:r>
          </a:p>
          <a:p>
            <a:pPr marL="82294" indent="0">
              <a:spcAft>
                <a:spcPts val="900"/>
              </a:spcAft>
              <a:buNone/>
            </a:pPr>
            <a:r>
              <a:rPr lang="en-US" dirty="0"/>
              <a:t>-	Prevention of treaty abuse</a:t>
            </a:r>
          </a:p>
          <a:p>
            <a:pPr marL="82294" indent="0">
              <a:spcAft>
                <a:spcPts val="900"/>
              </a:spcAft>
              <a:buNone/>
            </a:pPr>
            <a:r>
              <a:rPr lang="en-US" dirty="0"/>
              <a:t>-	Dispute resolution through MAP</a:t>
            </a:r>
          </a:p>
          <a:p>
            <a:pPr>
              <a:spcAft>
                <a:spcPts val="900"/>
              </a:spcAft>
            </a:pPr>
            <a:r>
              <a:rPr lang="en-US" dirty="0"/>
              <a:t>MLI- flexibility to exclude specific tax treaty, or to opt out of a provision</a:t>
            </a:r>
          </a:p>
        </p:txBody>
      </p:sp>
    </p:spTree>
    <p:extLst>
      <p:ext uri="{BB962C8B-B14F-4D97-AF65-F5344CB8AC3E}">
        <p14:creationId xmlns:p14="http://schemas.microsoft.com/office/powerpoint/2010/main" val="1161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27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BEPS ACTION-15 : MLI   contd…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/>
              <a:t>MLI opened for signing-Dec 31,2016</a:t>
            </a:r>
          </a:p>
          <a:p>
            <a:pPr>
              <a:spcAft>
                <a:spcPts val="1500"/>
              </a:spcAft>
            </a:pPr>
            <a:r>
              <a:rPr lang="en-US" dirty="0"/>
              <a:t>First Joint Signing Ceremony- June 07,2017</a:t>
            </a:r>
          </a:p>
          <a:p>
            <a:pPr>
              <a:spcAft>
                <a:spcPts val="1500"/>
              </a:spcAft>
            </a:pPr>
            <a:r>
              <a:rPr lang="en-US" dirty="0"/>
              <a:t>MLI becomes binding upon ratification</a:t>
            </a:r>
          </a:p>
          <a:p>
            <a:pPr>
              <a:spcAft>
                <a:spcPts val="1500"/>
              </a:spcAft>
            </a:pPr>
            <a:r>
              <a:rPr lang="en-US" dirty="0"/>
              <a:t>List of CTA and Reservations to be mentioned during signing ( provisional list) ,  final list submission by the ratification day.</a:t>
            </a:r>
          </a:p>
          <a:p>
            <a:pPr>
              <a:spcAft>
                <a:spcPts val="1500"/>
              </a:spcAft>
            </a:pPr>
            <a:endParaRPr lang="en-US" sz="2000" dirty="0"/>
          </a:p>
          <a:p>
            <a:pPr>
              <a:spcAft>
                <a:spcPts val="15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032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28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EXPANSION OF TAX BASE OF –</a:t>
            </a:r>
            <a:br>
              <a:rPr lang="en-US" sz="3600" dirty="0"/>
            </a:br>
            <a:r>
              <a:rPr lang="en-US" sz="3600" dirty="0"/>
              <a:t>DEVELOPING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17638"/>
            <a:ext cx="7499350" cy="4906962"/>
          </a:xfrm>
        </p:spPr>
        <p:txBody>
          <a:bodyPr>
            <a:noAutofit/>
          </a:bodyPr>
          <a:lstStyle/>
          <a:p>
            <a:r>
              <a:rPr lang="en-US" sz="2400" dirty="0"/>
              <a:t>Capacity building of  Tax Admn. Official</a:t>
            </a:r>
          </a:p>
          <a:p>
            <a:r>
              <a:rPr lang="en-US" sz="2400" dirty="0"/>
              <a:t>Tax account no. – Compulsory for all, simplified procedure for  allotment</a:t>
            </a:r>
          </a:p>
          <a:p>
            <a:r>
              <a:rPr lang="en-US" sz="2400" dirty="0"/>
              <a:t>Technology – Enabled monitoring of Transaction</a:t>
            </a:r>
          </a:p>
          <a:p>
            <a:r>
              <a:rPr lang="en-US" sz="2400" dirty="0"/>
              <a:t>Exchange of information between – 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dirty="0"/>
              <a:t> Agencies within a tax jurisdiction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dirty="0"/>
              <a:t>Different tax jurisdictions </a:t>
            </a:r>
          </a:p>
          <a:p>
            <a:r>
              <a:rPr lang="en-US" sz="2400" dirty="0"/>
              <a:t>Evolving simple but robust withholding tax mechanism</a:t>
            </a:r>
          </a:p>
          <a:p>
            <a:r>
              <a:rPr lang="en-US" sz="2400" dirty="0"/>
              <a:t>Developing countries- to  revisit tax treaty to keep pace with evolving business models – regular interval.</a:t>
            </a:r>
          </a:p>
        </p:txBody>
      </p:sp>
    </p:spTree>
    <p:extLst>
      <p:ext uri="{BB962C8B-B14F-4D97-AF65-F5344CB8AC3E}">
        <p14:creationId xmlns:p14="http://schemas.microsoft.com/office/powerpoint/2010/main" val="2632190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29</a:t>
            </a:fld>
            <a:endParaRPr lang="en-US" sz="1600" dirty="0"/>
          </a:p>
        </p:txBody>
      </p:sp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EOI: Global Initiatives against Tax Evasion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Cooperation in Exchange of Information - Legal Instruments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DTAA - where allocation of taxation rights required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TIEA - where no need for taxation rights, only sharing of A/c data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MLA – MCMAA – 85 countries joined for EOI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Global Forum on Tax Transparency (GFT) of OECD - Peer Review to monitor standard of transparency </a:t>
            </a:r>
          </a:p>
          <a:p>
            <a:pPr>
              <a:spcAft>
                <a:spcPts val="1500"/>
              </a:spcAft>
            </a:pPr>
            <a:endParaRPr lang="en-US" sz="2000" dirty="0"/>
          </a:p>
          <a:p>
            <a:pPr>
              <a:spcAft>
                <a:spcPts val="15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3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5" y="435939"/>
            <a:ext cx="8481885" cy="865729"/>
          </a:xfrm>
        </p:spPr>
        <p:txBody>
          <a:bodyPr/>
          <a:lstStyle/>
          <a:p>
            <a:r>
              <a:rPr lang="en-US" sz="3200" dirty="0"/>
              <a:t>How much is at stake?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838997" y="2586800"/>
          <a:ext cx="7448549" cy="239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1337">
                  <a:extLst>
                    <a:ext uri="{9D8B030D-6E8A-4147-A177-3AD203B41FA5}">
                      <a16:colId xmlns:a16="http://schemas.microsoft.com/office/drawing/2014/main" val="2687258759"/>
                    </a:ext>
                  </a:extLst>
                </a:gridCol>
                <a:gridCol w="1142805">
                  <a:extLst>
                    <a:ext uri="{9D8B030D-6E8A-4147-A177-3AD203B41FA5}">
                      <a16:colId xmlns:a16="http://schemas.microsoft.com/office/drawing/2014/main" val="1149855356"/>
                    </a:ext>
                  </a:extLst>
                </a:gridCol>
                <a:gridCol w="1657067">
                  <a:extLst>
                    <a:ext uri="{9D8B030D-6E8A-4147-A177-3AD203B41FA5}">
                      <a16:colId xmlns:a16="http://schemas.microsoft.com/office/drawing/2014/main" val="2728026730"/>
                    </a:ext>
                  </a:extLst>
                </a:gridCol>
                <a:gridCol w="2637340">
                  <a:extLst>
                    <a:ext uri="{9D8B030D-6E8A-4147-A177-3AD203B41FA5}">
                      <a16:colId xmlns:a16="http://schemas.microsoft.com/office/drawing/2014/main" val="6380298"/>
                    </a:ext>
                  </a:extLst>
                </a:gridCol>
              </a:tblGrid>
              <a:tr h="293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Study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e.g. from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162817"/>
                  </a:ext>
                </a:extLst>
              </a:tr>
              <a:tr h="593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Hines and Rice (1994)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22.5%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$100,000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$122,500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610447"/>
                  </a:ext>
                </a:extLst>
              </a:tr>
              <a:tr h="593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Huizinga and Laeven(2008)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13%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$100,000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$113,000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923068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“Consensus”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$100,000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$108,000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262382"/>
                  </a:ext>
                </a:extLst>
              </a:tr>
              <a:tr h="593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Lohseand Riedel (2013)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$100,000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$104,000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140989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60367" y="1498484"/>
            <a:ext cx="81657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A 10% point decrease in a country’s tax rate (e.g. 35% → 25%) → an increase in reported income of: 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 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6248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1600">
                <a:solidFill>
                  <a:schemeClr val="tx2"/>
                </a:solidFill>
              </a:rPr>
              <a:pPr/>
              <a:t>30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EOI: Global Initiatives against Tax Evasion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371600"/>
            <a:ext cx="749935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Administrative Assistance in Offshore Tax Jurisdiction to protect tax base</a:t>
            </a:r>
          </a:p>
          <a:p>
            <a:r>
              <a:rPr lang="en-US" sz="2400" dirty="0"/>
              <a:t>Under Multilateral Legal Agreement :</a:t>
            </a:r>
          </a:p>
          <a:p>
            <a:pPr lvl="1"/>
            <a:r>
              <a:rPr lang="en-US" dirty="0"/>
              <a:t>Exchange of Information</a:t>
            </a:r>
          </a:p>
          <a:p>
            <a:pPr lvl="1"/>
            <a:r>
              <a:rPr lang="en-US" dirty="0"/>
              <a:t>Spontaneous Ex of Information</a:t>
            </a:r>
          </a:p>
          <a:p>
            <a:pPr lvl="1"/>
            <a:r>
              <a:rPr lang="en-US" dirty="0"/>
              <a:t>AEIO (Automatic Ex of Information)</a:t>
            </a:r>
          </a:p>
          <a:p>
            <a:pPr lvl="1"/>
            <a:r>
              <a:rPr lang="en-US" dirty="0"/>
              <a:t>Collection assistance under DTAA (Art. 27 )</a:t>
            </a:r>
          </a:p>
          <a:p>
            <a:pPr lvl="1"/>
            <a:r>
              <a:rPr lang="en-US" dirty="0"/>
              <a:t>Joint Audit – Tax Examination abroad</a:t>
            </a:r>
          </a:p>
          <a:p>
            <a:pPr lvl="1"/>
            <a:r>
              <a:rPr lang="en-US" dirty="0"/>
              <a:t>CRS under GFT prescribed ‘Uniform Standard for Exchange of Information modeled on FATCA’</a:t>
            </a:r>
          </a:p>
          <a:p>
            <a:pPr marL="40232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9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7731" y="435938"/>
            <a:ext cx="6993228" cy="77467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Way FORWARD……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1151" y="1573214"/>
            <a:ext cx="8093076" cy="45704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285750" eaLnBrk="0" hangingPunct="0">
              <a:lnSpc>
                <a:spcPct val="100000"/>
              </a:lnSpc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Arial"/>
                <a:cs typeface="Arial"/>
              </a:defRPr>
            </a:lvl1pPr>
            <a:lvl2pPr marL="285750" indent="-285750" eaLnBrk="0" hangingPunct="0">
              <a:lnSpc>
                <a:spcPct val="110000"/>
              </a:lnSpc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cs typeface="Arial"/>
              </a:defRPr>
            </a:lvl2pPr>
            <a:lvl3pPr marL="285750" indent="-285750" eaLnBrk="0" hangingPunct="0">
              <a:lnSpc>
                <a:spcPct val="110000"/>
              </a:lnSpc>
              <a:buClr>
                <a:schemeClr val="tx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Arial"/>
                <a:cs typeface="Arial"/>
              </a:defRPr>
            </a:lvl3pPr>
            <a:lvl4pPr marL="831850" lvl="3" indent="-285750" eaLnBrk="0" hangingPunct="0">
              <a:lnSpc>
                <a:spcPct val="100000"/>
              </a:lnSpc>
              <a:spcBef>
                <a:spcPts val="6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1800" b="0">
                <a:solidFill>
                  <a:srgbClr val="595959"/>
                </a:solidFill>
                <a:latin typeface="Arial"/>
                <a:cs typeface="Arial"/>
              </a:defRPr>
            </a:lvl4pPr>
            <a:lvl5pPr marL="1196975" indent="-285750" eaLnBrk="0" hangingPunct="0">
              <a:lnSpc>
                <a:spcPct val="110000"/>
              </a:lnSpc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cs typeface="Arial"/>
              </a:defRPr>
            </a:lvl5pPr>
            <a:lvl6pPr marL="502920" indent="-22860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>
                <a:latin typeface="+mn-lt"/>
              </a:defRPr>
            </a:lvl9pPr>
          </a:lstStyle>
          <a:p>
            <a:pPr lvl="3"/>
            <a:r>
              <a:rPr lang="en-US" sz="2100" dirty="0">
                <a:solidFill>
                  <a:schemeClr val="tx1"/>
                </a:solidFill>
              </a:rPr>
              <a:t>International taxation normative represents a long and unfinished effort.</a:t>
            </a:r>
          </a:p>
          <a:p>
            <a:pPr marL="546086" lvl="3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3"/>
            <a:r>
              <a:rPr lang="en-US" sz="2100" dirty="0">
                <a:solidFill>
                  <a:schemeClr val="tx1"/>
                </a:solidFill>
              </a:rPr>
              <a:t>Time to reflect about the current international tax architecture</a:t>
            </a:r>
          </a:p>
          <a:p>
            <a:pPr lvl="3"/>
            <a:endParaRPr lang="en-US" sz="2100" dirty="0">
              <a:solidFill>
                <a:schemeClr val="tx1"/>
              </a:solidFill>
            </a:endParaRPr>
          </a:p>
          <a:p>
            <a:pPr lvl="3"/>
            <a:r>
              <a:rPr lang="en-US" sz="2100" dirty="0">
                <a:solidFill>
                  <a:schemeClr val="tx1"/>
                </a:solidFill>
              </a:rPr>
              <a:t>More than ever, cooperation is the key element of success</a:t>
            </a:r>
          </a:p>
          <a:p>
            <a:pPr lvl="3"/>
            <a:endParaRPr lang="en-US" sz="2100" dirty="0">
              <a:solidFill>
                <a:schemeClr val="tx1"/>
              </a:solidFill>
            </a:endParaRPr>
          </a:p>
          <a:p>
            <a:pPr lvl="3"/>
            <a:r>
              <a:rPr lang="en-US" sz="2100" dirty="0">
                <a:solidFill>
                  <a:schemeClr val="tx1"/>
                </a:solidFill>
              </a:rPr>
              <a:t>Need to strength our analytics to measure the ITX-GAP.</a:t>
            </a:r>
          </a:p>
          <a:p>
            <a:pPr lvl="3"/>
            <a:endParaRPr lang="en-US" sz="2100" dirty="0">
              <a:solidFill>
                <a:schemeClr val="tx1"/>
              </a:solidFill>
            </a:endParaRPr>
          </a:p>
          <a:p>
            <a:pPr lvl="3"/>
            <a:r>
              <a:rPr lang="en-US" sz="2100" dirty="0">
                <a:solidFill>
                  <a:schemeClr val="tx1"/>
                </a:solidFill>
              </a:rPr>
              <a:t>Time to stick back to IT basic principles? </a:t>
            </a: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292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sjames2@worldbank.org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5C7EF4D-DD50-400C-9F04-EB20CB99416E}" type="slidenum">
              <a:rPr lang="en-US" sz="2800">
                <a:solidFill>
                  <a:schemeClr val="tx2"/>
                </a:solidFill>
              </a:rPr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-35509" y="529905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9" y="435938"/>
            <a:ext cx="8700580" cy="774679"/>
          </a:xfrm>
        </p:spPr>
        <p:txBody>
          <a:bodyPr>
            <a:noAutofit/>
          </a:bodyPr>
          <a:lstStyle/>
          <a:p>
            <a:r>
              <a:rPr lang="en-US" sz="4000" b="1" dirty="0"/>
              <a:t>Key Questions for cross border transactions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1338" y="1569311"/>
            <a:ext cx="8093076" cy="47053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404040"/>
              </a:buClr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1pPr>
            <a:lvl2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2pPr>
            <a:lvl3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defRPr>
            </a:lvl3pPr>
            <a:lvl4pPr marL="8318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96975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5pPr>
            <a:lvl6pPr marL="50292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en-US" sz="2000" dirty="0"/>
              <a:t> </a:t>
            </a:r>
          </a:p>
          <a:p>
            <a:pPr lvl="3">
              <a:spcBef>
                <a:spcPts val="1200"/>
              </a:spcBef>
            </a:pPr>
            <a:r>
              <a:rPr lang="en-US" sz="2400" dirty="0"/>
              <a:t>What is the appropriate level of taxation that should be levied on income from cross-border transactions? </a:t>
            </a:r>
          </a:p>
          <a:p>
            <a:pPr lvl="3">
              <a:spcBef>
                <a:spcPts val="1200"/>
              </a:spcBef>
            </a:pPr>
            <a:r>
              <a:rPr lang="en-US" sz="2400" dirty="0"/>
              <a:t>How are the resulting benefits to be divided among tax jurisdictions?</a:t>
            </a:r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510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9" y="435938"/>
            <a:ext cx="8700580" cy="774679"/>
          </a:xfrm>
        </p:spPr>
        <p:txBody>
          <a:bodyPr>
            <a:noAutofit/>
          </a:bodyPr>
          <a:lstStyle/>
          <a:p>
            <a:r>
              <a:rPr lang="en-US" sz="4400" b="1" dirty="0"/>
              <a:t>Central problem on international taxation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582059"/>
            <a:ext cx="8305800" cy="481874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404040"/>
              </a:buClr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1pPr>
            <a:lvl2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2pPr>
            <a:lvl3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defRPr>
            </a:lvl3pPr>
            <a:lvl4pPr marL="8318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96975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5pPr>
            <a:lvl6pPr marL="50292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19060" indent="-119060">
              <a:lnSpc>
                <a:spcPct val="90000"/>
              </a:lnSpc>
            </a:pPr>
            <a:r>
              <a:rPr lang="en-US" altLang="en-US" sz="2400" b="1" kern="0" dirty="0"/>
              <a:t>	</a:t>
            </a:r>
            <a:r>
              <a:rPr lang="en-US" altLang="en-US" sz="2400" kern="0" dirty="0"/>
              <a:t>Tax authorities of sovereign countries claim jurisdiction over  international trade transactions</a:t>
            </a:r>
            <a:r>
              <a:rPr lang="en-US" altLang="en-US" sz="2000" kern="0" dirty="0"/>
              <a:t>.</a:t>
            </a:r>
          </a:p>
          <a:p>
            <a:pPr marL="119060" indent="-119060">
              <a:lnSpc>
                <a:spcPct val="90000"/>
              </a:lnSpc>
            </a:pPr>
            <a:r>
              <a:rPr lang="en-US" altLang="en-US" sz="2000" kern="0" dirty="0"/>
              <a:t> </a:t>
            </a:r>
            <a:r>
              <a:rPr lang="en-US" altLang="en-US" sz="2000" kern="0" dirty="0">
                <a:latin typeface="Symbol" panose="05050102010706020507" pitchFamily="18" charset="2"/>
                <a:cs typeface="Courier New" panose="02070309020205020404" pitchFamily="49" charset="0"/>
              </a:rPr>
              <a:t>·</a:t>
            </a:r>
            <a:r>
              <a:rPr lang="en-US" altLang="en-US" sz="2000" kern="0" dirty="0"/>
              <a:t> Tax jurisdiction is generally based on nationality / citizenship or territoriality. Rationale: Connection (legal or factual) between the taxpayer and the country.   </a:t>
            </a:r>
          </a:p>
          <a:p>
            <a:pPr marL="119060" indent="-119060">
              <a:lnSpc>
                <a:spcPct val="90000"/>
              </a:lnSpc>
            </a:pPr>
            <a:r>
              <a:rPr lang="en-US" altLang="en-US" sz="2000" kern="0" dirty="0"/>
              <a:t>	 </a:t>
            </a:r>
            <a:r>
              <a:rPr lang="en-US" altLang="en-US" sz="2000" kern="0" dirty="0">
                <a:latin typeface="Symbol" panose="05050102010706020507" pitchFamily="18" charset="2"/>
                <a:cs typeface="Courier New" panose="02070309020205020404" pitchFamily="49" charset="0"/>
              </a:rPr>
              <a:t>·</a:t>
            </a:r>
            <a:r>
              <a:rPr lang="en-US" altLang="en-US" sz="2000" kern="0" dirty="0"/>
              <a:t> Potential double taxation: Conflicting jurisdictional claims.  Residence vs Source country.</a:t>
            </a:r>
          </a:p>
          <a:p>
            <a:pPr marL="119060" indent="-119060">
              <a:lnSpc>
                <a:spcPct val="90000"/>
              </a:lnSpc>
            </a:pPr>
            <a:r>
              <a:rPr lang="en-US" altLang="en-US" sz="2000" b="1" kern="0" dirty="0"/>
              <a:t>How to solve it?</a:t>
            </a:r>
          </a:p>
          <a:p>
            <a:pPr marL="119060" indent="-119060">
              <a:lnSpc>
                <a:spcPct val="90000"/>
              </a:lnSpc>
            </a:pPr>
            <a:r>
              <a:rPr lang="en-US" altLang="en-US" sz="2000" kern="0" dirty="0">
                <a:latin typeface="Symbol" panose="05050102010706020507" pitchFamily="18" charset="2"/>
                <a:cs typeface="Courier New" panose="02070309020205020404" pitchFamily="49" charset="0"/>
              </a:rPr>
              <a:t>	·</a:t>
            </a:r>
            <a:r>
              <a:rPr lang="en-US" altLang="en-US" sz="2000" kern="0" dirty="0"/>
              <a:t> Unilateral domestic legislation</a:t>
            </a:r>
          </a:p>
          <a:p>
            <a:pPr marL="119060" indent="-119060">
              <a:lnSpc>
                <a:spcPct val="90000"/>
              </a:lnSpc>
            </a:pPr>
            <a:r>
              <a:rPr lang="en-US" altLang="en-US" sz="2000" kern="0" dirty="0"/>
              <a:t> 	</a:t>
            </a:r>
            <a:r>
              <a:rPr lang="en-US" altLang="en-US" sz="2000" kern="0" dirty="0">
                <a:latin typeface="Symbol" panose="05050102010706020507" pitchFamily="18" charset="2"/>
                <a:cs typeface="Courier New" panose="02070309020205020404" pitchFamily="49" charset="0"/>
              </a:rPr>
              <a:t>·</a:t>
            </a:r>
            <a:r>
              <a:rPr lang="en-US" altLang="en-US" sz="2000" kern="0" dirty="0"/>
              <a:t> Bilateral tax treaties</a:t>
            </a:r>
          </a:p>
          <a:p>
            <a:pPr marL="119060" indent="-119060">
              <a:lnSpc>
                <a:spcPct val="90000"/>
              </a:lnSpc>
            </a:pPr>
            <a:r>
              <a:rPr lang="en-US" altLang="en-US" sz="2000" kern="0" dirty="0"/>
              <a:t> 	</a:t>
            </a:r>
            <a:r>
              <a:rPr lang="en-US" altLang="en-US" sz="2000" kern="0" dirty="0">
                <a:latin typeface="Symbol" panose="05050102010706020507" pitchFamily="18" charset="2"/>
                <a:cs typeface="Courier New" panose="02070309020205020404" pitchFamily="49" charset="0"/>
              </a:rPr>
              <a:t>·</a:t>
            </a:r>
            <a:r>
              <a:rPr lang="en-US" altLang="en-US" sz="2000" kern="0" dirty="0"/>
              <a:t> International harmonization and cooperation </a:t>
            </a:r>
          </a:p>
          <a:p>
            <a:pPr marL="119060" indent="-119060">
              <a:lnSpc>
                <a:spcPct val="90000"/>
              </a:lnSpc>
              <a:buFont typeface="Symbol" panose="05050102010706020507" pitchFamily="18" charset="2"/>
              <a:buChar char="·"/>
            </a:pPr>
            <a:endParaRPr lang="en-US" alt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272063883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9" y="435938"/>
            <a:ext cx="8700580" cy="7746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International Tax Principles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1151" y="1726410"/>
            <a:ext cx="8093076" cy="35535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404040"/>
              </a:buClr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1pPr>
            <a:lvl2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2pPr>
            <a:lvl3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defRPr>
            </a:lvl3pPr>
            <a:lvl4pPr marL="8318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96975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5pPr>
            <a:lvl6pPr marL="50292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Since the 1920s, two general principles ruled the international tax governance, addressing those 2 questions: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Single Tax Principle -  Income subject to tax only once (no less, no more). The initial goal (1920s-onwards) was to avoid </a:t>
            </a:r>
            <a:r>
              <a:rPr lang="en-US" u="sng" dirty="0"/>
              <a:t>double taxation</a:t>
            </a:r>
            <a:r>
              <a:rPr lang="en-US" dirty="0"/>
              <a:t>, but the focus has shifted towards avoiding </a:t>
            </a:r>
            <a:r>
              <a:rPr lang="en-US" u="sng" dirty="0"/>
              <a:t>double non-taxation</a:t>
            </a:r>
            <a:r>
              <a:rPr lang="en-US" dirty="0"/>
              <a:t> (since 1990s). </a:t>
            </a:r>
          </a:p>
          <a:p>
            <a:pPr lvl="3">
              <a:spcBef>
                <a:spcPts val="1200"/>
              </a:spcBef>
            </a:pPr>
            <a:r>
              <a:rPr lang="en-US" dirty="0"/>
              <a:t>Benefit Principle – Residence jurisdiction has the primary right to tax passive income (individuals), whereas source jurisdiction has the primary right to tax active income (corporations)……”first bite of the apple”.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878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71" y="435938"/>
            <a:ext cx="7313449" cy="888475"/>
          </a:xfrm>
        </p:spPr>
        <p:txBody>
          <a:bodyPr>
            <a:noAutofit/>
          </a:bodyPr>
          <a:lstStyle/>
          <a:p>
            <a:r>
              <a:rPr lang="en-US" sz="4400" b="1" dirty="0"/>
              <a:t>Recent developments undermining key principles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1152" y="1727203"/>
            <a:ext cx="8328997" cy="3846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404040"/>
              </a:buClr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1pPr>
            <a:lvl2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2pPr>
            <a:lvl3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defRPr>
            </a:lvl3pPr>
            <a:lvl4pPr marL="8318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96975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5pPr>
            <a:lvl6pPr marL="50292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891" lvl="1" indent="-342891">
              <a:spcBef>
                <a:spcPts val="1200"/>
              </a:spcBef>
              <a:buAutoNum type="arabicPeriod"/>
            </a:pPr>
            <a:r>
              <a:rPr lang="en-US" dirty="0"/>
              <a:t>Tax Competition: Higher mobility of capital lead tax jurisdictions to lower tax rates on income earned by foreigners to attract portfolio and direct investment:</a:t>
            </a:r>
          </a:p>
          <a:p>
            <a:pPr lvl="3">
              <a:spcBef>
                <a:spcPts val="1200"/>
              </a:spcBef>
            </a:pPr>
            <a:r>
              <a:rPr lang="en-US" u="sng" dirty="0"/>
              <a:t>Passive Income </a:t>
            </a:r>
            <a:r>
              <a:rPr lang="en-US" dirty="0"/>
              <a:t>– abolishment of withholding on portfolio interest in the mid-80s set the trend not to tax interest at source in many countries. Combined with existence of tax heavens, it becomes difficult for resident countries to effectively tax passive income. </a:t>
            </a:r>
          </a:p>
          <a:p>
            <a:pPr lvl="3">
              <a:spcBef>
                <a:spcPts val="1200"/>
              </a:spcBef>
            </a:pPr>
            <a:r>
              <a:rPr lang="en-US" u="sng" dirty="0"/>
              <a:t>Active Income </a:t>
            </a:r>
            <a:r>
              <a:rPr lang="en-US" dirty="0"/>
              <a:t>– low or no tax on MNC’s foreign source income because of exemptions / preferential treatment in: residence jurisdiction (deferral of tax until distribution); production jurisdiction (tax heavens, SEZs, etc.); and consumption jurisdiction (no PE with e-commerce). </a:t>
            </a:r>
          </a:p>
          <a:p>
            <a:pPr marL="342891" lvl="1" indent="-342891">
              <a:spcBef>
                <a:spcPts val="1200"/>
              </a:spcBef>
              <a:buAutoNum type="alphaUcParenBoth"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5485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5" y="435936"/>
            <a:ext cx="7133145" cy="748920"/>
          </a:xfrm>
        </p:spPr>
        <p:txBody>
          <a:bodyPr>
            <a:noAutofit/>
          </a:bodyPr>
          <a:lstStyle/>
          <a:p>
            <a:r>
              <a:rPr lang="en-US" sz="4400" b="1" dirty="0"/>
              <a:t>Recent developments undermining key principles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auto">
          <a:xfrm>
            <a:off x="336550" y="1606554"/>
            <a:ext cx="8477251" cy="474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404040"/>
              </a:buClr>
              <a:tabLst>
                <a:tab pos="8402638" algn="r"/>
              </a:tabLst>
              <a:defRPr lang="en-US" sz="1600" smtClean="0"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1pPr>
            <a:lvl2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2pPr>
            <a:lvl3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defRPr>
            </a:lvl3pPr>
            <a:lvl4pPr marL="8318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96975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5pPr>
            <a:lvl6pPr marL="50292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>
              <a:spcBef>
                <a:spcPts val="1200"/>
              </a:spcBef>
              <a:buNone/>
            </a:pPr>
            <a:r>
              <a:rPr lang="en-US" dirty="0"/>
              <a:t>2. Tax Arbitrage.  Transactions designed to take advantage of differences between jurisdictions tax systems (i.e. rates, bases) to achieve 2 non-taxation through profit shifting.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Among others, the following tax planning instruments follow this logic: </a:t>
            </a:r>
          </a:p>
          <a:p>
            <a:pPr lvl="4">
              <a:spcBef>
                <a:spcPts val="1200"/>
              </a:spcBef>
            </a:pPr>
            <a:r>
              <a:rPr lang="en-US" dirty="0"/>
              <a:t>transfer pricing, </a:t>
            </a:r>
          </a:p>
          <a:p>
            <a:pPr lvl="4">
              <a:spcBef>
                <a:spcPts val="1200"/>
              </a:spcBef>
            </a:pPr>
            <a:r>
              <a:rPr lang="en-US" dirty="0"/>
              <a:t>hybrid entities </a:t>
            </a:r>
          </a:p>
          <a:p>
            <a:pPr lvl="4">
              <a:spcBef>
                <a:spcPts val="1200"/>
              </a:spcBef>
            </a:pPr>
            <a:r>
              <a:rPr lang="en-US" dirty="0"/>
              <a:t>inversions, </a:t>
            </a:r>
          </a:p>
          <a:p>
            <a:pPr lvl="4">
              <a:spcBef>
                <a:spcPts val="1200"/>
              </a:spcBef>
            </a:pPr>
            <a:r>
              <a:rPr lang="en-US" dirty="0"/>
              <a:t>treaty shopping, </a:t>
            </a:r>
          </a:p>
          <a:p>
            <a:pPr lvl="4">
              <a:spcBef>
                <a:spcPts val="1200"/>
              </a:spcBef>
            </a:pPr>
            <a:r>
              <a:rPr lang="en-US" dirty="0"/>
              <a:t>earning stripping,</a:t>
            </a:r>
          </a:p>
          <a:p>
            <a:pPr lvl="4">
              <a:spcBef>
                <a:spcPts val="1200"/>
              </a:spcBef>
            </a:pPr>
            <a:r>
              <a:rPr lang="en-US" dirty="0"/>
              <a:t>cross-crediting,</a:t>
            </a:r>
          </a:p>
          <a:p>
            <a:pPr lvl="4">
              <a:spcBef>
                <a:spcPts val="1200"/>
              </a:spcBef>
            </a:pPr>
            <a:r>
              <a:rPr lang="en-US" dirty="0"/>
              <a:t>cost-sharing agreements,</a:t>
            </a:r>
          </a:p>
          <a:p>
            <a:pPr lvl="4">
              <a:spcBef>
                <a:spcPts val="1200"/>
              </a:spcBef>
            </a:pPr>
            <a:r>
              <a:rPr lang="en-US" dirty="0"/>
              <a:t>double sandwiches</a:t>
            </a:r>
          </a:p>
        </p:txBody>
      </p:sp>
    </p:spTree>
    <p:extLst>
      <p:ext uri="{BB962C8B-B14F-4D97-AF65-F5344CB8AC3E}">
        <p14:creationId xmlns:p14="http://schemas.microsoft.com/office/powerpoint/2010/main" val="422803498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0" y="556599"/>
            <a:ext cx="9144000" cy="574480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518010" y="676779"/>
            <a:ext cx="6552643" cy="733175"/>
          </a:xfrm>
          <a:prstGeom prst="rect">
            <a:avLst/>
          </a:prstGeom>
        </p:spPr>
        <p:txBody>
          <a:bodyPr vert="horz" lIns="32147" tIns="32147" rIns="32147" bIns="32147" rtlCol="0" anchor="ctr">
            <a:noAutofit/>
          </a:bodyPr>
          <a:lstStyle/>
          <a:p>
            <a:pPr defTabSz="321449">
              <a:defRPr sz="1900" b="1">
                <a:solidFill>
                  <a:srgbClr val="8B0E1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>
                <a:solidFill>
                  <a:srgbClr val="8B0E18"/>
                </a:solidFill>
                <a:latin typeface="Arial"/>
                <a:cs typeface="Arial"/>
                <a:sym typeface="Arial"/>
              </a:rPr>
              <a:t>Call for action –  a brief story </a:t>
            </a:r>
            <a:endParaRPr sz="225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9569" y="1841626"/>
            <a:ext cx="8328997" cy="40921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404040"/>
              </a:buClr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1pPr>
            <a:lvl2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2pPr>
            <a:lvl3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defRPr>
            </a:lvl3pPr>
            <a:lvl4pPr marL="8318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96975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5pPr>
            <a:lvl6pPr marL="50292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1995 – OECD Publication of TP Guidelines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1998 – Harmful Tax Competition: An Emerging Global Issue (OECD)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2009 – Global Forum for Transparency and EOI (OECD)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2010 – Foreign Account Tax Compliance Act - FATCA (USA)</a:t>
            </a:r>
          </a:p>
          <a:p>
            <a:pPr marL="0" lvl="2" indent="0">
              <a:spcBef>
                <a:spcPts val="1200"/>
              </a:spcBef>
              <a:buNone/>
            </a:pPr>
            <a:r>
              <a:rPr lang="en-US" dirty="0"/>
              <a:t>2012 – G20 leaders endorsed the mandate to prevent base erosion and profit    shifting (BEPS).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2013-  G20 leaders empowered the DWG to review BEPS during 2014 to identify issues relevant to LICs.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2014 – Common Reporting Standard (CRS)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2015  - BEPS action plan deadlines (September and December). </a:t>
            </a:r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i="1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1833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2029</Words>
  <Application>Microsoft Office PowerPoint</Application>
  <PresentationFormat>On-screen Show (4:3)</PresentationFormat>
  <Paragraphs>344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MS PGothic</vt:lpstr>
      <vt:lpstr>Arial</vt:lpstr>
      <vt:lpstr>Arial Narrow</vt:lpstr>
      <vt:lpstr>Calibri</vt:lpstr>
      <vt:lpstr>Calibri body</vt:lpstr>
      <vt:lpstr>Calibri Light</vt:lpstr>
      <vt:lpstr>Courier New</vt:lpstr>
      <vt:lpstr>NewsGothicStd</vt:lpstr>
      <vt:lpstr>Symbol</vt:lpstr>
      <vt:lpstr>Times New Roman</vt:lpstr>
      <vt:lpstr>Wingdings</vt:lpstr>
      <vt:lpstr>Office Theme</vt:lpstr>
      <vt:lpstr>International Taxation and Base Erosion and Profit Shifting (BEPS)</vt:lpstr>
      <vt:lpstr>How much is at stake?</vt:lpstr>
      <vt:lpstr>How much is at stake?</vt:lpstr>
      <vt:lpstr>Key Questions for cross border transactions</vt:lpstr>
      <vt:lpstr>Central problem on international taxation </vt:lpstr>
      <vt:lpstr>International Tax Principles</vt:lpstr>
      <vt:lpstr>Recent developments undermining key principles</vt:lpstr>
      <vt:lpstr>Recent developments undermining key principles</vt:lpstr>
      <vt:lpstr>Call for action –  a brief story </vt:lpstr>
      <vt:lpstr>CHALLENGES IN ENSURING TAX COMPLIANCE IN AN INTERNATIONAL SETTING</vt:lpstr>
      <vt:lpstr>CHALLENGES IN ENSURING TAX COMPLIANCE IN AN INTERNATIONAL SETTING</vt:lpstr>
      <vt:lpstr>CHALLENGES IN ENSURING TAX COMPLIANCE IN AN INTERNATIONAL SETTING</vt:lpstr>
      <vt:lpstr>NEED FOR INFORMATION IN ENSURING TAX COMPLIANCE IN AN INTERNATIONAL SETTING</vt:lpstr>
      <vt:lpstr>BASE EROSION &amp; PROFIT SHIFTING</vt:lpstr>
      <vt:lpstr>BEPS ACTION PLAN</vt:lpstr>
      <vt:lpstr>BEPS ACTION – I : DIGITAL TRANSACTION</vt:lpstr>
      <vt:lpstr>BEPS ACTIONS 2-3-4 : COHERENCE </vt:lpstr>
      <vt:lpstr>BEPS ACTIONS 5-6-7 : SUBSTANCE</vt:lpstr>
      <vt:lpstr>BEPS ACTIONS 5-6-7 : SUBSTANCE</vt:lpstr>
      <vt:lpstr>BEPS ACTIONS 5-6-7 : SUBSTANCE</vt:lpstr>
      <vt:lpstr>BEPS ACTIONS 8-9-10 : TP GUIDANCE</vt:lpstr>
      <vt:lpstr>ACTION11-12: BEPS Impact Analysis &amp;  Disclosures  Rule</vt:lpstr>
      <vt:lpstr>BEPS Action 13: TP documents &amp; CbCR</vt:lpstr>
      <vt:lpstr>BEPS Action 13: TP documents &amp; CbCR</vt:lpstr>
      <vt:lpstr>BEPS Action 13: TP documents &amp; CbCR</vt:lpstr>
      <vt:lpstr>BEPS ACTION-15 : MLI</vt:lpstr>
      <vt:lpstr>BEPS ACTION-15 : MLI   contd… </vt:lpstr>
      <vt:lpstr>EXPANSION OF TAX BASE OF – DEVELOPING COUNTRIES</vt:lpstr>
      <vt:lpstr>EOI: Global Initiatives against Tax Evasion</vt:lpstr>
      <vt:lpstr>EOI: Global Initiatives against Tax Evasion</vt:lpstr>
      <vt:lpstr>The Way FORWARD……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TAXATION  and Base Erosion and Profit Shifting (BEPS)</dc:title>
  <dc:creator>Sebastian S. James</dc:creator>
  <cp:lastModifiedBy>Sebastian S. James</cp:lastModifiedBy>
  <cp:revision>2</cp:revision>
  <dcterms:created xsi:type="dcterms:W3CDTF">2018-04-24T03:14:54Z</dcterms:created>
  <dcterms:modified xsi:type="dcterms:W3CDTF">2018-04-24T03:37:44Z</dcterms:modified>
</cp:coreProperties>
</file>