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0" r:id="rId3"/>
    <p:sldId id="265" r:id="rId4"/>
    <p:sldId id="266" r:id="rId5"/>
    <p:sldId id="267" r:id="rId6"/>
    <p:sldId id="269" r:id="rId7"/>
    <p:sldId id="270" r:id="rId8"/>
    <p:sldId id="271" r:id="rId9"/>
    <p:sldId id="272" r:id="rId10"/>
    <p:sldId id="273" r:id="rId11"/>
    <p:sldId id="274" r:id="rId12"/>
    <p:sldId id="283" r:id="rId13"/>
    <p:sldId id="277" r:id="rId14"/>
    <p:sldId id="281" r:id="rId15"/>
    <p:sldId id="278" r:id="rId16"/>
    <p:sldId id="308" r:id="rId17"/>
    <p:sldId id="280" r:id="rId18"/>
    <p:sldId id="257" r:id="rId19"/>
    <p:sldId id="297" r:id="rId20"/>
    <p:sldId id="306" r:id="rId21"/>
    <p:sldId id="289" r:id="rId22"/>
    <p:sldId id="312" r:id="rId23"/>
    <p:sldId id="313"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94660"/>
  </p:normalViewPr>
  <p:slideViewPr>
    <p:cSldViewPr>
      <p:cViewPr varScale="1">
        <p:scale>
          <a:sx n="75" d="100"/>
          <a:sy n="75" d="100"/>
        </p:scale>
        <p:origin x="528"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98"/>
    </p:cViewPr>
  </p:sorterViewPr>
  <p:notesViewPr>
    <p:cSldViewPr>
      <p:cViewPr varScale="1">
        <p:scale>
          <a:sx n="51" d="100"/>
          <a:sy n="51" d="100"/>
        </p:scale>
        <p:origin x="266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9" y="0"/>
            <a:ext cx="3038475" cy="465138"/>
          </a:xfrm>
          <a:prstGeom prst="rect">
            <a:avLst/>
          </a:prstGeom>
        </p:spPr>
        <p:txBody>
          <a:bodyPr vert="horz" lIns="91440" tIns="45720" rIns="91440" bIns="45720" rtlCol="0"/>
          <a:lstStyle>
            <a:lvl1pPr algn="r">
              <a:defRPr sz="1200"/>
            </a:lvl1pPr>
          </a:lstStyle>
          <a:p>
            <a:fld id="{C8CF5DF1-FD19-4BB3-BE9E-9B2547B78680}" type="datetimeFigureOut">
              <a:rPr lang="en-US" smtClean="0"/>
              <a:pPr/>
              <a:t>2/27/2018</a:t>
            </a:fld>
            <a:endParaRPr lang="en-US"/>
          </a:p>
        </p:txBody>
      </p:sp>
      <p:sp>
        <p:nvSpPr>
          <p:cNvPr id="4" name="Footer Placeholder 3"/>
          <p:cNvSpPr>
            <a:spLocks noGrp="1"/>
          </p:cNvSpPr>
          <p:nvPr>
            <p:ph type="ftr" sz="quarter" idx="2"/>
          </p:nvPr>
        </p:nvSpPr>
        <p:spPr>
          <a:xfrm>
            <a:off x="1" y="8829676"/>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829676"/>
            <a:ext cx="3038475" cy="465138"/>
          </a:xfrm>
          <a:prstGeom prst="rect">
            <a:avLst/>
          </a:prstGeom>
        </p:spPr>
        <p:txBody>
          <a:bodyPr vert="horz" lIns="91440" tIns="45720" rIns="91440" bIns="45720" rtlCol="0" anchor="b"/>
          <a:lstStyle>
            <a:lvl1pPr algn="r">
              <a:defRPr sz="1200"/>
            </a:lvl1pPr>
          </a:lstStyle>
          <a:p>
            <a:fld id="{F5CE602A-8A42-4E7E-89D3-FD10053C8FF6}" type="slidenum">
              <a:rPr lang="en-US" smtClean="0"/>
              <a:pPr/>
              <a:t>‹#›</a:t>
            </a:fld>
            <a:endParaRPr lang="en-US"/>
          </a:p>
        </p:txBody>
      </p:sp>
    </p:spTree>
    <p:extLst>
      <p:ext uri="{BB962C8B-B14F-4D97-AF65-F5344CB8AC3E}">
        <p14:creationId xmlns:p14="http://schemas.microsoft.com/office/powerpoint/2010/main" val="2734889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77" tIns="46589" rIns="93177" bIns="46589" rtlCol="0"/>
          <a:lstStyle>
            <a:lvl1pPr algn="r">
              <a:defRPr sz="1200"/>
            </a:lvl1pPr>
          </a:lstStyle>
          <a:p>
            <a:fld id="{9F1CB959-32A9-4D81-B977-23F0452B7100}" type="datetimeFigureOut">
              <a:rPr lang="en-US" smtClean="0"/>
              <a:pPr/>
              <a:t>2/27/2018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8"/>
            <a:ext cx="3037840" cy="464820"/>
          </a:xfrm>
          <a:prstGeom prst="rect">
            <a:avLst/>
          </a:prstGeom>
        </p:spPr>
        <p:txBody>
          <a:bodyPr vert="horz" lIns="93177" tIns="46589" rIns="93177" bIns="46589" rtlCol="0" anchor="b"/>
          <a:lstStyle>
            <a:lvl1pPr algn="r">
              <a:defRPr sz="1200"/>
            </a:lvl1pPr>
          </a:lstStyle>
          <a:p>
            <a:fld id="{C4AE9162-6F0E-4C7F-ACD7-8BBC5ED2F74E}" type="slidenum">
              <a:rPr lang="en-US" smtClean="0"/>
              <a:pPr/>
              <a:t>‹#›</a:t>
            </a:fld>
            <a:endParaRPr lang="en-US"/>
          </a:p>
        </p:txBody>
      </p:sp>
    </p:spTree>
    <p:extLst>
      <p:ext uri="{BB962C8B-B14F-4D97-AF65-F5344CB8AC3E}">
        <p14:creationId xmlns:p14="http://schemas.microsoft.com/office/powerpoint/2010/main" val="191657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AE9162-6F0E-4C7F-ACD7-8BBC5ED2F74E}" type="slidenum">
              <a:rPr lang="en-US" smtClean="0"/>
              <a:pPr/>
              <a:t>2</a:t>
            </a:fld>
            <a:endParaRPr lang="en-US"/>
          </a:p>
        </p:txBody>
      </p:sp>
    </p:spTree>
    <p:extLst>
      <p:ext uri="{BB962C8B-B14F-4D97-AF65-F5344CB8AC3E}">
        <p14:creationId xmlns:p14="http://schemas.microsoft.com/office/powerpoint/2010/main" val="35738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3AC6CBD-6451-4786-AAFE-EE1F3F2BD622}" type="slidenum">
              <a:rPr lang="en-US" smtClean="0"/>
              <a:pPr/>
              <a:t>11</a:t>
            </a:fld>
            <a:endParaRPr lang="en-US"/>
          </a:p>
        </p:txBody>
      </p:sp>
      <p:sp>
        <p:nvSpPr>
          <p:cNvPr id="39939" name="Rectangle 2"/>
          <p:cNvSpPr>
            <a:spLocks noGrp="1" noRot="1" noChangeAspect="1" noChangeArrowheads="1" noTextEdit="1"/>
          </p:cNvSpPr>
          <p:nvPr>
            <p:ph type="sldImg"/>
          </p:nvPr>
        </p:nvSpPr>
        <p:spPr>
          <a:xfrm>
            <a:off x="1182688" y="698500"/>
            <a:ext cx="4646612" cy="3484563"/>
          </a:xfrm>
          <a:ln/>
        </p:spPr>
      </p:sp>
      <p:sp>
        <p:nvSpPr>
          <p:cNvPr id="39940" name="Rectangle 3"/>
          <p:cNvSpPr>
            <a:spLocks noGrp="1" noChangeArrowheads="1"/>
          </p:cNvSpPr>
          <p:nvPr>
            <p:ph type="body" idx="1"/>
          </p:nvPr>
        </p:nvSpPr>
        <p:spPr>
          <a:xfrm>
            <a:off x="699418" y="4414177"/>
            <a:ext cx="5611566" cy="4183380"/>
          </a:xfrm>
          <a:noFill/>
          <a:ln/>
        </p:spPr>
        <p:txBody>
          <a:bodyPr/>
          <a:lstStyle/>
          <a:p>
            <a:pPr eaLnBrk="1" hangingPunct="1"/>
            <a:endParaRPr lang="en-US"/>
          </a:p>
        </p:txBody>
      </p:sp>
    </p:spTree>
    <p:extLst>
      <p:ext uri="{BB962C8B-B14F-4D97-AF65-F5344CB8AC3E}">
        <p14:creationId xmlns:p14="http://schemas.microsoft.com/office/powerpoint/2010/main" val="291300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DF1831B-FD85-407D-8B79-E4BC8B536915}" type="slidenum">
              <a:rPr lang="en-US" smtClean="0"/>
              <a:pPr/>
              <a:t>12</a:t>
            </a:fld>
            <a:endParaRPr lang="en-US"/>
          </a:p>
        </p:txBody>
      </p:sp>
      <p:sp>
        <p:nvSpPr>
          <p:cNvPr id="40963" name="Rectangle 2"/>
          <p:cNvSpPr>
            <a:spLocks noGrp="1" noRot="1" noChangeAspect="1" noChangeArrowheads="1" noTextEdit="1"/>
          </p:cNvSpPr>
          <p:nvPr>
            <p:ph type="sldImg"/>
          </p:nvPr>
        </p:nvSpPr>
        <p:spPr>
          <a:xfrm>
            <a:off x="1182688" y="698500"/>
            <a:ext cx="4646612" cy="3484563"/>
          </a:xfrm>
          <a:ln/>
        </p:spPr>
      </p:sp>
      <p:sp>
        <p:nvSpPr>
          <p:cNvPr id="40964" name="Rectangle 3"/>
          <p:cNvSpPr>
            <a:spLocks noGrp="1" noChangeArrowheads="1"/>
          </p:cNvSpPr>
          <p:nvPr>
            <p:ph type="body" idx="1"/>
          </p:nvPr>
        </p:nvSpPr>
        <p:spPr>
          <a:xfrm>
            <a:off x="699418" y="4414177"/>
            <a:ext cx="5611566" cy="4183380"/>
          </a:xfrm>
          <a:noFill/>
          <a:ln/>
        </p:spPr>
        <p:txBody>
          <a:bodyPr/>
          <a:lstStyle/>
          <a:p>
            <a:pPr eaLnBrk="1" hangingPunct="1"/>
            <a:endParaRPr lang="en-US"/>
          </a:p>
        </p:txBody>
      </p:sp>
    </p:spTree>
    <p:extLst>
      <p:ext uri="{BB962C8B-B14F-4D97-AF65-F5344CB8AC3E}">
        <p14:creationId xmlns:p14="http://schemas.microsoft.com/office/powerpoint/2010/main" val="1327608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AE5C8-AA80-476F-BAC0-30F6D3810B75}" type="slidenum">
              <a:rPr lang="en-US" smtClean="0"/>
              <a:t>22</a:t>
            </a:fld>
            <a:endParaRPr lang="en-US"/>
          </a:p>
        </p:txBody>
      </p:sp>
    </p:spTree>
    <p:extLst>
      <p:ext uri="{BB962C8B-B14F-4D97-AF65-F5344CB8AC3E}">
        <p14:creationId xmlns:p14="http://schemas.microsoft.com/office/powerpoint/2010/main" val="3692884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2502DD-CD98-43DB-B278-CE53D7EFFAFA}"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171B9-C975-48E2-93E2-2B52BF4E033D}"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FC2FF-F14C-45E7-BE64-3B47A7C4B7BC}"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36B3D-3B92-4C04-B377-2887D7E5EA52}"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10E55-8A34-44D2-BD96-11C48FA16E35}"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6D665-EF3E-4C6F-8A30-ACF44CAD9F87}"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B456E9-02E1-46B6-8FE6-54A4C92059A8}" type="datetime1">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713C63-DEAA-4C81-AF1D-4485F74AB60D}"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22F4-B201-407A-A54E-EEC3F3262760}" type="datetime1">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F721ED-3F81-485B-8883-8F28D40D3C8F}"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08F36-55F5-4907-A00A-93FB96085E6F}"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60BB4-A2DF-4BD8-B59D-CFFA289FF0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4285F-A57B-4540-95C5-FD07A27320A1}" type="datetime1">
              <a:rPr lang="en-US" smtClean="0"/>
              <a:t>2/27/2018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60BB4-A2DF-4BD8-B59D-CFFA289FF0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1470025"/>
          </a:xfrm>
        </p:spPr>
        <p:txBody>
          <a:bodyPr>
            <a:normAutofit fontScale="90000"/>
          </a:bodyPr>
          <a:lstStyle/>
          <a:p>
            <a:br>
              <a:rPr lang="en-US" altLang="en-US" dirty="0">
                <a:latin typeface="Times New Roman" panose="02020603050405020304" pitchFamily="18" charset="0"/>
                <a:cs typeface="Times New Roman" panose="02020603050405020304" pitchFamily="18" charset="0"/>
              </a:rPr>
            </a:br>
            <a:r>
              <a:rPr lang="en-US" b="1" dirty="0">
                <a:latin typeface="Times New Roman" pitchFamily="18" charset="0"/>
                <a:cs typeface="Times New Roman" pitchFamily="18" charset="0"/>
              </a:rPr>
              <a:t>VAT Base Estimation and Revenue Forecasting:</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Input-Output Based Modeling</a:t>
            </a:r>
            <a:br>
              <a:rPr lang="en-US" b="1" dirty="0">
                <a:latin typeface="Times New Roman" pitchFamily="18" charset="0"/>
                <a:cs typeface="Times New Roman" pitchFamily="18" charset="0"/>
              </a:rPr>
            </a:br>
            <a:br>
              <a:rPr lang="en-US" altLang="en-US" dirty="0">
                <a:latin typeface="Times New Roman" panose="02020603050405020304" pitchFamily="18" charset="0"/>
                <a:cs typeface="Times New Roman" panose="02020603050405020304" pitchFamily="18" charset="0"/>
              </a:rPr>
            </a:b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4343400"/>
            <a:ext cx="7924800" cy="1752600"/>
          </a:xfrm>
        </p:spPr>
        <p:txBody>
          <a:bodyPr>
            <a:normAutofit/>
          </a:bodyPr>
          <a:lstStyle/>
          <a:p>
            <a:r>
              <a:rPr lang="en-US" b="1" dirty="0">
                <a:solidFill>
                  <a:schemeClr val="tx1"/>
                </a:solidFill>
                <a:latin typeface="Times New Roman" pitchFamily="18" charset="0"/>
                <a:cs typeface="Times New Roman" pitchFamily="18" charset="0"/>
              </a:rPr>
              <a:t>Tuan Minh Le</a:t>
            </a:r>
          </a:p>
        </p:txBody>
      </p:sp>
      <p:sp>
        <p:nvSpPr>
          <p:cNvPr id="4" name="Slide Number Placeholder 3"/>
          <p:cNvSpPr>
            <a:spLocks noGrp="1"/>
          </p:cNvSpPr>
          <p:nvPr>
            <p:ph type="sldNum" sz="quarter" idx="12"/>
          </p:nvPr>
        </p:nvSpPr>
        <p:spPr/>
        <p:txBody>
          <a:bodyPr/>
          <a:lstStyle/>
          <a:p>
            <a:fld id="{20360BB4-A2DF-4BD8-B59D-CFFA289FF0D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Times New Roman" pitchFamily="18" charset="0"/>
                <a:cs typeface="Times New Roman" pitchFamily="18" charset="0"/>
              </a:rPr>
              <a:t>FORMAT OF I-O TABLES</a:t>
            </a:r>
          </a:p>
        </p:txBody>
      </p:sp>
      <p:sp>
        <p:nvSpPr>
          <p:cNvPr id="16387" name="Rectangle 3"/>
          <p:cNvSpPr>
            <a:spLocks noGrp="1" noChangeArrowheads="1"/>
          </p:cNvSpPr>
          <p:nvPr>
            <p:ph type="body" idx="1"/>
          </p:nvPr>
        </p:nvSpPr>
        <p:spPr/>
        <p:txBody>
          <a:bodyPr/>
          <a:lstStyle/>
          <a:p>
            <a:pPr eaLnBrk="1" hangingPunct="1">
              <a:lnSpc>
                <a:spcPct val="80000"/>
              </a:lnSpc>
              <a:spcAft>
                <a:spcPct val="30000"/>
              </a:spcAft>
            </a:pPr>
            <a:r>
              <a:rPr lang="en-US" sz="2400" dirty="0">
                <a:latin typeface="Times New Roman" pitchFamily="18" charset="0"/>
                <a:cs typeface="Times New Roman" pitchFamily="18" charset="0"/>
              </a:rPr>
              <a:t>The I-O Table has a matrix form.  Each row describes an output of each sector distributed among intermediate and final demands.</a:t>
            </a:r>
          </a:p>
          <a:p>
            <a:pPr eaLnBrk="1" hangingPunct="1">
              <a:lnSpc>
                <a:spcPct val="80000"/>
              </a:lnSpc>
              <a:spcAft>
                <a:spcPct val="30000"/>
              </a:spcAft>
            </a:pPr>
            <a:r>
              <a:rPr lang="en-US" sz="2400" dirty="0">
                <a:latin typeface="Times New Roman" pitchFamily="18" charset="0"/>
                <a:cs typeface="Times New Roman" pitchFamily="18" charset="0"/>
              </a:rPr>
              <a:t>The information in each column shows the intermediate and primary inputs obtained from within and other sectors in a production process.</a:t>
            </a:r>
          </a:p>
          <a:p>
            <a:pPr eaLnBrk="1" hangingPunct="1">
              <a:lnSpc>
                <a:spcPct val="80000"/>
              </a:lnSpc>
              <a:spcAft>
                <a:spcPct val="20000"/>
              </a:spcAft>
            </a:pPr>
            <a:r>
              <a:rPr lang="en-US" sz="2400" dirty="0">
                <a:latin typeface="Times New Roman" pitchFamily="18" charset="0"/>
                <a:cs typeface="Times New Roman" pitchFamily="18" charset="0"/>
              </a:rPr>
              <a:t>The I-O Table provides an effective tool for economic analysis and projections as it de-segregates the entire economy or the GDP.</a:t>
            </a:r>
          </a:p>
          <a:p>
            <a:pPr eaLnBrk="1" hangingPunct="1">
              <a:lnSpc>
                <a:spcPct val="80000"/>
              </a:lnSpc>
            </a:pPr>
            <a:endParaRPr lang="en-US" sz="2400" dirty="0"/>
          </a:p>
        </p:txBody>
      </p:sp>
      <p:sp>
        <p:nvSpPr>
          <p:cNvPr id="2" name="Slide Number Placeholder 1"/>
          <p:cNvSpPr>
            <a:spLocks noGrp="1"/>
          </p:cNvSpPr>
          <p:nvPr>
            <p:ph type="sldNum" sz="quarter" idx="12"/>
          </p:nvPr>
        </p:nvSpPr>
        <p:spPr/>
        <p:txBody>
          <a:bodyPr/>
          <a:lstStyle/>
          <a:p>
            <a:fld id="{20360BB4-A2DF-4BD8-B59D-CFFA289FF0D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76350" y="68263"/>
            <a:ext cx="7867650" cy="827087"/>
          </a:xfrm>
        </p:spPr>
        <p:txBody>
          <a:bodyPr/>
          <a:lstStyle/>
          <a:p>
            <a:pPr defTabSz="1014413" eaLnBrk="1" hangingPunct="1"/>
            <a:r>
              <a:rPr lang="en-US" sz="3600"/>
              <a:t>BASIC FRAMEWORK OF I-O TABLE</a:t>
            </a:r>
          </a:p>
        </p:txBody>
      </p:sp>
      <p:pic>
        <p:nvPicPr>
          <p:cNvPr id="17411" name="Picture 3"/>
          <p:cNvPicPr>
            <a:picLocks noChangeAspect="1" noChangeArrowheads="1"/>
          </p:cNvPicPr>
          <p:nvPr/>
        </p:nvPicPr>
        <p:blipFill>
          <a:blip r:embed="rId3" cstate="print"/>
          <a:srcRect/>
          <a:stretch>
            <a:fillRect/>
          </a:stretch>
        </p:blipFill>
        <p:spPr bwMode="auto">
          <a:xfrm>
            <a:off x="454025" y="1433513"/>
            <a:ext cx="5937250" cy="4702175"/>
          </a:xfrm>
          <a:prstGeom prst="rect">
            <a:avLst/>
          </a:prstGeom>
          <a:noFill/>
          <a:ln w="9525">
            <a:noFill/>
            <a:miter lim="800000"/>
            <a:headEnd/>
            <a:tailEnd/>
          </a:ln>
        </p:spPr>
      </p:pic>
      <p:sp>
        <p:nvSpPr>
          <p:cNvPr id="17412" name="Text Box 4"/>
          <p:cNvSpPr txBox="1">
            <a:spLocks noChangeArrowheads="1"/>
          </p:cNvSpPr>
          <p:nvPr/>
        </p:nvSpPr>
        <p:spPr bwMode="auto">
          <a:xfrm>
            <a:off x="6494463" y="1433513"/>
            <a:ext cx="2649537" cy="3805237"/>
          </a:xfrm>
          <a:prstGeom prst="rect">
            <a:avLst/>
          </a:prstGeom>
          <a:noFill/>
          <a:ln w="9525">
            <a:noFill/>
            <a:miter lim="800000"/>
            <a:headEnd/>
            <a:tailEnd/>
          </a:ln>
        </p:spPr>
        <p:txBody>
          <a:bodyPr lIns="82479" tIns="41239" rIns="82479" bIns="41239">
            <a:spAutoFit/>
          </a:bodyPr>
          <a:lstStyle/>
          <a:p>
            <a:pPr marL="207963" indent="-207963" defTabSz="825500" eaLnBrk="0" hangingPunct="0"/>
            <a:r>
              <a:rPr lang="en-US" sz="1600" b="1" dirty="0">
                <a:latin typeface="Arial" charset="0"/>
              </a:rPr>
              <a:t>Final Demand</a:t>
            </a:r>
            <a:r>
              <a:rPr lang="en-US" sz="1600" dirty="0">
                <a:latin typeface="Arial" charset="0"/>
              </a:rPr>
              <a:t>:</a:t>
            </a:r>
          </a:p>
          <a:p>
            <a:pPr marL="207963" indent="-207963" defTabSz="825500" eaLnBrk="0" hangingPunct="0">
              <a:buFontTx/>
              <a:buChar char="•"/>
            </a:pPr>
            <a:r>
              <a:rPr lang="en-US" sz="1600" dirty="0">
                <a:latin typeface="Arial" charset="0"/>
              </a:rPr>
              <a:t>Household Consumption</a:t>
            </a:r>
          </a:p>
          <a:p>
            <a:pPr marL="207963" indent="-207963" defTabSz="825500" eaLnBrk="0" hangingPunct="0">
              <a:buFontTx/>
              <a:buChar char="•"/>
            </a:pPr>
            <a:r>
              <a:rPr lang="en-US" sz="1600" dirty="0">
                <a:latin typeface="Arial" charset="0"/>
              </a:rPr>
              <a:t>Government Consumption</a:t>
            </a:r>
          </a:p>
          <a:p>
            <a:pPr marL="207963" indent="-207963" defTabSz="825500" eaLnBrk="0" hangingPunct="0">
              <a:buFontTx/>
              <a:buChar char="•"/>
            </a:pPr>
            <a:r>
              <a:rPr lang="en-US" sz="1600" dirty="0">
                <a:latin typeface="Arial" charset="0"/>
              </a:rPr>
              <a:t>Gross Fixed Capital Formation</a:t>
            </a:r>
          </a:p>
          <a:p>
            <a:pPr marL="207963" indent="-207963" defTabSz="825500" eaLnBrk="0" hangingPunct="0">
              <a:buFontTx/>
              <a:buChar char="•"/>
            </a:pPr>
            <a:r>
              <a:rPr lang="en-US" sz="1600" dirty="0">
                <a:latin typeface="Arial" charset="0"/>
              </a:rPr>
              <a:t>Change in Inventories</a:t>
            </a:r>
          </a:p>
          <a:p>
            <a:pPr marL="207963" indent="-207963" defTabSz="825500" eaLnBrk="0" hangingPunct="0">
              <a:buFontTx/>
              <a:buChar char="•"/>
            </a:pPr>
            <a:r>
              <a:rPr lang="en-US" sz="1600" dirty="0">
                <a:latin typeface="Arial" charset="0"/>
              </a:rPr>
              <a:t>Exports</a:t>
            </a:r>
          </a:p>
          <a:p>
            <a:pPr marL="207963" indent="-207963" defTabSz="825500" eaLnBrk="0" hangingPunct="0">
              <a:buFontTx/>
              <a:buChar char="•"/>
            </a:pPr>
            <a:endParaRPr lang="en-US" sz="1600" dirty="0">
              <a:latin typeface="Arial" charset="0"/>
            </a:endParaRPr>
          </a:p>
          <a:p>
            <a:pPr marL="207963" indent="-207963" defTabSz="825500" eaLnBrk="0" hangingPunct="0"/>
            <a:r>
              <a:rPr lang="en-US" sz="1600" b="1" dirty="0">
                <a:latin typeface="Arial" charset="0"/>
              </a:rPr>
              <a:t>Primary Input</a:t>
            </a:r>
            <a:r>
              <a:rPr lang="en-US" sz="1600" dirty="0">
                <a:latin typeface="Arial" charset="0"/>
              </a:rPr>
              <a:t>:</a:t>
            </a:r>
          </a:p>
          <a:p>
            <a:pPr marL="207963" indent="-207963" defTabSz="825500" eaLnBrk="0" hangingPunct="0">
              <a:buFontTx/>
              <a:buChar char="•"/>
            </a:pPr>
            <a:r>
              <a:rPr lang="en-US" sz="1600" dirty="0">
                <a:latin typeface="Arial" charset="0"/>
              </a:rPr>
              <a:t>Compensation of Employees</a:t>
            </a:r>
          </a:p>
          <a:p>
            <a:pPr marL="207963" indent="-207963" defTabSz="825500" eaLnBrk="0" hangingPunct="0">
              <a:buFontTx/>
              <a:buChar char="•"/>
            </a:pPr>
            <a:r>
              <a:rPr lang="en-US" sz="1600" dirty="0">
                <a:latin typeface="Arial" charset="0"/>
              </a:rPr>
              <a:t>Gross Operating Surplus</a:t>
            </a:r>
          </a:p>
          <a:p>
            <a:pPr marL="207963" indent="-207963" defTabSz="825500" eaLnBrk="0" hangingPunct="0">
              <a:buFontTx/>
              <a:buChar char="•"/>
            </a:pPr>
            <a:r>
              <a:rPr lang="en-US" sz="1600" dirty="0">
                <a:latin typeface="Arial" charset="0"/>
              </a:rPr>
              <a:t>Indirect Taxes</a:t>
            </a:r>
          </a:p>
          <a:p>
            <a:pPr marL="207963" indent="-207963" defTabSz="825500" eaLnBrk="0" hangingPunct="0">
              <a:buFontTx/>
              <a:buChar char="•"/>
            </a:pPr>
            <a:r>
              <a:rPr lang="en-US" sz="1600" dirty="0">
                <a:latin typeface="Arial" charset="0"/>
              </a:rPr>
              <a:t>Subsidies</a:t>
            </a:r>
          </a:p>
        </p:txBody>
      </p:sp>
      <p:sp>
        <p:nvSpPr>
          <p:cNvPr id="2" name="Slide Number Placeholder 1"/>
          <p:cNvSpPr>
            <a:spLocks noGrp="1"/>
          </p:cNvSpPr>
          <p:nvPr>
            <p:ph type="sldNum" sz="quarter" idx="12"/>
          </p:nvPr>
        </p:nvSpPr>
        <p:spPr/>
        <p:txBody>
          <a:bodyPr/>
          <a:lstStyle/>
          <a:p>
            <a:fld id="{20360BB4-A2DF-4BD8-B59D-CFFA289FF0D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76350" y="68263"/>
            <a:ext cx="7867650" cy="827087"/>
          </a:xfrm>
        </p:spPr>
        <p:txBody>
          <a:bodyPr>
            <a:normAutofit fontScale="90000"/>
          </a:bodyPr>
          <a:lstStyle/>
          <a:p>
            <a:pPr defTabSz="1014413" eaLnBrk="1" hangingPunct="1"/>
            <a:r>
              <a:rPr lang="en-US" sz="3600" dirty="0">
                <a:latin typeface="Times New Roman" pitchFamily="18" charset="0"/>
                <a:cs typeface="Times New Roman" pitchFamily="18" charset="0"/>
              </a:rPr>
              <a:t>ECONOMIC SYSTEM WITH</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THREE PRODUCTION SECTORS</a:t>
            </a:r>
          </a:p>
        </p:txBody>
      </p:sp>
      <p:pic>
        <p:nvPicPr>
          <p:cNvPr id="19459" name="Picture 3"/>
          <p:cNvPicPr>
            <a:picLocks noGrp="1" noChangeAspect="1" noChangeArrowheads="1"/>
          </p:cNvPicPr>
          <p:nvPr>
            <p:ph type="body" idx="1"/>
          </p:nvPr>
        </p:nvPicPr>
        <p:blipFill>
          <a:blip r:embed="rId3" cstate="print"/>
          <a:srcRect/>
          <a:stretch>
            <a:fillRect/>
          </a:stretch>
        </p:blipFill>
        <p:spPr>
          <a:xfrm>
            <a:off x="1585913" y="1433513"/>
            <a:ext cx="5937250" cy="4702175"/>
          </a:xfrm>
          <a:noFill/>
        </p:spPr>
      </p:pic>
      <p:sp>
        <p:nvSpPr>
          <p:cNvPr id="2" name="Slide Number Placeholder 1"/>
          <p:cNvSpPr>
            <a:spLocks noGrp="1"/>
          </p:cNvSpPr>
          <p:nvPr>
            <p:ph type="sldNum" sz="quarter" idx="12"/>
          </p:nvPr>
        </p:nvSpPr>
        <p:spPr/>
        <p:txBody>
          <a:bodyPr/>
          <a:lstStyle/>
          <a:p>
            <a:fld id="{20360BB4-A2DF-4BD8-B59D-CFFA289FF0D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dirty="0">
                <a:latin typeface="Times New Roman" pitchFamily="18" charset="0"/>
                <a:cs typeface="Times New Roman" pitchFamily="18" charset="0"/>
              </a:rPr>
              <a:t>I-O TABLES (Contd.)</a:t>
            </a:r>
          </a:p>
        </p:txBody>
      </p:sp>
      <p:sp>
        <p:nvSpPr>
          <p:cNvPr id="20483" name="Rectangle 3"/>
          <p:cNvSpPr>
            <a:spLocks noGrp="1" noChangeArrowheads="1"/>
          </p:cNvSpPr>
          <p:nvPr>
            <p:ph type="body" idx="1"/>
          </p:nvPr>
        </p:nvSpPr>
        <p:spPr/>
        <p:txBody>
          <a:bodyPr>
            <a:normAutofit/>
          </a:bodyPr>
          <a:lstStyle/>
          <a:p>
            <a:pPr eaLnBrk="1" hangingPunct="1">
              <a:lnSpc>
                <a:spcPct val="80000"/>
              </a:lnSpc>
            </a:pPr>
            <a:r>
              <a:rPr lang="en-US" sz="2000" b="1" dirty="0">
                <a:latin typeface="Times New Roman" pitchFamily="18" charset="0"/>
                <a:cs typeface="Times New Roman" pitchFamily="18" charset="0"/>
              </a:rPr>
              <a:t>Intermediate Input</a:t>
            </a:r>
            <a:r>
              <a:rPr lang="en-US" sz="2000" dirty="0">
                <a:latin typeface="Times New Roman" pitchFamily="18" charset="0"/>
                <a:cs typeface="Times New Roman" pitchFamily="18" charset="0"/>
              </a:rPr>
              <a:t>:</a:t>
            </a:r>
          </a:p>
          <a:p>
            <a:pPr eaLnBrk="1" hangingPunct="1">
              <a:lnSpc>
                <a:spcPct val="80000"/>
              </a:lnSpc>
            </a:pPr>
            <a:endParaRPr lang="en-US" sz="2000" dirty="0">
              <a:latin typeface="Times New Roman" pitchFamily="18" charset="0"/>
              <a:cs typeface="Times New Roman" pitchFamily="18" charset="0"/>
            </a:endParaRPr>
          </a:p>
          <a:p>
            <a:pPr lvl="1">
              <a:lnSpc>
                <a:spcPct val="80000"/>
              </a:lnSpc>
              <a:spcAft>
                <a:spcPct val="20000"/>
              </a:spcAft>
            </a:pPr>
            <a:r>
              <a:rPr lang="en-US" sz="1800" dirty="0">
                <a:latin typeface="Times New Roman" pitchFamily="18" charset="0"/>
                <a:cs typeface="Times New Roman" pitchFamily="18" charset="0"/>
              </a:rPr>
              <a:t>OECD 2001:  Those factors of production that are produced and transformed or used up by the production process within an accounting period.  </a:t>
            </a:r>
          </a:p>
          <a:p>
            <a:pPr lvl="1">
              <a:lnSpc>
                <a:spcPct val="80000"/>
              </a:lnSpc>
              <a:spcAft>
                <a:spcPct val="20000"/>
              </a:spcAft>
            </a:pPr>
            <a:r>
              <a:rPr lang="en-US" sz="1800" dirty="0">
                <a:latin typeface="Times New Roman" pitchFamily="18" charset="0"/>
                <a:cs typeface="Times New Roman" pitchFamily="18" charset="0"/>
              </a:rPr>
              <a:t>Basically, intermediate inputs are consumables completely used up in the production process.  </a:t>
            </a:r>
            <a:r>
              <a:rPr lang="en-US" sz="1800" i="1" dirty="0">
                <a:latin typeface="Times New Roman" pitchFamily="18" charset="0"/>
                <a:cs typeface="Times New Roman" pitchFamily="18" charset="0"/>
              </a:rPr>
              <a:t>It includes non-durable goods (e.g., raw materials) and services (e.g., banking services), either procured domestically or from import.</a:t>
            </a:r>
          </a:p>
          <a:p>
            <a:pPr eaLnBrk="1" hangingPunct="1">
              <a:lnSpc>
                <a:spcPct val="80000"/>
              </a:lnSpc>
            </a:pPr>
            <a:endParaRPr lang="en-US" sz="2400" dirty="0"/>
          </a:p>
        </p:txBody>
      </p:sp>
      <p:sp>
        <p:nvSpPr>
          <p:cNvPr id="2" name="Slide Number Placeholder 1"/>
          <p:cNvSpPr>
            <a:spLocks noGrp="1"/>
          </p:cNvSpPr>
          <p:nvPr>
            <p:ph type="sldNum" sz="quarter" idx="12"/>
          </p:nvPr>
        </p:nvSpPr>
        <p:spPr/>
        <p:txBody>
          <a:bodyPr/>
          <a:lstStyle/>
          <a:p>
            <a:fld id="{20360BB4-A2DF-4BD8-B59D-CFFA289FF0D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dirty="0">
                <a:latin typeface="Times New Roman" pitchFamily="18" charset="0"/>
                <a:cs typeface="Times New Roman" pitchFamily="18" charset="0"/>
              </a:rPr>
              <a:t>I-O TABLES (Contd.) </a:t>
            </a:r>
          </a:p>
        </p:txBody>
      </p:sp>
      <p:sp>
        <p:nvSpPr>
          <p:cNvPr id="24579" name="Rectangle 3"/>
          <p:cNvSpPr>
            <a:spLocks noGrp="1" noChangeArrowheads="1"/>
          </p:cNvSpPr>
          <p:nvPr>
            <p:ph type="body" idx="1"/>
          </p:nvPr>
        </p:nvSpPr>
        <p:spPr/>
        <p:txBody>
          <a:bodyPr>
            <a:normAutofit fontScale="92500" lnSpcReduction="20000"/>
          </a:bodyPr>
          <a:lstStyle/>
          <a:p>
            <a:pPr eaLnBrk="1" hangingPunct="1">
              <a:lnSpc>
                <a:spcPct val="80000"/>
              </a:lnSpc>
              <a:spcAft>
                <a:spcPct val="50000"/>
              </a:spcAft>
            </a:pPr>
            <a:r>
              <a:rPr lang="en-US" sz="3500" b="1" dirty="0">
                <a:latin typeface="Times New Roman" pitchFamily="18" charset="0"/>
                <a:cs typeface="Times New Roman" pitchFamily="18" charset="0"/>
              </a:rPr>
              <a:t>Primary Input</a:t>
            </a:r>
            <a:r>
              <a:rPr lang="en-US" sz="3500" dirty="0">
                <a:latin typeface="Times New Roman" pitchFamily="18" charset="0"/>
                <a:cs typeface="Times New Roman" pitchFamily="18" charset="0"/>
              </a:rPr>
              <a:t>: </a:t>
            </a:r>
          </a:p>
          <a:p>
            <a:pPr>
              <a:lnSpc>
                <a:spcPct val="80000"/>
              </a:lnSpc>
              <a:spcAft>
                <a:spcPct val="50000"/>
              </a:spcAft>
            </a:pPr>
            <a:r>
              <a:rPr lang="en-US" sz="2000" dirty="0">
                <a:latin typeface="Times New Roman" pitchFamily="18" charset="0"/>
                <a:cs typeface="Times New Roman" pitchFamily="18" charset="0"/>
              </a:rPr>
              <a:t>OECD 2001:  Those factors of production that are treated as exogenous in the framework of production analysis.  Primary inputs basically comprise capital and labor.</a:t>
            </a:r>
          </a:p>
          <a:p>
            <a:pPr eaLnBrk="1" hangingPunct="1">
              <a:lnSpc>
                <a:spcPct val="80000"/>
              </a:lnSpc>
              <a:spcAft>
                <a:spcPct val="50000"/>
              </a:spcAft>
            </a:pPr>
            <a:r>
              <a:rPr lang="en-US" sz="2000" dirty="0">
                <a:latin typeface="Times New Roman" pitchFamily="18" charset="0"/>
                <a:cs typeface="Times New Roman" pitchFamily="18" charset="0"/>
              </a:rPr>
              <a:t>Gross value added or compensation to factors of production, which include labor, land, capital, and entrepreneurship.  It is the difference between output and intermediate input.</a:t>
            </a:r>
          </a:p>
          <a:p>
            <a:pPr lvl="1" eaLnBrk="1" hangingPunct="1">
              <a:lnSpc>
                <a:spcPct val="80000"/>
              </a:lnSpc>
              <a:spcAft>
                <a:spcPct val="30000"/>
              </a:spcAft>
            </a:pPr>
            <a:r>
              <a:rPr lang="en-US" sz="2000" b="1" dirty="0">
                <a:latin typeface="Times New Roman" pitchFamily="18" charset="0"/>
                <a:cs typeface="Times New Roman" pitchFamily="18" charset="0"/>
              </a:rPr>
              <a:t>Compensation of Employees</a:t>
            </a:r>
            <a:r>
              <a:rPr lang="en-US" sz="2000" dirty="0">
                <a:latin typeface="Times New Roman" pitchFamily="18" charset="0"/>
                <a:cs typeface="Times New Roman" pitchFamily="18" charset="0"/>
              </a:rPr>
              <a:t>—wages, salaries, and other compensations in cash or kind for all employees involved in the production process, excluding uncompensated family labor.</a:t>
            </a:r>
          </a:p>
          <a:p>
            <a:pPr lvl="1" eaLnBrk="1" hangingPunct="1">
              <a:lnSpc>
                <a:spcPct val="80000"/>
              </a:lnSpc>
              <a:spcAft>
                <a:spcPct val="30000"/>
              </a:spcAft>
            </a:pPr>
            <a:r>
              <a:rPr lang="en-US" sz="2000" b="1" dirty="0">
                <a:latin typeface="Times New Roman" pitchFamily="18" charset="0"/>
                <a:cs typeface="Times New Roman" pitchFamily="18" charset="0"/>
              </a:rPr>
              <a:t>Operating Surplus</a:t>
            </a:r>
            <a:r>
              <a:rPr lang="en-US" sz="2000" dirty="0">
                <a:latin typeface="Times New Roman" pitchFamily="18" charset="0"/>
                <a:cs typeface="Times New Roman" pitchFamily="18" charset="0"/>
              </a:rPr>
              <a:t>—return to capital and compensation of entrepreneurships.  It includes profit before income tax, interest charges, and rent.</a:t>
            </a:r>
          </a:p>
          <a:p>
            <a:pPr lvl="1" eaLnBrk="1" hangingPunct="1">
              <a:lnSpc>
                <a:spcPct val="80000"/>
              </a:lnSpc>
              <a:spcAft>
                <a:spcPct val="30000"/>
              </a:spcAft>
            </a:pPr>
            <a:r>
              <a:rPr lang="en-US" sz="2000" b="1" dirty="0">
                <a:latin typeface="Times New Roman" pitchFamily="18" charset="0"/>
                <a:cs typeface="Times New Roman" pitchFamily="18" charset="0"/>
              </a:rPr>
              <a:t>Depreciation</a:t>
            </a:r>
            <a:r>
              <a:rPr lang="en-US" sz="2000" dirty="0">
                <a:latin typeface="Times New Roman" pitchFamily="18" charset="0"/>
                <a:cs typeface="Times New Roman" pitchFamily="18" charset="0"/>
              </a:rPr>
              <a:t>—compensation of the reduction in value of the capital goods used in the production process.</a:t>
            </a:r>
          </a:p>
          <a:p>
            <a:pPr lvl="1" eaLnBrk="1" hangingPunct="1">
              <a:lnSpc>
                <a:spcPct val="80000"/>
              </a:lnSpc>
            </a:pPr>
            <a:r>
              <a:rPr lang="en-US" sz="2000" b="1" dirty="0">
                <a:latin typeface="Times New Roman" pitchFamily="18" charset="0"/>
                <a:cs typeface="Times New Roman" pitchFamily="18" charset="0"/>
              </a:rPr>
              <a:t>Net Indirect Taxes</a:t>
            </a:r>
            <a:r>
              <a:rPr lang="en-US" sz="2000" dirty="0">
                <a:latin typeface="Times New Roman" pitchFamily="18" charset="0"/>
                <a:cs typeface="Times New Roman" pitchFamily="18" charset="0"/>
              </a:rPr>
              <a:t>—the difference between indirect taxes (i.e., import and export taxes, VAT, excise taxes) and subsidy.  It is part of the gross value added captured by the government, not by any of the above categories.</a:t>
            </a:r>
          </a:p>
          <a:p>
            <a:pPr eaLnBrk="1" hangingPunct="1">
              <a:lnSpc>
                <a:spcPct val="80000"/>
              </a:lnSpc>
            </a:pP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20360BB4-A2DF-4BD8-B59D-CFFA289FF0D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latin typeface="Times New Roman" pitchFamily="18" charset="0"/>
                <a:cs typeface="Times New Roman" pitchFamily="18" charset="0"/>
              </a:rPr>
              <a:t>I-O TABLES (Contd.) </a:t>
            </a:r>
          </a:p>
        </p:txBody>
      </p:sp>
      <p:sp>
        <p:nvSpPr>
          <p:cNvPr id="21507" name="Rectangle 3"/>
          <p:cNvSpPr>
            <a:spLocks noGrp="1" noChangeArrowheads="1"/>
          </p:cNvSpPr>
          <p:nvPr>
            <p:ph type="body" idx="1"/>
          </p:nvPr>
        </p:nvSpPr>
        <p:spPr/>
        <p:txBody>
          <a:bodyPr>
            <a:normAutofit/>
          </a:bodyPr>
          <a:lstStyle/>
          <a:p>
            <a:pPr eaLnBrk="1" hangingPunct="1">
              <a:lnSpc>
                <a:spcPct val="90000"/>
              </a:lnSpc>
            </a:pPr>
            <a:r>
              <a:rPr lang="en-US" sz="2400" b="1" dirty="0">
                <a:latin typeface="Times New Roman" pitchFamily="18" charset="0"/>
                <a:cs typeface="Times New Roman" pitchFamily="18" charset="0"/>
              </a:rPr>
              <a:t>Output</a:t>
            </a:r>
            <a:r>
              <a:rPr lang="en-US" sz="2400" dirty="0">
                <a:latin typeface="Times New Roman" pitchFamily="18" charset="0"/>
                <a:cs typeface="Times New Roman" pitchFamily="18" charset="0"/>
              </a:rPr>
              <a:t>:</a:t>
            </a:r>
          </a:p>
          <a:p>
            <a:pPr eaLnBrk="1" hangingPunct="1">
              <a:lnSpc>
                <a:spcPct val="90000"/>
              </a:lnSpc>
              <a:buNone/>
            </a:pPr>
            <a:endParaRPr lang="en-US" sz="2400" dirty="0">
              <a:latin typeface="Times New Roman" pitchFamily="18" charset="0"/>
              <a:cs typeface="Times New Roman" pitchFamily="18" charset="0"/>
            </a:endParaRPr>
          </a:p>
          <a:p>
            <a:pPr lvl="1" eaLnBrk="1" hangingPunct="1">
              <a:lnSpc>
                <a:spcPct val="90000"/>
              </a:lnSpc>
              <a:spcAft>
                <a:spcPct val="30000"/>
              </a:spcAft>
            </a:pPr>
            <a:r>
              <a:rPr lang="en-US" sz="2000" dirty="0">
                <a:latin typeface="Times New Roman" pitchFamily="18" charset="0"/>
                <a:cs typeface="Times New Roman" pitchFamily="18" charset="0"/>
              </a:rPr>
              <a:t>For the purpose of I-O Table, output is defined as the value of goods and services produced by domestic production sectors.</a:t>
            </a:r>
          </a:p>
          <a:p>
            <a:pPr lvl="1">
              <a:lnSpc>
                <a:spcPct val="90000"/>
              </a:lnSpc>
              <a:spcAft>
                <a:spcPct val="30000"/>
              </a:spcAft>
            </a:pPr>
            <a:r>
              <a:rPr lang="en-US" sz="2400" dirty="0">
                <a:latin typeface="Times New Roman" pitchFamily="18" charset="0"/>
                <a:cs typeface="Times New Roman" pitchFamily="18" charset="0"/>
              </a:rPr>
              <a:t>Data contained in I-O tables usually expressed in terms of producer prices. The difference between producer and purchaser prices is due to trade margins and taxes. </a:t>
            </a:r>
          </a:p>
          <a:p>
            <a:pPr lvl="1">
              <a:lnSpc>
                <a:spcPct val="90000"/>
              </a:lnSpc>
              <a:spcAft>
                <a:spcPct val="30000"/>
              </a:spcAft>
            </a:pPr>
            <a:r>
              <a:rPr lang="en-US" sz="2400" i="1" dirty="0">
                <a:latin typeface="Times New Roman" pitchFamily="18" charset="0"/>
                <a:cs typeface="Times New Roman" pitchFamily="18" charset="0"/>
              </a:rPr>
              <a:t>For services, the producer’s price is typically the same as the consumer’s price.</a:t>
            </a:r>
            <a:endParaRPr lang="en-US" sz="2400" dirty="0">
              <a:latin typeface="Times New Roman" pitchFamily="18" charset="0"/>
              <a:cs typeface="Times New Roman" pitchFamily="18" charset="0"/>
            </a:endParaRPr>
          </a:p>
          <a:p>
            <a:pPr lvl="1" eaLnBrk="1" hangingPunct="1">
              <a:lnSpc>
                <a:spcPct val="90000"/>
              </a:lnSpc>
              <a:spcAft>
                <a:spcPct val="30000"/>
              </a:spcAft>
            </a:pPr>
            <a:r>
              <a:rPr lang="en-US" sz="2400" dirty="0">
                <a:latin typeface="Times New Roman" pitchFamily="18" charset="0"/>
                <a:cs typeface="Times New Roman" pitchFamily="18" charset="0"/>
              </a:rPr>
              <a:t>Purchaser Price = Producer Price + Wholesale and Retail Margins + Transportation Costs + Indirect Taxes </a:t>
            </a:r>
          </a:p>
          <a:p>
            <a:pPr lvl="1" eaLnBrk="1" hangingPunct="1">
              <a:lnSpc>
                <a:spcPct val="90000"/>
              </a:lnSpc>
              <a:spcAft>
                <a:spcPct val="30000"/>
              </a:spcAft>
            </a:pPr>
            <a:endParaRPr lang="en-US" sz="2000" i="1" dirty="0">
              <a:latin typeface="Times New Roman" pitchFamily="18" charset="0"/>
              <a:cs typeface="Times New Roman" pitchFamily="18" charset="0"/>
            </a:endParaRPr>
          </a:p>
          <a:p>
            <a:pPr eaLnBrk="1" hangingPunct="1">
              <a:lnSpc>
                <a:spcPct val="90000"/>
              </a:lnSpc>
            </a:pP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20360BB4-A2DF-4BD8-B59D-CFFA289FF0D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latin typeface="Times New Roman" pitchFamily="18" charset="0"/>
                <a:cs typeface="Times New Roman" pitchFamily="18" charset="0"/>
              </a:rPr>
              <a:t>I-O TABLES (Contd.) </a:t>
            </a:r>
            <a:endParaRPr lang="en-US" sz="3600" b="1"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600" b="1" dirty="0">
                <a:latin typeface="Times New Roman" pitchFamily="18" charset="0"/>
                <a:cs typeface="Times New Roman" pitchFamily="18" charset="0"/>
              </a:rPr>
              <a:t>Final Demand</a:t>
            </a:r>
            <a:r>
              <a:rPr lang="en-US" sz="2600" dirty="0">
                <a:latin typeface="Times New Roman" pitchFamily="18" charset="0"/>
                <a:cs typeface="Times New Roman" pitchFamily="18" charset="0"/>
              </a:rPr>
              <a:t>:  Demand for goods and services for final consumption, not used in the production process. It has the following five components:</a:t>
            </a:r>
          </a:p>
          <a:p>
            <a:r>
              <a:rPr lang="en-US" sz="2600" b="1" dirty="0">
                <a:latin typeface="Times New Roman" pitchFamily="18" charset="0"/>
                <a:cs typeface="Times New Roman" pitchFamily="18" charset="0"/>
              </a:rPr>
              <a:t>Household Consumption - </a:t>
            </a:r>
            <a:r>
              <a:rPr lang="en-US" sz="2600" dirty="0">
                <a:latin typeface="Times New Roman" pitchFamily="18" charset="0"/>
                <a:cs typeface="Times New Roman" pitchFamily="18" charset="0"/>
              </a:rPr>
              <a:t>expenditures by households on durable and non-durable goods and services produced in the same year.</a:t>
            </a:r>
          </a:p>
          <a:p>
            <a:r>
              <a:rPr lang="en-US" sz="2600" b="1" dirty="0">
                <a:latin typeface="Times New Roman" pitchFamily="18" charset="0"/>
                <a:cs typeface="Times New Roman" pitchFamily="18" charset="0"/>
              </a:rPr>
              <a:t>Government Consumption - </a:t>
            </a:r>
            <a:r>
              <a:rPr lang="en-US" sz="2600" dirty="0">
                <a:latin typeface="Times New Roman" pitchFamily="18" charset="0"/>
                <a:cs typeface="Times New Roman" pitchFamily="18" charset="0"/>
              </a:rPr>
              <a:t>expenditures of all government levels on purchase of goods and services but </a:t>
            </a:r>
            <a:r>
              <a:rPr lang="en-US" sz="2600" u="sng" dirty="0">
                <a:latin typeface="Times New Roman" pitchFamily="18" charset="0"/>
                <a:cs typeface="Times New Roman" pitchFamily="18" charset="0"/>
              </a:rPr>
              <a:t>excluding wages and salaries </a:t>
            </a:r>
            <a:r>
              <a:rPr lang="en-US" sz="2600" dirty="0">
                <a:latin typeface="Times New Roman" pitchFamily="18" charset="0"/>
                <a:cs typeface="Times New Roman" pitchFamily="18" charset="0"/>
              </a:rPr>
              <a:t>of employees as these are not subject to VAT. Also, purchase of non-durable goods, depreciation of capital goods, and expenditures on military building and equipment are included in this category.</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20360BB4-A2DF-4BD8-B59D-CFFA289FF0DE}" type="slidenum">
              <a:rPr lang="en-US" smtClean="0"/>
              <a:pPr/>
              <a:t>16</a:t>
            </a:fld>
            <a:endParaRPr lang="en-US"/>
          </a:p>
        </p:txBody>
      </p:sp>
    </p:spTree>
    <p:extLst>
      <p:ext uri="{BB962C8B-B14F-4D97-AF65-F5344CB8AC3E}">
        <p14:creationId xmlns:p14="http://schemas.microsoft.com/office/powerpoint/2010/main" val="394042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762000"/>
          </a:xfrm>
        </p:spPr>
        <p:txBody>
          <a:bodyPr/>
          <a:lstStyle/>
          <a:p>
            <a:pPr eaLnBrk="1" hangingPunct="1"/>
            <a:r>
              <a:rPr lang="en-US" sz="3600" dirty="0">
                <a:latin typeface="Times New Roman" pitchFamily="18" charset="0"/>
                <a:cs typeface="Times New Roman" pitchFamily="18" charset="0"/>
              </a:rPr>
              <a:t>I-O TABLES (Contd.) </a:t>
            </a:r>
          </a:p>
        </p:txBody>
      </p:sp>
      <p:sp>
        <p:nvSpPr>
          <p:cNvPr id="23555" name="Rectangle 3"/>
          <p:cNvSpPr>
            <a:spLocks noGrp="1" noChangeArrowheads="1"/>
          </p:cNvSpPr>
          <p:nvPr>
            <p:ph type="body" idx="1"/>
          </p:nvPr>
        </p:nvSpPr>
        <p:spPr>
          <a:xfrm>
            <a:off x="457200" y="914400"/>
            <a:ext cx="8229600" cy="5211763"/>
          </a:xfrm>
        </p:spPr>
        <p:txBody>
          <a:bodyPr>
            <a:normAutofit lnSpcReduction="10000"/>
          </a:bodyPr>
          <a:lstStyle/>
          <a:p>
            <a:pPr eaLnBrk="1" hangingPunct="1">
              <a:lnSpc>
                <a:spcPct val="80000"/>
              </a:lnSpc>
              <a:spcAft>
                <a:spcPct val="50000"/>
              </a:spcAft>
            </a:pPr>
            <a:r>
              <a:rPr lang="en-US" sz="2400" b="1" dirty="0">
                <a:latin typeface="Times New Roman" pitchFamily="18" charset="0"/>
                <a:cs typeface="Times New Roman" pitchFamily="18" charset="0"/>
              </a:rPr>
              <a:t>Final Demand (Cont’d)</a:t>
            </a:r>
            <a:r>
              <a:rPr lang="en-US" sz="2400" dirty="0">
                <a:latin typeface="Times New Roman" pitchFamily="18" charset="0"/>
                <a:cs typeface="Times New Roman" pitchFamily="18" charset="0"/>
              </a:rPr>
              <a:t>:</a:t>
            </a:r>
          </a:p>
          <a:p>
            <a:pPr lvl="1">
              <a:lnSpc>
                <a:spcPct val="80000"/>
              </a:lnSpc>
              <a:spcAft>
                <a:spcPct val="30000"/>
              </a:spcAft>
            </a:pPr>
            <a:r>
              <a:rPr lang="en-US" sz="2000" b="1" dirty="0">
                <a:latin typeface="Times New Roman" pitchFamily="18" charset="0"/>
                <a:cs typeface="Times New Roman" pitchFamily="18" charset="0"/>
              </a:rPr>
              <a:t>Gross Fixed Capital Formation - </a:t>
            </a:r>
            <a:r>
              <a:rPr lang="en-US" sz="2000" dirty="0">
                <a:latin typeface="Times New Roman" pitchFamily="18" charset="0"/>
                <a:cs typeface="Times New Roman" pitchFamily="18" charset="0"/>
              </a:rPr>
              <a:t>procurement of new capital goods produced domestically, and new and used capital goods from import. This includes expenditures for major repairs, and procurement of productive capital.  </a:t>
            </a:r>
          </a:p>
          <a:p>
            <a:pPr lvl="1" eaLnBrk="1" hangingPunct="1">
              <a:lnSpc>
                <a:spcPct val="80000"/>
              </a:lnSpc>
              <a:spcAft>
                <a:spcPct val="30000"/>
              </a:spcAft>
            </a:pPr>
            <a:r>
              <a:rPr lang="en-US" sz="2200" b="1" dirty="0">
                <a:latin typeface="Times New Roman" pitchFamily="18" charset="0"/>
                <a:cs typeface="Times New Roman" pitchFamily="18" charset="0"/>
              </a:rPr>
              <a:t>Change in Inventories</a:t>
            </a:r>
            <a:r>
              <a:rPr lang="en-US" sz="2200" dirty="0">
                <a:latin typeface="Times New Roman" pitchFamily="18" charset="0"/>
                <a:cs typeface="Times New Roman" pitchFamily="18" charset="0"/>
              </a:rPr>
              <a:t>—the difference between the value of raw materials and finished goods at the ending and beginning of the year.  </a:t>
            </a:r>
          </a:p>
          <a:p>
            <a:pPr lvl="1" eaLnBrk="1" hangingPunct="1">
              <a:lnSpc>
                <a:spcPct val="80000"/>
              </a:lnSpc>
            </a:pPr>
            <a:r>
              <a:rPr lang="en-US" sz="2200" b="1" dirty="0">
                <a:latin typeface="Times New Roman" pitchFamily="18" charset="0"/>
                <a:cs typeface="Times New Roman" pitchFamily="18" charset="0"/>
              </a:rPr>
              <a:t>Exports and Imports</a:t>
            </a:r>
            <a:r>
              <a:rPr lang="en-US" sz="2200" dirty="0">
                <a:latin typeface="Times New Roman" pitchFamily="18" charset="0"/>
                <a:cs typeface="Times New Roman" pitchFamily="18" charset="0"/>
              </a:rPr>
              <a:t>—the value of exported or imported goods and services, including transportation, communication, insurance, etc.  Exports include in-country purchases by foreigners, while purchases by residents abroad are categorized as import.</a:t>
            </a:r>
          </a:p>
          <a:p>
            <a:pPr lvl="1" eaLnBrk="1" hangingPunct="1">
              <a:lnSpc>
                <a:spcPct val="80000"/>
              </a:lnSpc>
              <a:buFontTx/>
              <a:buNone/>
            </a:pPr>
            <a:r>
              <a:rPr lang="en-US" sz="2200" dirty="0">
                <a:latin typeface="Times New Roman" pitchFamily="18" charset="0"/>
                <a:cs typeface="Times New Roman" pitchFamily="18" charset="0"/>
              </a:rPr>
              <a:t>	Export transactions are presented in f.o.b. (</a:t>
            </a:r>
            <a:r>
              <a:rPr lang="en-US" sz="2200" i="1" dirty="0">
                <a:latin typeface="Times New Roman" pitchFamily="18" charset="0"/>
                <a:cs typeface="Times New Roman" pitchFamily="18" charset="0"/>
              </a:rPr>
              <a:t>free on board</a:t>
            </a:r>
            <a:r>
              <a:rPr lang="en-US" sz="2200" dirty="0">
                <a:latin typeface="Times New Roman" pitchFamily="18" charset="0"/>
                <a:cs typeface="Times New Roman" pitchFamily="18" charset="0"/>
              </a:rPr>
              <a:t>) prices, which include transportation costs in the exporting country, loading fees, and export taxes.</a:t>
            </a:r>
          </a:p>
          <a:p>
            <a:pPr lvl="1" eaLnBrk="1" hangingPunct="1">
              <a:lnSpc>
                <a:spcPct val="80000"/>
              </a:lnSpc>
              <a:buFontTx/>
              <a:buNone/>
            </a:pPr>
            <a:r>
              <a:rPr lang="en-US" sz="2200" dirty="0">
                <a:latin typeface="Times New Roman" pitchFamily="18" charset="0"/>
                <a:cs typeface="Times New Roman" pitchFamily="18" charset="0"/>
              </a:rPr>
              <a:t>	The value of imports are </a:t>
            </a:r>
            <a:r>
              <a:rPr lang="en-US" sz="2200" i="1" dirty="0">
                <a:latin typeface="Times New Roman" pitchFamily="18" charset="0"/>
                <a:cs typeface="Times New Roman" pitchFamily="18" charset="0"/>
              </a:rPr>
              <a:t>landed costs</a:t>
            </a:r>
            <a:r>
              <a:rPr lang="en-US" sz="2200" dirty="0">
                <a:latin typeface="Times New Roman" pitchFamily="18" charset="0"/>
                <a:cs typeface="Times New Roman" pitchFamily="18" charset="0"/>
              </a:rPr>
              <a:t>, which include cost, insurance, and freight (c.i.f.) and import duties and taxes.</a:t>
            </a:r>
          </a:p>
          <a:p>
            <a:pPr eaLnBrk="1" hangingPunct="1">
              <a:lnSpc>
                <a:spcPct val="80000"/>
              </a:lnSpc>
            </a:pPr>
            <a:endParaRPr lang="en-US" sz="2400" dirty="0"/>
          </a:p>
        </p:txBody>
      </p:sp>
      <p:sp>
        <p:nvSpPr>
          <p:cNvPr id="2" name="Slide Number Placeholder 1"/>
          <p:cNvSpPr>
            <a:spLocks noGrp="1"/>
          </p:cNvSpPr>
          <p:nvPr>
            <p:ph type="sldNum" sz="quarter" idx="12"/>
          </p:nvPr>
        </p:nvSpPr>
        <p:spPr/>
        <p:txBody>
          <a:bodyPr/>
          <a:lstStyle/>
          <a:p>
            <a:fld id="{20360BB4-A2DF-4BD8-B59D-CFFA289FF0D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dirty="0">
                <a:latin typeface="Times New Roman" panose="02020603050405020304" pitchFamily="18" charset="0"/>
                <a:cs typeface="Times New Roman" panose="02020603050405020304" pitchFamily="18" charset="0"/>
              </a:rPr>
              <a:t>Revenue Forecasting and VAT Gap Analysis using I-O Tables </a:t>
            </a:r>
          </a:p>
        </p:txBody>
      </p:sp>
      <p:sp>
        <p:nvSpPr>
          <p:cNvPr id="3" name="Content Placeholder 2"/>
          <p:cNvSpPr>
            <a:spLocks noGrp="1"/>
          </p:cNvSpPr>
          <p:nvPr>
            <p:ph idx="1"/>
          </p:nvPr>
        </p:nvSpPr>
        <p:spPr>
          <a:xfrm>
            <a:off x="457200" y="1447800"/>
            <a:ext cx="8229600" cy="4678363"/>
          </a:xfrm>
        </p:spPr>
        <p:txBody>
          <a:bodyPr>
            <a:normAutofit fontScale="25000" lnSpcReduction="20000"/>
          </a:bodyPr>
          <a:lstStyle/>
          <a:p>
            <a:pPr marL="0" indent="0"/>
            <a:r>
              <a:rPr lang="en-US" sz="80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VAT base is estimated using consumption approach from demand matrix of the IO table.</a:t>
            </a:r>
          </a:p>
          <a:p>
            <a:pPr marL="0" indent="0"/>
            <a:endParaRPr lang="en-US" sz="7000" b="1" dirty="0">
              <a:latin typeface="Times New Roman" panose="02020603050405020304" pitchFamily="18" charset="0"/>
              <a:cs typeface="Times New Roman" panose="02020603050405020304" pitchFamily="18" charset="0"/>
            </a:endParaRPr>
          </a:p>
          <a:p>
            <a:r>
              <a:rPr lang="en-US" altLang="en-US" sz="9600" dirty="0">
                <a:latin typeface="Times New Roman" panose="02020603050405020304" pitchFamily="18" charset="0"/>
                <a:cs typeface="Times New Roman" panose="02020603050405020304" pitchFamily="18" charset="0"/>
              </a:rPr>
              <a:t>The amount of personal and government expenditures shown in the final demand matrix of the I-O tables are used in the construction of VAT base, as they are destined for final use and constitute the bulk of VAT base. </a:t>
            </a:r>
          </a:p>
          <a:p>
            <a:r>
              <a:rPr lang="en-US" altLang="en-US" sz="9600" dirty="0">
                <a:latin typeface="Times New Roman" panose="02020603050405020304" pitchFamily="18" charset="0"/>
                <a:cs typeface="Times New Roman" panose="02020603050405020304" pitchFamily="18" charset="0"/>
              </a:rPr>
              <a:t>Capital expenditures and inventories are excluded from the VAT base. The only exception is residential construction (value of new houses other than land), provided that new houses are subject to VAT. </a:t>
            </a:r>
          </a:p>
          <a:p>
            <a:r>
              <a:rPr lang="en-US" altLang="en-US" sz="9600" dirty="0">
                <a:latin typeface="Times New Roman" panose="02020603050405020304" pitchFamily="18" charset="0"/>
                <a:cs typeface="Times New Roman" panose="02020603050405020304" pitchFamily="18" charset="0"/>
              </a:rPr>
              <a:t>The zero rated and exempt goods and services are removed from the base as no taxes are imposed on those goods and services.  </a:t>
            </a:r>
          </a:p>
          <a:p>
            <a:pPr>
              <a:buNone/>
            </a:pPr>
            <a:endParaRPr lang="en-US" sz="7400" b="1" dirty="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0360BB4-A2DF-4BD8-B59D-CFFA289FF0D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latin typeface="Times New Roman" panose="02020603050405020304" pitchFamily="18" charset="0"/>
                <a:cs typeface="Times New Roman" panose="02020603050405020304" pitchFamily="18" charset="0"/>
              </a:rPr>
              <a:t>VAT Base Estimation </a:t>
            </a:r>
            <a:endParaRPr lang="en-US" sz="4000" i="1" dirty="0"/>
          </a:p>
        </p:txBody>
      </p:sp>
      <p:sp>
        <p:nvSpPr>
          <p:cNvPr id="3" name="Content Placeholder 2"/>
          <p:cNvSpPr>
            <a:spLocks noGrp="1"/>
          </p:cNvSpPr>
          <p:nvPr>
            <p:ph idx="1"/>
          </p:nvPr>
        </p:nvSpPr>
        <p:spPr/>
        <p:txBody>
          <a:bodyPr>
            <a:noAutofit/>
          </a:bodyPr>
          <a:lstStyle/>
          <a:p>
            <a:r>
              <a:rPr lang="en-US" altLang="en-US" sz="2400" dirty="0">
                <a:latin typeface="Times New Roman" panose="02020603050405020304" pitchFamily="18" charset="0"/>
                <a:cs typeface="Times New Roman" panose="02020603050405020304" pitchFamily="18" charset="0"/>
              </a:rPr>
              <a:t>For zero-rated goods and services, no further adjustment is needed. But for exempt goods and services, there is no refund of input taxes and taxes on purchase of capital. So for exempt sectors, both inputs and capital purchase are added back.</a:t>
            </a:r>
          </a:p>
          <a:p>
            <a:r>
              <a:rPr lang="en-US" altLang="en-US" sz="2400" dirty="0">
                <a:latin typeface="Times New Roman" panose="02020603050405020304" pitchFamily="18" charset="0"/>
                <a:cs typeface="Times New Roman" panose="02020603050405020304" pitchFamily="18" charset="0"/>
              </a:rPr>
              <a:t>For the government sector, since services like education and health are mostly VAT exempt, inputs and capital purchase by those sectors will be added back.  </a:t>
            </a:r>
          </a:p>
          <a:p>
            <a:endParaRPr lang="en-US" sz="2200" dirty="0"/>
          </a:p>
        </p:txBody>
      </p:sp>
      <p:sp>
        <p:nvSpPr>
          <p:cNvPr id="4" name="Slide Number Placeholder 3"/>
          <p:cNvSpPr>
            <a:spLocks noGrp="1"/>
          </p:cNvSpPr>
          <p:nvPr>
            <p:ph type="sldNum" sz="quarter" idx="12"/>
          </p:nvPr>
        </p:nvSpPr>
        <p:spPr/>
        <p:txBody>
          <a:bodyPr/>
          <a:lstStyle/>
          <a:p>
            <a:fld id="{20360BB4-A2DF-4BD8-B59D-CFFA289FF0DE}" type="slidenum">
              <a:rPr lang="en-US" smtClean="0"/>
              <a:pPr/>
              <a:t>19</a:t>
            </a:fld>
            <a:endParaRPr lang="en-US"/>
          </a:p>
        </p:txBody>
      </p:sp>
    </p:spTree>
    <p:extLst>
      <p:ext uri="{BB962C8B-B14F-4D97-AF65-F5344CB8AC3E}">
        <p14:creationId xmlns:p14="http://schemas.microsoft.com/office/powerpoint/2010/main" val="67194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9600"/>
            <a:ext cx="7772400" cy="838200"/>
          </a:xfrm>
        </p:spPr>
        <p:txBody>
          <a:bodyPr>
            <a:normAutofit fontScale="90000"/>
          </a:bodyPr>
          <a:lstStyle/>
          <a:p>
            <a:r>
              <a:rPr lang="en-US" sz="3200" b="1" dirty="0">
                <a:latin typeface="Times New Roman" pitchFamily="18" charset="0"/>
                <a:cs typeface="Times New Roman" pitchFamily="18" charset="0"/>
              </a:rPr>
              <a:t>VAT BASE MODELING:</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CONCEPTUAL UNDERSTANDING (1)</a:t>
            </a:r>
            <a:br>
              <a:rPr lang="en-US" sz="3200"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6147" name="Rectangle 3"/>
          <p:cNvSpPr>
            <a:spLocks noGrp="1" noChangeArrowheads="1"/>
          </p:cNvSpPr>
          <p:nvPr>
            <p:ph type="body" idx="1"/>
          </p:nvPr>
        </p:nvSpPr>
        <p:spPr>
          <a:xfrm>
            <a:off x="685800" y="1600200"/>
            <a:ext cx="7772400" cy="4495800"/>
          </a:xfrm>
        </p:spPr>
        <p:txBody>
          <a:bodyPr>
            <a:normAutofit/>
          </a:bodyPr>
          <a:lstStyle/>
          <a:p>
            <a:pPr>
              <a:lnSpc>
                <a:spcPct val="90000"/>
              </a:lnSpc>
              <a:buFont typeface="Wingdings" pitchFamily="2" charset="2"/>
              <a:buChar char="§"/>
            </a:pPr>
            <a:r>
              <a:rPr lang="en-US" sz="2400" b="1" dirty="0">
                <a:latin typeface="Times New Roman" pitchFamily="18" charset="0"/>
                <a:cs typeface="Times New Roman" pitchFamily="18" charset="0"/>
              </a:rPr>
              <a:t>To estimate the VAT base, start with:</a:t>
            </a:r>
          </a:p>
          <a:p>
            <a:pPr>
              <a:lnSpc>
                <a:spcPct val="90000"/>
              </a:lnSpc>
              <a:buNone/>
            </a:pPr>
            <a:r>
              <a:rPr lang="en-US" sz="2200" dirty="0">
                <a:latin typeface="Times New Roman" pitchFamily="18" charset="0"/>
                <a:cs typeface="Times New Roman" pitchFamily="18" charset="0"/>
              </a:rPr>
              <a:t>	</a:t>
            </a:r>
          </a:p>
          <a:p>
            <a:pPr>
              <a:lnSpc>
                <a:spcPct val="90000"/>
              </a:lnSpc>
              <a:buNone/>
            </a:pPr>
            <a:r>
              <a:rPr lang="en-US" sz="2200" dirty="0">
                <a:latin typeface="Times New Roman" pitchFamily="18" charset="0"/>
                <a:cs typeface="Times New Roman" pitchFamily="18" charset="0"/>
              </a:rPr>
              <a:t>	GDP (Y) = Consumption (C) + Gross Capital Formation (I) + Government Expenditure (</a:t>
            </a:r>
            <a:r>
              <a:rPr lang="en-US" sz="2200" dirty="0" err="1">
                <a:latin typeface="Times New Roman" pitchFamily="18" charset="0"/>
                <a:cs typeface="Times New Roman" pitchFamily="18" charset="0"/>
              </a:rPr>
              <a:t>G</a:t>
            </a:r>
            <a:r>
              <a:rPr lang="en-US" sz="2200" baseline="-30000" dirty="0" err="1">
                <a:latin typeface="Times New Roman" pitchFamily="18" charset="0"/>
                <a:cs typeface="Times New Roman" pitchFamily="18" charset="0"/>
              </a:rPr>
              <a:t>c</a:t>
            </a:r>
            <a:r>
              <a:rPr lang="en-US" sz="2200" dirty="0" err="1">
                <a:latin typeface="Times New Roman" pitchFamily="18" charset="0"/>
                <a:cs typeface="Times New Roman" pitchFamily="18" charset="0"/>
              </a:rPr>
              <a:t>+G</a:t>
            </a:r>
            <a:r>
              <a:rPr lang="en-US" sz="2200" baseline="-30000" dirty="0" err="1">
                <a:latin typeface="Times New Roman" pitchFamily="18" charset="0"/>
                <a:cs typeface="Times New Roman" pitchFamily="18" charset="0"/>
              </a:rPr>
              <a:t>w</a:t>
            </a:r>
            <a:r>
              <a:rPr lang="en-US" sz="2200" dirty="0">
                <a:latin typeface="Times New Roman" pitchFamily="18" charset="0"/>
                <a:cs typeface="Times New Roman" pitchFamily="18" charset="0"/>
              </a:rPr>
              <a:t>) + Exports (X) – Imports (M)</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a:t>
            </a:r>
            <a:r>
              <a:rPr lang="en-US" sz="2400" baseline="-30000" dirty="0" err="1">
                <a:latin typeface="Times New Roman" pitchFamily="18" charset="0"/>
                <a:cs typeface="Times New Roman" pitchFamily="18" charset="0"/>
              </a:rPr>
              <a:t>c</a:t>
            </a:r>
            <a:r>
              <a:rPr lang="en-US" sz="2400" dirty="0">
                <a:latin typeface="Times New Roman" pitchFamily="18" charset="0"/>
                <a:cs typeface="Times New Roman" pitchFamily="18" charset="0"/>
              </a:rPr>
              <a:t> is final government expenditure on goods and services while </a:t>
            </a:r>
            <a:r>
              <a:rPr lang="en-US" sz="2400" dirty="0" err="1">
                <a:latin typeface="Times New Roman" pitchFamily="18" charset="0"/>
                <a:cs typeface="Times New Roman" pitchFamily="18" charset="0"/>
              </a:rPr>
              <a:t>G</a:t>
            </a:r>
            <a:r>
              <a:rPr lang="en-US" sz="2400" baseline="-30000" dirty="0" err="1">
                <a:latin typeface="Times New Roman" pitchFamily="18" charset="0"/>
                <a:cs typeface="Times New Roman" pitchFamily="18" charset="0"/>
              </a:rPr>
              <a:t>w</a:t>
            </a:r>
            <a:r>
              <a:rPr lang="en-US" sz="2400" dirty="0">
                <a:latin typeface="Times New Roman" pitchFamily="18" charset="0"/>
                <a:cs typeface="Times New Roman" pitchFamily="18" charset="0"/>
              </a:rPr>
              <a:t> is government expenditure on salaries and wages.</a:t>
            </a:r>
          </a:p>
          <a:p>
            <a:pPr>
              <a:buNone/>
            </a:pPr>
            <a:r>
              <a:rPr lang="en-US" sz="2400" dirty="0">
                <a:latin typeface="Times New Roman" pitchFamily="18" charset="0"/>
                <a:cs typeface="Times New Roman" pitchFamily="18" charset="0"/>
              </a:rPr>
              <a:t>	Consumption VAT Base = C + </a:t>
            </a:r>
            <a:r>
              <a:rPr lang="en-US" sz="2400" dirty="0" err="1">
                <a:latin typeface="Times New Roman" pitchFamily="18" charset="0"/>
                <a:cs typeface="Times New Roman" pitchFamily="18" charset="0"/>
              </a:rPr>
              <a:t>G</a:t>
            </a:r>
            <a:r>
              <a:rPr lang="en-US" sz="2400" baseline="-30000" dirty="0" err="1">
                <a:latin typeface="Times New Roman" pitchFamily="18" charset="0"/>
                <a:cs typeface="Times New Roman" pitchFamily="18" charset="0"/>
              </a:rPr>
              <a:t>c</a:t>
            </a:r>
            <a:r>
              <a:rPr lang="en-US" sz="2400" dirty="0">
                <a:latin typeface="Times New Roman" pitchFamily="18" charset="0"/>
                <a:cs typeface="Times New Roman" pitchFamily="18" charset="0"/>
              </a:rPr>
              <a:t> = Y – </a:t>
            </a:r>
            <a:r>
              <a:rPr lang="en-US" sz="2400" dirty="0" err="1">
                <a:latin typeface="Times New Roman" pitchFamily="18" charset="0"/>
                <a:cs typeface="Times New Roman" pitchFamily="18" charset="0"/>
              </a:rPr>
              <a:t>G</a:t>
            </a:r>
            <a:r>
              <a:rPr lang="en-US" sz="2400" baseline="-30000" dirty="0" err="1">
                <a:latin typeface="Times New Roman" pitchFamily="18" charset="0"/>
                <a:cs typeface="Times New Roman" pitchFamily="18" charset="0"/>
              </a:rPr>
              <a:t>w</a:t>
            </a:r>
            <a:r>
              <a:rPr lang="en-US" sz="2400" dirty="0">
                <a:latin typeface="Times New Roman" pitchFamily="18" charset="0"/>
                <a:cs typeface="Times New Roman" pitchFamily="18" charset="0"/>
              </a:rPr>
              <a:t> - I – (X-M</a:t>
            </a:r>
            <a:r>
              <a:rPr lang="en-US" sz="2400" dirty="0">
                <a:cs typeface="Times New Roman" pitchFamily="18" charset="0"/>
              </a:rPr>
              <a:t>) </a:t>
            </a:r>
          </a:p>
          <a:p>
            <a:pPr algn="just">
              <a:lnSpc>
                <a:spcPct val="90000"/>
              </a:lnSpc>
              <a:buNone/>
            </a:pPr>
            <a:endParaRPr lang="en-US" sz="2400" dirty="0">
              <a:cs typeface="Times New Roman" pitchFamily="18" charset="0"/>
            </a:endParaRPr>
          </a:p>
        </p:txBody>
      </p:sp>
      <p:sp>
        <p:nvSpPr>
          <p:cNvPr id="2" name="Slide Number Placeholder 1"/>
          <p:cNvSpPr>
            <a:spLocks noGrp="1"/>
          </p:cNvSpPr>
          <p:nvPr>
            <p:ph type="sldNum" sz="quarter" idx="12"/>
          </p:nvPr>
        </p:nvSpPr>
        <p:spPr/>
        <p:txBody>
          <a:bodyPr/>
          <a:lstStyle/>
          <a:p>
            <a:fld id="{20360BB4-A2DF-4BD8-B59D-CFFA289FF0D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Taxable Proportion and Exempt Small Traders</a:t>
            </a:r>
            <a:r>
              <a:rPr lang="en-US" dirty="0">
                <a:latin typeface="Times New Roman" pitchFamily="18" charset="0"/>
                <a:cs typeface="Times New Roman" pitchFamily="18" charset="0"/>
              </a:rPr>
              <a:t> </a:t>
            </a:r>
          </a:p>
        </p:txBody>
      </p:sp>
      <p:sp>
        <p:nvSpPr>
          <p:cNvPr id="3" name="Content Placeholder 2"/>
          <p:cNvSpPr>
            <a:spLocks noGrp="1"/>
          </p:cNvSpPr>
          <p:nvPr>
            <p:ph idx="1"/>
          </p:nvPr>
        </p:nvSpPr>
        <p:spPr/>
        <p:txBody>
          <a:bodyPr>
            <a:noAutofit/>
          </a:bodyPr>
          <a:lstStyle/>
          <a:p>
            <a:r>
              <a:rPr lang="en-US" sz="2200" dirty="0">
                <a:latin typeface="Times New Roman" pitchFamily="18" charset="0"/>
                <a:cs typeface="Times New Roman" pitchFamily="18" charset="0"/>
              </a:rPr>
              <a:t>Many goods and services are not fully taxed, i.e. taxable proportion is less than 1. The tax base must be adjusted for taxable proportion.</a:t>
            </a:r>
          </a:p>
          <a:p>
            <a:r>
              <a:rPr lang="en-US" sz="2200" dirty="0">
                <a:latin typeface="Times New Roman" pitchFamily="18" charset="0"/>
                <a:cs typeface="Times New Roman" pitchFamily="18" charset="0"/>
              </a:rPr>
              <a:t>For instance, category “Food, Beverages,  Tobacco”. While items like cereals, fish/meat, vegetables, unprocessed food are zero-rated but processed food, alcoholic beverages and tobacco products are not. Taxable proportion may be calculated using the ratio of household expenditures on zero-rated items to total expenditures on this category from household expenditure survey data.</a:t>
            </a:r>
          </a:p>
          <a:p>
            <a:r>
              <a:rPr lang="en-US" altLang="en-US" sz="2200" dirty="0">
                <a:latin typeface="Times New Roman" panose="02020603050405020304" pitchFamily="18" charset="0"/>
                <a:cs typeface="Times New Roman" panose="02020603050405020304" pitchFamily="18" charset="0"/>
              </a:rPr>
              <a:t>To get the actual tax base, we next apply the taxable portion to the purchaser price value. The expected VAT revenue by commodity is then calculated by multiplying the tax base by the taxable proportion and the tax rate to generate tax revenues, assuming full compliance.</a:t>
            </a:r>
            <a:r>
              <a:rPr lang="en-US" sz="22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20360BB4-A2DF-4BD8-B59D-CFFA289FF0D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200" b="1" dirty="0">
                <a:latin typeface="Times New Roman" panose="02020603050405020304" pitchFamily="18" charset="0"/>
                <a:cs typeface="Times New Roman" panose="02020603050405020304" pitchFamily="18" charset="0"/>
              </a:rPr>
              <a:t>FINAL TAX BASE, TAX REVENUES AND VAT GAP</a:t>
            </a:r>
          </a:p>
        </p:txBody>
      </p:sp>
      <p:sp>
        <p:nvSpPr>
          <p:cNvPr id="31747" name="Rectangle 3"/>
          <p:cNvSpPr>
            <a:spLocks noGrp="1" noChangeArrowheads="1"/>
          </p:cNvSpPr>
          <p:nvPr>
            <p:ph type="body" idx="1"/>
          </p:nvPr>
        </p:nvSpPr>
        <p:spPr>
          <a:xfrm>
            <a:off x="228600" y="1676400"/>
            <a:ext cx="8458200" cy="4419600"/>
          </a:xfrm>
        </p:spPr>
        <p:txBody>
          <a:bodyPr>
            <a:normAutofit lnSpcReduction="10000"/>
          </a:bodyPr>
          <a:lstStyle/>
          <a:p>
            <a:pPr>
              <a:lnSpc>
                <a:spcPct val="90000"/>
              </a:lnSpc>
            </a:pPr>
            <a:r>
              <a:rPr lang="en-US" sz="2400" dirty="0">
                <a:latin typeface="Times New Roman" pitchFamily="18" charset="0"/>
                <a:cs typeface="Times New Roman" pitchFamily="18" charset="0"/>
              </a:rPr>
              <a:t>Traders below certain threshold are generally VAT exempt for administrative reasons.  To estimate this exempt value added, the distribution of value added by business turnover should be used and this amount should be subtracted.</a:t>
            </a:r>
            <a:endParaRPr lang="en-US" altLang="en-US" sz="2400" dirty="0">
              <a:latin typeface="Times New Roman" panose="02020603050405020304" pitchFamily="18" charset="0"/>
              <a:cs typeface="Times New Roman" panose="02020603050405020304" pitchFamily="18" charset="0"/>
            </a:endParaRPr>
          </a:p>
          <a:p>
            <a:pPr>
              <a:lnSpc>
                <a:spcPct val="90000"/>
              </a:lnSpc>
            </a:pPr>
            <a:r>
              <a:rPr lang="en-US" altLang="en-US" sz="2400" dirty="0">
                <a:latin typeface="Times New Roman" panose="02020603050405020304" pitchFamily="18" charset="0"/>
                <a:cs typeface="Times New Roman" panose="02020603050405020304" pitchFamily="18" charset="0"/>
              </a:rPr>
              <a:t>Due to several factors such as incorrect measurements, tax free allowances for small importers, tax evasion, small traders’ exemptions, and the inability of tax administration to fully administer the tax system, the compliance rate (equal to the actual sales tax collections divided by the expected sales tax revenues) may be significantly less than 1 (say 60%). If compliance rates differ among commodities, they should be accounted for separately.</a:t>
            </a:r>
          </a:p>
          <a:p>
            <a:pPr>
              <a:lnSpc>
                <a:spcPct val="90000"/>
              </a:lnSpc>
            </a:pPr>
            <a:r>
              <a:rPr lang="en-US" altLang="en-US" sz="2400" dirty="0">
                <a:latin typeface="Times New Roman" panose="02020603050405020304" pitchFamily="18" charset="0"/>
                <a:cs typeface="Times New Roman" panose="02020603050405020304" pitchFamily="18" charset="0"/>
              </a:rPr>
              <a:t>Once we know the VAT potential, VAT gap will follows.</a:t>
            </a:r>
          </a:p>
          <a:p>
            <a:pPr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20360BB4-A2DF-4BD8-B59D-CFFA289FF0DE}" type="slidenum">
              <a:rPr lang="en-US" smtClean="0"/>
              <a:pPr/>
              <a:t>21</a:t>
            </a:fld>
            <a:endParaRPr lang="en-US"/>
          </a:p>
        </p:txBody>
      </p:sp>
    </p:spTree>
    <p:extLst>
      <p:ext uri="{BB962C8B-B14F-4D97-AF65-F5344CB8AC3E}">
        <p14:creationId xmlns:p14="http://schemas.microsoft.com/office/powerpoint/2010/main" val="3181940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References</a:t>
            </a:r>
          </a:p>
        </p:txBody>
      </p:sp>
      <p:sp>
        <p:nvSpPr>
          <p:cNvPr id="3" name="Content Placeholder 2"/>
          <p:cNvSpPr>
            <a:spLocks noGrp="1"/>
          </p:cNvSpPr>
          <p:nvPr>
            <p:ph idx="1"/>
          </p:nvPr>
        </p:nvSpPr>
        <p:spPr/>
        <p:txBody>
          <a:bodyPr>
            <a:normAutofit lnSpcReduction="10000"/>
          </a:bodyPr>
          <a:lstStyle/>
          <a:p>
            <a:pPr lvl="0"/>
            <a:r>
              <a:rPr lang="en-US" dirty="0"/>
              <a:t>Jenkins, Glenn P., GP Shukla, and Chun-Yan </a:t>
            </a:r>
            <a:r>
              <a:rPr lang="en-US" dirty="0" err="1"/>
              <a:t>Kuo</a:t>
            </a:r>
            <a:r>
              <a:rPr lang="en-US" dirty="0"/>
              <a:t>.  2000.  </a:t>
            </a:r>
            <a:r>
              <a:rPr lang="en-US" i="1" dirty="0"/>
              <a:t>Tax Analysis and Revenue Forecasting—Issues and Techniques</a:t>
            </a:r>
            <a:r>
              <a:rPr lang="en-US" dirty="0"/>
              <a:t>.  Harvard University.</a:t>
            </a:r>
          </a:p>
          <a:p>
            <a:pPr lvl="0"/>
            <a:r>
              <a:rPr lang="en-US" dirty="0"/>
              <a:t>Le, Minh Tuan.  2007. Estimating the VAT Base:  Method and Application.  </a:t>
            </a:r>
            <a:r>
              <a:rPr lang="en-US" i="1" dirty="0"/>
              <a:t>Tax Notes International.</a:t>
            </a:r>
          </a:p>
          <a:p>
            <a:pPr lvl="0"/>
            <a:r>
              <a:rPr lang="en-US" dirty="0"/>
              <a:t>OECD.  2001. </a:t>
            </a:r>
            <a:r>
              <a:rPr lang="en-US" i="1" dirty="0"/>
              <a:t> Measuring Productivity – OECD Manual.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68120A-2759-47C5-BEF8-A441BA0FE536}" type="slidenum">
              <a:rPr lang="en-US" smtClean="0"/>
              <a:t>22</a:t>
            </a:fld>
            <a:endParaRPr lang="en-US"/>
          </a:p>
        </p:txBody>
      </p:sp>
    </p:spTree>
    <p:extLst>
      <p:ext uri="{BB962C8B-B14F-4D97-AF65-F5344CB8AC3E}">
        <p14:creationId xmlns:p14="http://schemas.microsoft.com/office/powerpoint/2010/main" val="3528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itchFamily="18" charset="0"/>
                <a:cs typeface="Times New Roman" pitchFamily="18" charset="0"/>
              </a:rPr>
              <a:t>ANNEX 1:</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I-O TABLES AND GDP </a:t>
            </a:r>
            <a:endParaRPr lang="en-US" sz="3600" dirty="0"/>
          </a:p>
        </p:txBody>
      </p:sp>
      <p:sp>
        <p:nvSpPr>
          <p:cNvPr id="3" name="Content Placeholder 2"/>
          <p:cNvSpPr>
            <a:spLocks noGrp="1"/>
          </p:cNvSpPr>
          <p:nvPr>
            <p:ph idx="1"/>
          </p:nvPr>
        </p:nvSpPr>
        <p:spPr/>
        <p:txBody>
          <a:bodyPr>
            <a:normAutofit fontScale="92500" lnSpcReduction="20000"/>
          </a:bodyPr>
          <a:lstStyle/>
          <a:p>
            <a:r>
              <a:rPr lang="en-US" sz="2400" dirty="0">
                <a:latin typeface="Times New Roman" pitchFamily="18" charset="0"/>
                <a:cs typeface="Times New Roman" pitchFamily="18" charset="0"/>
              </a:rPr>
              <a:t>Thorough understanding of the sector classification is important for estimating the VAT and general sales tax bases.</a:t>
            </a:r>
          </a:p>
          <a:p>
            <a:r>
              <a:rPr lang="en-US" sz="2400" dirty="0">
                <a:latin typeface="Times New Roman" pitchFamily="18" charset="0"/>
                <a:cs typeface="Times New Roman" pitchFamily="18" charset="0"/>
              </a:rPr>
              <a:t>Understanding what is included in the sector grouping is also critical for determining the taxable proportion of the sector production/ consumption.</a:t>
            </a:r>
          </a:p>
          <a:p>
            <a:pPr>
              <a:lnSpc>
                <a:spcPct val="80000"/>
              </a:lnSpc>
              <a:spcAft>
                <a:spcPct val="50000"/>
              </a:spcAft>
            </a:pPr>
            <a:endParaRPr lang="en-US" sz="2400" dirty="0">
              <a:latin typeface="Times New Roman" pitchFamily="18" charset="0"/>
              <a:cs typeface="Times New Roman" pitchFamily="18" charset="0"/>
            </a:endParaRPr>
          </a:p>
          <a:p>
            <a:pPr>
              <a:lnSpc>
                <a:spcPct val="80000"/>
              </a:lnSpc>
              <a:spcAft>
                <a:spcPct val="50000"/>
              </a:spcAft>
            </a:pPr>
            <a:r>
              <a:rPr lang="en-US" sz="2400" dirty="0">
                <a:latin typeface="Times New Roman" pitchFamily="18" charset="0"/>
                <a:cs typeface="Times New Roman" pitchFamily="18" charset="0"/>
              </a:rPr>
              <a:t>GDP can also be calculated from the I-O Table using both expenditure and income approaches.</a:t>
            </a:r>
          </a:p>
          <a:p>
            <a:pPr lvl="1">
              <a:lnSpc>
                <a:spcPct val="80000"/>
              </a:lnSpc>
              <a:spcAft>
                <a:spcPct val="20000"/>
              </a:spcAft>
            </a:pPr>
            <a:r>
              <a:rPr lang="en-US" sz="2400" dirty="0">
                <a:latin typeface="Times New Roman" pitchFamily="18" charset="0"/>
                <a:cs typeface="Times New Roman" pitchFamily="18" charset="0"/>
              </a:rPr>
              <a:t>Expenditure Approach </a:t>
            </a:r>
            <a:r>
              <a:rPr lang="en-US" sz="2400" dirty="0">
                <a:latin typeface="Times New Roman" pitchFamily="18" charset="0"/>
                <a:cs typeface="Times New Roman" pitchFamily="18" charset="0"/>
                <a:sym typeface="Wingdings" pitchFamily="2" charset="2"/>
              </a:rPr>
              <a:t> Data from Final Demand Matrix</a:t>
            </a:r>
          </a:p>
          <a:p>
            <a:pPr lvl="1">
              <a:lnSpc>
                <a:spcPct val="80000"/>
              </a:lnSpc>
              <a:spcAft>
                <a:spcPct val="80000"/>
              </a:spcAft>
              <a:buNone/>
            </a:pPr>
            <a:r>
              <a:rPr lang="en-US" sz="2400" dirty="0">
                <a:latin typeface="Times New Roman" pitchFamily="18" charset="0"/>
                <a:cs typeface="Times New Roman" pitchFamily="18" charset="0"/>
                <a:sym typeface="Wingdings" pitchFamily="2" charset="2"/>
              </a:rPr>
              <a:t>	GDP = C + G + I + X – M</a:t>
            </a:r>
          </a:p>
          <a:p>
            <a:pPr lvl="1">
              <a:lnSpc>
                <a:spcPct val="80000"/>
              </a:lnSpc>
              <a:spcAft>
                <a:spcPct val="20000"/>
              </a:spcAft>
            </a:pPr>
            <a:r>
              <a:rPr lang="en-US" sz="2400" dirty="0">
                <a:latin typeface="Times New Roman" pitchFamily="18" charset="0"/>
                <a:cs typeface="Times New Roman" pitchFamily="18" charset="0"/>
              </a:rPr>
              <a:t>Income Approach </a:t>
            </a:r>
            <a:r>
              <a:rPr lang="en-US" sz="2400" dirty="0">
                <a:latin typeface="Times New Roman" pitchFamily="18" charset="0"/>
                <a:cs typeface="Times New Roman" pitchFamily="18" charset="0"/>
                <a:sym typeface="Wingdings" pitchFamily="2" charset="2"/>
              </a:rPr>
              <a:t> Data from Primary Input Matrix</a:t>
            </a:r>
          </a:p>
          <a:p>
            <a:pPr lvl="1">
              <a:lnSpc>
                <a:spcPct val="80000"/>
              </a:lnSpc>
              <a:buNone/>
            </a:pPr>
            <a:r>
              <a:rPr lang="en-US" sz="2400" b="1" dirty="0">
                <a:latin typeface="Times New Roman" pitchFamily="18" charset="0"/>
                <a:cs typeface="Times New Roman" pitchFamily="18" charset="0"/>
                <a:sym typeface="Wingdings" pitchFamily="2" charset="2"/>
              </a:rPr>
              <a:t>	</a:t>
            </a:r>
            <a:r>
              <a:rPr lang="en-US" sz="2400" dirty="0">
                <a:latin typeface="Times New Roman" pitchFamily="18" charset="0"/>
                <a:cs typeface="Times New Roman" pitchFamily="18" charset="0"/>
                <a:sym typeface="Wingdings" pitchFamily="2" charset="2"/>
              </a:rPr>
              <a:t>GDP = Total Gross Value Added (sum of payment to labor, gross profit which is payment to equity holders, interest payment to lenders and rental to land owners) </a:t>
            </a:r>
          </a:p>
          <a:p>
            <a:pPr>
              <a:lnSpc>
                <a:spcPct val="80000"/>
              </a:lnSpc>
            </a:pPr>
            <a:endParaRPr lang="en-US" sz="18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20360BB4-A2DF-4BD8-B59D-CFFA289FF0DE}" type="slidenum">
              <a:rPr lang="en-US" smtClean="0"/>
              <a:pPr/>
              <a:t>23</a:t>
            </a:fld>
            <a:endParaRPr lang="en-US"/>
          </a:p>
        </p:txBody>
      </p:sp>
    </p:spTree>
    <p:extLst>
      <p:ext uri="{BB962C8B-B14F-4D97-AF65-F5344CB8AC3E}">
        <p14:creationId xmlns:p14="http://schemas.microsoft.com/office/powerpoint/2010/main" val="74847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381000"/>
            <a:ext cx="7772400" cy="990600"/>
          </a:xfrm>
        </p:spPr>
        <p:txBody>
          <a:bodyPr>
            <a:normAutofit fontScale="90000"/>
          </a:bodyPr>
          <a:lstStyle/>
          <a:p>
            <a:r>
              <a:rPr lang="en-US" sz="3200" b="1" dirty="0">
                <a:latin typeface="Times New Roman" pitchFamily="18" charset="0"/>
                <a:cs typeface="Times New Roman" pitchFamily="18" charset="0"/>
              </a:rPr>
              <a:t>CONCEPTUAL UNDERSTANDING (2)</a:t>
            </a:r>
            <a:br>
              <a:rPr lang="en-US" sz="3200"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graphicFrame>
        <p:nvGraphicFramePr>
          <p:cNvPr id="1026" name="Object 3"/>
          <p:cNvGraphicFramePr>
            <a:graphicFrameLocks noGrp="1" noChangeAspect="1"/>
          </p:cNvGraphicFramePr>
          <p:nvPr>
            <p:ph type="body" idx="1"/>
            <p:extLst>
              <p:ext uri="{D42A27DB-BD31-4B8C-83A1-F6EECF244321}">
                <p14:modId xmlns:p14="http://schemas.microsoft.com/office/powerpoint/2010/main" val="1956614320"/>
              </p:ext>
            </p:extLst>
          </p:nvPr>
        </p:nvGraphicFramePr>
        <p:xfrm>
          <a:off x="1454150" y="1527175"/>
          <a:ext cx="6521450" cy="4876800"/>
        </p:xfrm>
        <a:graphic>
          <a:graphicData uri="http://schemas.openxmlformats.org/presentationml/2006/ole">
            <mc:AlternateContent xmlns:mc="http://schemas.openxmlformats.org/markup-compatibility/2006">
              <mc:Choice xmlns:v="urn:schemas-microsoft-com:vml" Requires="v">
                <p:oleObj spid="_x0000_s1089" name="Document" r:id="rId3" imgW="5980086" imgH="4471570" progId="Word.Document.8">
                  <p:embed/>
                </p:oleObj>
              </mc:Choice>
              <mc:Fallback>
                <p:oleObj name="Document" r:id="rId3" imgW="5980086" imgH="4471570" progId="Word.Document.8">
                  <p:embed/>
                  <p:pic>
                    <p:nvPicPr>
                      <p:cNvPr id="0" name="Picture 19"/>
                      <p:cNvPicPr>
                        <a:picLocks noGrp="1" noChangeAspect="1" noChangeArrowheads="1"/>
                      </p:cNvPicPr>
                      <p:nvPr/>
                    </p:nvPicPr>
                    <p:blipFill>
                      <a:blip r:embed="rId4"/>
                      <a:srcRect/>
                      <a:stretch>
                        <a:fillRect/>
                      </a:stretch>
                    </p:blipFill>
                    <p:spPr bwMode="auto">
                      <a:xfrm>
                        <a:off x="1454150" y="1527175"/>
                        <a:ext cx="652145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20360BB4-A2DF-4BD8-B59D-CFFA289FF0D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z="3200" b="1" dirty="0">
                <a:latin typeface="Times New Roman" pitchFamily="18" charset="0"/>
                <a:cs typeface="Times New Roman" pitchFamily="18" charset="0"/>
              </a:rPr>
              <a:t>CONCEPTUAL UNDERSTANDING (3)</a:t>
            </a:r>
            <a:br>
              <a:rPr lang="en-US" sz="3200" dirty="0">
                <a:latin typeface="Times New Roman" pitchFamily="18" charset="0"/>
                <a:cs typeface="Times New Roman" pitchFamily="18" charset="0"/>
              </a:rPr>
            </a:br>
            <a:endParaRPr lang="en-US" sz="3200" b="1" i="1" dirty="0">
              <a:latin typeface="Times New Roman" pitchFamily="18" charset="0"/>
              <a:cs typeface="Times New Roman" pitchFamily="18" charset="0"/>
            </a:endParaRPr>
          </a:p>
        </p:txBody>
      </p:sp>
      <p:graphicFrame>
        <p:nvGraphicFramePr>
          <p:cNvPr id="2050" name="Object 3"/>
          <p:cNvGraphicFramePr>
            <a:graphicFrameLocks noGrp="1" noChangeAspect="1"/>
          </p:cNvGraphicFramePr>
          <p:nvPr>
            <p:ph type="body" idx="1"/>
          </p:nvPr>
        </p:nvGraphicFramePr>
        <p:xfrm>
          <a:off x="1397000" y="1604963"/>
          <a:ext cx="6565900" cy="4865687"/>
        </p:xfrm>
        <a:graphic>
          <a:graphicData uri="http://schemas.openxmlformats.org/presentationml/2006/ole">
            <mc:AlternateContent xmlns:mc="http://schemas.openxmlformats.org/markup-compatibility/2006">
              <mc:Choice xmlns:v="urn:schemas-microsoft-com:vml" Requires="v">
                <p:oleObj spid="_x0000_s2113" name="Document" r:id="rId3" imgW="5980086" imgH="4432356" progId="Word.Document.8">
                  <p:embed/>
                </p:oleObj>
              </mc:Choice>
              <mc:Fallback>
                <p:oleObj name="Document" r:id="rId3" imgW="5980086" imgH="4432356" progId="Word.Document.8">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1604963"/>
                        <a:ext cx="6565900" cy="486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20360BB4-A2DF-4BD8-B59D-CFFA289FF0D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200" b="1" dirty="0">
                <a:latin typeface="Times New Roman" pitchFamily="18" charset="0"/>
                <a:cs typeface="Times New Roman" pitchFamily="18" charset="0"/>
              </a:rPr>
              <a:t>DISAGGREGATE OR INPUT - OUTPUT APPROACH</a:t>
            </a:r>
          </a:p>
        </p:txBody>
      </p:sp>
      <p:sp>
        <p:nvSpPr>
          <p:cNvPr id="10243" name="Rectangle 3"/>
          <p:cNvSpPr>
            <a:spLocks noGrp="1" noChangeArrowheads="1"/>
          </p:cNvSpPr>
          <p:nvPr>
            <p:ph type="body" idx="1"/>
          </p:nvPr>
        </p:nvSpPr>
        <p:spPr/>
        <p:txBody>
          <a:bodyPr>
            <a:normAutofit lnSpcReduction="10000"/>
          </a:bodyPr>
          <a:lstStyle/>
          <a:p>
            <a:pPr algn="just" eaLnBrk="1" hangingPunct="1">
              <a:lnSpc>
                <a:spcPct val="90000"/>
              </a:lnSpc>
              <a:buFontTx/>
              <a:buNone/>
            </a:pPr>
            <a:r>
              <a:rPr lang="en-US" sz="2400" i="1" dirty="0">
                <a:latin typeface="Times New Roman" pitchFamily="18" charset="0"/>
                <a:cs typeface="Times New Roman" pitchFamily="18" charset="0"/>
              </a:rPr>
              <a:t>Disaggregate or Input Output Approach</a:t>
            </a:r>
          </a:p>
          <a:p>
            <a:pPr algn="just">
              <a:lnSpc>
                <a:spcPct val="90000"/>
              </a:lnSpc>
            </a:pPr>
            <a:r>
              <a:rPr lang="en-US" sz="2400" dirty="0">
                <a:latin typeface="Times New Roman" pitchFamily="18" charset="0"/>
                <a:cs typeface="Times New Roman" pitchFamily="18" charset="0"/>
              </a:rPr>
              <a:t>Starting point is the detailed information available for domestic consumption, obtained by netting the personal and government expenditures abroad from their total expenditures contained in the “final demand matrix” of Input-Output tables.</a:t>
            </a:r>
          </a:p>
          <a:p>
            <a:pPr algn="just">
              <a:lnSpc>
                <a:spcPct val="90000"/>
              </a:lnSpc>
              <a:buNone/>
            </a:pPr>
            <a:endParaRPr lang="en-US" sz="2400"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Only those domestic expenditures in the final demand categories that are meant for personal and government use, not those for the further production of goods and services for commercial purposes, are considered as final consumption.</a:t>
            </a:r>
          </a:p>
          <a:p>
            <a:pPr algn="just">
              <a:lnSpc>
                <a:spcPct val="90000"/>
              </a:lnSpc>
              <a:buNone/>
            </a:pPr>
            <a:r>
              <a:rPr lang="en-US" sz="2400" dirty="0">
                <a:latin typeface="Times New Roman" pitchFamily="18" charset="0"/>
                <a:cs typeface="Times New Roman" pitchFamily="18" charset="0"/>
              </a:rPr>
              <a:t> </a:t>
            </a:r>
          </a:p>
          <a:p>
            <a:pPr algn="just">
              <a:lnSpc>
                <a:spcPct val="90000"/>
              </a:lnSpc>
              <a:buNone/>
            </a:pP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IO table effectively a detailed breakdown of national accounts.  Other data sources include household and industrial surveys.</a:t>
            </a:r>
            <a:endParaRPr lang="en-US" sz="2400" i="1" dirty="0"/>
          </a:p>
          <a:p>
            <a:pPr algn="just">
              <a:lnSpc>
                <a:spcPct val="90000"/>
              </a:lnSpc>
            </a:pPr>
            <a:endParaRPr lang="en-US" sz="2400" dirty="0">
              <a:latin typeface="Times New Roman" pitchFamily="18" charset="0"/>
              <a:cs typeface="Times New Roman" pitchFamily="18" charset="0"/>
            </a:endParaRPr>
          </a:p>
          <a:p>
            <a:pPr eaLnBrk="1" hangingPunct="1">
              <a:lnSpc>
                <a:spcPct val="90000"/>
              </a:lnSpc>
            </a:pPr>
            <a:endParaRPr lang="en-US" sz="2400" dirty="0"/>
          </a:p>
        </p:txBody>
      </p:sp>
      <p:sp>
        <p:nvSpPr>
          <p:cNvPr id="2" name="Slide Number Placeholder 1"/>
          <p:cNvSpPr>
            <a:spLocks noGrp="1"/>
          </p:cNvSpPr>
          <p:nvPr>
            <p:ph type="sldNum" sz="quarter" idx="12"/>
          </p:nvPr>
        </p:nvSpPr>
        <p:spPr/>
        <p:txBody>
          <a:bodyPr/>
          <a:lstStyle/>
          <a:p>
            <a:fld id="{20360BB4-A2DF-4BD8-B59D-CFFA289FF0D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b="1" dirty="0">
                <a:latin typeface="Times New Roman" pitchFamily="18" charset="0"/>
                <a:cs typeface="Times New Roman" pitchFamily="18" charset="0"/>
              </a:rPr>
              <a:t>IMPACT AND INCIDENCE ANALYSIS</a:t>
            </a:r>
          </a:p>
        </p:txBody>
      </p:sp>
      <p:sp>
        <p:nvSpPr>
          <p:cNvPr id="12291" name="Rectangle 3"/>
          <p:cNvSpPr>
            <a:spLocks noGrp="1" noChangeArrowheads="1"/>
          </p:cNvSpPr>
          <p:nvPr>
            <p:ph type="body" idx="1"/>
          </p:nvPr>
        </p:nvSpPr>
        <p:spPr/>
        <p:txBody>
          <a:bodyPr>
            <a:normAutofit/>
          </a:bodyPr>
          <a:lstStyle/>
          <a:p>
            <a:pPr algn="just" eaLnBrk="1" hangingPunct="1"/>
            <a:r>
              <a:rPr lang="en-US" sz="2800" dirty="0">
                <a:latin typeface="Times New Roman" pitchFamily="18" charset="0"/>
                <a:cs typeface="Times New Roman" pitchFamily="18" charset="0"/>
              </a:rPr>
              <a:t>This approach provides a useful tool for quantifying revenue implications of various tax policy measures. Also, can be used to analyze the tax incidence, one-time price effect of introducing VAT and future VAT revenues.</a:t>
            </a:r>
          </a:p>
          <a:p>
            <a:pPr algn="just" eaLnBrk="1" hangingPunct="1">
              <a:buNone/>
            </a:pPr>
            <a:endParaRPr lang="en-US" sz="2800" dirty="0">
              <a:latin typeface="Times New Roman" pitchFamily="18" charset="0"/>
              <a:cs typeface="Times New Roman" pitchFamily="18" charset="0"/>
            </a:endParaRPr>
          </a:p>
          <a:p>
            <a:pPr algn="just" eaLnBrk="1" hangingPunct="1"/>
            <a:endParaRPr lang="en-US" sz="2800" dirty="0">
              <a:cs typeface="Times New Roman" pitchFamily="18" charset="0"/>
            </a:endParaRPr>
          </a:p>
          <a:p>
            <a:pPr eaLnBrk="1" hangingPunct="1"/>
            <a:endParaRPr lang="en-US" sz="2800" dirty="0"/>
          </a:p>
        </p:txBody>
      </p:sp>
      <p:sp>
        <p:nvSpPr>
          <p:cNvPr id="2" name="Slide Number Placeholder 1"/>
          <p:cNvSpPr>
            <a:spLocks noGrp="1"/>
          </p:cNvSpPr>
          <p:nvPr>
            <p:ph type="sldNum" sz="quarter" idx="12"/>
          </p:nvPr>
        </p:nvSpPr>
        <p:spPr/>
        <p:txBody>
          <a:bodyPr/>
          <a:lstStyle/>
          <a:p>
            <a:fld id="{20360BB4-A2DF-4BD8-B59D-CFFA289FF0D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b="1" dirty="0">
                <a:latin typeface="Times New Roman" pitchFamily="18" charset="0"/>
                <a:cs typeface="Times New Roman" pitchFamily="18" charset="0"/>
              </a:rPr>
              <a:t>DATA REQUIREMNT FOR I-O MODEL</a:t>
            </a:r>
          </a:p>
        </p:txBody>
      </p:sp>
      <p:sp>
        <p:nvSpPr>
          <p:cNvPr id="13315" name="Rectangle 3"/>
          <p:cNvSpPr>
            <a:spLocks noGrp="1" noChangeArrowheads="1"/>
          </p:cNvSpPr>
          <p:nvPr>
            <p:ph type="body" idx="1"/>
          </p:nvPr>
        </p:nvSpPr>
        <p:spPr/>
        <p:txBody>
          <a:bodyPr>
            <a:normAutofit fontScale="92500" lnSpcReduction="10000"/>
          </a:bodyPr>
          <a:lstStyle/>
          <a:p>
            <a:pPr algn="just" eaLnBrk="1" hangingPunct="1">
              <a:lnSpc>
                <a:spcPct val="80000"/>
              </a:lnSpc>
              <a:buFontTx/>
              <a:buNone/>
            </a:pPr>
            <a:r>
              <a:rPr lang="en-US" sz="2800" b="1" dirty="0">
                <a:cs typeface="Times New Roman" pitchFamily="18" charset="0"/>
              </a:rPr>
              <a:t>	</a:t>
            </a:r>
            <a:r>
              <a:rPr lang="en-US" sz="2800" b="1" dirty="0">
                <a:latin typeface="Times New Roman" pitchFamily="18" charset="0"/>
                <a:cs typeface="Times New Roman" pitchFamily="18" charset="0"/>
              </a:rPr>
              <a:t> </a:t>
            </a:r>
            <a:r>
              <a:rPr lang="en-US" sz="2800" i="1" dirty="0">
                <a:latin typeface="Times New Roman" pitchFamily="18" charset="0"/>
                <a:cs typeface="Times New Roman" pitchFamily="18" charset="0"/>
              </a:rPr>
              <a:t>Database</a:t>
            </a:r>
          </a:p>
          <a:p>
            <a:pPr algn="just" eaLnBrk="1" hangingPunct="1">
              <a:lnSpc>
                <a:spcPct val="80000"/>
              </a:lnSpc>
              <a:buFontTx/>
              <a:buNone/>
            </a:pPr>
            <a:endParaRPr lang="en-US" sz="2800" dirty="0">
              <a:latin typeface="Times New Roman" pitchFamily="18" charset="0"/>
              <a:cs typeface="Times New Roman" pitchFamily="18" charset="0"/>
            </a:endParaRPr>
          </a:p>
          <a:p>
            <a:pPr algn="just">
              <a:lnSpc>
                <a:spcPct val="80000"/>
              </a:lnSpc>
            </a:pPr>
            <a:r>
              <a:rPr lang="en-US" sz="2800" dirty="0">
                <a:latin typeface="Times New Roman" pitchFamily="18" charset="0"/>
                <a:cs typeface="Times New Roman" pitchFamily="18" charset="0"/>
              </a:rPr>
              <a:t>Main data source is input-output (I-O) tables. I-O tables generally broken down into three components: </a:t>
            </a:r>
          </a:p>
          <a:p>
            <a:pPr algn="just">
              <a:lnSpc>
                <a:spcPct val="80000"/>
              </a:lnSpc>
              <a:buNone/>
            </a:pPr>
            <a:endParaRPr lang="en-US" sz="2800" dirty="0">
              <a:latin typeface="Times New Roman" pitchFamily="18" charset="0"/>
              <a:cs typeface="Times New Roman" pitchFamily="18" charset="0"/>
            </a:endParaRPr>
          </a:p>
          <a:p>
            <a:pPr lvl="1" algn="just" eaLnBrk="1" hangingPunct="1">
              <a:lnSpc>
                <a:spcPct val="80000"/>
              </a:lnSpc>
            </a:pPr>
            <a:r>
              <a:rPr lang="en-US" sz="2400" dirty="0">
                <a:latin typeface="Times New Roman" pitchFamily="18" charset="0"/>
                <a:cs typeface="Times New Roman" pitchFamily="18" charset="0"/>
              </a:rPr>
              <a:t>The “make” matrix provides a description of various commodities produced by each industry </a:t>
            </a:r>
            <a:r>
              <a:rPr lang="en-US" sz="2400" i="1" dirty="0">
                <a:latin typeface="Times New Roman" pitchFamily="18" charset="0"/>
                <a:cs typeface="Times New Roman" pitchFamily="18" charset="0"/>
              </a:rPr>
              <a:t>valued at producers’ prices.</a:t>
            </a:r>
            <a:r>
              <a:rPr lang="en-US" sz="2400" dirty="0">
                <a:latin typeface="Times New Roman" pitchFamily="18" charset="0"/>
                <a:cs typeface="Times New Roman" pitchFamily="18" charset="0"/>
              </a:rPr>
              <a:t> </a:t>
            </a:r>
          </a:p>
          <a:p>
            <a:pPr lvl="1" algn="just" eaLnBrk="1" hangingPunct="1">
              <a:lnSpc>
                <a:spcPct val="80000"/>
              </a:lnSpc>
              <a:buNone/>
            </a:pPr>
            <a:endParaRPr lang="en-US" sz="2400" dirty="0">
              <a:latin typeface="Times New Roman" pitchFamily="18" charset="0"/>
              <a:cs typeface="Times New Roman" pitchFamily="18" charset="0"/>
            </a:endParaRPr>
          </a:p>
          <a:p>
            <a:pPr lvl="1" algn="just" eaLnBrk="1" hangingPunct="1">
              <a:lnSpc>
                <a:spcPct val="80000"/>
              </a:lnSpc>
            </a:pPr>
            <a:r>
              <a:rPr lang="en-US" sz="2400" dirty="0">
                <a:latin typeface="Times New Roman" pitchFamily="18" charset="0"/>
                <a:cs typeface="Times New Roman" pitchFamily="18" charset="0"/>
              </a:rPr>
              <a:t>The “use” matrix details total commodity inputs -- including intermediate inputs and primary inputs -- used by each industry to generate its output.</a:t>
            </a:r>
          </a:p>
          <a:p>
            <a:pPr lvl="1" algn="just" eaLnBrk="1" hangingPunct="1">
              <a:lnSpc>
                <a:spcPct val="80000"/>
              </a:lnSpc>
              <a:buNone/>
            </a:pPr>
            <a:r>
              <a:rPr lang="en-US" sz="2400" dirty="0">
                <a:latin typeface="Times New Roman" pitchFamily="18" charset="0"/>
                <a:cs typeface="Times New Roman" pitchFamily="18" charset="0"/>
              </a:rPr>
              <a:t> </a:t>
            </a:r>
          </a:p>
          <a:p>
            <a:pPr lvl="1" algn="just" eaLnBrk="1" hangingPunct="1">
              <a:lnSpc>
                <a:spcPct val="80000"/>
              </a:lnSpc>
            </a:pPr>
            <a:r>
              <a:rPr lang="en-US" sz="2400" dirty="0">
                <a:latin typeface="Times New Roman" pitchFamily="18" charset="0"/>
                <a:cs typeface="Times New Roman" pitchFamily="18" charset="0"/>
              </a:rPr>
              <a:t>The “final demand” matrix contains commodity details for various final expenditure entities/categories.</a:t>
            </a:r>
          </a:p>
        </p:txBody>
      </p:sp>
      <p:sp>
        <p:nvSpPr>
          <p:cNvPr id="2" name="Slide Number Placeholder 1"/>
          <p:cNvSpPr>
            <a:spLocks noGrp="1"/>
          </p:cNvSpPr>
          <p:nvPr>
            <p:ph type="sldNum" sz="quarter" idx="12"/>
          </p:nvPr>
        </p:nvSpPr>
        <p:spPr/>
        <p:txBody>
          <a:bodyPr/>
          <a:lstStyle/>
          <a:p>
            <a:fld id="{20360BB4-A2DF-4BD8-B59D-CFFA289FF0D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600" b="1" dirty="0">
                <a:latin typeface="Times New Roman" pitchFamily="18" charset="0"/>
                <a:cs typeface="Times New Roman" pitchFamily="18" charset="0"/>
              </a:rPr>
              <a:t>DATA REQUIREMNT </a:t>
            </a:r>
            <a:r>
              <a:rPr lang="en-US" sz="3600" b="1" i="1" dirty="0">
                <a:latin typeface="Times New Roman" pitchFamily="18" charset="0"/>
                <a:cs typeface="Times New Roman" pitchFamily="18" charset="0"/>
              </a:rPr>
              <a:t>(Contd.)</a:t>
            </a:r>
          </a:p>
        </p:txBody>
      </p:sp>
      <p:sp>
        <p:nvSpPr>
          <p:cNvPr id="14339" name="Rectangle 3"/>
          <p:cNvSpPr>
            <a:spLocks noGrp="1" noChangeArrowheads="1"/>
          </p:cNvSpPr>
          <p:nvPr>
            <p:ph type="body" idx="1"/>
          </p:nvPr>
        </p:nvSpPr>
        <p:spPr/>
        <p:txBody>
          <a:bodyPr>
            <a:normAutofit/>
          </a:bodyPr>
          <a:lstStyle/>
          <a:p>
            <a:pPr eaLnBrk="1" hangingPunct="1">
              <a:lnSpc>
                <a:spcPct val="90000"/>
              </a:lnSpc>
              <a:buFontTx/>
              <a:buNone/>
            </a:pPr>
            <a:r>
              <a:rPr lang="en-US" sz="2400" dirty="0">
                <a:latin typeface="Symbol" pitchFamily="18" charset="2"/>
                <a:cs typeface="Times New Roman" pitchFamily="18" charset="0"/>
              </a:rPr>
              <a:t>·</a:t>
            </a:r>
            <a:r>
              <a:rPr lang="en-US" sz="2400" dirty="0">
                <a:cs typeface="Times New Roman" pitchFamily="18" charset="0"/>
              </a:rPr>
              <a:t> </a:t>
            </a:r>
            <a:r>
              <a:rPr lang="en-US" sz="2400" dirty="0">
                <a:latin typeface="Times New Roman" pitchFamily="18" charset="0"/>
                <a:cs typeface="Times New Roman" pitchFamily="18" charset="0"/>
              </a:rPr>
              <a:t>  Generally, the other data needed to supplement information are: national accounts (NIA), household income-consumption surveys/business or firm surveys, and annual economic growth rates by sector.</a:t>
            </a:r>
          </a:p>
          <a:p>
            <a:pPr algn="just" eaLnBrk="1" hangingPunct="1">
              <a:lnSpc>
                <a:spcPct val="90000"/>
              </a:lnSpc>
              <a:buFontTx/>
              <a:buNone/>
            </a:pPr>
            <a:endParaRPr lang="en-US" sz="2400" dirty="0">
              <a:latin typeface="Times New Roman" pitchFamily="18" charset="0"/>
              <a:cs typeface="Times New Roman" pitchFamily="18" charset="0"/>
            </a:endParaRPr>
          </a:p>
          <a:p>
            <a:pPr eaLnBrk="1" hangingPunct="1">
              <a:lnSpc>
                <a:spcPct val="90000"/>
              </a:lnSpc>
            </a:pPr>
            <a:endParaRPr lang="en-US" sz="2400" dirty="0"/>
          </a:p>
        </p:txBody>
      </p:sp>
      <p:sp>
        <p:nvSpPr>
          <p:cNvPr id="2" name="Slide Number Placeholder 1"/>
          <p:cNvSpPr>
            <a:spLocks noGrp="1"/>
          </p:cNvSpPr>
          <p:nvPr>
            <p:ph type="sldNum" sz="quarter" idx="12"/>
          </p:nvPr>
        </p:nvSpPr>
        <p:spPr/>
        <p:txBody>
          <a:bodyPr/>
          <a:lstStyle/>
          <a:p>
            <a:fld id="{20360BB4-A2DF-4BD8-B59D-CFFA289FF0D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z="3600" dirty="0">
                <a:latin typeface="Times New Roman" pitchFamily="18" charset="0"/>
                <a:cs typeface="Times New Roman" pitchFamily="18" charset="0"/>
              </a:rPr>
              <a:t>EXPLANATION OF I-O TABLES</a:t>
            </a:r>
          </a:p>
        </p:txBody>
      </p:sp>
      <p:sp>
        <p:nvSpPr>
          <p:cNvPr id="15363" name="Rectangle 3"/>
          <p:cNvSpPr>
            <a:spLocks noGrp="1" noChangeArrowheads="1"/>
          </p:cNvSpPr>
          <p:nvPr>
            <p:ph type="body" idx="1"/>
          </p:nvPr>
        </p:nvSpPr>
        <p:spPr/>
        <p:txBody>
          <a:bodyPr/>
          <a:lstStyle/>
          <a:p>
            <a:pPr>
              <a:lnSpc>
                <a:spcPct val="80000"/>
              </a:lnSpc>
              <a:spcAft>
                <a:spcPct val="50000"/>
              </a:spcAft>
            </a:pPr>
            <a:r>
              <a:rPr lang="en-US" sz="2400" dirty="0">
                <a:latin typeface="Times New Roman" pitchFamily="18" charset="0"/>
                <a:cs typeface="Times New Roman" pitchFamily="18" charset="0"/>
              </a:rPr>
              <a:t>The Input-Output (I-O) Table is a statistical framework which shows the </a:t>
            </a:r>
            <a:r>
              <a:rPr lang="en-US" sz="2400" u="sng" dirty="0">
                <a:latin typeface="Times New Roman" pitchFamily="18" charset="0"/>
                <a:cs typeface="Times New Roman" pitchFamily="18" charset="0"/>
              </a:rPr>
              <a:t>interdependence between economic sectors </a:t>
            </a:r>
            <a:r>
              <a:rPr lang="en-US" sz="2400" dirty="0">
                <a:latin typeface="Times New Roman" pitchFamily="18" charset="0"/>
                <a:cs typeface="Times New Roman" pitchFamily="18" charset="0"/>
              </a:rPr>
              <a:t>in a given time period. </a:t>
            </a:r>
          </a:p>
          <a:p>
            <a:pPr>
              <a:lnSpc>
                <a:spcPct val="80000"/>
              </a:lnSpc>
              <a:spcAft>
                <a:spcPct val="50000"/>
              </a:spcAft>
            </a:pPr>
            <a:r>
              <a:rPr lang="en-US" sz="2400" dirty="0">
                <a:latin typeface="Times New Roman" pitchFamily="18" charset="0"/>
                <a:cs typeface="Times New Roman" pitchFamily="18" charset="0"/>
              </a:rPr>
              <a:t>These relations depict how the output of one industry goes to another industry where it serves as an input, and thereby makes one industry dependent on another both as customer of output and as supplier of inputs.</a:t>
            </a:r>
          </a:p>
          <a:p>
            <a:pPr eaLnBrk="1" hangingPunct="1">
              <a:lnSpc>
                <a:spcPct val="80000"/>
              </a:lnSpc>
              <a:spcAft>
                <a:spcPct val="30000"/>
              </a:spcAft>
            </a:pPr>
            <a:r>
              <a:rPr lang="en-US" sz="2400" dirty="0" err="1">
                <a:latin typeface="Times New Roman" pitchFamily="18" charset="0"/>
                <a:cs typeface="Times New Roman" pitchFamily="18" charset="0"/>
              </a:rPr>
              <a:t>Wassily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Leontif</a:t>
            </a:r>
            <a:r>
              <a:rPr lang="en-US" sz="2400" dirty="0">
                <a:latin typeface="Times New Roman" pitchFamily="18" charset="0"/>
                <a:cs typeface="Times New Roman" pitchFamily="18" charset="0"/>
              </a:rPr>
              <a:t> (1906-1999) is credited with the development of this analysis.</a:t>
            </a:r>
          </a:p>
        </p:txBody>
      </p:sp>
      <p:sp>
        <p:nvSpPr>
          <p:cNvPr id="2" name="Slide Number Placeholder 1"/>
          <p:cNvSpPr>
            <a:spLocks noGrp="1"/>
          </p:cNvSpPr>
          <p:nvPr>
            <p:ph type="sldNum" sz="quarter" idx="12"/>
          </p:nvPr>
        </p:nvSpPr>
        <p:spPr/>
        <p:txBody>
          <a:bodyPr/>
          <a:lstStyle/>
          <a:p>
            <a:fld id="{20360BB4-A2DF-4BD8-B59D-CFFA289FF0D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4237</TotalTime>
  <Words>1557</Words>
  <Application>Microsoft Office PowerPoint</Application>
  <PresentationFormat>On-screen Show (4:3)</PresentationFormat>
  <Paragraphs>148</Paragraphs>
  <Slides>23</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1" baseType="lpstr">
      <vt:lpstr>Arial</vt:lpstr>
      <vt:lpstr>Calibri</vt:lpstr>
      <vt:lpstr>Symbol</vt:lpstr>
      <vt:lpstr>Times New Roman</vt:lpstr>
      <vt:lpstr>Wingdings</vt:lpstr>
      <vt:lpstr>Office Theme</vt:lpstr>
      <vt:lpstr>Microsoft Word 97 - 2003 Document</vt:lpstr>
      <vt:lpstr>Document</vt:lpstr>
      <vt:lpstr> VAT Base Estimation and Revenue Forecasting: Input-Output Based Modeling  </vt:lpstr>
      <vt:lpstr>VAT BASE MODELING: CONCEPTUAL UNDERSTANDING (1) </vt:lpstr>
      <vt:lpstr>CONCEPTUAL UNDERSTANDING (2) </vt:lpstr>
      <vt:lpstr>CONCEPTUAL UNDERSTANDING (3) </vt:lpstr>
      <vt:lpstr>DISAGGREGATE OR INPUT - OUTPUT APPROACH</vt:lpstr>
      <vt:lpstr>IMPACT AND INCIDENCE ANALYSIS</vt:lpstr>
      <vt:lpstr>DATA REQUIREMNT FOR I-O MODEL</vt:lpstr>
      <vt:lpstr>DATA REQUIREMNT (Contd.)</vt:lpstr>
      <vt:lpstr>EXPLANATION OF I-O TABLES</vt:lpstr>
      <vt:lpstr>FORMAT OF I-O TABLES</vt:lpstr>
      <vt:lpstr>BASIC FRAMEWORK OF I-O TABLE</vt:lpstr>
      <vt:lpstr>ECONOMIC SYSTEM WITH THREE PRODUCTION SECTORS</vt:lpstr>
      <vt:lpstr>I-O TABLES (Contd.)</vt:lpstr>
      <vt:lpstr>I-O TABLES (Contd.) </vt:lpstr>
      <vt:lpstr>I-O TABLES (Contd.) </vt:lpstr>
      <vt:lpstr>I-O TABLES (Contd.) </vt:lpstr>
      <vt:lpstr>I-O TABLES (Contd.) </vt:lpstr>
      <vt:lpstr>Revenue Forecasting and VAT Gap Analysis using I-O Tables </vt:lpstr>
      <vt:lpstr>VAT Base Estimation </vt:lpstr>
      <vt:lpstr>Taxable Proportion and Exempt Small Traders </vt:lpstr>
      <vt:lpstr>FINAL TAX BASE, TAX REVENUES AND VAT GAP</vt:lpstr>
      <vt:lpstr>References</vt:lpstr>
      <vt:lpstr>ANNEX 1: I-O TABLES AND GDP </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VAT Base Estimation Using  I-O Tables</dc:title>
  <dc:creator>shukla</dc:creator>
  <cp:lastModifiedBy>Tuan Minh Le</cp:lastModifiedBy>
  <cp:revision>94</cp:revision>
  <cp:lastPrinted>2013-11-27T18:40:14Z</cp:lastPrinted>
  <dcterms:created xsi:type="dcterms:W3CDTF">2013-11-19T03:38:49Z</dcterms:created>
  <dcterms:modified xsi:type="dcterms:W3CDTF">2018-02-27T08:38:34Z</dcterms:modified>
</cp:coreProperties>
</file>