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2" r:id="rId2"/>
    <p:sldId id="284" r:id="rId3"/>
    <p:sldId id="280" r:id="rId4"/>
    <p:sldId id="2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3A416-1A9D-4AF7-857B-71C36614242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E7B5B-C43D-448D-A577-E70EE0345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9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A34D-EC71-4CC3-AE57-6824F84A4040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243-F765-4ED5-A7B2-4BC2C10E9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7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F156-F0CA-4325-9F5B-9E690954FC25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243-F765-4ED5-A7B2-4BC2C10E9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C892-EAB5-4446-886F-133BAEA10409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243-F765-4ED5-A7B2-4BC2C10E9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8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FA29-10FC-4805-8DB1-AEC660306E17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243-F765-4ED5-A7B2-4BC2C10E9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0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FFA-1911-4EB3-9AF7-EE5371C78F35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243-F765-4ED5-A7B2-4BC2C10E9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2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B924-75A1-4262-ADFD-93373B0BB9FF}" type="datetime1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243-F765-4ED5-A7B2-4BC2C10E9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1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CDC7-F54B-4C51-8BC6-BCBAC057A0A3}" type="datetime1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243-F765-4ED5-A7B2-4BC2C10E9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7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1874-D7BE-4647-ABF5-B2DE2ABF5D11}" type="datetime1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243-F765-4ED5-A7B2-4BC2C10E9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7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61BD-89E5-46AB-9CC6-44042CBCF52D}" type="datetime1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243-F765-4ED5-A7B2-4BC2C10E9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4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61D3-C162-43DF-AAB8-86679CD54CCF}" type="datetime1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243-F765-4ED5-A7B2-4BC2C10E9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4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1CC-C3EB-4952-A13D-80DFA0C96EC9}" type="datetime1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243-F765-4ED5-A7B2-4BC2C10E9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1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D4E40-E1A7-4B12-A75A-899D6D4C127A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88243-F765-4ED5-A7B2-4BC2C10E9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7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VAT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Sebastian 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243-F765-4ED5-A7B2-4BC2C10E9B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8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312"/>
            <a:ext cx="10515600" cy="849078"/>
          </a:xfrm>
        </p:spPr>
        <p:txBody>
          <a:bodyPr/>
          <a:lstStyle/>
          <a:p>
            <a:r>
              <a:rPr lang="en-US" dirty="0"/>
              <a:t>VAT (Base Case)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9390"/>
            <a:ext cx="7067862" cy="5247573"/>
          </a:xfrm>
        </p:spPr>
        <p:txBody>
          <a:bodyPr>
            <a:normAutofit/>
          </a:bodyPr>
          <a:lstStyle/>
          <a:p>
            <a:r>
              <a:rPr lang="en-US" sz="2000" dirty="0"/>
              <a:t>VAT is collected on all sales regardless of whom it is supplied to</a:t>
            </a:r>
          </a:p>
          <a:p>
            <a:r>
              <a:rPr lang="en-US" sz="2000" dirty="0"/>
              <a:t>When a sale is made to a business the seller issues an invoice to the buyer which entitles the latter to claim a credit of the tax paid against the tax collected by the buyer on its sale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92872" y="321522"/>
            <a:ext cx="43991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Tax Calculation for Farmer </a:t>
            </a:r>
            <a:r>
              <a:rPr lang="en-US" dirty="0"/>
              <a:t>(VAT Rate= 10%)</a:t>
            </a:r>
          </a:p>
          <a:p>
            <a:endParaRPr lang="en-US" dirty="0"/>
          </a:p>
          <a:p>
            <a:r>
              <a:rPr lang="en-US" dirty="0"/>
              <a:t>VAT on Sales </a:t>
            </a:r>
            <a:r>
              <a:rPr lang="en-US"/>
              <a:t>= (40 + 80 + 60 + 20)*</a:t>
            </a:r>
            <a:r>
              <a:rPr lang="en-US" dirty="0"/>
              <a:t>10% = 20</a:t>
            </a:r>
          </a:p>
          <a:p>
            <a:endParaRPr lang="en-US" dirty="0"/>
          </a:p>
          <a:p>
            <a:r>
              <a:rPr lang="en-US" dirty="0"/>
              <a:t>Input Credits = (20 + 40)*10% = 6</a:t>
            </a:r>
          </a:p>
          <a:p>
            <a:endParaRPr lang="en-US" dirty="0"/>
          </a:p>
          <a:p>
            <a:r>
              <a:rPr lang="en-US" dirty="0"/>
              <a:t>VAT payable = 20 – 6 = 14</a:t>
            </a:r>
          </a:p>
          <a:p>
            <a:endParaRPr lang="en-US" dirty="0"/>
          </a:p>
          <a:p>
            <a:r>
              <a:rPr lang="en-US" b="1" dirty="0"/>
              <a:t>Tax Calculation for Baker </a:t>
            </a:r>
            <a:r>
              <a:rPr lang="en-US" dirty="0"/>
              <a:t>(VAT Rate= 10%)</a:t>
            </a:r>
          </a:p>
          <a:p>
            <a:endParaRPr lang="en-US" dirty="0"/>
          </a:p>
          <a:p>
            <a:r>
              <a:rPr lang="en-US" dirty="0"/>
              <a:t>VAT on Sales = (80 + 100 + 10 + 50)*10% = 24 </a:t>
            </a:r>
          </a:p>
          <a:p>
            <a:endParaRPr lang="en-US" dirty="0"/>
          </a:p>
          <a:p>
            <a:r>
              <a:rPr lang="en-US" dirty="0"/>
              <a:t>Input Credits = (40 + 80)*10% = 12</a:t>
            </a:r>
          </a:p>
          <a:p>
            <a:endParaRPr lang="en-US" dirty="0"/>
          </a:p>
          <a:p>
            <a:r>
              <a:rPr lang="en-US" dirty="0"/>
              <a:t>VAT payable = 24 – 12 = 12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7743"/>
            <a:ext cx="6688885" cy="477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6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312"/>
            <a:ext cx="10515600" cy="849078"/>
          </a:xfrm>
        </p:spPr>
        <p:txBody>
          <a:bodyPr/>
          <a:lstStyle/>
          <a:p>
            <a:r>
              <a:rPr lang="en-US" dirty="0"/>
              <a:t>VAT (Exemption on Sales)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9390"/>
            <a:ext cx="7067862" cy="5247573"/>
          </a:xfrm>
        </p:spPr>
        <p:txBody>
          <a:bodyPr>
            <a:normAutofit/>
          </a:bodyPr>
          <a:lstStyle/>
          <a:p>
            <a:r>
              <a:rPr lang="en-US" sz="2000" dirty="0"/>
              <a:t>Exemptions on Sales are a little more complicated (example - if Wheat is exempt)</a:t>
            </a:r>
          </a:p>
          <a:p>
            <a:r>
              <a:rPr lang="en-US" sz="2000" dirty="0"/>
              <a:t>If a business only made Exempt Sales it would not be entitled to be registered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906060" y="321522"/>
            <a:ext cx="428593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Tax Calculation for Farmer </a:t>
            </a:r>
            <a:r>
              <a:rPr lang="en-US" dirty="0"/>
              <a:t>(VAT Rate= 10% and supply of Wheat is Exempt)</a:t>
            </a:r>
          </a:p>
          <a:p>
            <a:endParaRPr lang="en-US" dirty="0"/>
          </a:p>
          <a:p>
            <a:r>
              <a:rPr lang="en-US" dirty="0"/>
              <a:t>VAT on Sales = 40*0% + (80 +  20)*10% + 60*0% = 10</a:t>
            </a:r>
          </a:p>
          <a:p>
            <a:endParaRPr lang="en-US" dirty="0"/>
          </a:p>
          <a:p>
            <a:r>
              <a:rPr lang="en-US" dirty="0"/>
              <a:t>Input Credits = (20 + 40)*10% = 6</a:t>
            </a:r>
          </a:p>
          <a:p>
            <a:endParaRPr lang="en-US" dirty="0"/>
          </a:p>
          <a:p>
            <a:r>
              <a:rPr lang="en-US" dirty="0"/>
              <a:t>Input Credit Disallowance (disallow input credits in the ratio of exempt sales to total Sales) = 6*(40+60)/(40+60+80+20)=6*0.5=3</a:t>
            </a:r>
          </a:p>
          <a:p>
            <a:endParaRPr lang="en-US" dirty="0"/>
          </a:p>
          <a:p>
            <a:r>
              <a:rPr lang="en-US" dirty="0"/>
              <a:t>VAT payable = 10 – (6-3) = 7</a:t>
            </a:r>
          </a:p>
          <a:p>
            <a:endParaRPr lang="en-US" dirty="0"/>
          </a:p>
          <a:p>
            <a:r>
              <a:rPr lang="en-US" b="1" dirty="0"/>
              <a:t>Tax Calculation for Baker </a:t>
            </a:r>
            <a:r>
              <a:rPr lang="en-US" dirty="0"/>
              <a:t>(VAT Rate= 10%)</a:t>
            </a:r>
          </a:p>
          <a:p>
            <a:endParaRPr lang="en-US" dirty="0"/>
          </a:p>
          <a:p>
            <a:r>
              <a:rPr lang="en-US" dirty="0"/>
              <a:t>VAT on Sales = (80 + 100 + 10 + 50)*10% = 24</a:t>
            </a:r>
          </a:p>
          <a:p>
            <a:endParaRPr lang="en-US" dirty="0"/>
          </a:p>
          <a:p>
            <a:r>
              <a:rPr lang="en-US" dirty="0"/>
              <a:t>Input Credits = (0 + 80)*10% = 8</a:t>
            </a:r>
          </a:p>
          <a:p>
            <a:endParaRPr lang="en-US" dirty="0"/>
          </a:p>
          <a:p>
            <a:r>
              <a:rPr lang="en-US" dirty="0"/>
              <a:t>VAT payable = 24 – 8 = 16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59" y="2082795"/>
            <a:ext cx="6688343" cy="429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7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312"/>
            <a:ext cx="10515600" cy="849078"/>
          </a:xfrm>
        </p:spPr>
        <p:txBody>
          <a:bodyPr/>
          <a:lstStyle/>
          <a:p>
            <a:r>
              <a:rPr lang="en-US" dirty="0"/>
              <a:t>VAT (Zero rating)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9390"/>
            <a:ext cx="8252082" cy="5247573"/>
          </a:xfrm>
        </p:spPr>
        <p:txBody>
          <a:bodyPr>
            <a:normAutofit/>
          </a:bodyPr>
          <a:lstStyle/>
          <a:p>
            <a:r>
              <a:rPr lang="en-US" sz="2000" dirty="0"/>
              <a:t>Zero Rating is taxing sales at 0% with all input credits being made available (example - if Wheat is zero rated)</a:t>
            </a:r>
          </a:p>
          <a:p>
            <a:r>
              <a:rPr lang="en-US" sz="2000" dirty="0"/>
              <a:t>If a business only made zero rated sales a refund would be available </a:t>
            </a:r>
          </a:p>
          <a:p>
            <a:r>
              <a:rPr lang="en-US" sz="2000" dirty="0"/>
              <a:t>If a business only made zero rated sales it would be entitled to be registered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090283" y="321522"/>
            <a:ext cx="308173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Tax Calculation for Farmer </a:t>
            </a:r>
            <a:r>
              <a:rPr lang="en-US" dirty="0"/>
              <a:t>(VAT Rate= 10% and supply of Wheat is Zero Rated)</a:t>
            </a:r>
          </a:p>
          <a:p>
            <a:endParaRPr lang="en-US" dirty="0"/>
          </a:p>
          <a:p>
            <a:r>
              <a:rPr lang="en-US" dirty="0"/>
              <a:t>VAT on Sales = 40*0% + (80 +  20)*10% + 60*0% = 10</a:t>
            </a:r>
          </a:p>
          <a:p>
            <a:endParaRPr lang="en-US" dirty="0"/>
          </a:p>
          <a:p>
            <a:r>
              <a:rPr lang="en-US" dirty="0"/>
              <a:t>Input Credits = (20 + 40)*10% = 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VAT payable = 10 – 6 = 4</a:t>
            </a:r>
          </a:p>
          <a:p>
            <a:endParaRPr lang="en-US" dirty="0"/>
          </a:p>
          <a:p>
            <a:r>
              <a:rPr lang="en-US" b="1" dirty="0"/>
              <a:t>Tax Calculation for Baker </a:t>
            </a:r>
            <a:r>
              <a:rPr lang="en-US" dirty="0"/>
              <a:t>(VAT Rate= 10%)</a:t>
            </a:r>
          </a:p>
          <a:p>
            <a:endParaRPr lang="en-US" dirty="0"/>
          </a:p>
          <a:p>
            <a:r>
              <a:rPr lang="en-US" dirty="0"/>
              <a:t>VAT on Sales = (80 + 100 + 10 + 50)*10% = 24</a:t>
            </a:r>
          </a:p>
          <a:p>
            <a:endParaRPr lang="en-US" dirty="0"/>
          </a:p>
          <a:p>
            <a:r>
              <a:rPr lang="en-US" dirty="0"/>
              <a:t>Input Credits = (0 + 80)*10% = 8</a:t>
            </a:r>
          </a:p>
          <a:p>
            <a:endParaRPr lang="en-US" dirty="0"/>
          </a:p>
          <a:p>
            <a:r>
              <a:rPr lang="en-US" dirty="0"/>
              <a:t>VAT payable = 24 – 8 = 16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23" y="2182959"/>
            <a:ext cx="6688343" cy="429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9213</TotalTime>
  <Words>483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Understanding VAT</vt:lpstr>
      <vt:lpstr>VAT (Base Case)</vt:lpstr>
      <vt:lpstr>VAT (Exemption on Sales)</vt:lpstr>
      <vt:lpstr>VAT (Zero rating)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 Expenditures for CIT</dc:title>
  <dc:creator>Sebastian S. James</dc:creator>
  <cp:lastModifiedBy>Sebastian S. James</cp:lastModifiedBy>
  <cp:revision>49</cp:revision>
  <dcterms:created xsi:type="dcterms:W3CDTF">2015-09-22T14:22:43Z</dcterms:created>
  <dcterms:modified xsi:type="dcterms:W3CDTF">2017-06-22T21:20:55Z</dcterms:modified>
</cp:coreProperties>
</file>