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charts/chart2.xml" ContentType="application/vnd.openxmlformats-officedocument.drawingml.chart+xml"/>
  <Override PartName="/ppt/drawings/drawing1.xml" ContentType="application/vnd.openxmlformats-officedocument.drawingml.chartshapes+xml"/>
  <Override PartName="/ppt/notesSlides/notesSlide6.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1.xml" ContentType="application/vnd.openxmlformats-officedocument.presentationml.notesSlide+xml"/>
  <Override PartName="/ppt/charts/chart16.xml" ContentType="application/vnd.openxmlformats-officedocument.drawingml.chart+xml"/>
  <Override PartName="/ppt/theme/themeOverride1.xml" ContentType="application/vnd.openxmlformats-officedocument.themeOverride+xml"/>
  <Override PartName="/ppt/drawings/drawing2.xml" ContentType="application/vnd.openxmlformats-officedocument.drawingml.chartshapes+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4">
  <p:sldMasterIdLst>
    <p:sldMasterId id="2147483673" r:id="rId1"/>
  </p:sldMasterIdLst>
  <p:notesMasterIdLst>
    <p:notesMasterId r:id="rId62"/>
  </p:notesMasterIdLst>
  <p:handoutMasterIdLst>
    <p:handoutMasterId r:id="rId63"/>
  </p:handoutMasterIdLst>
  <p:sldIdLst>
    <p:sldId id="283" r:id="rId2"/>
    <p:sldId id="330" r:id="rId3"/>
    <p:sldId id="333" r:id="rId4"/>
    <p:sldId id="355" r:id="rId5"/>
    <p:sldId id="392" r:id="rId6"/>
    <p:sldId id="399" r:id="rId7"/>
    <p:sldId id="424" r:id="rId8"/>
    <p:sldId id="425" r:id="rId9"/>
    <p:sldId id="415" r:id="rId10"/>
    <p:sldId id="381" r:id="rId11"/>
    <p:sldId id="406" r:id="rId12"/>
    <p:sldId id="334" r:id="rId13"/>
    <p:sldId id="335" r:id="rId14"/>
    <p:sldId id="338" r:id="rId15"/>
    <p:sldId id="337" r:id="rId16"/>
    <p:sldId id="391" r:id="rId17"/>
    <p:sldId id="332" r:id="rId18"/>
    <p:sldId id="397" r:id="rId19"/>
    <p:sldId id="357" r:id="rId20"/>
    <p:sldId id="368" r:id="rId21"/>
    <p:sldId id="393" r:id="rId22"/>
    <p:sldId id="401" r:id="rId23"/>
    <p:sldId id="394" r:id="rId24"/>
    <p:sldId id="405" r:id="rId25"/>
    <p:sldId id="358" r:id="rId26"/>
    <p:sldId id="331" r:id="rId27"/>
    <p:sldId id="378" r:id="rId28"/>
    <p:sldId id="407" r:id="rId29"/>
    <p:sldId id="408" r:id="rId30"/>
    <p:sldId id="359" r:id="rId31"/>
    <p:sldId id="326" r:id="rId32"/>
    <p:sldId id="372" r:id="rId33"/>
    <p:sldId id="396" r:id="rId34"/>
    <p:sldId id="363" r:id="rId35"/>
    <p:sldId id="327" r:id="rId36"/>
    <p:sldId id="379" r:id="rId37"/>
    <p:sldId id="364" r:id="rId38"/>
    <p:sldId id="402" r:id="rId39"/>
    <p:sldId id="403" r:id="rId40"/>
    <p:sldId id="409" r:id="rId41"/>
    <p:sldId id="410" r:id="rId42"/>
    <p:sldId id="411" r:id="rId43"/>
    <p:sldId id="416" r:id="rId44"/>
    <p:sldId id="427" r:id="rId45"/>
    <p:sldId id="428" r:id="rId46"/>
    <p:sldId id="430" r:id="rId47"/>
    <p:sldId id="431" r:id="rId48"/>
    <p:sldId id="432" r:id="rId49"/>
    <p:sldId id="433" r:id="rId50"/>
    <p:sldId id="398" r:id="rId51"/>
    <p:sldId id="435" r:id="rId52"/>
    <p:sldId id="417" r:id="rId53"/>
    <p:sldId id="420" r:id="rId54"/>
    <p:sldId id="421" r:id="rId55"/>
    <p:sldId id="422" r:id="rId56"/>
    <p:sldId id="419" r:id="rId57"/>
    <p:sldId id="423" r:id="rId58"/>
    <p:sldId id="418" r:id="rId59"/>
    <p:sldId id="347" r:id="rId60"/>
    <p:sldId id="371" r:id="rId61"/>
  </p:sldIdLst>
  <p:sldSz cx="9144000" cy="6858000" type="screen4x3"/>
  <p:notesSz cx="6881813" cy="92964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E46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97" autoAdjust="0"/>
    <p:restoredTop sz="91186" autoAdjust="0"/>
  </p:normalViewPr>
  <p:slideViewPr>
    <p:cSldViewPr>
      <p:cViewPr varScale="1">
        <p:scale>
          <a:sx n="102" d="100"/>
          <a:sy n="102" d="100"/>
        </p:scale>
        <p:origin x="1243"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rts/_rels/chart1.xml.rels><?xml version="1.0" encoding="UTF-8" standalone="yes"?>
<Relationships xmlns="http://schemas.openxmlformats.org/package/2006/relationships"><Relationship Id="rId1" Type="http://schemas.openxmlformats.org/officeDocument/2006/relationships/oleObject" Target="file:///C:\Users\SJames2\Documents\Tax%20Incentives\Tax%20Expenditures\Tax%20expenditures%20in%20different%20countries%20updates.xlsx" TargetMode="External"/></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6.xml.rels><?xml version="1.0" encoding="UTF-8" standalone="yes"?>
<Relationships xmlns="http://schemas.openxmlformats.org/package/2006/relationships"><Relationship Id="rId3" Type="http://schemas.openxmlformats.org/officeDocument/2006/relationships/chartUserShapes" Target="../drawings/drawing2.xml"/><Relationship Id="rId2" Type="http://schemas.openxmlformats.org/officeDocument/2006/relationships/oleObject" Target="../embeddings/oleObject1.bin"/><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Users\SJames2\Documents\Research\UNCTAD%20inflows%20FDI%20%25%20of%20GDP%20October%202014.xlsx" TargetMode="External"/></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7.xml.rels><?xml version="1.0" encoding="UTF-8" standalone="yes"?>
<Relationships xmlns="http://schemas.openxmlformats.org/package/2006/relationships"><Relationship Id="rId1" Type="http://schemas.openxmlformats.org/officeDocument/2006/relationships/oleObject" Target="file:///C:\Users\sjames2\Documents\Tax%20Incentives\Survey%20Analysis.xlsx" TargetMode="External"/></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a:pPr>
            <a:r>
              <a:rPr lang="en-US" sz="1400"/>
              <a:t>Tax Expenditure as % of GDP </a:t>
            </a:r>
          </a:p>
        </c:rich>
      </c:tx>
      <c:overlay val="0"/>
    </c:title>
    <c:autoTitleDeleted val="0"/>
    <c:plotArea>
      <c:layout/>
      <c:barChart>
        <c:barDir val="col"/>
        <c:grouping val="clustered"/>
        <c:varyColors val="0"/>
        <c:ser>
          <c:idx val="0"/>
          <c:order val="0"/>
          <c:tx>
            <c:strRef>
              <c:f>Combined!$D$4</c:f>
              <c:strCache>
                <c:ptCount val="1"/>
                <c:pt idx="0">
                  <c:v>% of GDP</c:v>
                </c:pt>
              </c:strCache>
            </c:strRef>
          </c:tx>
          <c:invertIfNegative val="0"/>
          <c:dPt>
            <c:idx val="1"/>
            <c:invertIfNegative val="0"/>
            <c:bubble3D val="0"/>
            <c:extLst>
              <c:ext xmlns:c16="http://schemas.microsoft.com/office/drawing/2014/chart" uri="{C3380CC4-5D6E-409C-BE32-E72D297353CC}">
                <c16:uniqueId val="{00000000-1E6C-4C7B-8F13-9A09D367D717}"/>
              </c:ext>
            </c:extLst>
          </c:dPt>
          <c:dPt>
            <c:idx val="2"/>
            <c:invertIfNegative val="0"/>
            <c:bubble3D val="0"/>
            <c:extLst>
              <c:ext xmlns:c16="http://schemas.microsoft.com/office/drawing/2014/chart" uri="{C3380CC4-5D6E-409C-BE32-E72D297353CC}">
                <c16:uniqueId val="{00000001-1E6C-4C7B-8F13-9A09D367D717}"/>
              </c:ext>
            </c:extLst>
          </c:dPt>
          <c:dPt>
            <c:idx val="9"/>
            <c:invertIfNegative val="0"/>
            <c:bubble3D val="0"/>
            <c:extLst>
              <c:ext xmlns:c16="http://schemas.microsoft.com/office/drawing/2014/chart" uri="{C3380CC4-5D6E-409C-BE32-E72D297353CC}">
                <c16:uniqueId val="{00000002-1E6C-4C7B-8F13-9A09D367D717}"/>
              </c:ext>
            </c:extLst>
          </c:dPt>
          <c:dPt>
            <c:idx val="10"/>
            <c:invertIfNegative val="0"/>
            <c:bubble3D val="0"/>
            <c:extLst>
              <c:ext xmlns:c16="http://schemas.microsoft.com/office/drawing/2014/chart" uri="{C3380CC4-5D6E-409C-BE32-E72D297353CC}">
                <c16:uniqueId val="{00000003-1E6C-4C7B-8F13-9A09D367D717}"/>
              </c:ext>
            </c:extLst>
          </c:dPt>
          <c:dPt>
            <c:idx val="13"/>
            <c:invertIfNegative val="0"/>
            <c:bubble3D val="0"/>
            <c:extLst>
              <c:ext xmlns:c16="http://schemas.microsoft.com/office/drawing/2014/chart" uri="{C3380CC4-5D6E-409C-BE32-E72D297353CC}">
                <c16:uniqueId val="{00000004-1E6C-4C7B-8F13-9A09D367D717}"/>
              </c:ext>
            </c:extLst>
          </c:dPt>
          <c:cat>
            <c:strRef>
              <c:f>Combined!$C$5:$C$36</c:f>
              <c:strCache>
                <c:ptCount val="32"/>
                <c:pt idx="0">
                  <c:v>Guatemala</c:v>
                </c:pt>
                <c:pt idx="1">
                  <c:v>Grenada</c:v>
                </c:pt>
                <c:pt idx="2">
                  <c:v>St. Lucia</c:v>
                </c:pt>
                <c:pt idx="3">
                  <c:v>Canada</c:v>
                </c:pt>
                <c:pt idx="4">
                  <c:v>Burundi</c:v>
                </c:pt>
                <c:pt idx="5">
                  <c:v>UK</c:v>
                </c:pt>
                <c:pt idx="6">
                  <c:v>USA</c:v>
                </c:pt>
                <c:pt idx="7">
                  <c:v>Ghana</c:v>
                </c:pt>
                <c:pt idx="8">
                  <c:v>India</c:v>
                </c:pt>
                <c:pt idx="9">
                  <c:v>St. Kitts and Neavis</c:v>
                </c:pt>
                <c:pt idx="10">
                  <c:v>Jamiaca</c:v>
                </c:pt>
                <c:pt idx="11">
                  <c:v>Costa Rica</c:v>
                </c:pt>
                <c:pt idx="12">
                  <c:v>Spain</c:v>
                </c:pt>
                <c:pt idx="13">
                  <c:v>Domininca</c:v>
                </c:pt>
                <c:pt idx="14">
                  <c:v>Mexico</c:v>
                </c:pt>
                <c:pt idx="15">
                  <c:v>Rwanda</c:v>
                </c:pt>
                <c:pt idx="16">
                  <c:v>Tanzania</c:v>
                </c:pt>
                <c:pt idx="17">
                  <c:v>Gabon</c:v>
                </c:pt>
                <c:pt idx="18">
                  <c:v>Guinea</c:v>
                </c:pt>
                <c:pt idx="19">
                  <c:v>Chile</c:v>
                </c:pt>
                <c:pt idx="20">
                  <c:v>South Africa</c:v>
                </c:pt>
                <c:pt idx="21">
                  <c:v>Senegal</c:v>
                </c:pt>
                <c:pt idx="22">
                  <c:v>Columbia</c:v>
                </c:pt>
                <c:pt idx="23">
                  <c:v>Kenya</c:v>
                </c:pt>
                <c:pt idx="24">
                  <c:v>Uganda</c:v>
                </c:pt>
                <c:pt idx="25">
                  <c:v>Brazil</c:v>
                </c:pt>
                <c:pt idx="26">
                  <c:v>Tunisia</c:v>
                </c:pt>
                <c:pt idx="27">
                  <c:v>Korea</c:v>
                </c:pt>
                <c:pt idx="28">
                  <c:v>Peru</c:v>
                </c:pt>
                <c:pt idx="29">
                  <c:v>Argentina</c:v>
                </c:pt>
                <c:pt idx="30">
                  <c:v>Netherlands</c:v>
                </c:pt>
                <c:pt idx="31">
                  <c:v>Germany</c:v>
                </c:pt>
              </c:strCache>
            </c:strRef>
          </c:cat>
          <c:val>
            <c:numRef>
              <c:f>Combined!$D$5:$D$36</c:f>
              <c:numCache>
                <c:formatCode>0.0%</c:formatCode>
                <c:ptCount val="32"/>
                <c:pt idx="0">
                  <c:v>8.5999999999999993E-2</c:v>
                </c:pt>
                <c:pt idx="1">
                  <c:v>8.1000000000000003E-2</c:v>
                </c:pt>
                <c:pt idx="2">
                  <c:v>7.9000000000000001E-2</c:v>
                </c:pt>
                <c:pt idx="3">
                  <c:v>7.3999999999999996E-2</c:v>
                </c:pt>
                <c:pt idx="4">
                  <c:v>7.1099999999999997E-2</c:v>
                </c:pt>
                <c:pt idx="5">
                  <c:v>6.4100000000000004E-2</c:v>
                </c:pt>
                <c:pt idx="6">
                  <c:v>6.1699999999999998E-2</c:v>
                </c:pt>
                <c:pt idx="7">
                  <c:v>6.13E-2</c:v>
                </c:pt>
                <c:pt idx="8">
                  <c:v>0.06</c:v>
                </c:pt>
                <c:pt idx="9">
                  <c:v>0.06</c:v>
                </c:pt>
                <c:pt idx="10">
                  <c:v>5.8999999999999997E-2</c:v>
                </c:pt>
                <c:pt idx="11">
                  <c:v>5.7599999999999998E-2</c:v>
                </c:pt>
                <c:pt idx="12">
                  <c:v>5.7599999999999998E-2</c:v>
                </c:pt>
                <c:pt idx="13">
                  <c:v>5.3999999999999999E-2</c:v>
                </c:pt>
                <c:pt idx="14">
                  <c:v>5.3800000000000001E-2</c:v>
                </c:pt>
                <c:pt idx="15">
                  <c:v>5.1999999999999998E-2</c:v>
                </c:pt>
                <c:pt idx="16">
                  <c:v>5.1999999999999998E-2</c:v>
                </c:pt>
                <c:pt idx="17">
                  <c:v>5.0999999999999997E-2</c:v>
                </c:pt>
                <c:pt idx="18">
                  <c:v>4.3999999999999997E-2</c:v>
                </c:pt>
                <c:pt idx="19">
                  <c:v>3.9600000000000003E-2</c:v>
                </c:pt>
                <c:pt idx="20">
                  <c:v>0.04</c:v>
                </c:pt>
                <c:pt idx="21">
                  <c:v>3.6999999999999998E-2</c:v>
                </c:pt>
                <c:pt idx="22">
                  <c:v>3.5200000000000002E-2</c:v>
                </c:pt>
                <c:pt idx="23">
                  <c:v>3.3000000000000002E-2</c:v>
                </c:pt>
                <c:pt idx="24">
                  <c:v>3.1E-2</c:v>
                </c:pt>
                <c:pt idx="25">
                  <c:v>3.2000000000000001E-2</c:v>
                </c:pt>
                <c:pt idx="26">
                  <c:v>2.7E-2</c:v>
                </c:pt>
                <c:pt idx="27">
                  <c:v>2.5499999999999998E-2</c:v>
                </c:pt>
                <c:pt idx="28">
                  <c:v>2.2200000000000001E-2</c:v>
                </c:pt>
                <c:pt idx="29">
                  <c:v>2.0799999999999999E-2</c:v>
                </c:pt>
                <c:pt idx="30">
                  <c:v>1.83E-2</c:v>
                </c:pt>
                <c:pt idx="31">
                  <c:v>6.4000000000000003E-3</c:v>
                </c:pt>
              </c:numCache>
            </c:numRef>
          </c:val>
          <c:extLst>
            <c:ext xmlns:c16="http://schemas.microsoft.com/office/drawing/2014/chart" uri="{C3380CC4-5D6E-409C-BE32-E72D297353CC}">
              <c16:uniqueId val="{00000005-1E6C-4C7B-8F13-9A09D367D717}"/>
            </c:ext>
          </c:extLst>
        </c:ser>
        <c:dLbls>
          <c:showLegendKey val="0"/>
          <c:showVal val="0"/>
          <c:showCatName val="0"/>
          <c:showSerName val="0"/>
          <c:showPercent val="0"/>
          <c:showBubbleSize val="0"/>
        </c:dLbls>
        <c:gapWidth val="150"/>
        <c:axId val="536402048"/>
        <c:axId val="538165728"/>
      </c:barChart>
      <c:catAx>
        <c:axId val="536402048"/>
        <c:scaling>
          <c:orientation val="minMax"/>
        </c:scaling>
        <c:delete val="0"/>
        <c:axPos val="b"/>
        <c:numFmt formatCode="General" sourceLinked="0"/>
        <c:majorTickMark val="out"/>
        <c:minorTickMark val="none"/>
        <c:tickLblPos val="nextTo"/>
        <c:crossAx val="538165728"/>
        <c:crosses val="autoZero"/>
        <c:auto val="1"/>
        <c:lblAlgn val="ctr"/>
        <c:lblOffset val="100"/>
        <c:noMultiLvlLbl val="0"/>
      </c:catAx>
      <c:valAx>
        <c:axId val="538165728"/>
        <c:scaling>
          <c:orientation val="minMax"/>
        </c:scaling>
        <c:delete val="0"/>
        <c:axPos val="l"/>
        <c:majorGridlines/>
        <c:numFmt formatCode="0.0%" sourceLinked="1"/>
        <c:majorTickMark val="out"/>
        <c:minorTickMark val="none"/>
        <c:tickLblPos val="nextTo"/>
        <c:crossAx val="536402048"/>
        <c:crosses val="autoZero"/>
        <c:crossBetween val="between"/>
      </c:valAx>
    </c:plotArea>
    <c:plotVisOnly val="1"/>
    <c:dispBlanksAs val="gap"/>
    <c:showDLblsOverMax val="0"/>
  </c:chart>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1904761904761921E-2"/>
          <c:y val="4.2550618672665887E-2"/>
          <c:w val="0.44047619047619024"/>
          <c:h val="0.70557695913010876"/>
        </c:manualLayout>
      </c:layout>
      <c:barChart>
        <c:barDir val="col"/>
        <c:grouping val="percentStacked"/>
        <c:varyColors val="0"/>
        <c:ser>
          <c:idx val="0"/>
          <c:order val="0"/>
          <c:tx>
            <c:strRef>
              <c:f>Sheet1!$B$1</c:f>
              <c:strCache>
                <c:ptCount val="1"/>
                <c:pt idx="0">
                  <c:v>Series 1</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Response</c:v>
                </c:pt>
              </c:strCache>
            </c:strRef>
          </c:cat>
          <c:val>
            <c:numRef>
              <c:f>Sheet1!$B$2</c:f>
              <c:numCache>
                <c:formatCode>General</c:formatCode>
                <c:ptCount val="1"/>
                <c:pt idx="0">
                  <c:v>72</c:v>
                </c:pt>
              </c:numCache>
            </c:numRef>
          </c:val>
          <c:extLst>
            <c:ext xmlns:c16="http://schemas.microsoft.com/office/drawing/2014/chart" uri="{C3380CC4-5D6E-409C-BE32-E72D297353CC}">
              <c16:uniqueId val="{00000000-38B3-4BC4-8F53-BEEC82DE090A}"/>
            </c:ext>
          </c:extLst>
        </c:ser>
        <c:ser>
          <c:idx val="1"/>
          <c:order val="1"/>
          <c:tx>
            <c:strRef>
              <c:f>Sheet1!$C$1</c:f>
              <c:strCache>
                <c:ptCount val="1"/>
                <c:pt idx="0">
                  <c:v>Column1</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Response</c:v>
                </c:pt>
              </c:strCache>
            </c:strRef>
          </c:cat>
          <c:val>
            <c:numRef>
              <c:f>Sheet1!$C$2</c:f>
              <c:numCache>
                <c:formatCode>General</c:formatCode>
                <c:ptCount val="1"/>
                <c:pt idx="0">
                  <c:v>27</c:v>
                </c:pt>
              </c:numCache>
            </c:numRef>
          </c:val>
          <c:extLst>
            <c:ext xmlns:c16="http://schemas.microsoft.com/office/drawing/2014/chart" uri="{C3380CC4-5D6E-409C-BE32-E72D297353CC}">
              <c16:uniqueId val="{00000001-38B3-4BC4-8F53-BEEC82DE090A}"/>
            </c:ext>
          </c:extLst>
        </c:ser>
        <c:ser>
          <c:idx val="2"/>
          <c:order val="2"/>
          <c:tx>
            <c:strRef>
              <c:f>Sheet1!$D$1</c:f>
              <c:strCache>
                <c:ptCount val="1"/>
                <c:pt idx="0">
                  <c:v>Column2</c:v>
                </c:pt>
              </c:strCache>
            </c:strRef>
          </c:tx>
          <c:invertIfNegative val="0"/>
          <c:cat>
            <c:strRef>
              <c:f>Sheet1!$A$2</c:f>
              <c:strCache>
                <c:ptCount val="1"/>
                <c:pt idx="0">
                  <c:v>Response</c:v>
                </c:pt>
              </c:strCache>
            </c:strRef>
          </c:cat>
          <c:val>
            <c:numRef>
              <c:f>Sheet1!$D$2</c:f>
              <c:numCache>
                <c:formatCode>General</c:formatCode>
                <c:ptCount val="1"/>
              </c:numCache>
            </c:numRef>
          </c:val>
          <c:extLst>
            <c:ext xmlns:c16="http://schemas.microsoft.com/office/drawing/2014/chart" uri="{C3380CC4-5D6E-409C-BE32-E72D297353CC}">
              <c16:uniqueId val="{00000002-38B3-4BC4-8F53-BEEC82DE090A}"/>
            </c:ext>
          </c:extLst>
        </c:ser>
        <c:dLbls>
          <c:showLegendKey val="0"/>
          <c:showVal val="0"/>
          <c:showCatName val="0"/>
          <c:showSerName val="0"/>
          <c:showPercent val="0"/>
          <c:showBubbleSize val="0"/>
        </c:dLbls>
        <c:gapWidth val="150"/>
        <c:overlap val="100"/>
        <c:axId val="540950488"/>
        <c:axId val="540950880"/>
      </c:barChart>
      <c:catAx>
        <c:axId val="540950488"/>
        <c:scaling>
          <c:orientation val="minMax"/>
        </c:scaling>
        <c:delete val="0"/>
        <c:axPos val="b"/>
        <c:numFmt formatCode="General" sourceLinked="0"/>
        <c:majorTickMark val="none"/>
        <c:minorTickMark val="none"/>
        <c:tickLblPos val="nextTo"/>
        <c:txPr>
          <a:bodyPr/>
          <a:lstStyle/>
          <a:p>
            <a:pPr>
              <a:defRPr sz="1200"/>
            </a:pPr>
            <a:endParaRPr lang="en-US"/>
          </a:p>
        </c:txPr>
        <c:crossAx val="540950880"/>
        <c:crosses val="autoZero"/>
        <c:auto val="1"/>
        <c:lblAlgn val="ctr"/>
        <c:lblOffset val="100"/>
        <c:noMultiLvlLbl val="0"/>
      </c:catAx>
      <c:valAx>
        <c:axId val="540950880"/>
        <c:scaling>
          <c:orientation val="minMax"/>
        </c:scaling>
        <c:delete val="1"/>
        <c:axPos val="l"/>
        <c:numFmt formatCode="0%" sourceLinked="1"/>
        <c:majorTickMark val="out"/>
        <c:minorTickMark val="none"/>
        <c:tickLblPos val="none"/>
        <c:crossAx val="540950488"/>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1904761904761921E-2"/>
          <c:y val="4.2550618672665887E-2"/>
          <c:w val="0.44047619047619024"/>
          <c:h val="0.70557695913010876"/>
        </c:manualLayout>
      </c:layout>
      <c:barChart>
        <c:barDir val="col"/>
        <c:grouping val="percentStacked"/>
        <c:varyColors val="0"/>
        <c:ser>
          <c:idx val="0"/>
          <c:order val="0"/>
          <c:tx>
            <c:strRef>
              <c:f>Sheet1!$B$1</c:f>
              <c:strCache>
                <c:ptCount val="1"/>
                <c:pt idx="0">
                  <c:v>Series 1</c:v>
                </c:pt>
              </c:strCache>
            </c:strRef>
          </c:tx>
          <c:invertIfNegative val="0"/>
          <c:dLbls>
            <c:dLbl>
              <c:idx val="0"/>
              <c:tx>
                <c:rich>
                  <a:bodyPr/>
                  <a:lstStyle/>
                  <a:p>
                    <a:r>
                      <a:rPr lang="en-US"/>
                      <a:t>98</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F60-4C3D-B346-E25A3DBC77F6}"/>
                </c:ext>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Response</c:v>
                </c:pt>
              </c:strCache>
            </c:strRef>
          </c:cat>
          <c:val>
            <c:numRef>
              <c:f>Sheet1!$B$2</c:f>
              <c:numCache>
                <c:formatCode>General</c:formatCode>
                <c:ptCount val="1"/>
                <c:pt idx="0">
                  <c:v>14</c:v>
                </c:pt>
              </c:numCache>
            </c:numRef>
          </c:val>
          <c:extLst>
            <c:ext xmlns:c16="http://schemas.microsoft.com/office/drawing/2014/chart" uri="{C3380CC4-5D6E-409C-BE32-E72D297353CC}">
              <c16:uniqueId val="{00000001-AF60-4C3D-B346-E25A3DBC77F6}"/>
            </c:ext>
          </c:extLst>
        </c:ser>
        <c:ser>
          <c:idx val="1"/>
          <c:order val="1"/>
          <c:tx>
            <c:strRef>
              <c:f>Sheet1!$C$1</c:f>
              <c:strCache>
                <c:ptCount val="1"/>
                <c:pt idx="0">
                  <c:v>Column1</c:v>
                </c:pt>
              </c:strCache>
            </c:strRef>
          </c:tx>
          <c:invertIfNegative val="0"/>
          <c:dLbls>
            <c:dLbl>
              <c:idx val="0"/>
              <c:tx>
                <c:rich>
                  <a:bodyPr/>
                  <a:lstStyle/>
                  <a:p>
                    <a:r>
                      <a:rPr lang="en-US" dirty="0"/>
                      <a:t>2</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AF60-4C3D-B346-E25A3DBC77F6}"/>
                </c:ext>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Response</c:v>
                </c:pt>
              </c:strCache>
            </c:strRef>
          </c:cat>
          <c:val>
            <c:numRef>
              <c:f>Sheet1!$C$2</c:f>
              <c:numCache>
                <c:formatCode>General</c:formatCode>
                <c:ptCount val="1"/>
                <c:pt idx="0">
                  <c:v>3</c:v>
                </c:pt>
              </c:numCache>
            </c:numRef>
          </c:val>
          <c:extLst>
            <c:ext xmlns:c16="http://schemas.microsoft.com/office/drawing/2014/chart" uri="{C3380CC4-5D6E-409C-BE32-E72D297353CC}">
              <c16:uniqueId val="{00000003-AF60-4C3D-B346-E25A3DBC77F6}"/>
            </c:ext>
          </c:extLst>
        </c:ser>
        <c:ser>
          <c:idx val="2"/>
          <c:order val="2"/>
          <c:tx>
            <c:strRef>
              <c:f>Sheet1!$D$1</c:f>
              <c:strCache>
                <c:ptCount val="1"/>
                <c:pt idx="0">
                  <c:v>Column2</c:v>
                </c:pt>
              </c:strCache>
            </c:strRef>
          </c:tx>
          <c:invertIfNegative val="0"/>
          <c:cat>
            <c:strRef>
              <c:f>Sheet1!$A$2</c:f>
              <c:strCache>
                <c:ptCount val="1"/>
                <c:pt idx="0">
                  <c:v>Response</c:v>
                </c:pt>
              </c:strCache>
            </c:strRef>
          </c:cat>
          <c:val>
            <c:numRef>
              <c:f>Sheet1!$D$2</c:f>
              <c:numCache>
                <c:formatCode>General</c:formatCode>
                <c:ptCount val="1"/>
              </c:numCache>
            </c:numRef>
          </c:val>
          <c:extLst>
            <c:ext xmlns:c16="http://schemas.microsoft.com/office/drawing/2014/chart" uri="{C3380CC4-5D6E-409C-BE32-E72D297353CC}">
              <c16:uniqueId val="{00000004-AF60-4C3D-B346-E25A3DBC77F6}"/>
            </c:ext>
          </c:extLst>
        </c:ser>
        <c:dLbls>
          <c:showLegendKey val="0"/>
          <c:showVal val="0"/>
          <c:showCatName val="0"/>
          <c:showSerName val="0"/>
          <c:showPercent val="0"/>
          <c:showBubbleSize val="0"/>
        </c:dLbls>
        <c:gapWidth val="150"/>
        <c:overlap val="100"/>
        <c:axId val="540951664"/>
        <c:axId val="540952056"/>
      </c:barChart>
      <c:catAx>
        <c:axId val="540951664"/>
        <c:scaling>
          <c:orientation val="minMax"/>
        </c:scaling>
        <c:delete val="0"/>
        <c:axPos val="b"/>
        <c:numFmt formatCode="General" sourceLinked="0"/>
        <c:majorTickMark val="none"/>
        <c:minorTickMark val="none"/>
        <c:tickLblPos val="nextTo"/>
        <c:txPr>
          <a:bodyPr anchor="t"/>
          <a:lstStyle/>
          <a:p>
            <a:pPr>
              <a:defRPr sz="1200"/>
            </a:pPr>
            <a:endParaRPr lang="en-US"/>
          </a:p>
        </c:txPr>
        <c:crossAx val="540952056"/>
        <c:crosses val="autoZero"/>
        <c:auto val="1"/>
        <c:lblAlgn val="ctr"/>
        <c:lblOffset val="100"/>
        <c:noMultiLvlLbl val="0"/>
      </c:catAx>
      <c:valAx>
        <c:axId val="540952056"/>
        <c:scaling>
          <c:orientation val="minMax"/>
        </c:scaling>
        <c:delete val="1"/>
        <c:axPos val="l"/>
        <c:numFmt formatCode="0%" sourceLinked="1"/>
        <c:majorTickMark val="out"/>
        <c:minorTickMark val="none"/>
        <c:tickLblPos val="none"/>
        <c:crossAx val="540951664"/>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1904761904761921E-2"/>
          <c:y val="4.2550618672665887E-2"/>
          <c:w val="0.4642857142857143"/>
          <c:h val="0.70557695913010876"/>
        </c:manualLayout>
      </c:layout>
      <c:barChart>
        <c:barDir val="col"/>
        <c:grouping val="percentStacked"/>
        <c:varyColors val="0"/>
        <c:ser>
          <c:idx val="0"/>
          <c:order val="0"/>
          <c:tx>
            <c:strRef>
              <c:f>Sheet1!$B$1</c:f>
              <c:strCache>
                <c:ptCount val="1"/>
                <c:pt idx="0">
                  <c:v>Series 1</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Response</c:v>
                </c:pt>
              </c:strCache>
            </c:strRef>
          </c:cat>
          <c:val>
            <c:numRef>
              <c:f>Sheet1!$B$2</c:f>
              <c:numCache>
                <c:formatCode>General</c:formatCode>
                <c:ptCount val="1"/>
                <c:pt idx="0">
                  <c:v>72</c:v>
                </c:pt>
              </c:numCache>
            </c:numRef>
          </c:val>
          <c:extLst>
            <c:ext xmlns:c16="http://schemas.microsoft.com/office/drawing/2014/chart" uri="{C3380CC4-5D6E-409C-BE32-E72D297353CC}">
              <c16:uniqueId val="{00000000-D595-4BE7-9EF4-BA3EC464D990}"/>
            </c:ext>
          </c:extLst>
        </c:ser>
        <c:ser>
          <c:idx val="1"/>
          <c:order val="1"/>
          <c:tx>
            <c:strRef>
              <c:f>Sheet1!$C$1</c:f>
              <c:strCache>
                <c:ptCount val="1"/>
                <c:pt idx="0">
                  <c:v>Column1</c:v>
                </c:pt>
              </c:strCache>
            </c:strRef>
          </c:tx>
          <c:invertIfNegative val="0"/>
          <c:dLbls>
            <c:dLbl>
              <c:idx val="0"/>
              <c:tx>
                <c:rich>
                  <a:bodyPr/>
                  <a:lstStyle/>
                  <a:p>
                    <a:r>
                      <a:rPr lang="en-US"/>
                      <a:t>28%</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D595-4BE7-9EF4-BA3EC464D990}"/>
                </c:ext>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Response</c:v>
                </c:pt>
              </c:strCache>
            </c:strRef>
          </c:cat>
          <c:val>
            <c:numRef>
              <c:f>Sheet1!$C$2</c:f>
              <c:numCache>
                <c:formatCode>General</c:formatCode>
                <c:ptCount val="1"/>
                <c:pt idx="0">
                  <c:v>28</c:v>
                </c:pt>
              </c:numCache>
            </c:numRef>
          </c:val>
          <c:extLst>
            <c:ext xmlns:c16="http://schemas.microsoft.com/office/drawing/2014/chart" uri="{C3380CC4-5D6E-409C-BE32-E72D297353CC}">
              <c16:uniqueId val="{00000002-D595-4BE7-9EF4-BA3EC464D990}"/>
            </c:ext>
          </c:extLst>
        </c:ser>
        <c:ser>
          <c:idx val="2"/>
          <c:order val="2"/>
          <c:tx>
            <c:strRef>
              <c:f>Sheet1!$D$1</c:f>
              <c:strCache>
                <c:ptCount val="1"/>
                <c:pt idx="0">
                  <c:v>Column2</c:v>
                </c:pt>
              </c:strCache>
            </c:strRef>
          </c:tx>
          <c:invertIfNegative val="0"/>
          <c:cat>
            <c:strRef>
              <c:f>Sheet1!$A$2</c:f>
              <c:strCache>
                <c:ptCount val="1"/>
                <c:pt idx="0">
                  <c:v>Response</c:v>
                </c:pt>
              </c:strCache>
            </c:strRef>
          </c:cat>
          <c:val>
            <c:numRef>
              <c:f>Sheet1!$D$2</c:f>
              <c:numCache>
                <c:formatCode>General</c:formatCode>
                <c:ptCount val="1"/>
              </c:numCache>
            </c:numRef>
          </c:val>
          <c:extLst>
            <c:ext xmlns:c16="http://schemas.microsoft.com/office/drawing/2014/chart" uri="{C3380CC4-5D6E-409C-BE32-E72D297353CC}">
              <c16:uniqueId val="{00000003-D595-4BE7-9EF4-BA3EC464D990}"/>
            </c:ext>
          </c:extLst>
        </c:ser>
        <c:dLbls>
          <c:showLegendKey val="0"/>
          <c:showVal val="0"/>
          <c:showCatName val="0"/>
          <c:showSerName val="0"/>
          <c:showPercent val="0"/>
          <c:showBubbleSize val="0"/>
        </c:dLbls>
        <c:gapWidth val="150"/>
        <c:overlap val="100"/>
        <c:axId val="543059752"/>
        <c:axId val="543060144"/>
      </c:barChart>
      <c:catAx>
        <c:axId val="543059752"/>
        <c:scaling>
          <c:orientation val="minMax"/>
        </c:scaling>
        <c:delete val="0"/>
        <c:axPos val="b"/>
        <c:numFmt formatCode="General" sourceLinked="0"/>
        <c:majorTickMark val="none"/>
        <c:minorTickMark val="none"/>
        <c:tickLblPos val="nextTo"/>
        <c:txPr>
          <a:bodyPr/>
          <a:lstStyle/>
          <a:p>
            <a:pPr>
              <a:defRPr sz="1200"/>
            </a:pPr>
            <a:endParaRPr lang="en-US"/>
          </a:p>
        </c:txPr>
        <c:crossAx val="543060144"/>
        <c:crosses val="autoZero"/>
        <c:auto val="1"/>
        <c:lblAlgn val="ctr"/>
        <c:lblOffset val="100"/>
        <c:noMultiLvlLbl val="0"/>
      </c:catAx>
      <c:valAx>
        <c:axId val="543060144"/>
        <c:scaling>
          <c:orientation val="minMax"/>
        </c:scaling>
        <c:delete val="1"/>
        <c:axPos val="l"/>
        <c:numFmt formatCode="0%" sourceLinked="1"/>
        <c:majorTickMark val="out"/>
        <c:minorTickMark val="none"/>
        <c:tickLblPos val="none"/>
        <c:crossAx val="543059752"/>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1904761904761921E-2"/>
          <c:y val="4.2550618672665887E-2"/>
          <c:w val="0.44047619047619024"/>
          <c:h val="0.70557695913010876"/>
        </c:manualLayout>
      </c:layout>
      <c:barChart>
        <c:barDir val="col"/>
        <c:grouping val="percentStacked"/>
        <c:varyColors val="0"/>
        <c:ser>
          <c:idx val="0"/>
          <c:order val="0"/>
          <c:tx>
            <c:strRef>
              <c:f>Sheet1!$B$1</c:f>
              <c:strCache>
                <c:ptCount val="1"/>
                <c:pt idx="0">
                  <c:v>Series 1</c:v>
                </c:pt>
              </c:strCache>
            </c:strRef>
          </c:tx>
          <c:invertIfNegative val="0"/>
          <c:dLbls>
            <c:dLbl>
              <c:idx val="0"/>
              <c:tx>
                <c:rich>
                  <a:bodyPr/>
                  <a:lstStyle/>
                  <a:p>
                    <a:r>
                      <a:rPr lang="en-US"/>
                      <a:t>98</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60D5-456C-BBA9-303009F08329}"/>
                </c:ext>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Response</c:v>
                </c:pt>
              </c:strCache>
            </c:strRef>
          </c:cat>
          <c:val>
            <c:numRef>
              <c:f>Sheet1!$B$2</c:f>
              <c:numCache>
                <c:formatCode>General</c:formatCode>
                <c:ptCount val="1"/>
                <c:pt idx="0">
                  <c:v>14</c:v>
                </c:pt>
              </c:numCache>
            </c:numRef>
          </c:val>
          <c:extLst>
            <c:ext xmlns:c16="http://schemas.microsoft.com/office/drawing/2014/chart" uri="{C3380CC4-5D6E-409C-BE32-E72D297353CC}">
              <c16:uniqueId val="{00000001-60D5-456C-BBA9-303009F08329}"/>
            </c:ext>
          </c:extLst>
        </c:ser>
        <c:ser>
          <c:idx val="1"/>
          <c:order val="1"/>
          <c:tx>
            <c:strRef>
              <c:f>Sheet1!$C$1</c:f>
              <c:strCache>
                <c:ptCount val="1"/>
                <c:pt idx="0">
                  <c:v>Column1</c:v>
                </c:pt>
              </c:strCache>
            </c:strRef>
          </c:tx>
          <c:invertIfNegative val="0"/>
          <c:dLbls>
            <c:dLbl>
              <c:idx val="0"/>
              <c:tx>
                <c:rich>
                  <a:bodyPr/>
                  <a:lstStyle/>
                  <a:p>
                    <a:r>
                      <a:rPr lang="en-US" dirty="0"/>
                      <a:t>5</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60D5-456C-BBA9-303009F08329}"/>
                </c:ext>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Response</c:v>
                </c:pt>
              </c:strCache>
            </c:strRef>
          </c:cat>
          <c:val>
            <c:numRef>
              <c:f>Sheet1!$C$2</c:f>
              <c:numCache>
                <c:formatCode>General</c:formatCode>
                <c:ptCount val="1"/>
                <c:pt idx="0">
                  <c:v>3</c:v>
                </c:pt>
              </c:numCache>
            </c:numRef>
          </c:val>
          <c:extLst>
            <c:ext xmlns:c16="http://schemas.microsoft.com/office/drawing/2014/chart" uri="{C3380CC4-5D6E-409C-BE32-E72D297353CC}">
              <c16:uniqueId val="{00000003-60D5-456C-BBA9-303009F08329}"/>
            </c:ext>
          </c:extLst>
        </c:ser>
        <c:ser>
          <c:idx val="2"/>
          <c:order val="2"/>
          <c:tx>
            <c:strRef>
              <c:f>Sheet1!$D$1</c:f>
              <c:strCache>
                <c:ptCount val="1"/>
                <c:pt idx="0">
                  <c:v>Column2</c:v>
                </c:pt>
              </c:strCache>
            </c:strRef>
          </c:tx>
          <c:invertIfNegative val="0"/>
          <c:cat>
            <c:strRef>
              <c:f>Sheet1!$A$2</c:f>
              <c:strCache>
                <c:ptCount val="1"/>
                <c:pt idx="0">
                  <c:v>Response</c:v>
                </c:pt>
              </c:strCache>
            </c:strRef>
          </c:cat>
          <c:val>
            <c:numRef>
              <c:f>Sheet1!$D$2</c:f>
              <c:numCache>
                <c:formatCode>General</c:formatCode>
                <c:ptCount val="1"/>
              </c:numCache>
            </c:numRef>
          </c:val>
          <c:extLst>
            <c:ext xmlns:c16="http://schemas.microsoft.com/office/drawing/2014/chart" uri="{C3380CC4-5D6E-409C-BE32-E72D297353CC}">
              <c16:uniqueId val="{00000004-60D5-456C-BBA9-303009F08329}"/>
            </c:ext>
          </c:extLst>
        </c:ser>
        <c:dLbls>
          <c:showLegendKey val="0"/>
          <c:showVal val="0"/>
          <c:showCatName val="0"/>
          <c:showSerName val="0"/>
          <c:showPercent val="0"/>
          <c:showBubbleSize val="0"/>
        </c:dLbls>
        <c:gapWidth val="150"/>
        <c:overlap val="100"/>
        <c:axId val="543060928"/>
        <c:axId val="543061320"/>
      </c:barChart>
      <c:catAx>
        <c:axId val="543060928"/>
        <c:scaling>
          <c:orientation val="minMax"/>
        </c:scaling>
        <c:delete val="0"/>
        <c:axPos val="b"/>
        <c:numFmt formatCode="General" sourceLinked="0"/>
        <c:majorTickMark val="none"/>
        <c:minorTickMark val="none"/>
        <c:tickLblPos val="nextTo"/>
        <c:txPr>
          <a:bodyPr/>
          <a:lstStyle/>
          <a:p>
            <a:pPr>
              <a:defRPr sz="1200"/>
            </a:pPr>
            <a:endParaRPr lang="en-US"/>
          </a:p>
        </c:txPr>
        <c:crossAx val="543061320"/>
        <c:crosses val="autoZero"/>
        <c:auto val="1"/>
        <c:lblAlgn val="ctr"/>
        <c:lblOffset val="100"/>
        <c:noMultiLvlLbl val="0"/>
      </c:catAx>
      <c:valAx>
        <c:axId val="543061320"/>
        <c:scaling>
          <c:orientation val="minMax"/>
        </c:scaling>
        <c:delete val="1"/>
        <c:axPos val="l"/>
        <c:numFmt formatCode="0%" sourceLinked="1"/>
        <c:majorTickMark val="out"/>
        <c:minorTickMark val="none"/>
        <c:tickLblPos val="none"/>
        <c:crossAx val="543060928"/>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
          <c:y val="3.6598237720285011E-2"/>
          <c:w val="0.44047619047619024"/>
          <c:h val="0.70557695913010876"/>
        </c:manualLayout>
      </c:layout>
      <c:barChart>
        <c:barDir val="col"/>
        <c:grouping val="percentStacked"/>
        <c:varyColors val="0"/>
        <c:ser>
          <c:idx val="0"/>
          <c:order val="0"/>
          <c:tx>
            <c:strRef>
              <c:f>Sheet1!$B$1</c:f>
              <c:strCache>
                <c:ptCount val="1"/>
                <c:pt idx="0">
                  <c:v>Series 1</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Response</c:v>
                </c:pt>
              </c:strCache>
            </c:strRef>
          </c:cat>
          <c:val>
            <c:numRef>
              <c:f>Sheet1!$B$2</c:f>
              <c:numCache>
                <c:formatCode>General</c:formatCode>
                <c:ptCount val="1"/>
                <c:pt idx="0">
                  <c:v>80</c:v>
                </c:pt>
              </c:numCache>
            </c:numRef>
          </c:val>
          <c:extLst>
            <c:ext xmlns:c16="http://schemas.microsoft.com/office/drawing/2014/chart" uri="{C3380CC4-5D6E-409C-BE32-E72D297353CC}">
              <c16:uniqueId val="{00000000-0F49-4629-A7CF-8F712813B054}"/>
            </c:ext>
          </c:extLst>
        </c:ser>
        <c:ser>
          <c:idx val="1"/>
          <c:order val="1"/>
          <c:tx>
            <c:strRef>
              <c:f>Sheet1!$C$1</c:f>
              <c:strCache>
                <c:ptCount val="1"/>
                <c:pt idx="0">
                  <c:v>Column1</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Response</c:v>
                </c:pt>
              </c:strCache>
            </c:strRef>
          </c:cat>
          <c:val>
            <c:numRef>
              <c:f>Sheet1!$C$2</c:f>
              <c:numCache>
                <c:formatCode>General</c:formatCode>
                <c:ptCount val="1"/>
                <c:pt idx="0">
                  <c:v>20</c:v>
                </c:pt>
              </c:numCache>
            </c:numRef>
          </c:val>
          <c:extLst>
            <c:ext xmlns:c16="http://schemas.microsoft.com/office/drawing/2014/chart" uri="{C3380CC4-5D6E-409C-BE32-E72D297353CC}">
              <c16:uniqueId val="{00000001-0F49-4629-A7CF-8F712813B054}"/>
            </c:ext>
          </c:extLst>
        </c:ser>
        <c:ser>
          <c:idx val="2"/>
          <c:order val="2"/>
          <c:tx>
            <c:strRef>
              <c:f>Sheet1!$D$1</c:f>
              <c:strCache>
                <c:ptCount val="1"/>
                <c:pt idx="0">
                  <c:v>Column2</c:v>
                </c:pt>
              </c:strCache>
            </c:strRef>
          </c:tx>
          <c:invertIfNegative val="0"/>
          <c:cat>
            <c:strRef>
              <c:f>Sheet1!$A$2</c:f>
              <c:strCache>
                <c:ptCount val="1"/>
                <c:pt idx="0">
                  <c:v>Response</c:v>
                </c:pt>
              </c:strCache>
            </c:strRef>
          </c:cat>
          <c:val>
            <c:numRef>
              <c:f>Sheet1!$D$2</c:f>
              <c:numCache>
                <c:formatCode>General</c:formatCode>
                <c:ptCount val="1"/>
              </c:numCache>
            </c:numRef>
          </c:val>
          <c:extLst>
            <c:ext xmlns:c16="http://schemas.microsoft.com/office/drawing/2014/chart" uri="{C3380CC4-5D6E-409C-BE32-E72D297353CC}">
              <c16:uniqueId val="{00000002-0F49-4629-A7CF-8F712813B054}"/>
            </c:ext>
          </c:extLst>
        </c:ser>
        <c:dLbls>
          <c:showLegendKey val="0"/>
          <c:showVal val="0"/>
          <c:showCatName val="0"/>
          <c:showSerName val="0"/>
          <c:showPercent val="0"/>
          <c:showBubbleSize val="0"/>
        </c:dLbls>
        <c:gapWidth val="150"/>
        <c:overlap val="100"/>
        <c:axId val="543062104"/>
        <c:axId val="543062496"/>
      </c:barChart>
      <c:catAx>
        <c:axId val="543062104"/>
        <c:scaling>
          <c:orientation val="minMax"/>
        </c:scaling>
        <c:delete val="0"/>
        <c:axPos val="b"/>
        <c:numFmt formatCode="General" sourceLinked="0"/>
        <c:majorTickMark val="none"/>
        <c:minorTickMark val="none"/>
        <c:tickLblPos val="nextTo"/>
        <c:txPr>
          <a:bodyPr/>
          <a:lstStyle/>
          <a:p>
            <a:pPr>
              <a:defRPr sz="1200"/>
            </a:pPr>
            <a:endParaRPr lang="en-US"/>
          </a:p>
        </c:txPr>
        <c:crossAx val="543062496"/>
        <c:crosses val="autoZero"/>
        <c:auto val="1"/>
        <c:lblAlgn val="ctr"/>
        <c:lblOffset val="100"/>
        <c:noMultiLvlLbl val="0"/>
      </c:catAx>
      <c:valAx>
        <c:axId val="543062496"/>
        <c:scaling>
          <c:orientation val="minMax"/>
        </c:scaling>
        <c:delete val="1"/>
        <c:axPos val="l"/>
        <c:numFmt formatCode="0%" sourceLinked="1"/>
        <c:majorTickMark val="out"/>
        <c:minorTickMark val="none"/>
        <c:tickLblPos val="none"/>
        <c:crossAx val="543062104"/>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
          <c:y val="3.6598237720285011E-2"/>
          <c:w val="0.44047619047619024"/>
          <c:h val="0.70557695913010876"/>
        </c:manualLayout>
      </c:layout>
      <c:barChart>
        <c:barDir val="col"/>
        <c:grouping val="percentStacked"/>
        <c:varyColors val="0"/>
        <c:ser>
          <c:idx val="0"/>
          <c:order val="0"/>
          <c:tx>
            <c:strRef>
              <c:f>Sheet1!$B$1</c:f>
              <c:strCache>
                <c:ptCount val="1"/>
                <c:pt idx="0">
                  <c:v>Series 1</c:v>
                </c:pt>
              </c:strCache>
            </c:strRef>
          </c:tx>
          <c:invertIfNegative val="0"/>
          <c:dLbls>
            <c:dLbl>
              <c:idx val="0"/>
              <c:tx>
                <c:rich>
                  <a:bodyPr/>
                  <a:lstStyle/>
                  <a:p>
                    <a:r>
                      <a:rPr lang="en-US"/>
                      <a:t>87</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BDAB-4F0F-853B-09F6D92AB0FE}"/>
                </c:ext>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Response</c:v>
                </c:pt>
              </c:strCache>
            </c:strRef>
          </c:cat>
          <c:val>
            <c:numRef>
              <c:f>Sheet1!$B$2</c:f>
              <c:numCache>
                <c:formatCode>General</c:formatCode>
                <c:ptCount val="1"/>
                <c:pt idx="0">
                  <c:v>82</c:v>
                </c:pt>
              </c:numCache>
            </c:numRef>
          </c:val>
          <c:extLst>
            <c:ext xmlns:c16="http://schemas.microsoft.com/office/drawing/2014/chart" uri="{C3380CC4-5D6E-409C-BE32-E72D297353CC}">
              <c16:uniqueId val="{00000001-BDAB-4F0F-853B-09F6D92AB0FE}"/>
            </c:ext>
          </c:extLst>
        </c:ser>
        <c:ser>
          <c:idx val="1"/>
          <c:order val="1"/>
          <c:tx>
            <c:strRef>
              <c:f>Sheet1!$C$1</c:f>
              <c:strCache>
                <c:ptCount val="1"/>
                <c:pt idx="0">
                  <c:v>Column1</c:v>
                </c:pt>
              </c:strCache>
            </c:strRef>
          </c:tx>
          <c:invertIfNegative val="0"/>
          <c:dLbls>
            <c:dLbl>
              <c:idx val="0"/>
              <c:tx>
                <c:rich>
                  <a:bodyPr/>
                  <a:lstStyle/>
                  <a:p>
                    <a:r>
                      <a:rPr lang="en-US"/>
                      <a:t>13</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BDAB-4F0F-853B-09F6D92AB0FE}"/>
                </c:ext>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Response</c:v>
                </c:pt>
              </c:strCache>
            </c:strRef>
          </c:cat>
          <c:val>
            <c:numRef>
              <c:f>Sheet1!$C$2</c:f>
              <c:numCache>
                <c:formatCode>General</c:formatCode>
                <c:ptCount val="1"/>
                <c:pt idx="0">
                  <c:v>18</c:v>
                </c:pt>
              </c:numCache>
            </c:numRef>
          </c:val>
          <c:extLst>
            <c:ext xmlns:c16="http://schemas.microsoft.com/office/drawing/2014/chart" uri="{C3380CC4-5D6E-409C-BE32-E72D297353CC}">
              <c16:uniqueId val="{00000003-BDAB-4F0F-853B-09F6D92AB0FE}"/>
            </c:ext>
          </c:extLst>
        </c:ser>
        <c:ser>
          <c:idx val="2"/>
          <c:order val="2"/>
          <c:tx>
            <c:strRef>
              <c:f>Sheet1!$D$1</c:f>
              <c:strCache>
                <c:ptCount val="1"/>
                <c:pt idx="0">
                  <c:v>Column2</c:v>
                </c:pt>
              </c:strCache>
            </c:strRef>
          </c:tx>
          <c:invertIfNegative val="0"/>
          <c:cat>
            <c:strRef>
              <c:f>Sheet1!$A$2</c:f>
              <c:strCache>
                <c:ptCount val="1"/>
                <c:pt idx="0">
                  <c:v>Response</c:v>
                </c:pt>
              </c:strCache>
            </c:strRef>
          </c:cat>
          <c:val>
            <c:numRef>
              <c:f>Sheet1!$D$2</c:f>
              <c:numCache>
                <c:formatCode>General</c:formatCode>
                <c:ptCount val="1"/>
              </c:numCache>
            </c:numRef>
          </c:val>
          <c:extLst>
            <c:ext xmlns:c16="http://schemas.microsoft.com/office/drawing/2014/chart" uri="{C3380CC4-5D6E-409C-BE32-E72D297353CC}">
              <c16:uniqueId val="{00000004-BDAB-4F0F-853B-09F6D92AB0FE}"/>
            </c:ext>
          </c:extLst>
        </c:ser>
        <c:dLbls>
          <c:showLegendKey val="0"/>
          <c:showVal val="0"/>
          <c:showCatName val="0"/>
          <c:showSerName val="0"/>
          <c:showPercent val="0"/>
          <c:showBubbleSize val="0"/>
        </c:dLbls>
        <c:gapWidth val="150"/>
        <c:overlap val="100"/>
        <c:axId val="543063280"/>
        <c:axId val="543063672"/>
      </c:barChart>
      <c:catAx>
        <c:axId val="543063280"/>
        <c:scaling>
          <c:orientation val="minMax"/>
        </c:scaling>
        <c:delete val="0"/>
        <c:axPos val="b"/>
        <c:numFmt formatCode="General" sourceLinked="0"/>
        <c:majorTickMark val="none"/>
        <c:minorTickMark val="none"/>
        <c:tickLblPos val="nextTo"/>
        <c:txPr>
          <a:bodyPr/>
          <a:lstStyle/>
          <a:p>
            <a:pPr>
              <a:defRPr sz="1200"/>
            </a:pPr>
            <a:endParaRPr lang="en-US"/>
          </a:p>
        </c:txPr>
        <c:crossAx val="543063672"/>
        <c:crosses val="autoZero"/>
        <c:auto val="1"/>
        <c:lblAlgn val="ctr"/>
        <c:lblOffset val="100"/>
        <c:noMultiLvlLbl val="0"/>
      </c:catAx>
      <c:valAx>
        <c:axId val="543063672"/>
        <c:scaling>
          <c:orientation val="minMax"/>
        </c:scaling>
        <c:delete val="1"/>
        <c:axPos val="l"/>
        <c:numFmt formatCode="0%" sourceLinked="1"/>
        <c:majorTickMark val="out"/>
        <c:minorTickMark val="none"/>
        <c:tickLblPos val="none"/>
        <c:crossAx val="543063280"/>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r>
              <a:rPr lang="en-US" sz="1500" dirty="0"/>
              <a:t>RETURN ON INVESTMENT - WITHOUT INCENTIVES by</a:t>
            </a:r>
            <a:r>
              <a:rPr lang="en-US" sz="1500" baseline="0" dirty="0"/>
              <a:t> size of work force.</a:t>
            </a:r>
            <a:endParaRPr lang="en-US" sz="1500" dirty="0"/>
          </a:p>
        </c:rich>
      </c:tx>
      <c:layout>
        <c:manualLayout>
          <c:xMode val="edge"/>
          <c:yMode val="edge"/>
          <c:x val="0.11047635886093755"/>
          <c:y val="2.3630496889162675E-2"/>
        </c:manualLayout>
      </c:layout>
      <c:overlay val="0"/>
      <c:spPr>
        <a:noFill/>
        <a:ln>
          <a:noFill/>
        </a:ln>
        <a:effectLst/>
      </c:spPr>
    </c:title>
    <c:autoTitleDeleted val="0"/>
    <c:plotArea>
      <c:layout>
        <c:manualLayout>
          <c:layoutTarget val="inner"/>
          <c:xMode val="edge"/>
          <c:yMode val="edge"/>
          <c:x val="6.8419936373276799E-2"/>
          <c:y val="0.17830290010741101"/>
          <c:w val="0.88595177060979802"/>
          <c:h val="0.73481979202635594"/>
        </c:manualLayout>
      </c:layout>
      <c:bubbleChart>
        <c:varyColors val="0"/>
        <c:ser>
          <c:idx val="0"/>
          <c:order val="0"/>
          <c:tx>
            <c:strRef>
              <c:f>'[Copy of CIT - ROI analysis (World Bank) - 20151110 0849 - Full Labor - Daniel.xlsx]ROI vs Labour'!$S$5</c:f>
              <c:strCache>
                <c:ptCount val="1"/>
                <c:pt idx="0">
                  <c:v>AGRI</c:v>
                </c:pt>
              </c:strCache>
            </c:strRef>
          </c:tx>
          <c:spPr>
            <a:solidFill>
              <a:schemeClr val="accent1">
                <a:alpha val="7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0"/>
            <c:showCatName val="0"/>
            <c:showSerName val="1"/>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'[Copy of CIT - ROI analysis (World Bank) - 20151110 0849 - Full Labor - Daniel.xlsx]ROI vs Labour'!$T$5</c:f>
              <c:numCache>
                <c:formatCode>General</c:formatCode>
                <c:ptCount val="1"/>
                <c:pt idx="0">
                  <c:v>464575</c:v>
                </c:pt>
              </c:numCache>
            </c:numRef>
          </c:xVal>
          <c:yVal>
            <c:numRef>
              <c:f>'[Copy of CIT - ROI analysis (World Bank) - 20151110 0849 - Full Labor - Daniel.xlsx]ROI vs Labour'!$U$5</c:f>
              <c:numCache>
                <c:formatCode>General</c:formatCode>
                <c:ptCount val="1"/>
                <c:pt idx="0">
                  <c:v>4.3099999999999999E-2</c:v>
                </c:pt>
              </c:numCache>
            </c:numRef>
          </c:yVal>
          <c:bubbleSize>
            <c:numRef>
              <c:f>'[Copy of CIT - ROI analysis (World Bank) - 20151110 0849 - Full Labor - Daniel.xlsx]ROI vs Labour'!$V$5</c:f>
              <c:numCache>
                <c:formatCode>_ * #,##0_ ;_ * \-#,##0_ ;_ * "-"??_ ;_ @_ </c:formatCode>
                <c:ptCount val="1"/>
                <c:pt idx="0">
                  <c:v>111560.036011</c:v>
                </c:pt>
              </c:numCache>
            </c:numRef>
          </c:bubbleSize>
          <c:bubble3D val="0"/>
          <c:extLst>
            <c:ext xmlns:c16="http://schemas.microsoft.com/office/drawing/2014/chart" uri="{C3380CC4-5D6E-409C-BE32-E72D297353CC}">
              <c16:uniqueId val="{00000000-479E-4871-9918-E1B8FD977DD9}"/>
            </c:ext>
          </c:extLst>
        </c:ser>
        <c:ser>
          <c:idx val="1"/>
          <c:order val="1"/>
          <c:tx>
            <c:strRef>
              <c:f>'[Copy of CIT - ROI analysis (World Bank) - 20151110 0849 - Full Labor - Daniel.xlsx]ROI vs Labour'!$S$6</c:f>
              <c:strCache>
                <c:ptCount val="1"/>
                <c:pt idx="0">
                  <c:v>ART-REC</c:v>
                </c:pt>
              </c:strCache>
            </c:strRef>
          </c:tx>
          <c:spPr>
            <a:solidFill>
              <a:schemeClr val="accent2">
                <a:alpha val="75000"/>
              </a:schemeClr>
            </a:solidFill>
            <a:ln w="25400">
              <a:noFill/>
            </a:ln>
            <a:effectLst/>
          </c:spPr>
          <c:invertIfNegative val="0"/>
          <c:dLbls>
            <c:dLbl>
              <c:idx val="0"/>
              <c:dLblPos val="ctr"/>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1-479E-4871-9918-E1B8FD977DD9}"/>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'[Copy of CIT - ROI analysis (World Bank) - 20151110 0849 - Full Labor - Daniel.xlsx]ROI vs Labour'!$T$6</c:f>
              <c:numCache>
                <c:formatCode>General</c:formatCode>
                <c:ptCount val="1"/>
                <c:pt idx="0">
                  <c:v>60105</c:v>
                </c:pt>
              </c:numCache>
            </c:numRef>
          </c:xVal>
          <c:yVal>
            <c:numRef>
              <c:f>'[Copy of CIT - ROI analysis (World Bank) - 20151110 0849 - Full Labor - Daniel.xlsx]ROI vs Labour'!$U$6</c:f>
              <c:numCache>
                <c:formatCode>General</c:formatCode>
                <c:ptCount val="1"/>
                <c:pt idx="0">
                  <c:v>8.0500000000000002E-2</c:v>
                </c:pt>
              </c:numCache>
            </c:numRef>
          </c:yVal>
          <c:bubbleSize>
            <c:numRef>
              <c:f>'[Copy of CIT - ROI analysis (World Bank) - 20151110 0849 - Full Labor - Daniel.xlsx]ROI vs Labour'!$V$6</c:f>
              <c:numCache>
                <c:formatCode>_ * #,##0_ ;_ * \-#,##0_ ;_ * "-"??_ ;_ @_ </c:formatCode>
                <c:ptCount val="1"/>
                <c:pt idx="0">
                  <c:v>17164.402869000001</c:v>
                </c:pt>
              </c:numCache>
            </c:numRef>
          </c:bubbleSize>
          <c:bubble3D val="0"/>
          <c:extLst>
            <c:ext xmlns:c16="http://schemas.microsoft.com/office/drawing/2014/chart" uri="{C3380CC4-5D6E-409C-BE32-E72D297353CC}">
              <c16:uniqueId val="{00000002-479E-4871-9918-E1B8FD977DD9}"/>
            </c:ext>
          </c:extLst>
        </c:ser>
        <c:ser>
          <c:idx val="2"/>
          <c:order val="2"/>
          <c:tx>
            <c:strRef>
              <c:f>'[Copy of CIT - ROI analysis (World Bank) - 20151110 0849 - Full Labor - Daniel.xlsx]ROI vs Labour'!$S$7</c:f>
              <c:strCache>
                <c:ptCount val="1"/>
                <c:pt idx="0">
                  <c:v>CONST</c:v>
                </c:pt>
              </c:strCache>
            </c:strRef>
          </c:tx>
          <c:spPr>
            <a:solidFill>
              <a:schemeClr val="accent3">
                <a:alpha val="75000"/>
              </a:schemeClr>
            </a:solidFill>
            <a:ln w="25400">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3-479E-4871-9918-E1B8FD977DD9}"/>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'[Copy of CIT - ROI analysis (World Bank) - 20151110 0849 - Full Labor - Daniel.xlsx]ROI vs Labour'!$T$7</c:f>
              <c:numCache>
                <c:formatCode>General</c:formatCode>
                <c:ptCount val="1"/>
                <c:pt idx="0">
                  <c:v>491313</c:v>
                </c:pt>
              </c:numCache>
            </c:numRef>
          </c:xVal>
          <c:yVal>
            <c:numRef>
              <c:f>'[Copy of CIT - ROI analysis (World Bank) - 20151110 0849 - Full Labor - Daniel.xlsx]ROI vs Labour'!$U$7</c:f>
              <c:numCache>
                <c:formatCode>General</c:formatCode>
                <c:ptCount val="1"/>
                <c:pt idx="0">
                  <c:v>8.0500000000000002E-2</c:v>
                </c:pt>
              </c:numCache>
            </c:numRef>
          </c:yVal>
          <c:bubbleSize>
            <c:numRef>
              <c:f>'[Copy of CIT - ROI analysis (World Bank) - 20151110 0849 - Full Labor - Daniel.xlsx]ROI vs Labour'!$V$7</c:f>
              <c:numCache>
                <c:formatCode>_ * #,##0_ ;_ * \-#,##0_ ;_ * "-"??_ ;_ @_ </c:formatCode>
                <c:ptCount val="1"/>
                <c:pt idx="0">
                  <c:v>127897.098684</c:v>
                </c:pt>
              </c:numCache>
            </c:numRef>
          </c:bubbleSize>
          <c:bubble3D val="0"/>
          <c:extLst>
            <c:ext xmlns:c16="http://schemas.microsoft.com/office/drawing/2014/chart" uri="{C3380CC4-5D6E-409C-BE32-E72D297353CC}">
              <c16:uniqueId val="{00000004-479E-4871-9918-E1B8FD977DD9}"/>
            </c:ext>
          </c:extLst>
        </c:ser>
        <c:ser>
          <c:idx val="3"/>
          <c:order val="3"/>
          <c:tx>
            <c:strRef>
              <c:f>'[Copy of CIT - ROI analysis (World Bank) - 20151110 0849 - Full Labor - Daniel.xlsx]ROI vs Labour'!$S$8</c:f>
              <c:strCache>
                <c:ptCount val="1"/>
                <c:pt idx="0">
                  <c:v>EDUC</c:v>
                </c:pt>
              </c:strCache>
            </c:strRef>
          </c:tx>
          <c:spPr>
            <a:solidFill>
              <a:schemeClr val="accent4">
                <a:alpha val="75000"/>
              </a:schemeClr>
            </a:solidFill>
            <a:ln w="25400">
              <a:noFill/>
            </a:ln>
            <a:effectLst/>
          </c:spPr>
          <c:invertIfNegative val="0"/>
          <c:dLbls>
            <c:dLbl>
              <c:idx val="0"/>
              <c:dLblPos val="ctr"/>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5-479E-4871-9918-E1B8FD977DD9}"/>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'[Copy of CIT - ROI analysis (World Bank) - 20151110 0849 - Full Labor - Daniel.xlsx]ROI vs Labour'!$T$8</c:f>
              <c:numCache>
                <c:formatCode>General</c:formatCode>
                <c:ptCount val="1"/>
                <c:pt idx="0">
                  <c:v>582283</c:v>
                </c:pt>
              </c:numCache>
            </c:numRef>
          </c:xVal>
          <c:yVal>
            <c:numRef>
              <c:f>'[Copy of CIT - ROI analysis (World Bank) - 20151110 0849 - Full Labor - Daniel.xlsx]ROI vs Labour'!$U$8</c:f>
              <c:numCache>
                <c:formatCode>General</c:formatCode>
                <c:ptCount val="1"/>
                <c:pt idx="0">
                  <c:v>0.121</c:v>
                </c:pt>
              </c:numCache>
            </c:numRef>
          </c:yVal>
          <c:bubbleSize>
            <c:numRef>
              <c:f>'[Copy of CIT - ROI analysis (World Bank) - 20151110 0849 - Full Labor - Daniel.xlsx]ROI vs Labour'!$V$8</c:f>
              <c:numCache>
                <c:formatCode>_ * #,##0_ ;_ * \-#,##0_ ;_ * "-"??_ ;_ @_ </c:formatCode>
                <c:ptCount val="1"/>
                <c:pt idx="0">
                  <c:v>3495.3167560000002</c:v>
                </c:pt>
              </c:numCache>
            </c:numRef>
          </c:bubbleSize>
          <c:bubble3D val="0"/>
          <c:extLst>
            <c:ext xmlns:c16="http://schemas.microsoft.com/office/drawing/2014/chart" uri="{C3380CC4-5D6E-409C-BE32-E72D297353CC}">
              <c16:uniqueId val="{00000006-479E-4871-9918-E1B8FD977DD9}"/>
            </c:ext>
          </c:extLst>
        </c:ser>
        <c:ser>
          <c:idx val="4"/>
          <c:order val="4"/>
          <c:tx>
            <c:strRef>
              <c:f>'ROI vs Labour'!#REF!</c:f>
              <c:strCache>
                <c:ptCount val="1"/>
                <c:pt idx="0">
                  <c:v>#REF!</c:v>
                </c:pt>
              </c:strCache>
            </c:strRef>
          </c:tx>
          <c:spPr>
            <a:solidFill>
              <a:schemeClr val="accent5">
                <a:alpha val="75000"/>
              </a:schemeClr>
            </a:solidFill>
            <a:ln w="25400">
              <a:noFill/>
            </a:ln>
            <a:effectLst/>
          </c:spPr>
          <c:invertIfNegative val="0"/>
          <c:xVal>
            <c:numRef>
              <c:f>'ROI vs Labour'!#REF!</c:f>
            </c:numRef>
          </c:xVal>
          <c:yVal>
            <c:numRef>
              <c:f>'ROI vs Labour'!#REF!</c:f>
              <c:numCache>
                <c:formatCode>General</c:formatCode>
                <c:ptCount val="1"/>
                <c:pt idx="0">
                  <c:v>1</c:v>
                </c:pt>
              </c:numCache>
            </c:numRef>
          </c:yVal>
          <c:bubbleSize>
            <c:numRef>
              <c:f>'ROI vs Labour'!#REF!</c:f>
              <c:numCache>
                <c:formatCode>General</c:formatCode>
                <c:ptCount val="1"/>
                <c:pt idx="0">
                  <c:v>1</c:v>
                </c:pt>
              </c:numCache>
            </c:numRef>
          </c:bubbleSize>
          <c:bubble3D val="0"/>
          <c:extLst>
            <c:ext xmlns:c16="http://schemas.microsoft.com/office/drawing/2014/chart" uri="{C3380CC4-5D6E-409C-BE32-E72D297353CC}">
              <c16:uniqueId val="{00000007-479E-4871-9918-E1B8FD977DD9}"/>
            </c:ext>
          </c:extLst>
        </c:ser>
        <c:ser>
          <c:idx val="5"/>
          <c:order val="5"/>
          <c:tx>
            <c:strRef>
              <c:f>'[Copy of CIT - ROI analysis (World Bank) - 20151110 0849 - Full Labor - Daniel.xlsx]ROI vs Labour'!$S$9</c:f>
              <c:strCache>
                <c:ptCount val="1"/>
                <c:pt idx="0">
                  <c:v>FIN</c:v>
                </c:pt>
              </c:strCache>
            </c:strRef>
          </c:tx>
          <c:spPr>
            <a:solidFill>
              <a:schemeClr val="accent6">
                <a:alpha val="75000"/>
              </a:schemeClr>
            </a:solidFill>
            <a:ln w="25400">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8-479E-4871-9918-E1B8FD977DD9}"/>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'[Copy of CIT - ROI analysis (World Bank) - 20151110 0849 - Full Labor - Daniel.xlsx]ROI vs Labour'!$T$9</c:f>
              <c:numCache>
                <c:formatCode>General</c:formatCode>
                <c:ptCount val="1"/>
                <c:pt idx="0">
                  <c:v>2107917</c:v>
                </c:pt>
              </c:numCache>
            </c:numRef>
          </c:xVal>
          <c:yVal>
            <c:numRef>
              <c:f>'[Copy of CIT - ROI analysis (World Bank) - 20151110 0849 - Full Labor - Daniel.xlsx]ROI vs Labour'!$U$9</c:f>
              <c:numCache>
                <c:formatCode>General</c:formatCode>
                <c:ptCount val="1"/>
                <c:pt idx="0">
                  <c:v>9.2299999999999993E-2</c:v>
                </c:pt>
              </c:numCache>
            </c:numRef>
          </c:yVal>
          <c:bubbleSize>
            <c:numRef>
              <c:f>'[Copy of CIT - ROI analysis (World Bank) - 20151110 0849 - Full Labor - Daniel.xlsx]ROI vs Labour'!$V$9</c:f>
              <c:numCache>
                <c:formatCode>_ * #,##0_ ;_ * \-#,##0_ ;_ * "-"??_ ;_ @_ </c:formatCode>
                <c:ptCount val="1"/>
                <c:pt idx="0">
                  <c:v>160006.076026</c:v>
                </c:pt>
              </c:numCache>
            </c:numRef>
          </c:bubbleSize>
          <c:bubble3D val="0"/>
          <c:extLst>
            <c:ext xmlns:c16="http://schemas.microsoft.com/office/drawing/2014/chart" uri="{C3380CC4-5D6E-409C-BE32-E72D297353CC}">
              <c16:uniqueId val="{00000009-479E-4871-9918-E1B8FD977DD9}"/>
            </c:ext>
          </c:extLst>
        </c:ser>
        <c:ser>
          <c:idx val="6"/>
          <c:order val="6"/>
          <c:tx>
            <c:strRef>
              <c:f>'[Copy of CIT - ROI analysis (World Bank) - 20151110 0849 - Full Labor - Daniel.xlsx]ROI vs Labour'!$S$10</c:f>
              <c:strCache>
                <c:ptCount val="1"/>
                <c:pt idx="0">
                  <c:v>HEALTH</c:v>
                </c:pt>
              </c:strCache>
            </c:strRef>
          </c:tx>
          <c:spPr>
            <a:solidFill>
              <a:schemeClr val="accent1">
                <a:lumMod val="60000"/>
                <a:alpha val="75000"/>
              </a:schemeClr>
            </a:solidFill>
            <a:ln w="25400">
              <a:noFill/>
            </a:ln>
            <a:effectLst/>
          </c:spPr>
          <c:invertIfNegative val="0"/>
          <c:dLbls>
            <c:dLbl>
              <c:idx val="0"/>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A-479E-4871-9918-E1B8FD977DD9}"/>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'[Copy of CIT - ROI analysis (World Bank) - 20151110 0849 - Full Labor - Daniel.xlsx]ROI vs Labour'!$T$10</c:f>
              <c:numCache>
                <c:formatCode>General</c:formatCode>
                <c:ptCount val="1"/>
                <c:pt idx="0">
                  <c:v>533422</c:v>
                </c:pt>
              </c:numCache>
            </c:numRef>
          </c:xVal>
          <c:yVal>
            <c:numRef>
              <c:f>'[Copy of CIT - ROI analysis (World Bank) - 20151110 0849 - Full Labor - Daniel.xlsx]ROI vs Labour'!$U$10</c:f>
              <c:numCache>
                <c:formatCode>General</c:formatCode>
                <c:ptCount val="1"/>
                <c:pt idx="0">
                  <c:v>0.2059</c:v>
                </c:pt>
              </c:numCache>
            </c:numRef>
          </c:yVal>
          <c:bubbleSize>
            <c:numRef>
              <c:f>'[Copy of CIT - ROI analysis (World Bank) - 20151110 0849 - Full Labor - Daniel.xlsx]ROI vs Labour'!$V$10</c:f>
              <c:numCache>
                <c:formatCode>_ * #,##0_ ;_ * \-#,##0_ ;_ * "-"??_ ;_ @_ </c:formatCode>
                <c:ptCount val="1"/>
                <c:pt idx="0">
                  <c:v>40144.549939999997</c:v>
                </c:pt>
              </c:numCache>
            </c:numRef>
          </c:bubbleSize>
          <c:bubble3D val="0"/>
          <c:extLst>
            <c:ext xmlns:c16="http://schemas.microsoft.com/office/drawing/2014/chart" uri="{C3380CC4-5D6E-409C-BE32-E72D297353CC}">
              <c16:uniqueId val="{0000000B-479E-4871-9918-E1B8FD977DD9}"/>
            </c:ext>
          </c:extLst>
        </c:ser>
        <c:ser>
          <c:idx val="7"/>
          <c:order val="7"/>
          <c:tx>
            <c:strRef>
              <c:f>'[Copy of CIT - ROI analysis (World Bank) - 20151110 0849 - Full Labor - Daniel.xlsx]ROI vs Labour'!$S$11</c:f>
              <c:strCache>
                <c:ptCount val="1"/>
                <c:pt idx="0">
                  <c:v>HOTL-REST</c:v>
                </c:pt>
              </c:strCache>
            </c:strRef>
          </c:tx>
          <c:spPr>
            <a:solidFill>
              <a:schemeClr val="accent2">
                <a:lumMod val="60000"/>
                <a:alpha val="75000"/>
              </a:schemeClr>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0"/>
            <c:showCatName val="0"/>
            <c:showSerName val="1"/>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'[Copy of CIT - ROI analysis (World Bank) - 20151110 0849 - Full Labor - Daniel.xlsx]ROI vs Labour'!$T$11</c:f>
              <c:numCache>
                <c:formatCode>General</c:formatCode>
                <c:ptCount val="1"/>
                <c:pt idx="0">
                  <c:v>253945</c:v>
                </c:pt>
              </c:numCache>
            </c:numRef>
          </c:xVal>
          <c:yVal>
            <c:numRef>
              <c:f>'[Copy of CIT - ROI analysis (World Bank) - 20151110 0849 - Full Labor - Daniel.xlsx]ROI vs Labour'!$U$11</c:f>
              <c:numCache>
                <c:formatCode>General</c:formatCode>
                <c:ptCount val="1"/>
                <c:pt idx="0">
                  <c:v>6.5600000000000006E-2</c:v>
                </c:pt>
              </c:numCache>
            </c:numRef>
          </c:yVal>
          <c:bubbleSize>
            <c:numRef>
              <c:f>'[Copy of CIT - ROI analysis (World Bank) - 20151110 0849 - Full Labor - Daniel.xlsx]ROI vs Labour'!$V$11</c:f>
              <c:numCache>
                <c:formatCode>_ * #,##0_ ;_ * \-#,##0_ ;_ * "-"??_ ;_ @_ </c:formatCode>
                <c:ptCount val="1"/>
                <c:pt idx="0">
                  <c:v>50734.333792999998</c:v>
                </c:pt>
              </c:numCache>
            </c:numRef>
          </c:bubbleSize>
          <c:bubble3D val="0"/>
          <c:extLst>
            <c:ext xmlns:c16="http://schemas.microsoft.com/office/drawing/2014/chart" uri="{C3380CC4-5D6E-409C-BE32-E72D297353CC}">
              <c16:uniqueId val="{0000000C-479E-4871-9918-E1B8FD977DD9}"/>
            </c:ext>
          </c:extLst>
        </c:ser>
        <c:ser>
          <c:idx val="8"/>
          <c:order val="8"/>
          <c:tx>
            <c:strRef>
              <c:f>'[Copy of CIT - ROI analysis (World Bank) - 20151110 0849 - Full Labor - Daniel.xlsx]ROI vs Labour'!$S$12</c:f>
              <c:strCache>
                <c:ptCount val="1"/>
                <c:pt idx="0">
                  <c:v>HOUSE</c:v>
                </c:pt>
              </c:strCache>
            </c:strRef>
          </c:tx>
          <c:spPr>
            <a:solidFill>
              <a:schemeClr val="accent3">
                <a:lumMod val="60000"/>
                <a:alpha val="75000"/>
              </a:schemeClr>
            </a:solidFill>
            <a:ln w="25400">
              <a:noFill/>
            </a:ln>
            <a:effectLst/>
          </c:spPr>
          <c:invertIfNegative val="0"/>
          <c:xVal>
            <c:numRef>
              <c:f>'[Copy of CIT - ROI analysis (World Bank) - 20151110 0849 - Full Labor - Daniel.xlsx]ROI vs Labour'!$T$12</c:f>
              <c:numCache>
                <c:formatCode>General</c:formatCode>
                <c:ptCount val="1"/>
                <c:pt idx="0">
                  <c:v>10152</c:v>
                </c:pt>
              </c:numCache>
            </c:numRef>
          </c:xVal>
          <c:yVal>
            <c:numRef>
              <c:f>'[Copy of CIT - ROI analysis (World Bank) - 20151110 0849 - Full Labor - Daniel.xlsx]ROI vs Labour'!$U$12</c:f>
              <c:numCache>
                <c:formatCode>General</c:formatCode>
                <c:ptCount val="1"/>
                <c:pt idx="0">
                  <c:v>0.1032</c:v>
                </c:pt>
              </c:numCache>
            </c:numRef>
          </c:yVal>
          <c:bubbleSize>
            <c:numRef>
              <c:f>'[Copy of CIT - ROI analysis (World Bank) - 20151110 0849 - Full Labor - Daniel.xlsx]ROI vs Labour'!$V$12</c:f>
              <c:numCache>
                <c:formatCode>_ * #,##0_ ;_ * \-#,##0_ ;_ * "-"??_ ;_ @_ </c:formatCode>
                <c:ptCount val="1"/>
                <c:pt idx="0">
                  <c:v>1171.236193</c:v>
                </c:pt>
              </c:numCache>
            </c:numRef>
          </c:bubbleSize>
          <c:bubble3D val="0"/>
          <c:extLst>
            <c:ext xmlns:c16="http://schemas.microsoft.com/office/drawing/2014/chart" uri="{C3380CC4-5D6E-409C-BE32-E72D297353CC}">
              <c16:uniqueId val="{0000000D-479E-4871-9918-E1B8FD977DD9}"/>
            </c:ext>
          </c:extLst>
        </c:ser>
        <c:ser>
          <c:idx val="9"/>
          <c:order val="9"/>
          <c:tx>
            <c:strRef>
              <c:f>'[Copy of CIT - ROI analysis (World Bank) - 20151110 0849 - Full Labor - Daniel.xlsx]ROI vs Labour'!$S$13</c:f>
              <c:strCache>
                <c:ptCount val="1"/>
                <c:pt idx="0">
                  <c:v>ICT</c:v>
                </c:pt>
              </c:strCache>
            </c:strRef>
          </c:tx>
          <c:spPr>
            <a:solidFill>
              <a:schemeClr val="accent4">
                <a:lumMod val="60000"/>
                <a:alpha val="75000"/>
              </a:schemeClr>
            </a:solidFill>
            <a:ln w="25400">
              <a:noFill/>
            </a:ln>
            <a:effectLst/>
          </c:spPr>
          <c:invertIfNegative val="0"/>
          <c:dLbls>
            <c:dLbl>
              <c:idx val="0"/>
              <c:spPr>
                <a:solidFill>
                  <a:schemeClr val="bg1">
                    <a:alpha val="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E-479E-4871-9918-E1B8FD977DD9}"/>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'[Copy of CIT - ROI analysis (World Bank) - 20151110 0849 - Full Labor - Daniel.xlsx]ROI vs Labour'!$T$13</c:f>
              <c:numCache>
                <c:formatCode>General</c:formatCode>
                <c:ptCount val="1"/>
                <c:pt idx="0">
                  <c:v>240165</c:v>
                </c:pt>
              </c:numCache>
            </c:numRef>
          </c:xVal>
          <c:yVal>
            <c:numRef>
              <c:f>'[Copy of CIT - ROI analysis (World Bank) - 20151110 0849 - Full Labor - Daniel.xlsx]ROI vs Labour'!$U$13</c:f>
              <c:numCache>
                <c:formatCode>General</c:formatCode>
                <c:ptCount val="1"/>
                <c:pt idx="0">
                  <c:v>0.11749999999999999</c:v>
                </c:pt>
              </c:numCache>
            </c:numRef>
          </c:yVal>
          <c:bubbleSize>
            <c:numRef>
              <c:f>'[Copy of CIT - ROI analysis (World Bank) - 20151110 0849 - Full Labor - Daniel.xlsx]ROI vs Labour'!$V$13</c:f>
              <c:numCache>
                <c:formatCode>_ * #,##0_ ;_ * \-#,##0_ ;_ * "-"??_ ;_ @_ </c:formatCode>
                <c:ptCount val="1"/>
                <c:pt idx="0">
                  <c:v>202139.235923</c:v>
                </c:pt>
              </c:numCache>
            </c:numRef>
          </c:bubbleSize>
          <c:bubble3D val="0"/>
          <c:extLst>
            <c:ext xmlns:c16="http://schemas.microsoft.com/office/drawing/2014/chart" uri="{C3380CC4-5D6E-409C-BE32-E72D297353CC}">
              <c16:uniqueId val="{0000000F-479E-4871-9918-E1B8FD977DD9}"/>
            </c:ext>
          </c:extLst>
        </c:ser>
        <c:ser>
          <c:idx val="10"/>
          <c:order val="10"/>
          <c:tx>
            <c:strRef>
              <c:f>'[Copy of CIT - ROI analysis (World Bank) - 20151110 0849 - Full Labor - Daniel.xlsx]ROI vs Labour'!$S$14</c:f>
              <c:strCache>
                <c:ptCount val="1"/>
                <c:pt idx="0">
                  <c:v>MANF</c:v>
                </c:pt>
              </c:strCache>
            </c:strRef>
          </c:tx>
          <c:spPr>
            <a:solidFill>
              <a:schemeClr val="accent5">
                <a:lumMod val="60000"/>
                <a:alpha val="75000"/>
              </a:schemeClr>
            </a:solidFill>
            <a:ln w="25400">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10-479E-4871-9918-E1B8FD977DD9}"/>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'[Copy of CIT - ROI analysis (World Bank) - 20151110 0849 - Full Labor - Daniel.xlsx]ROI vs Labour'!$T$14</c:f>
              <c:numCache>
                <c:formatCode>General</c:formatCode>
                <c:ptCount val="1"/>
                <c:pt idx="0">
                  <c:v>1101438</c:v>
                </c:pt>
              </c:numCache>
            </c:numRef>
          </c:xVal>
          <c:yVal>
            <c:numRef>
              <c:f>'[Copy of CIT - ROI analysis (World Bank) - 20151110 0849 - Full Labor - Daniel.xlsx]ROI vs Labour'!$U$14</c:f>
              <c:numCache>
                <c:formatCode>General</c:formatCode>
                <c:ptCount val="1"/>
                <c:pt idx="0">
                  <c:v>9.3899999999999997E-2</c:v>
                </c:pt>
              </c:numCache>
            </c:numRef>
          </c:yVal>
          <c:bubbleSize>
            <c:numRef>
              <c:f>'[Copy of CIT - ROI analysis (World Bank) - 20151110 0849 - Full Labor - Daniel.xlsx]ROI vs Labour'!$V$14</c:f>
              <c:numCache>
                <c:formatCode>_ * #,##0_ ;_ * \-#,##0_ ;_ * "-"??_ ;_ @_ </c:formatCode>
                <c:ptCount val="1"/>
                <c:pt idx="0">
                  <c:v>462878.55181799998</c:v>
                </c:pt>
              </c:numCache>
            </c:numRef>
          </c:bubbleSize>
          <c:bubble3D val="0"/>
          <c:extLst>
            <c:ext xmlns:c16="http://schemas.microsoft.com/office/drawing/2014/chart" uri="{C3380CC4-5D6E-409C-BE32-E72D297353CC}">
              <c16:uniqueId val="{00000011-479E-4871-9918-E1B8FD977DD9}"/>
            </c:ext>
          </c:extLst>
        </c:ser>
        <c:ser>
          <c:idx val="11"/>
          <c:order val="11"/>
          <c:tx>
            <c:strRef>
              <c:f>'[Copy of CIT - ROI analysis (World Bank) - 20151110 0849 - Full Labor - Daniel.xlsx]ROI vs Labour'!$S$15</c:f>
              <c:strCache>
                <c:ptCount val="1"/>
                <c:pt idx="0">
                  <c:v>MINING</c:v>
                </c:pt>
              </c:strCache>
            </c:strRef>
          </c:tx>
          <c:spPr>
            <a:solidFill>
              <a:schemeClr val="accent6">
                <a:lumMod val="60000"/>
                <a:alpha val="75000"/>
              </a:schemeClr>
            </a:solidFill>
            <a:ln w="25400">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12-479E-4871-9918-E1B8FD977DD9}"/>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'[Copy of CIT - ROI analysis (World Bank) - 20151110 0849 - Full Labor - Daniel.xlsx]ROI vs Labour'!$T$15</c:f>
              <c:numCache>
                <c:formatCode>General</c:formatCode>
                <c:ptCount val="1"/>
                <c:pt idx="0">
                  <c:v>378157</c:v>
                </c:pt>
              </c:numCache>
            </c:numRef>
          </c:xVal>
          <c:yVal>
            <c:numRef>
              <c:f>'[Copy of CIT - ROI analysis (World Bank) - 20151110 0849 - Full Labor - Daniel.xlsx]ROI vs Labour'!$U$15</c:f>
              <c:numCache>
                <c:formatCode>General</c:formatCode>
                <c:ptCount val="1"/>
                <c:pt idx="0">
                  <c:v>9.8400000000000001E-2</c:v>
                </c:pt>
              </c:numCache>
            </c:numRef>
          </c:yVal>
          <c:bubbleSize>
            <c:numRef>
              <c:f>'[Copy of CIT - ROI analysis (World Bank) - 20151110 0849 - Full Labor - Daniel.xlsx]ROI vs Labour'!$V$15</c:f>
              <c:numCache>
                <c:formatCode>_ * #,##0_ ;_ * \-#,##0_ ;_ * "-"??_ ;_ @_ </c:formatCode>
                <c:ptCount val="1"/>
                <c:pt idx="0">
                  <c:v>43434.671391999997</c:v>
                </c:pt>
              </c:numCache>
            </c:numRef>
          </c:bubbleSize>
          <c:bubble3D val="0"/>
          <c:extLst>
            <c:ext xmlns:c16="http://schemas.microsoft.com/office/drawing/2014/chart" uri="{C3380CC4-5D6E-409C-BE32-E72D297353CC}">
              <c16:uniqueId val="{00000013-479E-4871-9918-E1B8FD977DD9}"/>
            </c:ext>
          </c:extLst>
        </c:ser>
        <c:ser>
          <c:idx val="12"/>
          <c:order val="12"/>
          <c:tx>
            <c:strRef>
              <c:f>'[Copy of CIT - ROI analysis (World Bank) - 20151110 0849 - Full Labor - Daniel.xlsx]ROI vs Labour'!$S$16</c:f>
              <c:strCache>
                <c:ptCount val="1"/>
                <c:pt idx="0">
                  <c:v>PROF</c:v>
                </c:pt>
              </c:strCache>
            </c:strRef>
          </c:tx>
          <c:spPr>
            <a:solidFill>
              <a:schemeClr val="accent1">
                <a:lumMod val="80000"/>
                <a:lumOff val="20000"/>
                <a:alpha val="75000"/>
              </a:schemeClr>
            </a:solidFill>
            <a:ln w="25400">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14-479E-4871-9918-E1B8FD977DD9}"/>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'[Copy of CIT - ROI analysis (World Bank) - 20151110 0849 - Full Labor - Daniel.xlsx]ROI vs Labour'!$T$16</c:f>
              <c:numCache>
                <c:formatCode>General</c:formatCode>
                <c:ptCount val="1"/>
                <c:pt idx="0">
                  <c:v>304531</c:v>
                </c:pt>
              </c:numCache>
            </c:numRef>
          </c:xVal>
          <c:yVal>
            <c:numRef>
              <c:f>'[Copy of CIT - ROI analysis (World Bank) - 20151110 0849 - Full Labor - Daniel.xlsx]ROI vs Labour'!$U$16</c:f>
              <c:numCache>
                <c:formatCode>General</c:formatCode>
                <c:ptCount val="1"/>
                <c:pt idx="0">
                  <c:v>0.14369999999999999</c:v>
                </c:pt>
              </c:numCache>
            </c:numRef>
          </c:yVal>
          <c:bubbleSize>
            <c:numRef>
              <c:f>'[Copy of CIT - ROI analysis (World Bank) - 20151110 0849 - Full Labor - Daniel.xlsx]ROI vs Labour'!$V$16</c:f>
              <c:numCache>
                <c:formatCode>_ * #,##0_ ;_ * \-#,##0_ ;_ * "-"??_ ;_ @_ </c:formatCode>
                <c:ptCount val="1"/>
                <c:pt idx="0">
                  <c:v>66493.270409999997</c:v>
                </c:pt>
              </c:numCache>
            </c:numRef>
          </c:bubbleSize>
          <c:bubble3D val="0"/>
          <c:extLst>
            <c:ext xmlns:c16="http://schemas.microsoft.com/office/drawing/2014/chart" uri="{C3380CC4-5D6E-409C-BE32-E72D297353CC}">
              <c16:uniqueId val="{00000015-479E-4871-9918-E1B8FD977DD9}"/>
            </c:ext>
          </c:extLst>
        </c:ser>
        <c:ser>
          <c:idx val="13"/>
          <c:order val="13"/>
          <c:tx>
            <c:strRef>
              <c:f>'[Copy of CIT - ROI analysis (World Bank) - 20151110 0849 - Full Labor - Daniel.xlsx]ROI vs Labour'!$S$17</c:f>
              <c:strCache>
                <c:ptCount val="1"/>
                <c:pt idx="0">
                  <c:v>PUBLIC</c:v>
                </c:pt>
              </c:strCache>
            </c:strRef>
          </c:tx>
          <c:spPr>
            <a:solidFill>
              <a:schemeClr val="accent2">
                <a:lumMod val="80000"/>
                <a:lumOff val="20000"/>
                <a:alpha val="75000"/>
              </a:schemeClr>
            </a:solidFill>
            <a:ln w="25400">
              <a:noFill/>
            </a:ln>
            <a:effectLst/>
          </c:spPr>
          <c:invertIfNegative val="0"/>
          <c:dLbls>
            <c:dLbl>
              <c:idx val="0"/>
              <c:layout>
                <c:manualLayout>
                  <c:x val="-8.4791621252519097E-3"/>
                  <c:y val="-2.8772783031579701E-3"/>
                </c:manualLayout>
              </c:layout>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16-479E-4871-9918-E1B8FD977DD9}"/>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'[Copy of CIT - ROI analysis (World Bank) - 20151110 0849 - Full Labor - Daniel.xlsx]ROI vs Labour'!$T$17</c:f>
              <c:numCache>
                <c:formatCode>General</c:formatCode>
                <c:ptCount val="1"/>
                <c:pt idx="0">
                  <c:v>1120468</c:v>
                </c:pt>
              </c:numCache>
            </c:numRef>
          </c:xVal>
          <c:yVal>
            <c:numRef>
              <c:f>'[Copy of CIT - ROI analysis (World Bank) - 20151110 0849 - Full Labor - Daniel.xlsx]ROI vs Labour'!$U$17</c:f>
              <c:numCache>
                <c:formatCode>General</c:formatCode>
                <c:ptCount val="1"/>
                <c:pt idx="0">
                  <c:v>4.2900000000000001E-2</c:v>
                </c:pt>
              </c:numCache>
            </c:numRef>
          </c:yVal>
          <c:bubbleSize>
            <c:numRef>
              <c:f>'[Copy of CIT - ROI analysis (World Bank) - 20151110 0849 - Full Labor - Daniel.xlsx]ROI vs Labour'!$V$17</c:f>
              <c:numCache>
                <c:formatCode>_ * #,##0_ ;_ * \-#,##0_ ;_ * "-"??_ ;_ @_ </c:formatCode>
                <c:ptCount val="1"/>
                <c:pt idx="0">
                  <c:v>795.32352300000002</c:v>
                </c:pt>
              </c:numCache>
            </c:numRef>
          </c:bubbleSize>
          <c:bubble3D val="0"/>
          <c:extLst>
            <c:ext xmlns:c16="http://schemas.microsoft.com/office/drawing/2014/chart" uri="{C3380CC4-5D6E-409C-BE32-E72D297353CC}">
              <c16:uniqueId val="{00000017-479E-4871-9918-E1B8FD977DD9}"/>
            </c:ext>
          </c:extLst>
        </c:ser>
        <c:ser>
          <c:idx val="14"/>
          <c:order val="14"/>
          <c:tx>
            <c:strRef>
              <c:f>'[Copy of CIT - ROI analysis (World Bank) - 20151110 0849 - Full Labor - Daniel.xlsx]ROI vs Labour'!$S$18</c:f>
              <c:strCache>
                <c:ptCount val="1"/>
                <c:pt idx="0">
                  <c:v>REAL</c:v>
                </c:pt>
              </c:strCache>
            </c:strRef>
          </c:tx>
          <c:spPr>
            <a:solidFill>
              <a:schemeClr val="accent3">
                <a:lumMod val="80000"/>
                <a:lumOff val="20000"/>
                <a:alpha val="75000"/>
              </a:schemeClr>
            </a:solidFill>
            <a:ln w="25400">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ctr"/>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18-479E-4871-9918-E1B8FD977DD9}"/>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'[Copy of CIT - ROI analysis (World Bank) - 20151110 0849 - Full Labor - Daniel.xlsx]ROI vs Labour'!$T$18</c:f>
              <c:numCache>
                <c:formatCode>General</c:formatCode>
                <c:ptCount val="1"/>
                <c:pt idx="0">
                  <c:v>444324</c:v>
                </c:pt>
              </c:numCache>
            </c:numRef>
          </c:xVal>
          <c:yVal>
            <c:numRef>
              <c:f>'[Copy of CIT - ROI analysis (World Bank) - 20151110 0849 - Full Labor - Daniel.xlsx]ROI vs Labour'!$U$18</c:f>
              <c:numCache>
                <c:formatCode>General</c:formatCode>
                <c:ptCount val="1"/>
                <c:pt idx="0">
                  <c:v>4.2200000000000001E-2</c:v>
                </c:pt>
              </c:numCache>
            </c:numRef>
          </c:yVal>
          <c:bubbleSize>
            <c:numRef>
              <c:f>'[Copy of CIT - ROI analysis (World Bank) - 20151110 0849 - Full Labor - Daniel.xlsx]ROI vs Labour'!$V$18</c:f>
              <c:numCache>
                <c:formatCode>_ * #,##0_ ;_ * \-#,##0_ ;_ * "-"??_ ;_ @_ </c:formatCode>
                <c:ptCount val="1"/>
                <c:pt idx="0">
                  <c:v>48042.078314999999</c:v>
                </c:pt>
              </c:numCache>
            </c:numRef>
          </c:bubbleSize>
          <c:bubble3D val="0"/>
          <c:extLst>
            <c:ext xmlns:c16="http://schemas.microsoft.com/office/drawing/2014/chart" uri="{C3380CC4-5D6E-409C-BE32-E72D297353CC}">
              <c16:uniqueId val="{00000019-479E-4871-9918-E1B8FD977DD9}"/>
            </c:ext>
          </c:extLst>
        </c:ser>
        <c:ser>
          <c:idx val="15"/>
          <c:order val="15"/>
          <c:tx>
            <c:strRef>
              <c:f>'[Copy of CIT - ROI analysis (World Bank) - 20151110 0849 - Full Labor - Daniel.xlsx]ROI vs Labour'!$S$19</c:f>
              <c:strCache>
                <c:ptCount val="1"/>
                <c:pt idx="0">
                  <c:v>RESCH</c:v>
                </c:pt>
              </c:strCache>
            </c:strRef>
          </c:tx>
          <c:spPr>
            <a:solidFill>
              <a:schemeClr val="accent4">
                <a:lumMod val="80000"/>
                <a:lumOff val="20000"/>
                <a:alpha val="75000"/>
              </a:schemeClr>
            </a:solidFill>
            <a:ln w="25400">
              <a:noFill/>
            </a:ln>
            <a:effectLst/>
          </c:spPr>
          <c:invertIfNegative val="0"/>
          <c:dLbls>
            <c:dLbl>
              <c:idx val="0"/>
              <c:layout>
                <c:manualLayout>
                  <c:x val="-5.2994763282824603E-3"/>
                  <c:y val="0"/>
                </c:manualLayout>
              </c:layout>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1A-479E-4871-9918-E1B8FD977DD9}"/>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'[Copy of CIT - ROI analysis (World Bank) - 20151110 0849 - Full Labor - Daniel.xlsx]ROI vs Labour'!$T$19</c:f>
              <c:numCache>
                <c:formatCode>General</c:formatCode>
                <c:ptCount val="1"/>
                <c:pt idx="0">
                  <c:v>7223</c:v>
                </c:pt>
              </c:numCache>
            </c:numRef>
          </c:xVal>
          <c:yVal>
            <c:numRef>
              <c:f>'[Copy of CIT - ROI analysis (World Bank) - 20151110 0849 - Full Labor - Daniel.xlsx]ROI vs Labour'!$U$19</c:f>
              <c:numCache>
                <c:formatCode>General</c:formatCode>
                <c:ptCount val="1"/>
                <c:pt idx="0">
                  <c:v>0.12939999999999999</c:v>
                </c:pt>
              </c:numCache>
            </c:numRef>
          </c:yVal>
          <c:bubbleSize>
            <c:numRef>
              <c:f>'[Copy of CIT - ROI analysis (World Bank) - 20151110 0849 - Full Labor - Daniel.xlsx]ROI vs Labour'!$V$19</c:f>
              <c:numCache>
                <c:formatCode>_ * #,##0_ ;_ * \-#,##0_ ;_ * "-"??_ ;_ @_ </c:formatCode>
                <c:ptCount val="1"/>
                <c:pt idx="0">
                  <c:v>921.62029299999995</c:v>
                </c:pt>
              </c:numCache>
            </c:numRef>
          </c:bubbleSize>
          <c:bubble3D val="0"/>
          <c:extLst>
            <c:ext xmlns:c16="http://schemas.microsoft.com/office/drawing/2014/chart" uri="{C3380CC4-5D6E-409C-BE32-E72D297353CC}">
              <c16:uniqueId val="{0000001B-479E-4871-9918-E1B8FD977DD9}"/>
            </c:ext>
          </c:extLst>
        </c:ser>
        <c:ser>
          <c:idx val="16"/>
          <c:order val="16"/>
          <c:tx>
            <c:strRef>
              <c:f>'[Copy of CIT - ROI analysis (World Bank) - 20151110 0849 - Full Labor - Daniel.xlsx]ROI vs Labour'!$S$20</c:f>
              <c:strCache>
                <c:ptCount val="1"/>
                <c:pt idx="0">
                  <c:v>SERV</c:v>
                </c:pt>
              </c:strCache>
            </c:strRef>
          </c:tx>
          <c:spPr>
            <a:solidFill>
              <a:schemeClr val="accent5">
                <a:lumMod val="80000"/>
                <a:lumOff val="20000"/>
                <a:alpha val="75000"/>
              </a:schemeClr>
            </a:solidFill>
            <a:ln w="25400">
              <a:noFill/>
            </a:ln>
            <a:effectLst/>
          </c:spPr>
          <c:invertIfNegative val="0"/>
          <c:dLbls>
            <c:dLbl>
              <c:idx val="0"/>
              <c:layout>
                <c:manualLayout>
                  <c:x val="-6.496156459294497E-2"/>
                  <c:y val="-2.9651593773165306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1C-479E-4871-9918-E1B8FD977DD9}"/>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'[Copy of CIT - ROI analysis (World Bank) - 20151110 0849 - Full Labor - Daniel.xlsx]ROI vs Labour'!$T$20</c:f>
              <c:numCache>
                <c:formatCode>General</c:formatCode>
                <c:ptCount val="1"/>
                <c:pt idx="0">
                  <c:v>1192296</c:v>
                </c:pt>
              </c:numCache>
            </c:numRef>
          </c:xVal>
          <c:yVal>
            <c:numRef>
              <c:f>'[Copy of CIT - ROI analysis (World Bank) - 20151110 0849 - Full Labor - Daniel.xlsx]ROI vs Labour'!$U$20</c:f>
              <c:numCache>
                <c:formatCode>General</c:formatCode>
                <c:ptCount val="1"/>
                <c:pt idx="0">
                  <c:v>8.3400000000000002E-2</c:v>
                </c:pt>
              </c:numCache>
            </c:numRef>
          </c:yVal>
          <c:bubbleSize>
            <c:numRef>
              <c:f>'[Copy of CIT - ROI analysis (World Bank) - 20151110 0849 - Full Labor - Daniel.xlsx]ROI vs Labour'!$V$20</c:f>
              <c:numCache>
                <c:formatCode>_ * #,##0_ ;_ * \-#,##0_ ;_ * "-"??_ ;_ @_ </c:formatCode>
                <c:ptCount val="1"/>
                <c:pt idx="0">
                  <c:v>128761.27009400001</c:v>
                </c:pt>
              </c:numCache>
            </c:numRef>
          </c:bubbleSize>
          <c:bubble3D val="0"/>
          <c:extLst>
            <c:ext xmlns:c16="http://schemas.microsoft.com/office/drawing/2014/chart" uri="{C3380CC4-5D6E-409C-BE32-E72D297353CC}">
              <c16:uniqueId val="{0000001D-479E-4871-9918-E1B8FD977DD9}"/>
            </c:ext>
          </c:extLst>
        </c:ser>
        <c:ser>
          <c:idx val="17"/>
          <c:order val="17"/>
          <c:tx>
            <c:strRef>
              <c:f>'[Copy of CIT - ROI analysis (World Bank) - 20151110 0849 - Full Labor - Daniel.xlsx]ROI vs Labour'!$S$21</c:f>
              <c:strCache>
                <c:ptCount val="1"/>
                <c:pt idx="0">
                  <c:v>SPORT</c:v>
                </c:pt>
              </c:strCache>
            </c:strRef>
          </c:tx>
          <c:spPr>
            <a:solidFill>
              <a:schemeClr val="accent6">
                <a:lumMod val="80000"/>
                <a:lumOff val="20000"/>
                <a:alpha val="75000"/>
              </a:schemeClr>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1"/>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'[Copy of CIT - ROI analysis (World Bank) - 20151110 0849 - Full Labor - Daniel.xlsx]ROI vs Labour'!$T$21</c:f>
              <c:numCache>
                <c:formatCode>General</c:formatCode>
                <c:ptCount val="1"/>
                <c:pt idx="0">
                  <c:v>22089</c:v>
                </c:pt>
              </c:numCache>
            </c:numRef>
          </c:xVal>
          <c:yVal>
            <c:numRef>
              <c:f>'[Copy of CIT - ROI analysis (World Bank) - 20151110 0849 - Full Labor - Daniel.xlsx]ROI vs Labour'!$U$21</c:f>
              <c:numCache>
                <c:formatCode>General</c:formatCode>
                <c:ptCount val="1"/>
                <c:pt idx="0">
                  <c:v>4.2000000000000003E-2</c:v>
                </c:pt>
              </c:numCache>
            </c:numRef>
          </c:yVal>
          <c:bubbleSize>
            <c:numRef>
              <c:f>'[Copy of CIT - ROI analysis (World Bank) - 20151110 0849 - Full Labor - Daniel.xlsx]ROI vs Labour'!$V$21</c:f>
              <c:numCache>
                <c:formatCode>_ * #,##0_ ;_ * \-#,##0_ ;_ * "-"??_ ;_ @_ </c:formatCode>
                <c:ptCount val="1"/>
                <c:pt idx="0">
                  <c:v>2548.0174959999999</c:v>
                </c:pt>
              </c:numCache>
            </c:numRef>
          </c:bubbleSize>
          <c:bubble3D val="0"/>
          <c:extLst>
            <c:ext xmlns:c16="http://schemas.microsoft.com/office/drawing/2014/chart" uri="{C3380CC4-5D6E-409C-BE32-E72D297353CC}">
              <c16:uniqueId val="{0000001E-479E-4871-9918-E1B8FD977DD9}"/>
            </c:ext>
          </c:extLst>
        </c:ser>
        <c:ser>
          <c:idx val="18"/>
          <c:order val="18"/>
          <c:tx>
            <c:strRef>
              <c:f>'[Copy of CIT - ROI analysis (World Bank) - 20151110 0849 - Full Labor - Daniel.xlsx]ROI vs Labour'!$S$22</c:f>
              <c:strCache>
                <c:ptCount val="1"/>
                <c:pt idx="0">
                  <c:v>TRADE</c:v>
                </c:pt>
              </c:strCache>
            </c:strRef>
          </c:tx>
          <c:spPr>
            <a:solidFill>
              <a:schemeClr val="accent1">
                <a:lumMod val="80000"/>
                <a:alpha val="75000"/>
              </a:schemeClr>
            </a:solidFill>
            <a:ln w="25400">
              <a:noFill/>
            </a:ln>
            <a:effectLst/>
          </c:spPr>
          <c:invertIfNegative val="0"/>
          <c:dLbls>
            <c:dLbl>
              <c:idx val="0"/>
              <c:layout>
                <c:manualLayout>
                  <c:x val="-8.7971307049488606E-2"/>
                  <c:y val="-2.8772783031579701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1F-479E-4871-9918-E1B8FD977DD9}"/>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'[Copy of CIT - ROI analysis (World Bank) - 20151110 0849 - Full Labor - Daniel.xlsx]ROI vs Labour'!$T$22</c:f>
              <c:numCache>
                <c:formatCode>General</c:formatCode>
                <c:ptCount val="1"/>
                <c:pt idx="0">
                  <c:v>624340</c:v>
                </c:pt>
              </c:numCache>
            </c:numRef>
          </c:xVal>
          <c:yVal>
            <c:numRef>
              <c:f>'[Copy of CIT - ROI analysis (World Bank) - 20151110 0849 - Full Labor - Daniel.xlsx]ROI vs Labour'!$U$22</c:f>
              <c:numCache>
                <c:formatCode>General</c:formatCode>
                <c:ptCount val="1"/>
                <c:pt idx="0">
                  <c:v>0.10349999999999999</c:v>
                </c:pt>
              </c:numCache>
            </c:numRef>
          </c:yVal>
          <c:bubbleSize>
            <c:numRef>
              <c:f>'[Copy of CIT - ROI analysis (World Bank) - 20151110 0849 - Full Labor - Daniel.xlsx]ROI vs Labour'!$V$22</c:f>
              <c:numCache>
                <c:formatCode>_ * #,##0_ ;_ * \-#,##0_ ;_ * "-"??_ ;_ @_ </c:formatCode>
                <c:ptCount val="1"/>
                <c:pt idx="0">
                  <c:v>396060.46873600001</c:v>
                </c:pt>
              </c:numCache>
            </c:numRef>
          </c:bubbleSize>
          <c:bubble3D val="0"/>
          <c:extLst>
            <c:ext xmlns:c16="http://schemas.microsoft.com/office/drawing/2014/chart" uri="{C3380CC4-5D6E-409C-BE32-E72D297353CC}">
              <c16:uniqueId val="{00000020-479E-4871-9918-E1B8FD977DD9}"/>
            </c:ext>
          </c:extLst>
        </c:ser>
        <c:ser>
          <c:idx val="19"/>
          <c:order val="19"/>
          <c:tx>
            <c:strRef>
              <c:f>'[Copy of CIT - ROI analysis (World Bank) - 20151110 0849 - Full Labor - Daniel.xlsx]ROI vs Labour'!$S$23</c:f>
              <c:strCache>
                <c:ptCount val="1"/>
                <c:pt idx="0">
                  <c:v>TRANS</c:v>
                </c:pt>
              </c:strCache>
            </c:strRef>
          </c:tx>
          <c:spPr>
            <a:solidFill>
              <a:schemeClr val="accent2">
                <a:lumMod val="80000"/>
                <a:alpha val="75000"/>
              </a:schemeClr>
            </a:solidFill>
            <a:ln w="25400">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21-479E-4871-9918-E1B8FD977DD9}"/>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1"/>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'[Copy of CIT - ROI analysis (World Bank) - 20151110 0849 - Full Labor - Daniel.xlsx]ROI vs Labour'!$T$23</c:f>
              <c:numCache>
                <c:formatCode>General</c:formatCode>
                <c:ptCount val="1"/>
                <c:pt idx="0">
                  <c:v>939762</c:v>
                </c:pt>
              </c:numCache>
            </c:numRef>
          </c:xVal>
          <c:yVal>
            <c:numRef>
              <c:f>'[Copy of CIT - ROI analysis (World Bank) - 20151110 0849 - Full Labor - Daniel.xlsx]ROI vs Labour'!$U$23</c:f>
              <c:numCache>
                <c:formatCode>General</c:formatCode>
                <c:ptCount val="1"/>
                <c:pt idx="0">
                  <c:v>9.1499999999999998E-2</c:v>
                </c:pt>
              </c:numCache>
            </c:numRef>
          </c:yVal>
          <c:bubbleSize>
            <c:numRef>
              <c:f>'[Copy of CIT - ROI analysis (World Bank) - 20151110 0849 - Full Labor - Daniel.xlsx]ROI vs Labour'!$V$23</c:f>
              <c:numCache>
                <c:formatCode>_ * #,##0_ ;_ * \-#,##0_ ;_ * "-"??_ ;_ @_ </c:formatCode>
                <c:ptCount val="1"/>
                <c:pt idx="0">
                  <c:v>525188.14867000002</c:v>
                </c:pt>
              </c:numCache>
            </c:numRef>
          </c:bubbleSize>
          <c:bubble3D val="0"/>
          <c:extLst>
            <c:ext xmlns:c16="http://schemas.microsoft.com/office/drawing/2014/chart" uri="{C3380CC4-5D6E-409C-BE32-E72D297353CC}">
              <c16:uniqueId val="{00000022-479E-4871-9918-E1B8FD977DD9}"/>
            </c:ext>
          </c:extLst>
        </c:ser>
        <c:ser>
          <c:idx val="20"/>
          <c:order val="20"/>
          <c:tx>
            <c:strRef>
              <c:f>'[Copy of CIT - ROI analysis (World Bank) - 20151110 0849 - Full Labor - Daniel.xlsx]ROI vs Labour'!$S$24</c:f>
              <c:strCache>
                <c:ptCount val="1"/>
                <c:pt idx="0">
                  <c:v>UTIL</c:v>
                </c:pt>
              </c:strCache>
            </c:strRef>
          </c:tx>
          <c:spPr>
            <a:solidFill>
              <a:schemeClr val="accent3">
                <a:lumMod val="80000"/>
                <a:alpha val="75000"/>
              </a:schemeClr>
            </a:solidFill>
            <a:ln w="25400">
              <a:noFill/>
            </a:ln>
            <a:effectLst/>
          </c:spPr>
          <c:invertIfNegative val="0"/>
          <c:dLbls>
            <c:dLbl>
              <c:idx val="0"/>
              <c:layout>
                <c:manualLayout>
                  <c:x val="-6.5713506470702301E-2"/>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23-479E-4871-9918-E1B8FD977DD9}"/>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'[Copy of CIT - ROI analysis (World Bank) - 20151110 0849 - Full Labor - Daniel.xlsx]ROI vs Labour'!$T$24</c:f>
              <c:numCache>
                <c:formatCode>General</c:formatCode>
                <c:ptCount val="1"/>
                <c:pt idx="0">
                  <c:v>217925</c:v>
                </c:pt>
              </c:numCache>
            </c:numRef>
          </c:xVal>
          <c:yVal>
            <c:numRef>
              <c:f>'[Copy of CIT - ROI analysis (World Bank) - 20151110 0849 - Full Labor - Daniel.xlsx]ROI vs Labour'!$U$24</c:f>
              <c:numCache>
                <c:formatCode>General</c:formatCode>
                <c:ptCount val="1"/>
                <c:pt idx="0">
                  <c:v>8.5400000000000004E-2</c:v>
                </c:pt>
              </c:numCache>
            </c:numRef>
          </c:yVal>
          <c:bubbleSize>
            <c:numRef>
              <c:f>'[Copy of CIT - ROI analysis (World Bank) - 20151110 0849 - Full Labor - Daniel.xlsx]ROI vs Labour'!$V$24</c:f>
              <c:numCache>
                <c:formatCode>_ * #,##0_ ;_ * \-#,##0_ ;_ * "-"??_ ;_ @_ </c:formatCode>
                <c:ptCount val="1"/>
                <c:pt idx="0">
                  <c:v>172829.232193</c:v>
                </c:pt>
              </c:numCache>
            </c:numRef>
          </c:bubbleSize>
          <c:bubble3D val="0"/>
          <c:extLst>
            <c:ext xmlns:c16="http://schemas.microsoft.com/office/drawing/2014/chart" uri="{C3380CC4-5D6E-409C-BE32-E72D297353CC}">
              <c16:uniqueId val="{00000024-479E-4871-9918-E1B8FD977DD9}"/>
            </c:ext>
          </c:extLst>
        </c:ser>
        <c:dLbls>
          <c:showLegendKey val="0"/>
          <c:showVal val="0"/>
          <c:showCatName val="0"/>
          <c:showSerName val="0"/>
          <c:showPercent val="0"/>
          <c:showBubbleSize val="0"/>
        </c:dLbls>
        <c:bubbleScale val="100"/>
        <c:showNegBubbles val="0"/>
        <c:axId val="542556816"/>
        <c:axId val="542557208"/>
      </c:bubbleChart>
      <c:valAx>
        <c:axId val="542556816"/>
        <c:scaling>
          <c:orientation val="minMax"/>
          <c:min val="0"/>
        </c:scaling>
        <c:delete val="0"/>
        <c:axPos val="b"/>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Arial" charset="0"/>
                <a:ea typeface="Arial" charset="0"/>
                <a:cs typeface="Arial" charset="0"/>
              </a:defRPr>
            </a:pPr>
            <a:endParaRPr lang="en-US"/>
          </a:p>
        </c:txPr>
        <c:crossAx val="542557208"/>
        <c:crosses val="autoZero"/>
        <c:crossBetween val="midCat"/>
      </c:valAx>
      <c:valAx>
        <c:axId val="542557208"/>
        <c:scaling>
          <c:orientation val="minMax"/>
          <c:max val="0.25"/>
          <c:min val="0"/>
        </c:scaling>
        <c:delete val="0"/>
        <c:axPos val="l"/>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Arial" charset="0"/>
                <a:ea typeface="Arial" charset="0"/>
                <a:cs typeface="Arial" charset="0"/>
              </a:defRPr>
            </a:pPr>
            <a:endParaRPr lang="en-US"/>
          </a:p>
        </c:txPr>
        <c:crossAx val="542556816"/>
        <c:crosses val="autoZero"/>
        <c:crossBetween val="midCat"/>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en-US"/>
    </a:p>
  </c:txPr>
  <c:externalData r:id="rId2">
    <c:autoUpdate val="0"/>
  </c:externalData>
  <c:userShapes r:id="rId3"/>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FDI in OECS Countries (% of GDP)</a:t>
            </a:r>
          </a:p>
        </c:rich>
      </c:tx>
      <c:overlay val="0"/>
    </c:title>
    <c:autoTitleDeleted val="0"/>
    <c:plotArea>
      <c:layout>
        <c:manualLayout>
          <c:layoutTarget val="inner"/>
          <c:xMode val="edge"/>
          <c:yMode val="edge"/>
          <c:x val="6.9269924500892741E-2"/>
          <c:y val="0.14185437326692041"/>
          <c:w val="0.70281543784299694"/>
          <c:h val="0.7736900002070537"/>
        </c:manualLayout>
      </c:layout>
      <c:lineChart>
        <c:grouping val="standard"/>
        <c:varyColors val="0"/>
        <c:ser>
          <c:idx val="0"/>
          <c:order val="0"/>
          <c:tx>
            <c:strRef>
              <c:f>OECS!$A$5</c:f>
              <c:strCache>
                <c:ptCount val="1"/>
                <c:pt idx="0">
                  <c:v>          Anguilla</c:v>
                </c:pt>
              </c:strCache>
            </c:strRef>
          </c:tx>
          <c:cat>
            <c:strRef>
              <c:f>OECS!$AC$4:$AS$4</c:f>
              <c:strCache>
                <c:ptCount val="17"/>
                <c:pt idx="0">
                  <c:v>1997</c:v>
                </c:pt>
                <c:pt idx="1">
                  <c:v>1998</c:v>
                </c:pt>
                <c:pt idx="2">
                  <c:v>1999</c:v>
                </c:pt>
                <c:pt idx="3">
                  <c:v>2000</c:v>
                </c:pt>
                <c:pt idx="4">
                  <c:v>2001</c:v>
                </c:pt>
                <c:pt idx="5">
                  <c:v>2002</c:v>
                </c:pt>
                <c:pt idx="6">
                  <c:v>2003</c:v>
                </c:pt>
                <c:pt idx="7">
                  <c:v>2004</c:v>
                </c:pt>
                <c:pt idx="8">
                  <c:v>2005</c:v>
                </c:pt>
                <c:pt idx="9">
                  <c:v>2006</c:v>
                </c:pt>
                <c:pt idx="10">
                  <c:v>2007</c:v>
                </c:pt>
                <c:pt idx="11">
                  <c:v>2008</c:v>
                </c:pt>
                <c:pt idx="12">
                  <c:v>2009</c:v>
                </c:pt>
                <c:pt idx="13">
                  <c:v>2010</c:v>
                </c:pt>
                <c:pt idx="14">
                  <c:v>2011</c:v>
                </c:pt>
                <c:pt idx="15">
                  <c:v>2012</c:v>
                </c:pt>
                <c:pt idx="16">
                  <c:v>2013</c:v>
                </c:pt>
              </c:strCache>
            </c:strRef>
          </c:cat>
          <c:val>
            <c:numRef>
              <c:f>OECS!$AC$5:$AS$5</c:f>
              <c:numCache>
                <c:formatCode>General</c:formatCode>
                <c:ptCount val="17"/>
                <c:pt idx="0">
                  <c:v>17.282275261399999</c:v>
                </c:pt>
                <c:pt idx="1">
                  <c:v>20.200261020900001</c:v>
                </c:pt>
                <c:pt idx="2">
                  <c:v>25.751876119399999</c:v>
                </c:pt>
                <c:pt idx="3">
                  <c:v>28.642481587199999</c:v>
                </c:pt>
                <c:pt idx="4">
                  <c:v>22.438783295099999</c:v>
                </c:pt>
                <c:pt idx="5">
                  <c:v>24.242053835</c:v>
                </c:pt>
                <c:pt idx="6">
                  <c:v>20.143448920299999</c:v>
                </c:pt>
                <c:pt idx="7">
                  <c:v>45.7664168883</c:v>
                </c:pt>
                <c:pt idx="8">
                  <c:v>51.774352953099999</c:v>
                </c:pt>
                <c:pt idx="9">
                  <c:v>51.004179902300002</c:v>
                </c:pt>
                <c:pt idx="10">
                  <c:v>33.813421537399996</c:v>
                </c:pt>
                <c:pt idx="11">
                  <c:v>28.462303049300001</c:v>
                </c:pt>
                <c:pt idx="12">
                  <c:v>15.5317726369</c:v>
                </c:pt>
                <c:pt idx="13">
                  <c:v>4.2512790476999998</c:v>
                </c:pt>
                <c:pt idx="14">
                  <c:v>13.2904332511</c:v>
                </c:pt>
                <c:pt idx="15">
                  <c:v>15.369222651399999</c:v>
                </c:pt>
                <c:pt idx="16">
                  <c:v>19.05689894</c:v>
                </c:pt>
              </c:numCache>
            </c:numRef>
          </c:val>
          <c:smooth val="0"/>
          <c:extLst>
            <c:ext xmlns:c16="http://schemas.microsoft.com/office/drawing/2014/chart" uri="{C3380CC4-5D6E-409C-BE32-E72D297353CC}">
              <c16:uniqueId val="{00000000-C0C8-4627-A176-BF5014CFD6FE}"/>
            </c:ext>
          </c:extLst>
        </c:ser>
        <c:ser>
          <c:idx val="1"/>
          <c:order val="1"/>
          <c:tx>
            <c:strRef>
              <c:f>OECS!$A$6</c:f>
              <c:strCache>
                <c:ptCount val="1"/>
                <c:pt idx="0">
                  <c:v>          Antigua and Barbuda</c:v>
                </c:pt>
              </c:strCache>
            </c:strRef>
          </c:tx>
          <c:cat>
            <c:strRef>
              <c:f>OECS!$AC$4:$AS$4</c:f>
              <c:strCache>
                <c:ptCount val="17"/>
                <c:pt idx="0">
                  <c:v>1997</c:v>
                </c:pt>
                <c:pt idx="1">
                  <c:v>1998</c:v>
                </c:pt>
                <c:pt idx="2">
                  <c:v>1999</c:v>
                </c:pt>
                <c:pt idx="3">
                  <c:v>2000</c:v>
                </c:pt>
                <c:pt idx="4">
                  <c:v>2001</c:v>
                </c:pt>
                <c:pt idx="5">
                  <c:v>2002</c:v>
                </c:pt>
                <c:pt idx="6">
                  <c:v>2003</c:v>
                </c:pt>
                <c:pt idx="7">
                  <c:v>2004</c:v>
                </c:pt>
                <c:pt idx="8">
                  <c:v>2005</c:v>
                </c:pt>
                <c:pt idx="9">
                  <c:v>2006</c:v>
                </c:pt>
                <c:pt idx="10">
                  <c:v>2007</c:v>
                </c:pt>
                <c:pt idx="11">
                  <c:v>2008</c:v>
                </c:pt>
                <c:pt idx="12">
                  <c:v>2009</c:v>
                </c:pt>
                <c:pt idx="13">
                  <c:v>2010</c:v>
                </c:pt>
                <c:pt idx="14">
                  <c:v>2011</c:v>
                </c:pt>
                <c:pt idx="15">
                  <c:v>2012</c:v>
                </c:pt>
                <c:pt idx="16">
                  <c:v>2013</c:v>
                </c:pt>
              </c:strCache>
            </c:strRef>
          </c:cat>
          <c:val>
            <c:numRef>
              <c:f>OECS!$AC$6:$AS$6</c:f>
              <c:numCache>
                <c:formatCode>General</c:formatCode>
                <c:ptCount val="17"/>
                <c:pt idx="0">
                  <c:v>3.3529033126000001</c:v>
                </c:pt>
                <c:pt idx="1">
                  <c:v>3.1122598205999998</c:v>
                </c:pt>
                <c:pt idx="2">
                  <c:v>6.7322783322999999</c:v>
                </c:pt>
                <c:pt idx="3">
                  <c:v>8.4940092252999992</c:v>
                </c:pt>
                <c:pt idx="4">
                  <c:v>14.459693831399999</c:v>
                </c:pt>
                <c:pt idx="5">
                  <c:v>9.9330245590999997</c:v>
                </c:pt>
                <c:pt idx="6">
                  <c:v>21.3598446321</c:v>
                </c:pt>
                <c:pt idx="7">
                  <c:v>10.6014480029</c:v>
                </c:pt>
                <c:pt idx="8">
                  <c:v>23.813627442400001</c:v>
                </c:pt>
                <c:pt idx="9">
                  <c:v>31.805737625199999</c:v>
                </c:pt>
                <c:pt idx="10">
                  <c:v>26.4108041404</c:v>
                </c:pt>
                <c:pt idx="11">
                  <c:v>11.935089877799999</c:v>
                </c:pt>
                <c:pt idx="12">
                  <c:v>7.0157994657999998</c:v>
                </c:pt>
                <c:pt idx="13">
                  <c:v>8.9245103604999994</c:v>
                </c:pt>
                <c:pt idx="14">
                  <c:v>6.0726854701999997</c:v>
                </c:pt>
                <c:pt idx="15">
                  <c:v>11.374635748099999</c:v>
                </c:pt>
                <c:pt idx="16">
                  <c:v>11.464552939000001</c:v>
                </c:pt>
              </c:numCache>
            </c:numRef>
          </c:val>
          <c:smooth val="0"/>
          <c:extLst>
            <c:ext xmlns:c16="http://schemas.microsoft.com/office/drawing/2014/chart" uri="{C3380CC4-5D6E-409C-BE32-E72D297353CC}">
              <c16:uniqueId val="{00000001-C0C8-4627-A176-BF5014CFD6FE}"/>
            </c:ext>
          </c:extLst>
        </c:ser>
        <c:ser>
          <c:idx val="2"/>
          <c:order val="2"/>
          <c:tx>
            <c:strRef>
              <c:f>OECS!$A$7</c:f>
              <c:strCache>
                <c:ptCount val="1"/>
                <c:pt idx="0">
                  <c:v>          Dominica</c:v>
                </c:pt>
              </c:strCache>
            </c:strRef>
          </c:tx>
          <c:cat>
            <c:strRef>
              <c:f>OECS!$AC$4:$AS$4</c:f>
              <c:strCache>
                <c:ptCount val="17"/>
                <c:pt idx="0">
                  <c:v>1997</c:v>
                </c:pt>
                <c:pt idx="1">
                  <c:v>1998</c:v>
                </c:pt>
                <c:pt idx="2">
                  <c:v>1999</c:v>
                </c:pt>
                <c:pt idx="3">
                  <c:v>2000</c:v>
                </c:pt>
                <c:pt idx="4">
                  <c:v>2001</c:v>
                </c:pt>
                <c:pt idx="5">
                  <c:v>2002</c:v>
                </c:pt>
                <c:pt idx="6">
                  <c:v>2003</c:v>
                </c:pt>
                <c:pt idx="7">
                  <c:v>2004</c:v>
                </c:pt>
                <c:pt idx="8">
                  <c:v>2005</c:v>
                </c:pt>
                <c:pt idx="9">
                  <c:v>2006</c:v>
                </c:pt>
                <c:pt idx="10">
                  <c:v>2007</c:v>
                </c:pt>
                <c:pt idx="11">
                  <c:v>2008</c:v>
                </c:pt>
                <c:pt idx="12">
                  <c:v>2009</c:v>
                </c:pt>
                <c:pt idx="13">
                  <c:v>2010</c:v>
                </c:pt>
                <c:pt idx="14">
                  <c:v>2011</c:v>
                </c:pt>
                <c:pt idx="15">
                  <c:v>2012</c:v>
                </c:pt>
                <c:pt idx="16">
                  <c:v>2013</c:v>
                </c:pt>
              </c:strCache>
            </c:strRef>
          </c:cat>
          <c:val>
            <c:numRef>
              <c:f>OECS!$AC$7:$AS$7</c:f>
              <c:numCache>
                <c:formatCode>General</c:formatCode>
                <c:ptCount val="17"/>
                <c:pt idx="0">
                  <c:v>7.2019489381000001</c:v>
                </c:pt>
                <c:pt idx="1">
                  <c:v>2.0976125903999998</c:v>
                </c:pt>
                <c:pt idx="2">
                  <c:v>5.6058462676999996</c:v>
                </c:pt>
                <c:pt idx="3">
                  <c:v>6.2720474913000004</c:v>
                </c:pt>
                <c:pt idx="4">
                  <c:v>6.2351005607000003</c:v>
                </c:pt>
                <c:pt idx="5">
                  <c:v>6.3285516866</c:v>
                </c:pt>
                <c:pt idx="6">
                  <c:v>9.3738416894000007</c:v>
                </c:pt>
                <c:pt idx="7">
                  <c:v>7.4829122802999999</c:v>
                </c:pt>
                <c:pt idx="8">
                  <c:v>8.9077874058000006</c:v>
                </c:pt>
                <c:pt idx="9">
                  <c:v>7.4557050056999996</c:v>
                </c:pt>
                <c:pt idx="10">
                  <c:v>11.441533740200001</c:v>
                </c:pt>
                <c:pt idx="11">
                  <c:v>12.376368213399999</c:v>
                </c:pt>
                <c:pt idx="12">
                  <c:v>8.8221748836000007</c:v>
                </c:pt>
                <c:pt idx="13">
                  <c:v>5.1636114508000004</c:v>
                </c:pt>
                <c:pt idx="14">
                  <c:v>2.8696061590999999</c:v>
                </c:pt>
                <c:pt idx="15">
                  <c:v>4.6488332384</c:v>
                </c:pt>
                <c:pt idx="16">
                  <c:v>3.6312240826000002</c:v>
                </c:pt>
              </c:numCache>
            </c:numRef>
          </c:val>
          <c:smooth val="0"/>
          <c:extLst>
            <c:ext xmlns:c16="http://schemas.microsoft.com/office/drawing/2014/chart" uri="{C3380CC4-5D6E-409C-BE32-E72D297353CC}">
              <c16:uniqueId val="{00000002-C0C8-4627-A176-BF5014CFD6FE}"/>
            </c:ext>
          </c:extLst>
        </c:ser>
        <c:ser>
          <c:idx val="3"/>
          <c:order val="3"/>
          <c:tx>
            <c:strRef>
              <c:f>OECS!$A$8</c:f>
              <c:strCache>
                <c:ptCount val="1"/>
                <c:pt idx="0">
                  <c:v>          Grenada</c:v>
                </c:pt>
              </c:strCache>
            </c:strRef>
          </c:tx>
          <c:cat>
            <c:strRef>
              <c:f>OECS!$AC$4:$AS$4</c:f>
              <c:strCache>
                <c:ptCount val="17"/>
                <c:pt idx="0">
                  <c:v>1997</c:v>
                </c:pt>
                <c:pt idx="1">
                  <c:v>1998</c:v>
                </c:pt>
                <c:pt idx="2">
                  <c:v>1999</c:v>
                </c:pt>
                <c:pt idx="3">
                  <c:v>2000</c:v>
                </c:pt>
                <c:pt idx="4">
                  <c:v>2001</c:v>
                </c:pt>
                <c:pt idx="5">
                  <c:v>2002</c:v>
                </c:pt>
                <c:pt idx="6">
                  <c:v>2003</c:v>
                </c:pt>
                <c:pt idx="7">
                  <c:v>2004</c:v>
                </c:pt>
                <c:pt idx="8">
                  <c:v>2005</c:v>
                </c:pt>
                <c:pt idx="9">
                  <c:v>2006</c:v>
                </c:pt>
                <c:pt idx="10">
                  <c:v>2007</c:v>
                </c:pt>
                <c:pt idx="11">
                  <c:v>2008</c:v>
                </c:pt>
                <c:pt idx="12">
                  <c:v>2009</c:v>
                </c:pt>
                <c:pt idx="13">
                  <c:v>2010</c:v>
                </c:pt>
                <c:pt idx="14">
                  <c:v>2011</c:v>
                </c:pt>
                <c:pt idx="15">
                  <c:v>2012</c:v>
                </c:pt>
                <c:pt idx="16">
                  <c:v>2013</c:v>
                </c:pt>
              </c:strCache>
            </c:strRef>
          </c:cat>
          <c:val>
            <c:numRef>
              <c:f>OECS!$AC$8:$AS$8</c:f>
              <c:numCache>
                <c:formatCode>General</c:formatCode>
                <c:ptCount val="17"/>
                <c:pt idx="0">
                  <c:v>10.428626872000001</c:v>
                </c:pt>
                <c:pt idx="1">
                  <c:v>13.7935309987</c:v>
                </c:pt>
                <c:pt idx="2">
                  <c:v>10.9371023873</c:v>
                </c:pt>
                <c:pt idx="3">
                  <c:v>7.5755093901999997</c:v>
                </c:pt>
                <c:pt idx="4">
                  <c:v>11.690862510700001</c:v>
                </c:pt>
                <c:pt idx="5">
                  <c:v>10.6236848058</c:v>
                </c:pt>
                <c:pt idx="6">
                  <c:v>15.3169356102</c:v>
                </c:pt>
                <c:pt idx="7">
                  <c:v>11.073595776499999</c:v>
                </c:pt>
                <c:pt idx="8">
                  <c:v>10.538868175799999</c:v>
                </c:pt>
                <c:pt idx="9">
                  <c:v>13.6866895663</c:v>
                </c:pt>
                <c:pt idx="10">
                  <c:v>22.717828602099999</c:v>
                </c:pt>
                <c:pt idx="11">
                  <c:v>17.0366226935</c:v>
                </c:pt>
                <c:pt idx="12">
                  <c:v>13.4900156067</c:v>
                </c:pt>
                <c:pt idx="13">
                  <c:v>8.2677949773999995</c:v>
                </c:pt>
                <c:pt idx="14">
                  <c:v>5.7903651811000003</c:v>
                </c:pt>
                <c:pt idx="15">
                  <c:v>4.3801550577999997</c:v>
                </c:pt>
                <c:pt idx="16">
                  <c:v>9.7628190758999995</c:v>
                </c:pt>
              </c:numCache>
            </c:numRef>
          </c:val>
          <c:smooth val="0"/>
          <c:extLst>
            <c:ext xmlns:c16="http://schemas.microsoft.com/office/drawing/2014/chart" uri="{C3380CC4-5D6E-409C-BE32-E72D297353CC}">
              <c16:uniqueId val="{00000003-C0C8-4627-A176-BF5014CFD6FE}"/>
            </c:ext>
          </c:extLst>
        </c:ser>
        <c:ser>
          <c:idx val="4"/>
          <c:order val="4"/>
          <c:tx>
            <c:strRef>
              <c:f>OECS!$A$9</c:f>
              <c:strCache>
                <c:ptCount val="1"/>
                <c:pt idx="0">
                  <c:v>          Montserrat</c:v>
                </c:pt>
              </c:strCache>
            </c:strRef>
          </c:tx>
          <c:cat>
            <c:strRef>
              <c:f>OECS!$AC$4:$AS$4</c:f>
              <c:strCache>
                <c:ptCount val="17"/>
                <c:pt idx="0">
                  <c:v>1997</c:v>
                </c:pt>
                <c:pt idx="1">
                  <c:v>1998</c:v>
                </c:pt>
                <c:pt idx="2">
                  <c:v>1999</c:v>
                </c:pt>
                <c:pt idx="3">
                  <c:v>2000</c:v>
                </c:pt>
                <c:pt idx="4">
                  <c:v>2001</c:v>
                </c:pt>
                <c:pt idx="5">
                  <c:v>2002</c:v>
                </c:pt>
                <c:pt idx="6">
                  <c:v>2003</c:v>
                </c:pt>
                <c:pt idx="7">
                  <c:v>2004</c:v>
                </c:pt>
                <c:pt idx="8">
                  <c:v>2005</c:v>
                </c:pt>
                <c:pt idx="9">
                  <c:v>2006</c:v>
                </c:pt>
                <c:pt idx="10">
                  <c:v>2007</c:v>
                </c:pt>
                <c:pt idx="11">
                  <c:v>2008</c:v>
                </c:pt>
                <c:pt idx="12">
                  <c:v>2009</c:v>
                </c:pt>
                <c:pt idx="13">
                  <c:v>2010</c:v>
                </c:pt>
                <c:pt idx="14">
                  <c:v>2011</c:v>
                </c:pt>
                <c:pt idx="15">
                  <c:v>2012</c:v>
                </c:pt>
                <c:pt idx="16">
                  <c:v>2013</c:v>
                </c:pt>
              </c:strCache>
            </c:strRef>
          </c:cat>
          <c:val>
            <c:numRef>
              <c:f>OECS!$AC$9:$AS$9</c:f>
              <c:numCache>
                <c:formatCode>General</c:formatCode>
                <c:ptCount val="17"/>
                <c:pt idx="0">
                  <c:v>6.2726285301000004</c:v>
                </c:pt>
                <c:pt idx="1">
                  <c:v>6.8363421130999997</c:v>
                </c:pt>
                <c:pt idx="2">
                  <c:v>23.195984103699999</c:v>
                </c:pt>
                <c:pt idx="3">
                  <c:v>6.3565269701</c:v>
                </c:pt>
                <c:pt idx="4">
                  <c:v>1.7299107143000001</c:v>
                </c:pt>
                <c:pt idx="5">
                  <c:v>1.5920216837000001</c:v>
                </c:pt>
                <c:pt idx="6">
                  <c:v>4.9760501235000003</c:v>
                </c:pt>
                <c:pt idx="7">
                  <c:v>6.3419635911999999</c:v>
                </c:pt>
                <c:pt idx="8">
                  <c:v>11.9766858338</c:v>
                </c:pt>
                <c:pt idx="9">
                  <c:v>7.6582630238</c:v>
                </c:pt>
                <c:pt idx="10">
                  <c:v>12.5630691388</c:v>
                </c:pt>
                <c:pt idx="11">
                  <c:v>21.887113467900001</c:v>
                </c:pt>
                <c:pt idx="12">
                  <c:v>4.2763819713000002</c:v>
                </c:pt>
                <c:pt idx="13">
                  <c:v>6.1621526217999998</c:v>
                </c:pt>
                <c:pt idx="14">
                  <c:v>4.0091078331999999</c:v>
                </c:pt>
                <c:pt idx="15">
                  <c:v>4.0999362159999997</c:v>
                </c:pt>
                <c:pt idx="16">
                  <c:v>3.4138488557</c:v>
                </c:pt>
              </c:numCache>
            </c:numRef>
          </c:val>
          <c:smooth val="0"/>
          <c:extLst>
            <c:ext xmlns:c16="http://schemas.microsoft.com/office/drawing/2014/chart" uri="{C3380CC4-5D6E-409C-BE32-E72D297353CC}">
              <c16:uniqueId val="{00000004-C0C8-4627-A176-BF5014CFD6FE}"/>
            </c:ext>
          </c:extLst>
        </c:ser>
        <c:ser>
          <c:idx val="5"/>
          <c:order val="5"/>
          <c:tx>
            <c:strRef>
              <c:f>OECS!$A$10</c:f>
              <c:strCache>
                <c:ptCount val="1"/>
                <c:pt idx="0">
                  <c:v>          Saint Kitts and Nevis</c:v>
                </c:pt>
              </c:strCache>
            </c:strRef>
          </c:tx>
          <c:cat>
            <c:strRef>
              <c:f>OECS!$AC$4:$AS$4</c:f>
              <c:strCache>
                <c:ptCount val="17"/>
                <c:pt idx="0">
                  <c:v>1997</c:v>
                </c:pt>
                <c:pt idx="1">
                  <c:v>1998</c:v>
                </c:pt>
                <c:pt idx="2">
                  <c:v>1999</c:v>
                </c:pt>
                <c:pt idx="3">
                  <c:v>2000</c:v>
                </c:pt>
                <c:pt idx="4">
                  <c:v>2001</c:v>
                </c:pt>
                <c:pt idx="5">
                  <c:v>2002</c:v>
                </c:pt>
                <c:pt idx="6">
                  <c:v>2003</c:v>
                </c:pt>
                <c:pt idx="7">
                  <c:v>2004</c:v>
                </c:pt>
                <c:pt idx="8">
                  <c:v>2005</c:v>
                </c:pt>
                <c:pt idx="9">
                  <c:v>2006</c:v>
                </c:pt>
                <c:pt idx="10">
                  <c:v>2007</c:v>
                </c:pt>
                <c:pt idx="11">
                  <c:v>2008</c:v>
                </c:pt>
                <c:pt idx="12">
                  <c:v>2009</c:v>
                </c:pt>
                <c:pt idx="13">
                  <c:v>2010</c:v>
                </c:pt>
                <c:pt idx="14">
                  <c:v>2011</c:v>
                </c:pt>
                <c:pt idx="15">
                  <c:v>2012</c:v>
                </c:pt>
                <c:pt idx="16">
                  <c:v>2013</c:v>
                </c:pt>
              </c:strCache>
            </c:strRef>
          </c:cat>
          <c:val>
            <c:numRef>
              <c:f>OECS!$AC$10:$AS$10</c:f>
              <c:numCache>
                <c:formatCode>General</c:formatCode>
                <c:ptCount val="17"/>
                <c:pt idx="0">
                  <c:v>5.6488078191</c:v>
                </c:pt>
                <c:pt idx="1">
                  <c:v>8.7989076614999995</c:v>
                </c:pt>
                <c:pt idx="2">
                  <c:v>14.988956098899999</c:v>
                </c:pt>
                <c:pt idx="3">
                  <c:v>23.802315227099999</c:v>
                </c:pt>
                <c:pt idx="4">
                  <c:v>19.538760578400002</c:v>
                </c:pt>
                <c:pt idx="5">
                  <c:v>16.756007948899999</c:v>
                </c:pt>
                <c:pt idx="6">
                  <c:v>16.639542775500001</c:v>
                </c:pt>
                <c:pt idx="7">
                  <c:v>12.428284533299999</c:v>
                </c:pt>
                <c:pt idx="8">
                  <c:v>19.102374563200001</c:v>
                </c:pt>
                <c:pt idx="9">
                  <c:v>17.919923985699999</c:v>
                </c:pt>
                <c:pt idx="10">
                  <c:v>20.540085890499999</c:v>
                </c:pt>
                <c:pt idx="11">
                  <c:v>24.864968451300001</c:v>
                </c:pt>
                <c:pt idx="12">
                  <c:v>19.062469117799999</c:v>
                </c:pt>
                <c:pt idx="13">
                  <c:v>16.575062105099999</c:v>
                </c:pt>
                <c:pt idx="14">
                  <c:v>14.8543097383</c:v>
                </c:pt>
                <c:pt idx="15">
                  <c:v>12.3051431601</c:v>
                </c:pt>
                <c:pt idx="16">
                  <c:v>14.076402546400001</c:v>
                </c:pt>
              </c:numCache>
            </c:numRef>
          </c:val>
          <c:smooth val="0"/>
          <c:extLst>
            <c:ext xmlns:c16="http://schemas.microsoft.com/office/drawing/2014/chart" uri="{C3380CC4-5D6E-409C-BE32-E72D297353CC}">
              <c16:uniqueId val="{00000005-C0C8-4627-A176-BF5014CFD6FE}"/>
            </c:ext>
          </c:extLst>
        </c:ser>
        <c:ser>
          <c:idx val="6"/>
          <c:order val="6"/>
          <c:tx>
            <c:strRef>
              <c:f>OECS!$A$11</c:f>
              <c:strCache>
                <c:ptCount val="1"/>
                <c:pt idx="0">
                  <c:v>          Saint Lucia</c:v>
                </c:pt>
              </c:strCache>
            </c:strRef>
          </c:tx>
          <c:cat>
            <c:strRef>
              <c:f>OECS!$AC$4:$AS$4</c:f>
              <c:strCache>
                <c:ptCount val="17"/>
                <c:pt idx="0">
                  <c:v>1997</c:v>
                </c:pt>
                <c:pt idx="1">
                  <c:v>1998</c:v>
                </c:pt>
                <c:pt idx="2">
                  <c:v>1999</c:v>
                </c:pt>
                <c:pt idx="3">
                  <c:v>2000</c:v>
                </c:pt>
                <c:pt idx="4">
                  <c:v>2001</c:v>
                </c:pt>
                <c:pt idx="5">
                  <c:v>2002</c:v>
                </c:pt>
                <c:pt idx="6">
                  <c:v>2003</c:v>
                </c:pt>
                <c:pt idx="7">
                  <c:v>2004</c:v>
                </c:pt>
                <c:pt idx="8">
                  <c:v>2005</c:v>
                </c:pt>
                <c:pt idx="9">
                  <c:v>2006</c:v>
                </c:pt>
                <c:pt idx="10">
                  <c:v>2007</c:v>
                </c:pt>
                <c:pt idx="11">
                  <c:v>2008</c:v>
                </c:pt>
                <c:pt idx="12">
                  <c:v>2009</c:v>
                </c:pt>
                <c:pt idx="13">
                  <c:v>2010</c:v>
                </c:pt>
                <c:pt idx="14">
                  <c:v>2011</c:v>
                </c:pt>
                <c:pt idx="15">
                  <c:v>2012</c:v>
                </c:pt>
                <c:pt idx="16">
                  <c:v>2013</c:v>
                </c:pt>
              </c:strCache>
            </c:strRef>
          </c:cat>
          <c:val>
            <c:numRef>
              <c:f>OECS!$AC$11:$AS$11</c:f>
              <c:numCache>
                <c:formatCode>General</c:formatCode>
                <c:ptCount val="17"/>
                <c:pt idx="0">
                  <c:v>7.1427043495999998</c:v>
                </c:pt>
                <c:pt idx="1">
                  <c:v>11.3465172719</c:v>
                </c:pt>
                <c:pt idx="2">
                  <c:v>10.744510887200001</c:v>
                </c:pt>
                <c:pt idx="3">
                  <c:v>7.4464458208000002</c:v>
                </c:pt>
                <c:pt idx="4">
                  <c:v>8.5337093310000007</c:v>
                </c:pt>
                <c:pt idx="5">
                  <c:v>7.7033030784000003</c:v>
                </c:pt>
                <c:pt idx="6">
                  <c:v>13.8783540888</c:v>
                </c:pt>
                <c:pt idx="7">
                  <c:v>9.2313576591000004</c:v>
                </c:pt>
                <c:pt idx="8">
                  <c:v>8.7539852407000005</c:v>
                </c:pt>
                <c:pt idx="9">
                  <c:v>22.535044004700001</c:v>
                </c:pt>
                <c:pt idx="10">
                  <c:v>24.221293096499998</c:v>
                </c:pt>
                <c:pt idx="11">
                  <c:v>14.0410180313</c:v>
                </c:pt>
                <c:pt idx="12">
                  <c:v>12.876031645399999</c:v>
                </c:pt>
                <c:pt idx="13">
                  <c:v>10.1092076289</c:v>
                </c:pt>
                <c:pt idx="14">
                  <c:v>7.7417585356999998</c:v>
                </c:pt>
                <c:pt idx="15">
                  <c:v>6.0749354969000002</c:v>
                </c:pt>
                <c:pt idx="16">
                  <c:v>6.4986763044</c:v>
                </c:pt>
              </c:numCache>
            </c:numRef>
          </c:val>
          <c:smooth val="0"/>
          <c:extLst>
            <c:ext xmlns:c16="http://schemas.microsoft.com/office/drawing/2014/chart" uri="{C3380CC4-5D6E-409C-BE32-E72D297353CC}">
              <c16:uniqueId val="{00000006-C0C8-4627-A176-BF5014CFD6FE}"/>
            </c:ext>
          </c:extLst>
        </c:ser>
        <c:ser>
          <c:idx val="7"/>
          <c:order val="7"/>
          <c:tx>
            <c:strRef>
              <c:f>OECS!$A$12</c:f>
              <c:strCache>
                <c:ptCount val="1"/>
                <c:pt idx="0">
                  <c:v>          Saint Vincent and the Grenadines</c:v>
                </c:pt>
              </c:strCache>
            </c:strRef>
          </c:tx>
          <c:cat>
            <c:strRef>
              <c:f>OECS!$AC$4:$AS$4</c:f>
              <c:strCache>
                <c:ptCount val="17"/>
                <c:pt idx="0">
                  <c:v>1997</c:v>
                </c:pt>
                <c:pt idx="1">
                  <c:v>1998</c:v>
                </c:pt>
                <c:pt idx="2">
                  <c:v>1999</c:v>
                </c:pt>
                <c:pt idx="3">
                  <c:v>2000</c:v>
                </c:pt>
                <c:pt idx="4">
                  <c:v>2001</c:v>
                </c:pt>
                <c:pt idx="5">
                  <c:v>2002</c:v>
                </c:pt>
                <c:pt idx="6">
                  <c:v>2003</c:v>
                </c:pt>
                <c:pt idx="7">
                  <c:v>2004</c:v>
                </c:pt>
                <c:pt idx="8">
                  <c:v>2005</c:v>
                </c:pt>
                <c:pt idx="9">
                  <c:v>2006</c:v>
                </c:pt>
                <c:pt idx="10">
                  <c:v>2007</c:v>
                </c:pt>
                <c:pt idx="11">
                  <c:v>2008</c:v>
                </c:pt>
                <c:pt idx="12">
                  <c:v>2009</c:v>
                </c:pt>
                <c:pt idx="13">
                  <c:v>2010</c:v>
                </c:pt>
                <c:pt idx="14">
                  <c:v>2011</c:v>
                </c:pt>
                <c:pt idx="15">
                  <c:v>2012</c:v>
                </c:pt>
                <c:pt idx="16">
                  <c:v>2013</c:v>
                </c:pt>
              </c:strCache>
            </c:strRef>
          </c:cat>
          <c:val>
            <c:numRef>
              <c:f>OECS!$AC$12:$AS$12</c:f>
              <c:numCache>
                <c:formatCode>General</c:formatCode>
                <c:ptCount val="17"/>
                <c:pt idx="0">
                  <c:v>26.597890340999999</c:v>
                </c:pt>
                <c:pt idx="1">
                  <c:v>23.704962289000001</c:v>
                </c:pt>
                <c:pt idx="2">
                  <c:v>14.5581908623</c:v>
                </c:pt>
                <c:pt idx="3">
                  <c:v>9.5344468225999996</c:v>
                </c:pt>
                <c:pt idx="4">
                  <c:v>4.8926458303000002</c:v>
                </c:pt>
                <c:pt idx="5">
                  <c:v>7.3715842480999996</c:v>
                </c:pt>
                <c:pt idx="6">
                  <c:v>11.4624500338</c:v>
                </c:pt>
                <c:pt idx="7">
                  <c:v>12.656211817000001</c:v>
                </c:pt>
                <c:pt idx="8">
                  <c:v>7.3967611989000002</c:v>
                </c:pt>
                <c:pt idx="9">
                  <c:v>17.984230186200001</c:v>
                </c:pt>
                <c:pt idx="10">
                  <c:v>17.682787652999998</c:v>
                </c:pt>
                <c:pt idx="11">
                  <c:v>22.901398182800001</c:v>
                </c:pt>
                <c:pt idx="12">
                  <c:v>16.4429290124</c:v>
                </c:pt>
                <c:pt idx="13">
                  <c:v>14.2961614937</c:v>
                </c:pt>
                <c:pt idx="14">
                  <c:v>12.6756501617</c:v>
                </c:pt>
                <c:pt idx="15">
                  <c:v>16.622094194199999</c:v>
                </c:pt>
                <c:pt idx="16">
                  <c:v>17.601747270299999</c:v>
                </c:pt>
              </c:numCache>
            </c:numRef>
          </c:val>
          <c:smooth val="0"/>
          <c:extLst>
            <c:ext xmlns:c16="http://schemas.microsoft.com/office/drawing/2014/chart" uri="{C3380CC4-5D6E-409C-BE32-E72D297353CC}">
              <c16:uniqueId val="{00000007-C0C8-4627-A176-BF5014CFD6FE}"/>
            </c:ext>
          </c:extLst>
        </c:ser>
        <c:dLbls>
          <c:showLegendKey val="0"/>
          <c:showVal val="0"/>
          <c:showCatName val="0"/>
          <c:showSerName val="0"/>
          <c:showPercent val="0"/>
          <c:showBubbleSize val="0"/>
        </c:dLbls>
        <c:marker val="1"/>
        <c:smooth val="0"/>
        <c:axId val="538166120"/>
        <c:axId val="538166512"/>
      </c:lineChart>
      <c:catAx>
        <c:axId val="538166120"/>
        <c:scaling>
          <c:orientation val="minMax"/>
        </c:scaling>
        <c:delete val="0"/>
        <c:axPos val="b"/>
        <c:numFmt formatCode="General" sourceLinked="0"/>
        <c:majorTickMark val="none"/>
        <c:minorTickMark val="none"/>
        <c:tickLblPos val="nextTo"/>
        <c:crossAx val="538166512"/>
        <c:crosses val="autoZero"/>
        <c:auto val="1"/>
        <c:lblAlgn val="ctr"/>
        <c:lblOffset val="100"/>
        <c:noMultiLvlLbl val="0"/>
      </c:catAx>
      <c:valAx>
        <c:axId val="538166512"/>
        <c:scaling>
          <c:orientation val="minMax"/>
        </c:scaling>
        <c:delete val="0"/>
        <c:axPos val="l"/>
        <c:majorGridlines/>
        <c:title>
          <c:tx>
            <c:rich>
              <a:bodyPr/>
              <a:lstStyle/>
              <a:p>
                <a:pPr>
                  <a:defRPr/>
                </a:pPr>
                <a:r>
                  <a:rPr lang="en-US"/>
                  <a:t>% of GDP</a:t>
                </a:r>
              </a:p>
            </c:rich>
          </c:tx>
          <c:overlay val="0"/>
        </c:title>
        <c:numFmt formatCode="General" sourceLinked="1"/>
        <c:majorTickMark val="none"/>
        <c:minorTickMark val="none"/>
        <c:tickLblPos val="nextTo"/>
        <c:crossAx val="538166120"/>
        <c:crosses val="autoZero"/>
        <c:crossBetween val="between"/>
      </c:valAx>
    </c:plotArea>
    <c:legend>
      <c:legendPos val="r"/>
      <c:layout>
        <c:manualLayout>
          <c:xMode val="edge"/>
          <c:yMode val="edge"/>
          <c:x val="0.78339471072179934"/>
          <c:y val="0.2173395293721653"/>
          <c:w val="0.20778500261888433"/>
          <c:h val="0.64277549694224101"/>
        </c:manualLayout>
      </c:layout>
      <c:overlay val="0"/>
    </c:legend>
    <c:plotVisOnly val="1"/>
    <c:dispBlanksAs val="gap"/>
    <c:showDLblsOverMax val="0"/>
  </c:chart>
  <c:externalData r:id="rId1">
    <c:autoUpdate val="0"/>
  </c:externalData>
  <c:userShapes r:id="rId2"/>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a:pPr>
            <a:r>
              <a:rPr lang="en-US" sz="1600" dirty="0"/>
              <a:t>Mozambique – 60 total respondents**</a:t>
            </a:r>
          </a:p>
        </c:rich>
      </c:tx>
      <c:layout>
        <c:manualLayout>
          <c:xMode val="edge"/>
          <c:yMode val="edge"/>
          <c:x val="6.0898334973753528E-2"/>
          <c:y val="0.11642156862745101"/>
        </c:manualLayout>
      </c:layout>
      <c:overlay val="0"/>
    </c:title>
    <c:autoTitleDeleted val="0"/>
    <c:plotArea>
      <c:layout>
        <c:manualLayout>
          <c:layoutTarget val="inner"/>
          <c:xMode val="edge"/>
          <c:yMode val="edge"/>
          <c:x val="0.32763697506561917"/>
          <c:y val="0.26864096032113627"/>
          <c:w val="0.37561269685039472"/>
          <c:h val="0.69698425196850633"/>
        </c:manualLayout>
      </c:layout>
      <c:barChart>
        <c:barDir val="bar"/>
        <c:grouping val="clustered"/>
        <c:varyColors val="0"/>
        <c:ser>
          <c:idx val="1"/>
          <c:order val="1"/>
          <c:tx>
            <c:strRef>
              <c:f>Sheet1!$B$1</c:f>
            </c:strRef>
          </c:tx>
          <c:invertIfNegative val="0"/>
          <c:cat>
            <c:multiLvlStrRef>
              <c:f>Sheet1!$A$2:$A$4</c:f>
            </c:multiLvlStrRef>
          </c:cat>
          <c:val>
            <c:numRef>
              <c:f>Sheet1!$B$2:$B$4</c:f>
            </c:numRef>
          </c:val>
          <c:extLst>
            <c:ext xmlns:c16="http://schemas.microsoft.com/office/drawing/2014/chart" uri="{C3380CC4-5D6E-409C-BE32-E72D297353CC}">
              <c16:uniqueId val="{00000000-8274-49CC-9517-D5E0AE98F184}"/>
            </c:ext>
          </c:extLst>
        </c:ser>
        <c:ser>
          <c:idx val="0"/>
          <c:order val="0"/>
          <c:tx>
            <c:strRef>
              <c:f>Sheet1!$B$1</c:f>
              <c:strCache>
                <c:ptCount val="1"/>
                <c:pt idx="0">
                  <c:v>Series 1</c:v>
                </c:pt>
              </c:strCache>
            </c:strRef>
          </c:tx>
          <c:invertIfNegative val="0"/>
          <c:dPt>
            <c:idx val="1"/>
            <c:invertIfNegative val="0"/>
            <c:bubble3D val="0"/>
            <c:spPr>
              <a:solidFill>
                <a:schemeClr val="tx2">
                  <a:lumMod val="60000"/>
                  <a:lumOff val="40000"/>
                </a:schemeClr>
              </a:solidFill>
            </c:spPr>
            <c:extLst>
              <c:ext xmlns:c16="http://schemas.microsoft.com/office/drawing/2014/chart" uri="{C3380CC4-5D6E-409C-BE32-E72D297353CC}">
                <c16:uniqueId val="{00000002-8274-49CC-9517-D5E0AE98F184}"/>
              </c:ext>
            </c:extLst>
          </c:dPt>
          <c:dLbls>
            <c:dLbl>
              <c:idx val="2"/>
              <c:tx>
                <c:rich>
                  <a:bodyPr/>
                  <a:lstStyle/>
                  <a:p>
                    <a:r>
                      <a:rPr lang="en-US"/>
                      <a:t>38</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8274-49CC-9517-D5E0AE98F184}"/>
                </c:ext>
              </c:extLst>
            </c:dLbl>
            <c:spPr>
              <a:noFill/>
              <a:ln>
                <a:noFill/>
              </a:ln>
              <a:effectLst/>
            </c:spPr>
            <c:txPr>
              <a:bodyPr/>
              <a:lstStyle/>
              <a:p>
                <a:pPr>
                  <a:defRPr sz="160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Political stability</c:v>
                </c:pt>
                <c:pt idx="1">
                  <c:v>Little competition</c:v>
                </c:pt>
                <c:pt idx="2">
                  <c:v>Domestic market</c:v>
                </c:pt>
              </c:strCache>
            </c:strRef>
          </c:cat>
          <c:val>
            <c:numRef>
              <c:f>Sheet1!$B$2:$B$4</c:f>
              <c:numCache>
                <c:formatCode>General</c:formatCode>
                <c:ptCount val="3"/>
                <c:pt idx="0">
                  <c:v>14</c:v>
                </c:pt>
                <c:pt idx="1">
                  <c:v>16</c:v>
                </c:pt>
                <c:pt idx="2">
                  <c:v>38</c:v>
                </c:pt>
              </c:numCache>
            </c:numRef>
          </c:val>
          <c:extLst>
            <c:ext xmlns:c16="http://schemas.microsoft.com/office/drawing/2014/chart" uri="{C3380CC4-5D6E-409C-BE32-E72D297353CC}">
              <c16:uniqueId val="{00000004-8274-49CC-9517-D5E0AE98F184}"/>
            </c:ext>
          </c:extLst>
        </c:ser>
        <c:dLbls>
          <c:showLegendKey val="0"/>
          <c:showVal val="0"/>
          <c:showCatName val="0"/>
          <c:showSerName val="0"/>
          <c:showPercent val="0"/>
          <c:showBubbleSize val="0"/>
        </c:dLbls>
        <c:gapWidth val="150"/>
        <c:axId val="540939120"/>
        <c:axId val="540939512"/>
      </c:barChart>
      <c:catAx>
        <c:axId val="540939120"/>
        <c:scaling>
          <c:orientation val="minMax"/>
        </c:scaling>
        <c:delete val="0"/>
        <c:axPos val="l"/>
        <c:numFmt formatCode="General" sourceLinked="0"/>
        <c:majorTickMark val="none"/>
        <c:minorTickMark val="none"/>
        <c:tickLblPos val="nextTo"/>
        <c:txPr>
          <a:bodyPr/>
          <a:lstStyle/>
          <a:p>
            <a:pPr>
              <a:defRPr sz="1400"/>
            </a:pPr>
            <a:endParaRPr lang="en-US"/>
          </a:p>
        </c:txPr>
        <c:crossAx val="540939512"/>
        <c:crosses val="autoZero"/>
        <c:auto val="1"/>
        <c:lblAlgn val="ctr"/>
        <c:lblOffset val="100"/>
        <c:noMultiLvlLbl val="0"/>
      </c:catAx>
      <c:valAx>
        <c:axId val="540939512"/>
        <c:scaling>
          <c:orientation val="minMax"/>
        </c:scaling>
        <c:delete val="1"/>
        <c:axPos val="b"/>
        <c:numFmt formatCode="General" sourceLinked="1"/>
        <c:majorTickMark val="out"/>
        <c:minorTickMark val="none"/>
        <c:tickLblPos val="none"/>
        <c:crossAx val="540939120"/>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a:pPr>
            <a:r>
              <a:rPr lang="en-US" sz="1600" dirty="0"/>
              <a:t>Jordan – 61 </a:t>
            </a:r>
            <a:r>
              <a:rPr lang="en-US" sz="1600" baseline="0" dirty="0"/>
              <a:t>respondents</a:t>
            </a:r>
            <a:endParaRPr lang="en-US" sz="1600" dirty="0"/>
          </a:p>
        </c:rich>
      </c:tx>
      <c:layout>
        <c:manualLayout>
          <c:xMode val="edge"/>
          <c:yMode val="edge"/>
          <c:x val="4.6588541666666657E-2"/>
          <c:y val="0.11642156862745098"/>
        </c:manualLayout>
      </c:layout>
      <c:overlay val="0"/>
    </c:title>
    <c:autoTitleDeleted val="0"/>
    <c:plotArea>
      <c:layout>
        <c:manualLayout>
          <c:layoutTarget val="inner"/>
          <c:xMode val="edge"/>
          <c:yMode val="edge"/>
          <c:x val="0.3276369750656194"/>
          <c:y val="0.26864094488188978"/>
          <c:w val="0.31311269685039472"/>
          <c:h val="0.69698425196850622"/>
        </c:manualLayout>
      </c:layout>
      <c:barChart>
        <c:barDir val="bar"/>
        <c:grouping val="clustered"/>
        <c:varyColors val="0"/>
        <c:ser>
          <c:idx val="1"/>
          <c:order val="1"/>
          <c:tx>
            <c:strRef>
              <c:f>Sheet1!$B$1</c:f>
            </c:strRef>
          </c:tx>
          <c:invertIfNegative val="0"/>
          <c:cat>
            <c:multiLvlStrRef>
              <c:f>Sheet1!$A$2:$A$4</c:f>
            </c:multiLvlStrRef>
          </c:cat>
          <c:val>
            <c:numRef>
              <c:f>Sheet1!$B$2:$B$4</c:f>
            </c:numRef>
          </c:val>
          <c:extLst>
            <c:ext xmlns:c16="http://schemas.microsoft.com/office/drawing/2014/chart" uri="{C3380CC4-5D6E-409C-BE32-E72D297353CC}">
              <c16:uniqueId val="{00000000-2D2C-492C-A389-B8EC6C68CB92}"/>
            </c:ext>
          </c:extLst>
        </c:ser>
        <c:ser>
          <c:idx val="0"/>
          <c:order val="0"/>
          <c:tx>
            <c:strRef>
              <c:f>Sheet1!$B$1</c:f>
              <c:strCache>
                <c:ptCount val="1"/>
                <c:pt idx="0">
                  <c:v>Series 1</c:v>
                </c:pt>
              </c:strCache>
            </c:strRef>
          </c:tx>
          <c:invertIfNegative val="0"/>
          <c:dLbls>
            <c:dLbl>
              <c:idx val="2"/>
              <c:tx>
                <c:rich>
                  <a:bodyPr/>
                  <a:lstStyle/>
                  <a:p>
                    <a:r>
                      <a:rPr lang="en-US"/>
                      <a:t>31</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2D2C-492C-A389-B8EC6C68CB92}"/>
                </c:ext>
              </c:extLst>
            </c:dLbl>
            <c:spPr>
              <a:noFill/>
              <a:ln>
                <a:noFill/>
              </a:ln>
              <a:effectLst/>
            </c:spPr>
            <c:txPr>
              <a:bodyPr/>
              <a:lstStyle/>
              <a:p>
                <a:pPr>
                  <a:defRPr sz="160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Domestic market</c:v>
                </c:pt>
                <c:pt idx="1">
                  <c:v>Political stability and security</c:v>
                </c:pt>
                <c:pt idx="2">
                  <c:v>Investment climate***</c:v>
                </c:pt>
              </c:strCache>
            </c:strRef>
          </c:cat>
          <c:val>
            <c:numRef>
              <c:f>Sheet1!$B$2:$B$4</c:f>
              <c:numCache>
                <c:formatCode>General</c:formatCode>
                <c:ptCount val="3"/>
                <c:pt idx="0">
                  <c:v>23</c:v>
                </c:pt>
                <c:pt idx="1">
                  <c:v>25</c:v>
                </c:pt>
                <c:pt idx="2">
                  <c:v>31</c:v>
                </c:pt>
              </c:numCache>
            </c:numRef>
          </c:val>
          <c:extLst>
            <c:ext xmlns:c16="http://schemas.microsoft.com/office/drawing/2014/chart" uri="{C3380CC4-5D6E-409C-BE32-E72D297353CC}">
              <c16:uniqueId val="{00000002-2D2C-492C-A389-B8EC6C68CB92}"/>
            </c:ext>
          </c:extLst>
        </c:ser>
        <c:dLbls>
          <c:showLegendKey val="0"/>
          <c:showVal val="0"/>
          <c:showCatName val="0"/>
          <c:showSerName val="0"/>
          <c:showPercent val="0"/>
          <c:showBubbleSize val="0"/>
        </c:dLbls>
        <c:gapWidth val="150"/>
        <c:axId val="540940296"/>
        <c:axId val="540940688"/>
      </c:barChart>
      <c:catAx>
        <c:axId val="540940296"/>
        <c:scaling>
          <c:orientation val="minMax"/>
        </c:scaling>
        <c:delete val="0"/>
        <c:axPos val="l"/>
        <c:numFmt formatCode="General" sourceLinked="0"/>
        <c:majorTickMark val="none"/>
        <c:minorTickMark val="none"/>
        <c:tickLblPos val="nextTo"/>
        <c:txPr>
          <a:bodyPr/>
          <a:lstStyle/>
          <a:p>
            <a:pPr>
              <a:defRPr sz="1400"/>
            </a:pPr>
            <a:endParaRPr lang="en-US"/>
          </a:p>
        </c:txPr>
        <c:crossAx val="540940688"/>
        <c:crosses val="autoZero"/>
        <c:auto val="1"/>
        <c:lblAlgn val="l"/>
        <c:lblOffset val="100"/>
        <c:noMultiLvlLbl val="0"/>
      </c:catAx>
      <c:valAx>
        <c:axId val="540940688"/>
        <c:scaling>
          <c:orientation val="minMax"/>
        </c:scaling>
        <c:delete val="1"/>
        <c:axPos val="b"/>
        <c:numFmt formatCode="General" sourceLinked="1"/>
        <c:majorTickMark val="out"/>
        <c:minorTickMark val="none"/>
        <c:tickLblPos val="none"/>
        <c:crossAx val="540940296"/>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a:pPr>
            <a:r>
              <a:rPr lang="en-US" sz="1600" dirty="0"/>
              <a:t>Serbia – 50 total respondents</a:t>
            </a:r>
          </a:p>
        </c:rich>
      </c:tx>
      <c:layout>
        <c:manualLayout>
          <c:xMode val="edge"/>
          <c:yMode val="edge"/>
          <c:x val="6.0898334973753528E-2"/>
          <c:y val="0.11642156862745098"/>
        </c:manualLayout>
      </c:layout>
      <c:overlay val="0"/>
    </c:title>
    <c:autoTitleDeleted val="0"/>
    <c:plotArea>
      <c:layout>
        <c:manualLayout>
          <c:layoutTarget val="inner"/>
          <c:xMode val="edge"/>
          <c:yMode val="edge"/>
          <c:x val="0.3276369750656194"/>
          <c:y val="0.26864094488188978"/>
          <c:w val="0.35998769685039472"/>
          <c:h val="0.69698425196850622"/>
        </c:manualLayout>
      </c:layout>
      <c:barChart>
        <c:barDir val="bar"/>
        <c:grouping val="clustered"/>
        <c:varyColors val="0"/>
        <c:ser>
          <c:idx val="1"/>
          <c:order val="1"/>
          <c:tx>
            <c:strRef>
              <c:f>Sheet1!$B$1</c:f>
            </c:strRef>
          </c:tx>
          <c:invertIfNegative val="0"/>
          <c:cat>
            <c:multiLvlStrRef>
              <c:f>Sheet1!$A$2:$A$4</c:f>
            </c:multiLvlStrRef>
          </c:cat>
          <c:val>
            <c:numRef>
              <c:f>Sheet1!$B$2:$B$4</c:f>
            </c:numRef>
          </c:val>
          <c:extLst>
            <c:ext xmlns:c16="http://schemas.microsoft.com/office/drawing/2014/chart" uri="{C3380CC4-5D6E-409C-BE32-E72D297353CC}">
              <c16:uniqueId val="{00000000-63B3-4297-8E5E-8124018D923A}"/>
            </c:ext>
          </c:extLst>
        </c:ser>
        <c:ser>
          <c:idx val="0"/>
          <c:order val="0"/>
          <c:tx>
            <c:strRef>
              <c:f>Sheet1!$B$1</c:f>
              <c:strCache>
                <c:ptCount val="1"/>
                <c:pt idx="0">
                  <c:v>Series 1</c:v>
                </c:pt>
              </c:strCache>
            </c:strRef>
          </c:tx>
          <c:invertIfNegative val="0"/>
          <c:dPt>
            <c:idx val="2"/>
            <c:invertIfNegative val="0"/>
            <c:bubble3D val="0"/>
            <c:spPr>
              <a:solidFill>
                <a:schemeClr val="tx2">
                  <a:lumMod val="60000"/>
                  <a:lumOff val="40000"/>
                </a:schemeClr>
              </a:solidFill>
            </c:spPr>
            <c:extLst>
              <c:ext xmlns:c16="http://schemas.microsoft.com/office/drawing/2014/chart" uri="{C3380CC4-5D6E-409C-BE32-E72D297353CC}">
                <c16:uniqueId val="{00000002-63B3-4297-8E5E-8124018D923A}"/>
              </c:ext>
            </c:extLst>
          </c:dPt>
          <c:dLbls>
            <c:dLbl>
              <c:idx val="2"/>
              <c:tx>
                <c:rich>
                  <a:bodyPr/>
                  <a:lstStyle/>
                  <a:p>
                    <a:r>
                      <a:rPr lang="en-US"/>
                      <a:t>37</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63B3-4297-8E5E-8124018D923A}"/>
                </c:ext>
              </c:extLst>
            </c:dLbl>
            <c:spPr>
              <a:noFill/>
              <a:ln>
                <a:noFill/>
              </a:ln>
              <a:effectLst/>
            </c:spPr>
            <c:txPr>
              <a:bodyPr/>
              <a:lstStyle/>
              <a:p>
                <a:pPr>
                  <a:defRPr sz="160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Personal resons</c:v>
                </c:pt>
                <c:pt idx="1">
                  <c:v>Skilled and competititvely priced labor</c:v>
                </c:pt>
                <c:pt idx="2">
                  <c:v>Investment climate</c:v>
                </c:pt>
              </c:strCache>
            </c:strRef>
          </c:cat>
          <c:val>
            <c:numRef>
              <c:f>Sheet1!$B$2:$B$4</c:f>
              <c:numCache>
                <c:formatCode>General</c:formatCode>
                <c:ptCount val="3"/>
                <c:pt idx="0">
                  <c:v>18</c:v>
                </c:pt>
                <c:pt idx="1">
                  <c:v>33</c:v>
                </c:pt>
                <c:pt idx="2">
                  <c:v>37</c:v>
                </c:pt>
              </c:numCache>
            </c:numRef>
          </c:val>
          <c:extLst>
            <c:ext xmlns:c16="http://schemas.microsoft.com/office/drawing/2014/chart" uri="{C3380CC4-5D6E-409C-BE32-E72D297353CC}">
              <c16:uniqueId val="{00000003-63B3-4297-8E5E-8124018D923A}"/>
            </c:ext>
          </c:extLst>
        </c:ser>
        <c:dLbls>
          <c:showLegendKey val="0"/>
          <c:showVal val="0"/>
          <c:showCatName val="0"/>
          <c:showSerName val="0"/>
          <c:showPercent val="0"/>
          <c:showBubbleSize val="0"/>
        </c:dLbls>
        <c:gapWidth val="150"/>
        <c:axId val="540941472"/>
        <c:axId val="540941864"/>
      </c:barChart>
      <c:catAx>
        <c:axId val="540941472"/>
        <c:scaling>
          <c:orientation val="minMax"/>
        </c:scaling>
        <c:delete val="0"/>
        <c:axPos val="l"/>
        <c:numFmt formatCode="General" sourceLinked="0"/>
        <c:majorTickMark val="none"/>
        <c:minorTickMark val="none"/>
        <c:tickLblPos val="nextTo"/>
        <c:txPr>
          <a:bodyPr/>
          <a:lstStyle/>
          <a:p>
            <a:pPr>
              <a:defRPr sz="1400"/>
            </a:pPr>
            <a:endParaRPr lang="en-US"/>
          </a:p>
        </c:txPr>
        <c:crossAx val="540941864"/>
        <c:crosses val="autoZero"/>
        <c:auto val="1"/>
        <c:lblAlgn val="ctr"/>
        <c:lblOffset val="100"/>
        <c:noMultiLvlLbl val="0"/>
      </c:catAx>
      <c:valAx>
        <c:axId val="540941864"/>
        <c:scaling>
          <c:orientation val="minMax"/>
        </c:scaling>
        <c:delete val="1"/>
        <c:axPos val="b"/>
        <c:numFmt formatCode="General" sourceLinked="1"/>
        <c:majorTickMark val="out"/>
        <c:minorTickMark val="none"/>
        <c:tickLblPos val="none"/>
        <c:crossAx val="540941472"/>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a:pPr>
            <a:r>
              <a:rPr lang="en-US" sz="1600" dirty="0"/>
              <a:t>Nicaragua – 71 </a:t>
            </a:r>
            <a:r>
              <a:rPr lang="en-US" sz="1600" baseline="0" dirty="0"/>
              <a:t>respondents</a:t>
            </a:r>
            <a:endParaRPr lang="en-US" sz="1600" dirty="0"/>
          </a:p>
        </c:rich>
      </c:tx>
      <c:layout>
        <c:manualLayout>
          <c:xMode val="edge"/>
          <c:yMode val="edge"/>
          <c:x val="4.6588541666666657E-2"/>
          <c:y val="0.11642156862745098"/>
        </c:manualLayout>
      </c:layout>
      <c:overlay val="0"/>
    </c:title>
    <c:autoTitleDeleted val="0"/>
    <c:plotArea>
      <c:layout>
        <c:manualLayout>
          <c:layoutTarget val="inner"/>
          <c:xMode val="edge"/>
          <c:yMode val="edge"/>
          <c:x val="0.32763697506561962"/>
          <c:y val="0.26864094488188978"/>
          <c:w val="0.6723630249343836"/>
          <c:h val="0.69698425196850644"/>
        </c:manualLayout>
      </c:layout>
      <c:barChart>
        <c:barDir val="bar"/>
        <c:grouping val="clustered"/>
        <c:varyColors val="0"/>
        <c:ser>
          <c:idx val="1"/>
          <c:order val="1"/>
          <c:tx>
            <c:strRef>
              <c:f>Sheet1!$B$1</c:f>
            </c:strRef>
          </c:tx>
          <c:invertIfNegative val="0"/>
          <c:cat>
            <c:multiLvlStrRef>
              <c:f>Sheet1!$A$2:$A$4</c:f>
            </c:multiLvlStrRef>
          </c:cat>
          <c:val>
            <c:numRef>
              <c:f>Sheet1!$B$2:$B$4</c:f>
            </c:numRef>
          </c:val>
          <c:extLst>
            <c:ext xmlns:c16="http://schemas.microsoft.com/office/drawing/2014/chart" uri="{C3380CC4-5D6E-409C-BE32-E72D297353CC}">
              <c16:uniqueId val="{00000000-27DE-4440-89E1-ADDAA9005220}"/>
            </c:ext>
          </c:extLst>
        </c:ser>
        <c:ser>
          <c:idx val="0"/>
          <c:order val="0"/>
          <c:tx>
            <c:strRef>
              <c:f>Sheet1!$B$1</c:f>
              <c:strCache>
                <c:ptCount val="1"/>
                <c:pt idx="0">
                  <c:v>Series 1</c:v>
                </c:pt>
              </c:strCache>
            </c:strRef>
          </c:tx>
          <c:invertIfNegative val="0"/>
          <c:dLbls>
            <c:dLbl>
              <c:idx val="2"/>
              <c:tx>
                <c:rich>
                  <a:bodyPr/>
                  <a:lstStyle/>
                  <a:p>
                    <a:r>
                      <a:rPr lang="en-US"/>
                      <a:t>77</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27DE-4440-89E1-ADDAA9005220}"/>
                </c:ext>
              </c:extLst>
            </c:dLbl>
            <c:spPr>
              <a:noFill/>
              <a:ln>
                <a:noFill/>
              </a:ln>
              <a:effectLst/>
            </c:spPr>
            <c:txPr>
              <a:bodyPr/>
              <a:lstStyle/>
              <a:p>
                <a:pPr>
                  <a:defRPr sz="160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Attractiveness of incentives</c:v>
                </c:pt>
                <c:pt idx="1">
                  <c:v>Labor cost</c:v>
                </c:pt>
                <c:pt idx="2">
                  <c:v>Investment climate</c:v>
                </c:pt>
              </c:strCache>
            </c:strRef>
          </c:cat>
          <c:val>
            <c:numRef>
              <c:f>Sheet1!$B$2:$B$4</c:f>
              <c:numCache>
                <c:formatCode>General</c:formatCode>
                <c:ptCount val="3"/>
                <c:pt idx="0">
                  <c:v>32</c:v>
                </c:pt>
                <c:pt idx="1">
                  <c:v>35</c:v>
                </c:pt>
                <c:pt idx="2">
                  <c:v>77</c:v>
                </c:pt>
              </c:numCache>
            </c:numRef>
          </c:val>
          <c:extLst>
            <c:ext xmlns:c16="http://schemas.microsoft.com/office/drawing/2014/chart" uri="{C3380CC4-5D6E-409C-BE32-E72D297353CC}">
              <c16:uniqueId val="{00000002-27DE-4440-89E1-ADDAA9005220}"/>
            </c:ext>
          </c:extLst>
        </c:ser>
        <c:dLbls>
          <c:showLegendKey val="0"/>
          <c:showVal val="0"/>
          <c:showCatName val="0"/>
          <c:showSerName val="0"/>
          <c:showPercent val="0"/>
          <c:showBubbleSize val="0"/>
        </c:dLbls>
        <c:gapWidth val="150"/>
        <c:axId val="540942648"/>
        <c:axId val="540943040"/>
      </c:barChart>
      <c:catAx>
        <c:axId val="540942648"/>
        <c:scaling>
          <c:orientation val="minMax"/>
        </c:scaling>
        <c:delete val="0"/>
        <c:axPos val="l"/>
        <c:numFmt formatCode="General" sourceLinked="0"/>
        <c:majorTickMark val="none"/>
        <c:minorTickMark val="none"/>
        <c:tickLblPos val="nextTo"/>
        <c:txPr>
          <a:bodyPr/>
          <a:lstStyle/>
          <a:p>
            <a:pPr>
              <a:defRPr sz="1400"/>
            </a:pPr>
            <a:endParaRPr lang="en-US"/>
          </a:p>
        </c:txPr>
        <c:crossAx val="540943040"/>
        <c:crosses val="autoZero"/>
        <c:auto val="1"/>
        <c:lblAlgn val="l"/>
        <c:lblOffset val="100"/>
        <c:noMultiLvlLbl val="0"/>
      </c:catAx>
      <c:valAx>
        <c:axId val="540943040"/>
        <c:scaling>
          <c:orientation val="minMax"/>
        </c:scaling>
        <c:delete val="1"/>
        <c:axPos val="b"/>
        <c:numFmt formatCode="General" sourceLinked="1"/>
        <c:majorTickMark val="out"/>
        <c:minorTickMark val="none"/>
        <c:tickLblPos val="none"/>
        <c:crossAx val="540942648"/>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396149037628274"/>
          <c:y val="0.18712236518414951"/>
          <c:w val="0.68319752644555864"/>
          <c:h val="0.64634399943365861"/>
        </c:manualLayout>
      </c:layout>
      <c:barChart>
        <c:barDir val="col"/>
        <c:grouping val="clustered"/>
        <c:varyColors val="0"/>
        <c:ser>
          <c:idx val="0"/>
          <c:order val="0"/>
          <c:tx>
            <c:strRef>
              <c:f>Sheet1!$D$3</c:f>
              <c:strCache>
                <c:ptCount val="1"/>
                <c:pt idx="0">
                  <c:v>Non-Exporters</c:v>
                </c:pt>
              </c:strCache>
            </c:strRef>
          </c:tx>
          <c:invertIfNegative val="0"/>
          <c:cat>
            <c:strRef>
              <c:f>Sheet1!$C$4:$C$8</c:f>
              <c:strCache>
                <c:ptCount val="5"/>
                <c:pt idx="0">
                  <c:v>Jordan</c:v>
                </c:pt>
                <c:pt idx="1">
                  <c:v>Mozambique</c:v>
                </c:pt>
                <c:pt idx="2">
                  <c:v>Serbia</c:v>
                </c:pt>
                <c:pt idx="3">
                  <c:v>Kenya</c:v>
                </c:pt>
                <c:pt idx="4">
                  <c:v>Nicaragua</c:v>
                </c:pt>
              </c:strCache>
            </c:strRef>
          </c:cat>
          <c:val>
            <c:numRef>
              <c:f>Sheet1!$D$4:$D$8</c:f>
              <c:numCache>
                <c:formatCode>0%</c:formatCode>
                <c:ptCount val="5"/>
                <c:pt idx="0">
                  <c:v>0.2</c:v>
                </c:pt>
                <c:pt idx="1">
                  <c:v>0.2</c:v>
                </c:pt>
                <c:pt idx="2">
                  <c:v>0.22</c:v>
                </c:pt>
                <c:pt idx="3">
                  <c:v>0.49</c:v>
                </c:pt>
                <c:pt idx="4">
                  <c:v>0.7</c:v>
                </c:pt>
              </c:numCache>
            </c:numRef>
          </c:val>
          <c:extLst>
            <c:ext xmlns:c16="http://schemas.microsoft.com/office/drawing/2014/chart" uri="{C3380CC4-5D6E-409C-BE32-E72D297353CC}">
              <c16:uniqueId val="{00000000-4BDE-4383-9D63-AB6F98B8280C}"/>
            </c:ext>
          </c:extLst>
        </c:ser>
        <c:ser>
          <c:idx val="1"/>
          <c:order val="1"/>
          <c:tx>
            <c:strRef>
              <c:f>Sheet1!$E$3</c:f>
              <c:strCache>
                <c:ptCount val="1"/>
                <c:pt idx="0">
                  <c:v>Exporters</c:v>
                </c:pt>
              </c:strCache>
            </c:strRef>
          </c:tx>
          <c:invertIfNegative val="0"/>
          <c:cat>
            <c:strRef>
              <c:f>Sheet1!$C$4:$C$8</c:f>
              <c:strCache>
                <c:ptCount val="5"/>
                <c:pt idx="0">
                  <c:v>Jordan</c:v>
                </c:pt>
                <c:pt idx="1">
                  <c:v>Mozambique</c:v>
                </c:pt>
                <c:pt idx="2">
                  <c:v>Serbia</c:v>
                </c:pt>
                <c:pt idx="3">
                  <c:v>Kenya</c:v>
                </c:pt>
                <c:pt idx="4">
                  <c:v>Nicaragua</c:v>
                </c:pt>
              </c:strCache>
            </c:strRef>
          </c:cat>
          <c:val>
            <c:numRef>
              <c:f>Sheet1!$E$4:$E$8</c:f>
              <c:numCache>
                <c:formatCode>0%</c:formatCode>
                <c:ptCount val="5"/>
                <c:pt idx="0">
                  <c:v>0.33</c:v>
                </c:pt>
                <c:pt idx="1">
                  <c:v>0.26</c:v>
                </c:pt>
                <c:pt idx="2">
                  <c:v>0.34</c:v>
                </c:pt>
                <c:pt idx="3">
                  <c:v>0.93</c:v>
                </c:pt>
                <c:pt idx="4">
                  <c:v>0.93</c:v>
                </c:pt>
              </c:numCache>
            </c:numRef>
          </c:val>
          <c:extLst>
            <c:ext xmlns:c16="http://schemas.microsoft.com/office/drawing/2014/chart" uri="{C3380CC4-5D6E-409C-BE32-E72D297353CC}">
              <c16:uniqueId val="{00000001-4BDE-4383-9D63-AB6F98B8280C}"/>
            </c:ext>
          </c:extLst>
        </c:ser>
        <c:dLbls>
          <c:showLegendKey val="0"/>
          <c:showVal val="0"/>
          <c:showCatName val="0"/>
          <c:showSerName val="0"/>
          <c:showPercent val="0"/>
          <c:showBubbleSize val="0"/>
        </c:dLbls>
        <c:gapWidth val="150"/>
        <c:axId val="538167296"/>
        <c:axId val="538167688"/>
      </c:barChart>
      <c:catAx>
        <c:axId val="538167296"/>
        <c:scaling>
          <c:orientation val="minMax"/>
        </c:scaling>
        <c:delete val="0"/>
        <c:axPos val="b"/>
        <c:numFmt formatCode="General" sourceLinked="0"/>
        <c:majorTickMark val="out"/>
        <c:minorTickMark val="none"/>
        <c:tickLblPos val="nextTo"/>
        <c:crossAx val="538167688"/>
        <c:crosses val="autoZero"/>
        <c:auto val="1"/>
        <c:lblAlgn val="ctr"/>
        <c:lblOffset val="100"/>
        <c:noMultiLvlLbl val="0"/>
      </c:catAx>
      <c:valAx>
        <c:axId val="538167688"/>
        <c:scaling>
          <c:orientation val="minMax"/>
        </c:scaling>
        <c:delete val="0"/>
        <c:axPos val="l"/>
        <c:majorGridlines/>
        <c:numFmt formatCode="0%" sourceLinked="1"/>
        <c:majorTickMark val="out"/>
        <c:minorTickMark val="none"/>
        <c:tickLblPos val="nextTo"/>
        <c:crossAx val="538167296"/>
        <c:crosses val="autoZero"/>
        <c:crossBetween val="between"/>
      </c:valAx>
    </c:plotArea>
    <c:legend>
      <c:legendPos val="r"/>
      <c:layout>
        <c:manualLayout>
          <c:xMode val="edge"/>
          <c:yMode val="edge"/>
          <c:x val="0.8024443251411757"/>
          <c:y val="0.36732259531389128"/>
          <c:w val="0.18240415970731169"/>
          <c:h val="0.39214826823402926"/>
        </c:manualLayout>
      </c:layout>
      <c:overlay val="0"/>
    </c:legend>
    <c:plotVisOnly val="1"/>
    <c:dispBlanksAs val="gap"/>
    <c:showDLblsOverMax val="0"/>
  </c:chart>
  <c:spPr>
    <a:ln>
      <a:solidFill>
        <a:schemeClr val="accent1"/>
      </a:solidFill>
    </a:ln>
  </c:spPr>
  <c:txPr>
    <a:bodyPr/>
    <a:lstStyle/>
    <a:p>
      <a:pPr>
        <a:defRPr sz="14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1904761904761921E-2"/>
          <c:y val="4.2550618672665887E-2"/>
          <c:w val="0.4642857142857143"/>
          <c:h val="0.70557695913010876"/>
        </c:manualLayout>
      </c:layout>
      <c:barChart>
        <c:barDir val="col"/>
        <c:grouping val="percentStacked"/>
        <c:varyColors val="0"/>
        <c:ser>
          <c:idx val="0"/>
          <c:order val="0"/>
          <c:tx>
            <c:strRef>
              <c:f>Sheet1!$B$1</c:f>
              <c:strCache>
                <c:ptCount val="1"/>
                <c:pt idx="0">
                  <c:v>Series 1</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Response</c:v>
                </c:pt>
              </c:strCache>
            </c:strRef>
          </c:cat>
          <c:val>
            <c:numRef>
              <c:f>Sheet1!$B$2</c:f>
              <c:numCache>
                <c:formatCode>General</c:formatCode>
                <c:ptCount val="1"/>
                <c:pt idx="0">
                  <c:v>78</c:v>
                </c:pt>
              </c:numCache>
            </c:numRef>
          </c:val>
          <c:extLst>
            <c:ext xmlns:c16="http://schemas.microsoft.com/office/drawing/2014/chart" uri="{C3380CC4-5D6E-409C-BE32-E72D297353CC}">
              <c16:uniqueId val="{00000000-37E5-4697-ACD5-D9D716F22FB3}"/>
            </c:ext>
          </c:extLst>
        </c:ser>
        <c:ser>
          <c:idx val="1"/>
          <c:order val="1"/>
          <c:tx>
            <c:strRef>
              <c:f>Sheet1!$C$1</c:f>
              <c:strCache>
                <c:ptCount val="1"/>
                <c:pt idx="0">
                  <c:v>Column1</c:v>
                </c:pt>
              </c:strCache>
            </c:strRef>
          </c:tx>
          <c:invertIfNegative val="0"/>
          <c:dLbls>
            <c:dLbl>
              <c:idx val="0"/>
              <c:tx>
                <c:rich>
                  <a:bodyPr/>
                  <a:lstStyle/>
                  <a:p>
                    <a:r>
                      <a:rPr lang="en-US"/>
                      <a:t>22%</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37E5-4697-ACD5-D9D716F22FB3}"/>
                </c:ext>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Response</c:v>
                </c:pt>
              </c:strCache>
            </c:strRef>
          </c:cat>
          <c:val>
            <c:numRef>
              <c:f>Sheet1!$C$2</c:f>
              <c:numCache>
                <c:formatCode>General</c:formatCode>
                <c:ptCount val="1"/>
                <c:pt idx="0">
                  <c:v>22</c:v>
                </c:pt>
              </c:numCache>
            </c:numRef>
          </c:val>
          <c:extLst>
            <c:ext xmlns:c16="http://schemas.microsoft.com/office/drawing/2014/chart" uri="{C3380CC4-5D6E-409C-BE32-E72D297353CC}">
              <c16:uniqueId val="{00000002-37E5-4697-ACD5-D9D716F22FB3}"/>
            </c:ext>
          </c:extLst>
        </c:ser>
        <c:ser>
          <c:idx val="2"/>
          <c:order val="2"/>
          <c:tx>
            <c:strRef>
              <c:f>Sheet1!$D$1</c:f>
              <c:strCache>
                <c:ptCount val="1"/>
                <c:pt idx="0">
                  <c:v>Column2</c:v>
                </c:pt>
              </c:strCache>
            </c:strRef>
          </c:tx>
          <c:invertIfNegative val="0"/>
          <c:cat>
            <c:strRef>
              <c:f>Sheet1!$A$2</c:f>
              <c:strCache>
                <c:ptCount val="1"/>
                <c:pt idx="0">
                  <c:v>Response</c:v>
                </c:pt>
              </c:strCache>
            </c:strRef>
          </c:cat>
          <c:val>
            <c:numRef>
              <c:f>Sheet1!$D$2</c:f>
              <c:numCache>
                <c:formatCode>General</c:formatCode>
                <c:ptCount val="1"/>
              </c:numCache>
            </c:numRef>
          </c:val>
          <c:extLst>
            <c:ext xmlns:c16="http://schemas.microsoft.com/office/drawing/2014/chart" uri="{C3380CC4-5D6E-409C-BE32-E72D297353CC}">
              <c16:uniqueId val="{00000003-37E5-4697-ACD5-D9D716F22FB3}"/>
            </c:ext>
          </c:extLst>
        </c:ser>
        <c:dLbls>
          <c:showLegendKey val="0"/>
          <c:showVal val="0"/>
          <c:showCatName val="0"/>
          <c:showSerName val="0"/>
          <c:showPercent val="0"/>
          <c:showBubbleSize val="0"/>
        </c:dLbls>
        <c:gapWidth val="150"/>
        <c:overlap val="100"/>
        <c:axId val="540948136"/>
        <c:axId val="540948528"/>
      </c:barChart>
      <c:catAx>
        <c:axId val="540948136"/>
        <c:scaling>
          <c:orientation val="minMax"/>
        </c:scaling>
        <c:delete val="0"/>
        <c:axPos val="b"/>
        <c:numFmt formatCode="General" sourceLinked="0"/>
        <c:majorTickMark val="none"/>
        <c:minorTickMark val="none"/>
        <c:tickLblPos val="nextTo"/>
        <c:txPr>
          <a:bodyPr/>
          <a:lstStyle/>
          <a:p>
            <a:pPr>
              <a:defRPr sz="1200" kern="100" baseline="0"/>
            </a:pPr>
            <a:endParaRPr lang="en-US"/>
          </a:p>
        </c:txPr>
        <c:crossAx val="540948528"/>
        <c:crosses val="autoZero"/>
        <c:auto val="1"/>
        <c:lblAlgn val="ctr"/>
        <c:lblOffset val="100"/>
        <c:noMultiLvlLbl val="0"/>
      </c:catAx>
      <c:valAx>
        <c:axId val="540948528"/>
        <c:scaling>
          <c:orientation val="minMax"/>
        </c:scaling>
        <c:delete val="1"/>
        <c:axPos val="l"/>
        <c:numFmt formatCode="0%" sourceLinked="1"/>
        <c:majorTickMark val="out"/>
        <c:minorTickMark val="none"/>
        <c:tickLblPos val="none"/>
        <c:crossAx val="540948136"/>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
          <c:y val="3.6598237720285011E-2"/>
          <c:w val="0.44047619047619024"/>
          <c:h val="0.70557695913010876"/>
        </c:manualLayout>
      </c:layout>
      <c:barChart>
        <c:barDir val="col"/>
        <c:grouping val="percentStacked"/>
        <c:varyColors val="0"/>
        <c:ser>
          <c:idx val="0"/>
          <c:order val="0"/>
          <c:tx>
            <c:strRef>
              <c:f>Sheet1!$B$1</c:f>
              <c:strCache>
                <c:ptCount val="1"/>
                <c:pt idx="0">
                  <c:v>Series 1</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Response</c:v>
                </c:pt>
              </c:strCache>
            </c:strRef>
          </c:cat>
          <c:val>
            <c:numRef>
              <c:f>Sheet1!$B$2</c:f>
              <c:numCache>
                <c:formatCode>General</c:formatCode>
                <c:ptCount val="1"/>
                <c:pt idx="0">
                  <c:v>82</c:v>
                </c:pt>
              </c:numCache>
            </c:numRef>
          </c:val>
          <c:extLst>
            <c:ext xmlns:c16="http://schemas.microsoft.com/office/drawing/2014/chart" uri="{C3380CC4-5D6E-409C-BE32-E72D297353CC}">
              <c16:uniqueId val="{00000000-31AE-4051-B1D6-338A6C438087}"/>
            </c:ext>
          </c:extLst>
        </c:ser>
        <c:ser>
          <c:idx val="1"/>
          <c:order val="1"/>
          <c:tx>
            <c:strRef>
              <c:f>Sheet1!$C$1</c:f>
              <c:strCache>
                <c:ptCount val="1"/>
                <c:pt idx="0">
                  <c:v>Column1</c:v>
                </c:pt>
              </c:strCache>
            </c:strRef>
          </c:tx>
          <c:invertIfNegative val="0"/>
          <c:dLbls>
            <c:dLbl>
              <c:idx val="0"/>
              <c:tx>
                <c:rich>
                  <a:bodyPr/>
                  <a:lstStyle/>
                  <a:p>
                    <a:r>
                      <a:rPr lang="en-US" dirty="0"/>
                      <a:t>18</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31AE-4051-B1D6-338A6C438087}"/>
                </c:ext>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Response</c:v>
                </c:pt>
              </c:strCache>
            </c:strRef>
          </c:cat>
          <c:val>
            <c:numRef>
              <c:f>Sheet1!$C$2</c:f>
              <c:numCache>
                <c:formatCode>General</c:formatCode>
                <c:ptCount val="1"/>
                <c:pt idx="0">
                  <c:v>18</c:v>
                </c:pt>
              </c:numCache>
            </c:numRef>
          </c:val>
          <c:extLst>
            <c:ext xmlns:c16="http://schemas.microsoft.com/office/drawing/2014/chart" uri="{C3380CC4-5D6E-409C-BE32-E72D297353CC}">
              <c16:uniqueId val="{00000002-31AE-4051-B1D6-338A6C438087}"/>
            </c:ext>
          </c:extLst>
        </c:ser>
        <c:ser>
          <c:idx val="2"/>
          <c:order val="2"/>
          <c:tx>
            <c:strRef>
              <c:f>Sheet1!$D$1</c:f>
              <c:strCache>
                <c:ptCount val="1"/>
                <c:pt idx="0">
                  <c:v>Column2</c:v>
                </c:pt>
              </c:strCache>
            </c:strRef>
          </c:tx>
          <c:invertIfNegative val="0"/>
          <c:cat>
            <c:strRef>
              <c:f>Sheet1!$A$2</c:f>
              <c:strCache>
                <c:ptCount val="1"/>
                <c:pt idx="0">
                  <c:v>Response</c:v>
                </c:pt>
              </c:strCache>
            </c:strRef>
          </c:cat>
          <c:val>
            <c:numRef>
              <c:f>Sheet1!$D$2</c:f>
              <c:numCache>
                <c:formatCode>General</c:formatCode>
                <c:ptCount val="1"/>
              </c:numCache>
            </c:numRef>
          </c:val>
          <c:extLst>
            <c:ext xmlns:c16="http://schemas.microsoft.com/office/drawing/2014/chart" uri="{C3380CC4-5D6E-409C-BE32-E72D297353CC}">
              <c16:uniqueId val="{00000003-31AE-4051-B1D6-338A6C438087}"/>
            </c:ext>
          </c:extLst>
        </c:ser>
        <c:dLbls>
          <c:showLegendKey val="0"/>
          <c:showVal val="0"/>
          <c:showCatName val="0"/>
          <c:showSerName val="0"/>
          <c:showPercent val="0"/>
          <c:showBubbleSize val="0"/>
        </c:dLbls>
        <c:gapWidth val="150"/>
        <c:overlap val="100"/>
        <c:axId val="540949312"/>
        <c:axId val="540949704"/>
      </c:barChart>
      <c:catAx>
        <c:axId val="540949312"/>
        <c:scaling>
          <c:orientation val="minMax"/>
        </c:scaling>
        <c:delete val="0"/>
        <c:axPos val="b"/>
        <c:numFmt formatCode="General" sourceLinked="0"/>
        <c:majorTickMark val="none"/>
        <c:minorTickMark val="none"/>
        <c:tickLblPos val="nextTo"/>
        <c:txPr>
          <a:bodyPr/>
          <a:lstStyle/>
          <a:p>
            <a:pPr>
              <a:defRPr sz="1200"/>
            </a:pPr>
            <a:endParaRPr lang="en-US"/>
          </a:p>
        </c:txPr>
        <c:crossAx val="540949704"/>
        <c:crosses val="autoZero"/>
        <c:auto val="1"/>
        <c:lblAlgn val="ctr"/>
        <c:lblOffset val="100"/>
        <c:noMultiLvlLbl val="0"/>
      </c:catAx>
      <c:valAx>
        <c:axId val="540949704"/>
        <c:scaling>
          <c:orientation val="minMax"/>
        </c:scaling>
        <c:delete val="1"/>
        <c:axPos val="l"/>
        <c:numFmt formatCode="0%" sourceLinked="1"/>
        <c:majorTickMark val="out"/>
        <c:minorTickMark val="none"/>
        <c:tickLblPos val="none"/>
        <c:crossAx val="540949312"/>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3653E5-7FB4-4A87-B66F-681AAF33001F}" type="doc">
      <dgm:prSet loTypeId="urn:microsoft.com/office/officeart/2005/8/layout/process1" loCatId="process" qsTypeId="urn:microsoft.com/office/officeart/2005/8/quickstyle/simple1" qsCatId="simple" csTypeId="urn:microsoft.com/office/officeart/2005/8/colors/accent1_2" csCatId="accent1" phldr="1"/>
      <dgm:spPr/>
    </dgm:pt>
    <dgm:pt modelId="{4D164F54-B89A-410C-A096-9707343FBD65}">
      <dgm:prSet phldrT="[Text]" custT="1"/>
      <dgm:spPr/>
      <dgm:t>
        <a:bodyPr/>
        <a:lstStyle/>
        <a:p>
          <a:r>
            <a:rPr lang="en-US" sz="2200" b="1" dirty="0"/>
            <a:t>General  Tax Holiday </a:t>
          </a:r>
          <a:r>
            <a:rPr lang="en-US" sz="2200" b="1" dirty="0">
              <a:sym typeface="Wingdings"/>
            </a:rPr>
            <a:t></a:t>
          </a:r>
          <a:r>
            <a:rPr lang="en-US" sz="2200" b="1" dirty="0"/>
            <a:t>  </a:t>
          </a:r>
        </a:p>
      </dgm:t>
    </dgm:pt>
    <dgm:pt modelId="{FBAA093F-3BAF-4DF5-90D4-EEA30D0CF81C}" type="parTrans" cxnId="{3627D33D-5D5F-45DB-9294-6E023F97D410}">
      <dgm:prSet/>
      <dgm:spPr/>
      <dgm:t>
        <a:bodyPr/>
        <a:lstStyle/>
        <a:p>
          <a:endParaRPr lang="en-US"/>
        </a:p>
      </dgm:t>
    </dgm:pt>
    <dgm:pt modelId="{C74396D0-8C83-4D8B-9EC8-596E0CACF3A7}" type="sibTrans" cxnId="{3627D33D-5D5F-45DB-9294-6E023F97D410}">
      <dgm:prSet/>
      <dgm:spPr/>
      <dgm:t>
        <a:bodyPr/>
        <a:lstStyle/>
        <a:p>
          <a:endParaRPr lang="en-US"/>
        </a:p>
      </dgm:t>
    </dgm:pt>
    <dgm:pt modelId="{B178E82B-DE16-45B3-AB6D-8A97672EF0F2}">
      <dgm:prSet phldrT="[Text]" custT="1"/>
      <dgm:spPr/>
      <dgm:t>
        <a:bodyPr/>
        <a:lstStyle/>
        <a:p>
          <a:r>
            <a:rPr lang="en-US" sz="2200" b="1" dirty="0"/>
            <a:t>Investment </a:t>
          </a:r>
          <a:r>
            <a:rPr lang="en-US" sz="2200" b="1" dirty="0">
              <a:sym typeface="Wingdings"/>
            </a:rPr>
            <a:t></a:t>
          </a:r>
          <a:endParaRPr lang="en-US" sz="2200" b="1" dirty="0"/>
        </a:p>
      </dgm:t>
    </dgm:pt>
    <dgm:pt modelId="{2A89FA15-0F9A-4AC0-92BA-9D65B696B244}" type="parTrans" cxnId="{A7713DB7-BA29-41B1-9732-6119363728C5}">
      <dgm:prSet/>
      <dgm:spPr/>
      <dgm:t>
        <a:bodyPr/>
        <a:lstStyle/>
        <a:p>
          <a:endParaRPr lang="en-US"/>
        </a:p>
      </dgm:t>
    </dgm:pt>
    <dgm:pt modelId="{E347E3CA-1095-423F-B404-3FC5D2EE647C}" type="sibTrans" cxnId="{A7713DB7-BA29-41B1-9732-6119363728C5}">
      <dgm:prSet/>
      <dgm:spPr/>
      <dgm:t>
        <a:bodyPr/>
        <a:lstStyle/>
        <a:p>
          <a:endParaRPr lang="en-US"/>
        </a:p>
      </dgm:t>
    </dgm:pt>
    <dgm:pt modelId="{69220537-8BC3-438D-A455-B309BD1B2C85}" type="pres">
      <dgm:prSet presAssocID="{133653E5-7FB4-4A87-B66F-681AAF33001F}" presName="Name0" presStyleCnt="0">
        <dgm:presLayoutVars>
          <dgm:dir/>
          <dgm:resizeHandles val="exact"/>
        </dgm:presLayoutVars>
      </dgm:prSet>
      <dgm:spPr/>
    </dgm:pt>
    <dgm:pt modelId="{8BDA1ACB-0D57-4013-92E4-4CB184BC1003}" type="pres">
      <dgm:prSet presAssocID="{4D164F54-B89A-410C-A096-9707343FBD65}" presName="node" presStyleLbl="node1" presStyleIdx="0" presStyleCnt="2" custLinFactNeighborX="-5297" custLinFactNeighborY="12500">
        <dgm:presLayoutVars>
          <dgm:bulletEnabled val="1"/>
        </dgm:presLayoutVars>
      </dgm:prSet>
      <dgm:spPr/>
    </dgm:pt>
    <dgm:pt modelId="{44F16CB5-7A7F-4122-AEE6-80D8AA676C78}" type="pres">
      <dgm:prSet presAssocID="{C74396D0-8C83-4D8B-9EC8-596E0CACF3A7}" presName="sibTrans" presStyleLbl="sibTrans2D1" presStyleIdx="0" presStyleCnt="1" custScaleX="81457"/>
      <dgm:spPr/>
    </dgm:pt>
    <dgm:pt modelId="{5CC08CD6-A5F2-4036-A673-C6DC6999954E}" type="pres">
      <dgm:prSet presAssocID="{C74396D0-8C83-4D8B-9EC8-596E0CACF3A7}" presName="connectorText" presStyleLbl="sibTrans2D1" presStyleIdx="0" presStyleCnt="1"/>
      <dgm:spPr/>
    </dgm:pt>
    <dgm:pt modelId="{1C814424-52F9-48F2-9DDA-4E7CC8D2BD9D}" type="pres">
      <dgm:prSet presAssocID="{B178E82B-DE16-45B3-AB6D-8A97672EF0F2}" presName="node" presStyleLbl="node1" presStyleIdx="1" presStyleCnt="2">
        <dgm:presLayoutVars>
          <dgm:bulletEnabled val="1"/>
        </dgm:presLayoutVars>
      </dgm:prSet>
      <dgm:spPr/>
    </dgm:pt>
  </dgm:ptLst>
  <dgm:cxnLst>
    <dgm:cxn modelId="{C1B7B11B-E21A-46F6-91B0-68C11C74A208}" type="presOf" srcId="{4D164F54-B89A-410C-A096-9707343FBD65}" destId="{8BDA1ACB-0D57-4013-92E4-4CB184BC1003}" srcOrd="0" destOrd="0" presId="urn:microsoft.com/office/officeart/2005/8/layout/process1"/>
    <dgm:cxn modelId="{A473B120-C699-45F7-AE1D-7803DAE5EF4E}" type="presOf" srcId="{C74396D0-8C83-4D8B-9EC8-596E0CACF3A7}" destId="{44F16CB5-7A7F-4122-AEE6-80D8AA676C78}" srcOrd="0" destOrd="0" presId="urn:microsoft.com/office/officeart/2005/8/layout/process1"/>
    <dgm:cxn modelId="{3627D33D-5D5F-45DB-9294-6E023F97D410}" srcId="{133653E5-7FB4-4A87-B66F-681AAF33001F}" destId="{4D164F54-B89A-410C-A096-9707343FBD65}" srcOrd="0" destOrd="0" parTransId="{FBAA093F-3BAF-4DF5-90D4-EEA30D0CF81C}" sibTransId="{C74396D0-8C83-4D8B-9EC8-596E0CACF3A7}"/>
    <dgm:cxn modelId="{83EDB850-D61E-45F7-8124-18FB8152CC18}" type="presOf" srcId="{B178E82B-DE16-45B3-AB6D-8A97672EF0F2}" destId="{1C814424-52F9-48F2-9DDA-4E7CC8D2BD9D}" srcOrd="0" destOrd="0" presId="urn:microsoft.com/office/officeart/2005/8/layout/process1"/>
    <dgm:cxn modelId="{8DBA9188-276F-4C08-B62C-F4494D1DB5E3}" type="presOf" srcId="{133653E5-7FB4-4A87-B66F-681AAF33001F}" destId="{69220537-8BC3-438D-A455-B309BD1B2C85}" srcOrd="0" destOrd="0" presId="urn:microsoft.com/office/officeart/2005/8/layout/process1"/>
    <dgm:cxn modelId="{FF99C5A5-C348-4C02-9DE9-1C3766233C46}" type="presOf" srcId="{C74396D0-8C83-4D8B-9EC8-596E0CACF3A7}" destId="{5CC08CD6-A5F2-4036-A673-C6DC6999954E}" srcOrd="1" destOrd="0" presId="urn:microsoft.com/office/officeart/2005/8/layout/process1"/>
    <dgm:cxn modelId="{A7713DB7-BA29-41B1-9732-6119363728C5}" srcId="{133653E5-7FB4-4A87-B66F-681AAF33001F}" destId="{B178E82B-DE16-45B3-AB6D-8A97672EF0F2}" srcOrd="1" destOrd="0" parTransId="{2A89FA15-0F9A-4AC0-92BA-9D65B696B244}" sibTransId="{E347E3CA-1095-423F-B404-3FC5D2EE647C}"/>
    <dgm:cxn modelId="{0636FFBE-BFC5-4E1A-8DE2-1CB91F63C43A}" type="presParOf" srcId="{69220537-8BC3-438D-A455-B309BD1B2C85}" destId="{8BDA1ACB-0D57-4013-92E4-4CB184BC1003}" srcOrd="0" destOrd="0" presId="urn:microsoft.com/office/officeart/2005/8/layout/process1"/>
    <dgm:cxn modelId="{D0732404-BA99-422A-AA9D-5E5819D7AB1A}" type="presParOf" srcId="{69220537-8BC3-438D-A455-B309BD1B2C85}" destId="{44F16CB5-7A7F-4122-AEE6-80D8AA676C78}" srcOrd="1" destOrd="0" presId="urn:microsoft.com/office/officeart/2005/8/layout/process1"/>
    <dgm:cxn modelId="{A3208295-E0F4-4C15-8C2B-5AE2E72A2BA7}" type="presParOf" srcId="{44F16CB5-7A7F-4122-AEE6-80D8AA676C78}" destId="{5CC08CD6-A5F2-4036-A673-C6DC6999954E}" srcOrd="0" destOrd="0" presId="urn:microsoft.com/office/officeart/2005/8/layout/process1"/>
    <dgm:cxn modelId="{A5474ABB-E379-4C08-B95F-AA52FEE1297C}" type="presParOf" srcId="{69220537-8BC3-438D-A455-B309BD1B2C85}" destId="{1C814424-52F9-48F2-9DDA-4E7CC8D2BD9D}" srcOrd="2"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33653E5-7FB4-4A87-B66F-681AAF33001F}" type="doc">
      <dgm:prSet loTypeId="urn:microsoft.com/office/officeart/2005/8/layout/process1" loCatId="process" qsTypeId="urn:microsoft.com/office/officeart/2005/8/quickstyle/simple1" qsCatId="simple" csTypeId="urn:microsoft.com/office/officeart/2005/8/colors/accent1_2" csCatId="accent1" phldr="1"/>
      <dgm:spPr/>
    </dgm:pt>
    <dgm:pt modelId="{4D164F54-B89A-410C-A096-9707343FBD65}">
      <dgm:prSet phldrT="[Text]" custT="1"/>
      <dgm:spPr/>
      <dgm:t>
        <a:bodyPr/>
        <a:lstStyle/>
        <a:p>
          <a:r>
            <a:rPr lang="en-US" sz="2200" b="1" dirty="0"/>
            <a:t>Export Tax Holiday </a:t>
          </a:r>
          <a:r>
            <a:rPr lang="en-US" sz="2200" b="1" dirty="0">
              <a:sym typeface="Wingdings"/>
            </a:rPr>
            <a:t></a:t>
          </a:r>
          <a:endParaRPr lang="en-US" sz="2200" b="1" dirty="0"/>
        </a:p>
      </dgm:t>
    </dgm:pt>
    <dgm:pt modelId="{FBAA093F-3BAF-4DF5-90D4-EEA30D0CF81C}" type="parTrans" cxnId="{3627D33D-5D5F-45DB-9294-6E023F97D410}">
      <dgm:prSet/>
      <dgm:spPr/>
      <dgm:t>
        <a:bodyPr/>
        <a:lstStyle/>
        <a:p>
          <a:endParaRPr lang="en-US"/>
        </a:p>
      </dgm:t>
    </dgm:pt>
    <dgm:pt modelId="{C74396D0-8C83-4D8B-9EC8-596E0CACF3A7}" type="sibTrans" cxnId="{3627D33D-5D5F-45DB-9294-6E023F97D410}">
      <dgm:prSet/>
      <dgm:spPr/>
      <dgm:t>
        <a:bodyPr/>
        <a:lstStyle/>
        <a:p>
          <a:endParaRPr lang="en-US"/>
        </a:p>
      </dgm:t>
    </dgm:pt>
    <dgm:pt modelId="{B178E82B-DE16-45B3-AB6D-8A97672EF0F2}">
      <dgm:prSet phldrT="[Text]" custT="1"/>
      <dgm:spPr/>
      <dgm:t>
        <a:bodyPr/>
        <a:lstStyle/>
        <a:p>
          <a:r>
            <a:rPr lang="en-US" sz="2200" b="1" dirty="0"/>
            <a:t>Investment </a:t>
          </a:r>
          <a:r>
            <a:rPr lang="en-US" sz="2200" b="1" dirty="0">
              <a:sym typeface="Wingdings"/>
            </a:rPr>
            <a:t> </a:t>
          </a:r>
          <a:endParaRPr lang="en-US" sz="2200" b="1" dirty="0"/>
        </a:p>
      </dgm:t>
    </dgm:pt>
    <dgm:pt modelId="{2A89FA15-0F9A-4AC0-92BA-9D65B696B244}" type="parTrans" cxnId="{A7713DB7-BA29-41B1-9732-6119363728C5}">
      <dgm:prSet/>
      <dgm:spPr/>
      <dgm:t>
        <a:bodyPr/>
        <a:lstStyle/>
        <a:p>
          <a:endParaRPr lang="en-US"/>
        </a:p>
      </dgm:t>
    </dgm:pt>
    <dgm:pt modelId="{E347E3CA-1095-423F-B404-3FC5D2EE647C}" type="sibTrans" cxnId="{A7713DB7-BA29-41B1-9732-6119363728C5}">
      <dgm:prSet/>
      <dgm:spPr/>
      <dgm:t>
        <a:bodyPr/>
        <a:lstStyle/>
        <a:p>
          <a:endParaRPr lang="en-US"/>
        </a:p>
      </dgm:t>
    </dgm:pt>
    <dgm:pt modelId="{69220537-8BC3-438D-A455-B309BD1B2C85}" type="pres">
      <dgm:prSet presAssocID="{133653E5-7FB4-4A87-B66F-681AAF33001F}" presName="Name0" presStyleCnt="0">
        <dgm:presLayoutVars>
          <dgm:dir/>
          <dgm:resizeHandles val="exact"/>
        </dgm:presLayoutVars>
      </dgm:prSet>
      <dgm:spPr/>
    </dgm:pt>
    <dgm:pt modelId="{8BDA1ACB-0D57-4013-92E4-4CB184BC1003}" type="pres">
      <dgm:prSet presAssocID="{4D164F54-B89A-410C-A096-9707343FBD65}" presName="node" presStyleLbl="node1" presStyleIdx="0" presStyleCnt="2" custLinFactNeighborX="-95">
        <dgm:presLayoutVars>
          <dgm:bulletEnabled val="1"/>
        </dgm:presLayoutVars>
      </dgm:prSet>
      <dgm:spPr/>
    </dgm:pt>
    <dgm:pt modelId="{44F16CB5-7A7F-4122-AEE6-80D8AA676C78}" type="pres">
      <dgm:prSet presAssocID="{C74396D0-8C83-4D8B-9EC8-596E0CACF3A7}" presName="sibTrans" presStyleLbl="sibTrans2D1" presStyleIdx="0" presStyleCnt="1" custScaleX="81457" custLinFactNeighborX="-3668"/>
      <dgm:spPr/>
    </dgm:pt>
    <dgm:pt modelId="{5CC08CD6-A5F2-4036-A673-C6DC6999954E}" type="pres">
      <dgm:prSet presAssocID="{C74396D0-8C83-4D8B-9EC8-596E0CACF3A7}" presName="connectorText" presStyleLbl="sibTrans2D1" presStyleIdx="0" presStyleCnt="1"/>
      <dgm:spPr/>
    </dgm:pt>
    <dgm:pt modelId="{1C814424-52F9-48F2-9DDA-4E7CC8D2BD9D}" type="pres">
      <dgm:prSet presAssocID="{B178E82B-DE16-45B3-AB6D-8A97672EF0F2}" presName="node" presStyleLbl="node1" presStyleIdx="1" presStyleCnt="2">
        <dgm:presLayoutVars>
          <dgm:bulletEnabled val="1"/>
        </dgm:presLayoutVars>
      </dgm:prSet>
      <dgm:spPr/>
    </dgm:pt>
  </dgm:ptLst>
  <dgm:cxnLst>
    <dgm:cxn modelId="{DE906C3A-980E-4F5E-9116-5698BE238366}" type="presOf" srcId="{4D164F54-B89A-410C-A096-9707343FBD65}" destId="{8BDA1ACB-0D57-4013-92E4-4CB184BC1003}" srcOrd="0" destOrd="0" presId="urn:microsoft.com/office/officeart/2005/8/layout/process1"/>
    <dgm:cxn modelId="{3627D33D-5D5F-45DB-9294-6E023F97D410}" srcId="{133653E5-7FB4-4A87-B66F-681AAF33001F}" destId="{4D164F54-B89A-410C-A096-9707343FBD65}" srcOrd="0" destOrd="0" parTransId="{FBAA093F-3BAF-4DF5-90D4-EEA30D0CF81C}" sibTransId="{C74396D0-8C83-4D8B-9EC8-596E0CACF3A7}"/>
    <dgm:cxn modelId="{DCC39A49-A85A-4A7D-AA62-4E7A63CEDF3C}" type="presOf" srcId="{C74396D0-8C83-4D8B-9EC8-596E0CACF3A7}" destId="{44F16CB5-7A7F-4122-AEE6-80D8AA676C78}" srcOrd="0" destOrd="0" presId="urn:microsoft.com/office/officeart/2005/8/layout/process1"/>
    <dgm:cxn modelId="{A7713DB7-BA29-41B1-9732-6119363728C5}" srcId="{133653E5-7FB4-4A87-B66F-681AAF33001F}" destId="{B178E82B-DE16-45B3-AB6D-8A97672EF0F2}" srcOrd="1" destOrd="0" parTransId="{2A89FA15-0F9A-4AC0-92BA-9D65B696B244}" sibTransId="{E347E3CA-1095-423F-B404-3FC5D2EE647C}"/>
    <dgm:cxn modelId="{A302EABE-46E7-437B-88F7-BAC889DCB249}" type="presOf" srcId="{C74396D0-8C83-4D8B-9EC8-596E0CACF3A7}" destId="{5CC08CD6-A5F2-4036-A673-C6DC6999954E}" srcOrd="1" destOrd="0" presId="urn:microsoft.com/office/officeart/2005/8/layout/process1"/>
    <dgm:cxn modelId="{5863C2CA-C8C3-4019-A506-E4A3AB82778C}" type="presOf" srcId="{B178E82B-DE16-45B3-AB6D-8A97672EF0F2}" destId="{1C814424-52F9-48F2-9DDA-4E7CC8D2BD9D}" srcOrd="0" destOrd="0" presId="urn:microsoft.com/office/officeart/2005/8/layout/process1"/>
    <dgm:cxn modelId="{4AAD28D0-1649-4F34-BA16-543588682E19}" type="presOf" srcId="{133653E5-7FB4-4A87-B66F-681AAF33001F}" destId="{69220537-8BC3-438D-A455-B309BD1B2C85}" srcOrd="0" destOrd="0" presId="urn:microsoft.com/office/officeart/2005/8/layout/process1"/>
    <dgm:cxn modelId="{85DCCC87-9268-44E5-973F-D5FFD16ECB8E}" type="presParOf" srcId="{69220537-8BC3-438D-A455-B309BD1B2C85}" destId="{8BDA1ACB-0D57-4013-92E4-4CB184BC1003}" srcOrd="0" destOrd="0" presId="urn:microsoft.com/office/officeart/2005/8/layout/process1"/>
    <dgm:cxn modelId="{8B895459-B34B-4D1D-8E3E-A8D9CD367D37}" type="presParOf" srcId="{69220537-8BC3-438D-A455-B309BD1B2C85}" destId="{44F16CB5-7A7F-4122-AEE6-80D8AA676C78}" srcOrd="1" destOrd="0" presId="urn:microsoft.com/office/officeart/2005/8/layout/process1"/>
    <dgm:cxn modelId="{47A7D87A-8D58-4AEF-BD82-F7661648F365}" type="presParOf" srcId="{44F16CB5-7A7F-4122-AEE6-80D8AA676C78}" destId="{5CC08CD6-A5F2-4036-A673-C6DC6999954E}" srcOrd="0" destOrd="0" presId="urn:microsoft.com/office/officeart/2005/8/layout/process1"/>
    <dgm:cxn modelId="{D74AC00D-D40F-4036-9302-B165D10BAC89}" type="presParOf" srcId="{69220537-8BC3-438D-A455-B309BD1B2C85}" destId="{1C814424-52F9-48F2-9DDA-4E7CC8D2BD9D}" srcOrd="2" destOrd="0" presId="urn:microsoft.com/office/officeart/2005/8/layout/process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33653E5-7FB4-4A87-B66F-681AAF33001F}" type="doc">
      <dgm:prSet loTypeId="urn:microsoft.com/office/officeart/2005/8/layout/process1" loCatId="process" qsTypeId="urn:microsoft.com/office/officeart/2005/8/quickstyle/simple1" qsCatId="simple" csTypeId="urn:microsoft.com/office/officeart/2005/8/colors/colorful2" csCatId="colorful" phldr="1"/>
      <dgm:spPr/>
    </dgm:pt>
    <dgm:pt modelId="{4D164F54-B89A-410C-A096-9707343FBD65}">
      <dgm:prSet phldrT="[Text]" custT="1"/>
      <dgm:spPr/>
      <dgm:t>
        <a:bodyPr/>
        <a:lstStyle/>
        <a:p>
          <a:r>
            <a:rPr lang="en-US" sz="2200" b="1" dirty="0">
              <a:latin typeface="+mn-lt"/>
              <a:cs typeface="Times New Roman"/>
            </a:rPr>
            <a:t>Complexity Incentives </a:t>
          </a:r>
          <a:r>
            <a:rPr lang="en-US" sz="2200" b="1" dirty="0">
              <a:latin typeface="+mn-lt"/>
              <a:sym typeface="Wingdings"/>
            </a:rPr>
            <a:t></a:t>
          </a:r>
          <a:r>
            <a:rPr lang="en-US" sz="2200" b="1" dirty="0">
              <a:latin typeface="+mn-lt"/>
            </a:rPr>
            <a:t> </a:t>
          </a:r>
        </a:p>
      </dgm:t>
    </dgm:pt>
    <dgm:pt modelId="{FBAA093F-3BAF-4DF5-90D4-EEA30D0CF81C}" type="parTrans" cxnId="{3627D33D-5D5F-45DB-9294-6E023F97D410}">
      <dgm:prSet/>
      <dgm:spPr/>
      <dgm:t>
        <a:bodyPr/>
        <a:lstStyle/>
        <a:p>
          <a:endParaRPr lang="en-US"/>
        </a:p>
      </dgm:t>
    </dgm:pt>
    <dgm:pt modelId="{C74396D0-8C83-4D8B-9EC8-596E0CACF3A7}" type="sibTrans" cxnId="{3627D33D-5D5F-45DB-9294-6E023F97D410}">
      <dgm:prSet/>
      <dgm:spPr/>
      <dgm:t>
        <a:bodyPr/>
        <a:lstStyle/>
        <a:p>
          <a:endParaRPr lang="en-US"/>
        </a:p>
      </dgm:t>
    </dgm:pt>
    <dgm:pt modelId="{B178E82B-DE16-45B3-AB6D-8A97672EF0F2}">
      <dgm:prSet phldrT="[Text]" custT="1"/>
      <dgm:spPr/>
      <dgm:t>
        <a:bodyPr/>
        <a:lstStyle/>
        <a:p>
          <a:r>
            <a:rPr lang="en-US" sz="2200" b="1" dirty="0"/>
            <a:t>Investment </a:t>
          </a:r>
          <a:r>
            <a:rPr lang="en-US" sz="2200" b="1" dirty="0">
              <a:sym typeface="Wingdings"/>
            </a:rPr>
            <a:t></a:t>
          </a:r>
          <a:endParaRPr lang="en-US" sz="2200" b="1" dirty="0"/>
        </a:p>
      </dgm:t>
    </dgm:pt>
    <dgm:pt modelId="{2A89FA15-0F9A-4AC0-92BA-9D65B696B244}" type="parTrans" cxnId="{A7713DB7-BA29-41B1-9732-6119363728C5}">
      <dgm:prSet/>
      <dgm:spPr/>
      <dgm:t>
        <a:bodyPr/>
        <a:lstStyle/>
        <a:p>
          <a:endParaRPr lang="en-US"/>
        </a:p>
      </dgm:t>
    </dgm:pt>
    <dgm:pt modelId="{E347E3CA-1095-423F-B404-3FC5D2EE647C}" type="sibTrans" cxnId="{A7713DB7-BA29-41B1-9732-6119363728C5}">
      <dgm:prSet/>
      <dgm:spPr/>
      <dgm:t>
        <a:bodyPr/>
        <a:lstStyle/>
        <a:p>
          <a:endParaRPr lang="en-US"/>
        </a:p>
      </dgm:t>
    </dgm:pt>
    <dgm:pt modelId="{69220537-8BC3-438D-A455-B309BD1B2C85}" type="pres">
      <dgm:prSet presAssocID="{133653E5-7FB4-4A87-B66F-681AAF33001F}" presName="Name0" presStyleCnt="0">
        <dgm:presLayoutVars>
          <dgm:dir/>
          <dgm:resizeHandles val="exact"/>
        </dgm:presLayoutVars>
      </dgm:prSet>
      <dgm:spPr/>
    </dgm:pt>
    <dgm:pt modelId="{8BDA1ACB-0D57-4013-92E4-4CB184BC1003}" type="pres">
      <dgm:prSet presAssocID="{4D164F54-B89A-410C-A096-9707343FBD65}" presName="node" presStyleLbl="node1" presStyleIdx="0" presStyleCnt="2" custLinFactNeighborX="-95">
        <dgm:presLayoutVars>
          <dgm:bulletEnabled val="1"/>
        </dgm:presLayoutVars>
      </dgm:prSet>
      <dgm:spPr/>
    </dgm:pt>
    <dgm:pt modelId="{44F16CB5-7A7F-4122-AEE6-80D8AA676C78}" type="pres">
      <dgm:prSet presAssocID="{C74396D0-8C83-4D8B-9EC8-596E0CACF3A7}" presName="sibTrans" presStyleLbl="sibTrans2D1" presStyleIdx="0" presStyleCnt="1" custScaleX="81457"/>
      <dgm:spPr/>
    </dgm:pt>
    <dgm:pt modelId="{5CC08CD6-A5F2-4036-A673-C6DC6999954E}" type="pres">
      <dgm:prSet presAssocID="{C74396D0-8C83-4D8B-9EC8-596E0CACF3A7}" presName="connectorText" presStyleLbl="sibTrans2D1" presStyleIdx="0" presStyleCnt="1"/>
      <dgm:spPr/>
    </dgm:pt>
    <dgm:pt modelId="{1C814424-52F9-48F2-9DDA-4E7CC8D2BD9D}" type="pres">
      <dgm:prSet presAssocID="{B178E82B-DE16-45B3-AB6D-8A97672EF0F2}" presName="node" presStyleLbl="node1" presStyleIdx="1" presStyleCnt="2">
        <dgm:presLayoutVars>
          <dgm:bulletEnabled val="1"/>
        </dgm:presLayoutVars>
      </dgm:prSet>
      <dgm:spPr/>
    </dgm:pt>
  </dgm:ptLst>
  <dgm:cxnLst>
    <dgm:cxn modelId="{513AA632-F20A-4FFD-B4D6-D9DA2B993E02}" type="presOf" srcId="{C74396D0-8C83-4D8B-9EC8-596E0CACF3A7}" destId="{44F16CB5-7A7F-4122-AEE6-80D8AA676C78}" srcOrd="0" destOrd="0" presId="urn:microsoft.com/office/officeart/2005/8/layout/process1"/>
    <dgm:cxn modelId="{3627D33D-5D5F-45DB-9294-6E023F97D410}" srcId="{133653E5-7FB4-4A87-B66F-681AAF33001F}" destId="{4D164F54-B89A-410C-A096-9707343FBD65}" srcOrd="0" destOrd="0" parTransId="{FBAA093F-3BAF-4DF5-90D4-EEA30D0CF81C}" sibTransId="{C74396D0-8C83-4D8B-9EC8-596E0CACF3A7}"/>
    <dgm:cxn modelId="{68F42341-AD58-4D4D-8AFD-3AC1C30B9F76}" type="presOf" srcId="{C74396D0-8C83-4D8B-9EC8-596E0CACF3A7}" destId="{5CC08CD6-A5F2-4036-A673-C6DC6999954E}" srcOrd="1" destOrd="0" presId="urn:microsoft.com/office/officeart/2005/8/layout/process1"/>
    <dgm:cxn modelId="{93B3CF64-BE40-4C9C-BF0E-2E9FFCFB8210}" type="presOf" srcId="{B178E82B-DE16-45B3-AB6D-8A97672EF0F2}" destId="{1C814424-52F9-48F2-9DDA-4E7CC8D2BD9D}" srcOrd="0" destOrd="0" presId="urn:microsoft.com/office/officeart/2005/8/layout/process1"/>
    <dgm:cxn modelId="{A7713DB7-BA29-41B1-9732-6119363728C5}" srcId="{133653E5-7FB4-4A87-B66F-681AAF33001F}" destId="{B178E82B-DE16-45B3-AB6D-8A97672EF0F2}" srcOrd="1" destOrd="0" parTransId="{2A89FA15-0F9A-4AC0-92BA-9D65B696B244}" sibTransId="{E347E3CA-1095-423F-B404-3FC5D2EE647C}"/>
    <dgm:cxn modelId="{61A292D4-8FEC-4AAD-9482-B0D7D5362AEC}" type="presOf" srcId="{4D164F54-B89A-410C-A096-9707343FBD65}" destId="{8BDA1ACB-0D57-4013-92E4-4CB184BC1003}" srcOrd="0" destOrd="0" presId="urn:microsoft.com/office/officeart/2005/8/layout/process1"/>
    <dgm:cxn modelId="{9E16A5EE-5D74-482B-9807-EFB99F22CE01}" type="presOf" srcId="{133653E5-7FB4-4A87-B66F-681AAF33001F}" destId="{69220537-8BC3-438D-A455-B309BD1B2C85}" srcOrd="0" destOrd="0" presId="urn:microsoft.com/office/officeart/2005/8/layout/process1"/>
    <dgm:cxn modelId="{B215E0D7-A8BD-4A49-ADCA-46D8E25638ED}" type="presParOf" srcId="{69220537-8BC3-438D-A455-B309BD1B2C85}" destId="{8BDA1ACB-0D57-4013-92E4-4CB184BC1003}" srcOrd="0" destOrd="0" presId="urn:microsoft.com/office/officeart/2005/8/layout/process1"/>
    <dgm:cxn modelId="{DFCEF08A-BDB4-474F-A829-5AA03E901175}" type="presParOf" srcId="{69220537-8BC3-438D-A455-B309BD1B2C85}" destId="{44F16CB5-7A7F-4122-AEE6-80D8AA676C78}" srcOrd="1" destOrd="0" presId="urn:microsoft.com/office/officeart/2005/8/layout/process1"/>
    <dgm:cxn modelId="{59519293-AFA5-441C-9C94-E57CD16B35E7}" type="presParOf" srcId="{44F16CB5-7A7F-4122-AEE6-80D8AA676C78}" destId="{5CC08CD6-A5F2-4036-A673-C6DC6999954E}" srcOrd="0" destOrd="0" presId="urn:microsoft.com/office/officeart/2005/8/layout/process1"/>
    <dgm:cxn modelId="{D0C98697-28EC-460D-9854-7C0DAD36CCB5}" type="presParOf" srcId="{69220537-8BC3-438D-A455-B309BD1B2C85}" destId="{1C814424-52F9-48F2-9DDA-4E7CC8D2BD9D}" srcOrd="2" destOrd="0" presId="urn:microsoft.com/office/officeart/2005/8/layout/process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33653E5-7FB4-4A87-B66F-681AAF33001F}" type="doc">
      <dgm:prSet loTypeId="urn:microsoft.com/office/officeart/2005/8/layout/process1" loCatId="process" qsTypeId="urn:microsoft.com/office/officeart/2005/8/quickstyle/simple1" qsCatId="simple" csTypeId="urn:microsoft.com/office/officeart/2005/8/colors/colorful2" csCatId="colorful" phldr="1"/>
      <dgm:spPr/>
    </dgm:pt>
    <dgm:pt modelId="{4D164F54-B89A-410C-A096-9707343FBD65}">
      <dgm:prSet phldrT="[Text]" custT="1"/>
      <dgm:spPr/>
      <dgm:t>
        <a:bodyPr/>
        <a:lstStyle/>
        <a:p>
          <a:r>
            <a:rPr lang="en-US" sz="2200" b="1" dirty="0">
              <a:latin typeface="+mn-lt"/>
              <a:cs typeface="Times New Roman"/>
            </a:rPr>
            <a:t>Legal Guarantees </a:t>
          </a:r>
          <a:r>
            <a:rPr lang="en-US" sz="2200" b="1" dirty="0">
              <a:latin typeface="+mn-lt"/>
              <a:sym typeface="Wingdings"/>
            </a:rPr>
            <a:t></a:t>
          </a:r>
          <a:r>
            <a:rPr lang="en-US" sz="2200" b="1" dirty="0">
              <a:latin typeface="+mn-lt"/>
            </a:rPr>
            <a:t> </a:t>
          </a:r>
        </a:p>
      </dgm:t>
    </dgm:pt>
    <dgm:pt modelId="{FBAA093F-3BAF-4DF5-90D4-EEA30D0CF81C}" type="parTrans" cxnId="{3627D33D-5D5F-45DB-9294-6E023F97D410}">
      <dgm:prSet/>
      <dgm:spPr/>
      <dgm:t>
        <a:bodyPr/>
        <a:lstStyle/>
        <a:p>
          <a:endParaRPr lang="en-US"/>
        </a:p>
      </dgm:t>
    </dgm:pt>
    <dgm:pt modelId="{C74396D0-8C83-4D8B-9EC8-596E0CACF3A7}" type="sibTrans" cxnId="{3627D33D-5D5F-45DB-9294-6E023F97D410}">
      <dgm:prSet/>
      <dgm:spPr/>
      <dgm:t>
        <a:bodyPr/>
        <a:lstStyle/>
        <a:p>
          <a:endParaRPr lang="en-US"/>
        </a:p>
      </dgm:t>
    </dgm:pt>
    <dgm:pt modelId="{B178E82B-DE16-45B3-AB6D-8A97672EF0F2}">
      <dgm:prSet phldrT="[Text]" custT="1"/>
      <dgm:spPr/>
      <dgm:t>
        <a:bodyPr/>
        <a:lstStyle/>
        <a:p>
          <a:r>
            <a:rPr lang="en-US" sz="2200" b="1" dirty="0"/>
            <a:t>Investment </a:t>
          </a:r>
          <a:r>
            <a:rPr lang="en-US" sz="2200" b="1" dirty="0">
              <a:sym typeface="Wingdings"/>
            </a:rPr>
            <a:t></a:t>
          </a:r>
          <a:endParaRPr lang="en-US" sz="2200" b="1" dirty="0"/>
        </a:p>
      </dgm:t>
    </dgm:pt>
    <dgm:pt modelId="{2A89FA15-0F9A-4AC0-92BA-9D65B696B244}" type="parTrans" cxnId="{A7713DB7-BA29-41B1-9732-6119363728C5}">
      <dgm:prSet/>
      <dgm:spPr/>
      <dgm:t>
        <a:bodyPr/>
        <a:lstStyle/>
        <a:p>
          <a:endParaRPr lang="en-US"/>
        </a:p>
      </dgm:t>
    </dgm:pt>
    <dgm:pt modelId="{E347E3CA-1095-423F-B404-3FC5D2EE647C}" type="sibTrans" cxnId="{A7713DB7-BA29-41B1-9732-6119363728C5}">
      <dgm:prSet/>
      <dgm:spPr/>
      <dgm:t>
        <a:bodyPr/>
        <a:lstStyle/>
        <a:p>
          <a:endParaRPr lang="en-US"/>
        </a:p>
      </dgm:t>
    </dgm:pt>
    <dgm:pt modelId="{69220537-8BC3-438D-A455-B309BD1B2C85}" type="pres">
      <dgm:prSet presAssocID="{133653E5-7FB4-4A87-B66F-681AAF33001F}" presName="Name0" presStyleCnt="0">
        <dgm:presLayoutVars>
          <dgm:dir/>
          <dgm:resizeHandles val="exact"/>
        </dgm:presLayoutVars>
      </dgm:prSet>
      <dgm:spPr/>
    </dgm:pt>
    <dgm:pt modelId="{8BDA1ACB-0D57-4013-92E4-4CB184BC1003}" type="pres">
      <dgm:prSet presAssocID="{4D164F54-B89A-410C-A096-9707343FBD65}" presName="node" presStyleLbl="node1" presStyleIdx="0" presStyleCnt="2" custLinFactNeighborX="-95">
        <dgm:presLayoutVars>
          <dgm:bulletEnabled val="1"/>
        </dgm:presLayoutVars>
      </dgm:prSet>
      <dgm:spPr/>
    </dgm:pt>
    <dgm:pt modelId="{44F16CB5-7A7F-4122-AEE6-80D8AA676C78}" type="pres">
      <dgm:prSet presAssocID="{C74396D0-8C83-4D8B-9EC8-596E0CACF3A7}" presName="sibTrans" presStyleLbl="sibTrans2D1" presStyleIdx="0" presStyleCnt="1" custScaleX="81457"/>
      <dgm:spPr/>
    </dgm:pt>
    <dgm:pt modelId="{5CC08CD6-A5F2-4036-A673-C6DC6999954E}" type="pres">
      <dgm:prSet presAssocID="{C74396D0-8C83-4D8B-9EC8-596E0CACF3A7}" presName="connectorText" presStyleLbl="sibTrans2D1" presStyleIdx="0" presStyleCnt="1"/>
      <dgm:spPr/>
    </dgm:pt>
    <dgm:pt modelId="{1C814424-52F9-48F2-9DDA-4E7CC8D2BD9D}" type="pres">
      <dgm:prSet presAssocID="{B178E82B-DE16-45B3-AB6D-8A97672EF0F2}" presName="node" presStyleLbl="node1" presStyleIdx="1" presStyleCnt="2">
        <dgm:presLayoutVars>
          <dgm:bulletEnabled val="1"/>
        </dgm:presLayoutVars>
      </dgm:prSet>
      <dgm:spPr/>
    </dgm:pt>
  </dgm:ptLst>
  <dgm:cxnLst>
    <dgm:cxn modelId="{3627D33D-5D5F-45DB-9294-6E023F97D410}" srcId="{133653E5-7FB4-4A87-B66F-681AAF33001F}" destId="{4D164F54-B89A-410C-A096-9707343FBD65}" srcOrd="0" destOrd="0" parTransId="{FBAA093F-3BAF-4DF5-90D4-EEA30D0CF81C}" sibTransId="{C74396D0-8C83-4D8B-9EC8-596E0CACF3A7}"/>
    <dgm:cxn modelId="{053FD248-8A77-4156-9C1E-67A4C0C2B6EF}" type="presOf" srcId="{C74396D0-8C83-4D8B-9EC8-596E0CACF3A7}" destId="{5CC08CD6-A5F2-4036-A673-C6DC6999954E}" srcOrd="1" destOrd="0" presId="urn:microsoft.com/office/officeart/2005/8/layout/process1"/>
    <dgm:cxn modelId="{19F75D4C-ED07-4C9E-8FB5-F6471FB293A8}" type="presOf" srcId="{133653E5-7FB4-4A87-B66F-681AAF33001F}" destId="{69220537-8BC3-438D-A455-B309BD1B2C85}" srcOrd="0" destOrd="0" presId="urn:microsoft.com/office/officeart/2005/8/layout/process1"/>
    <dgm:cxn modelId="{F0799F97-EFD9-4528-A2E7-59E29D32EEE0}" type="presOf" srcId="{4D164F54-B89A-410C-A096-9707343FBD65}" destId="{8BDA1ACB-0D57-4013-92E4-4CB184BC1003}" srcOrd="0" destOrd="0" presId="urn:microsoft.com/office/officeart/2005/8/layout/process1"/>
    <dgm:cxn modelId="{521CF8A4-09B7-427B-9B4C-06AD79C9953C}" type="presOf" srcId="{C74396D0-8C83-4D8B-9EC8-596E0CACF3A7}" destId="{44F16CB5-7A7F-4122-AEE6-80D8AA676C78}" srcOrd="0" destOrd="0" presId="urn:microsoft.com/office/officeart/2005/8/layout/process1"/>
    <dgm:cxn modelId="{A7713DB7-BA29-41B1-9732-6119363728C5}" srcId="{133653E5-7FB4-4A87-B66F-681AAF33001F}" destId="{B178E82B-DE16-45B3-AB6D-8A97672EF0F2}" srcOrd="1" destOrd="0" parTransId="{2A89FA15-0F9A-4AC0-92BA-9D65B696B244}" sibTransId="{E347E3CA-1095-423F-B404-3FC5D2EE647C}"/>
    <dgm:cxn modelId="{1FC018CA-A70D-4262-A5CC-B9FA7E25F39F}" type="presOf" srcId="{B178E82B-DE16-45B3-AB6D-8A97672EF0F2}" destId="{1C814424-52F9-48F2-9DDA-4E7CC8D2BD9D}" srcOrd="0" destOrd="0" presId="urn:microsoft.com/office/officeart/2005/8/layout/process1"/>
    <dgm:cxn modelId="{DC3C0C10-C0BF-4A6B-9133-67F12E605094}" type="presParOf" srcId="{69220537-8BC3-438D-A455-B309BD1B2C85}" destId="{8BDA1ACB-0D57-4013-92E4-4CB184BC1003}" srcOrd="0" destOrd="0" presId="urn:microsoft.com/office/officeart/2005/8/layout/process1"/>
    <dgm:cxn modelId="{C952E9DB-E6CA-4991-96E9-ECE570A60782}" type="presParOf" srcId="{69220537-8BC3-438D-A455-B309BD1B2C85}" destId="{44F16CB5-7A7F-4122-AEE6-80D8AA676C78}" srcOrd="1" destOrd="0" presId="urn:microsoft.com/office/officeart/2005/8/layout/process1"/>
    <dgm:cxn modelId="{AE50F91F-4E2B-4EFB-8B4E-2490BA7688D9}" type="presParOf" srcId="{44F16CB5-7A7F-4122-AEE6-80D8AA676C78}" destId="{5CC08CD6-A5F2-4036-A673-C6DC6999954E}" srcOrd="0" destOrd="0" presId="urn:microsoft.com/office/officeart/2005/8/layout/process1"/>
    <dgm:cxn modelId="{D809A1A9-53B5-4125-BA1D-C580DD01E6D0}" type="presParOf" srcId="{69220537-8BC3-438D-A455-B309BD1B2C85}" destId="{1C814424-52F9-48F2-9DDA-4E7CC8D2BD9D}" srcOrd="2" destOrd="0" presId="urn:microsoft.com/office/officeart/2005/8/layout/process1"/>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3B4F6C1-9302-4DB6-99E1-EF886B5FF254}" type="doc">
      <dgm:prSet loTypeId="urn:microsoft.com/office/officeart/2005/8/layout/default#1" loCatId="list" qsTypeId="urn:microsoft.com/office/officeart/2005/8/quickstyle/simple1" qsCatId="simple" csTypeId="urn:microsoft.com/office/officeart/2005/8/colors/accent1_2" csCatId="accent1" phldr="1"/>
      <dgm:spPr/>
      <dgm:t>
        <a:bodyPr/>
        <a:lstStyle/>
        <a:p>
          <a:endParaRPr lang="en-US"/>
        </a:p>
      </dgm:t>
    </dgm:pt>
    <dgm:pt modelId="{EEB140FE-8C00-46C6-BA37-8AFA1D267501}">
      <dgm:prSet phldrT="[Text]" custT="1"/>
      <dgm:spPr/>
      <dgm:t>
        <a:bodyPr/>
        <a:lstStyle/>
        <a:p>
          <a:r>
            <a:rPr lang="en-US" sz="2000" dirty="0"/>
            <a:t>Time and money spent by businesses to lobby the government for incentives</a:t>
          </a:r>
        </a:p>
      </dgm:t>
    </dgm:pt>
    <dgm:pt modelId="{FE060DC6-B583-4FDE-BBD0-D6647FCB195C}" type="parTrans" cxnId="{3D902EBE-90F6-40DF-A78A-562E9DA24440}">
      <dgm:prSet/>
      <dgm:spPr/>
      <dgm:t>
        <a:bodyPr/>
        <a:lstStyle/>
        <a:p>
          <a:endParaRPr lang="en-US" sz="2000"/>
        </a:p>
      </dgm:t>
    </dgm:pt>
    <dgm:pt modelId="{46625A71-04C4-414C-8482-84DBA4D2D772}" type="sibTrans" cxnId="{3D902EBE-90F6-40DF-A78A-562E9DA24440}">
      <dgm:prSet/>
      <dgm:spPr/>
      <dgm:t>
        <a:bodyPr/>
        <a:lstStyle/>
        <a:p>
          <a:endParaRPr lang="en-US" sz="2000"/>
        </a:p>
      </dgm:t>
    </dgm:pt>
    <dgm:pt modelId="{BB7375C7-1DBA-450F-9361-25C5DE053FE4}">
      <dgm:prSet phldrT="[Text]" custT="1"/>
      <dgm:spPr/>
      <dgm:t>
        <a:bodyPr/>
        <a:lstStyle/>
        <a:p>
          <a:r>
            <a:rPr lang="en-US" sz="2000" dirty="0"/>
            <a:t>Time and money spent by businesses to qualify for and receive tax incentives</a:t>
          </a:r>
        </a:p>
      </dgm:t>
    </dgm:pt>
    <dgm:pt modelId="{5C85FC60-95B9-4344-A15D-98FB20633781}" type="parTrans" cxnId="{8B87DCAF-C6E5-481F-9441-7C7CB309153F}">
      <dgm:prSet/>
      <dgm:spPr/>
      <dgm:t>
        <a:bodyPr/>
        <a:lstStyle/>
        <a:p>
          <a:endParaRPr lang="en-US" sz="2000"/>
        </a:p>
      </dgm:t>
    </dgm:pt>
    <dgm:pt modelId="{C016F000-2E89-4657-A79B-FD0C609E86C4}" type="sibTrans" cxnId="{8B87DCAF-C6E5-481F-9441-7C7CB309153F}">
      <dgm:prSet/>
      <dgm:spPr/>
      <dgm:t>
        <a:bodyPr/>
        <a:lstStyle/>
        <a:p>
          <a:endParaRPr lang="en-US" sz="2000"/>
        </a:p>
      </dgm:t>
    </dgm:pt>
    <dgm:pt modelId="{AD04832A-DE49-46D0-9007-F85583616398}">
      <dgm:prSet phldrT="[Text]" custT="1"/>
      <dgm:spPr/>
      <dgm:t>
        <a:bodyPr/>
        <a:lstStyle/>
        <a:p>
          <a:r>
            <a:rPr lang="en-US" sz="2000" dirty="0"/>
            <a:t>Revenue lost to illegal activity</a:t>
          </a:r>
        </a:p>
      </dgm:t>
    </dgm:pt>
    <dgm:pt modelId="{E8416570-0C26-426F-B232-A4B61457553B}" type="parTrans" cxnId="{BC4D4C20-8BE1-4ABF-8927-C990CDE77D2F}">
      <dgm:prSet/>
      <dgm:spPr/>
      <dgm:t>
        <a:bodyPr/>
        <a:lstStyle/>
        <a:p>
          <a:endParaRPr lang="en-US" sz="2000"/>
        </a:p>
      </dgm:t>
    </dgm:pt>
    <dgm:pt modelId="{2E3E7C1F-C60A-451D-A87F-E0C3351E9841}" type="sibTrans" cxnId="{BC4D4C20-8BE1-4ABF-8927-C990CDE77D2F}">
      <dgm:prSet/>
      <dgm:spPr/>
      <dgm:t>
        <a:bodyPr/>
        <a:lstStyle/>
        <a:p>
          <a:endParaRPr lang="en-US" sz="2000"/>
        </a:p>
      </dgm:t>
    </dgm:pt>
    <dgm:pt modelId="{B009EC94-A0A3-40EC-B52D-55A04B7FA67A}">
      <dgm:prSet phldrT="[Text]" custT="1"/>
      <dgm:spPr/>
      <dgm:t>
        <a:bodyPr/>
        <a:lstStyle/>
        <a:p>
          <a:r>
            <a:rPr lang="en-US" sz="2000" dirty="0"/>
            <a:t>Additional costs for tax authorities responsible for administering tax incentives</a:t>
          </a:r>
        </a:p>
      </dgm:t>
    </dgm:pt>
    <dgm:pt modelId="{092F5B32-DE77-4360-80BA-B544FF52AD31}" type="parTrans" cxnId="{955323C7-C1D0-4CDD-9736-B5C04A508A24}">
      <dgm:prSet/>
      <dgm:spPr/>
      <dgm:t>
        <a:bodyPr/>
        <a:lstStyle/>
        <a:p>
          <a:endParaRPr lang="en-US" sz="2000"/>
        </a:p>
      </dgm:t>
    </dgm:pt>
    <dgm:pt modelId="{6D29A8D6-0DAF-4290-BE35-D82BE6930E6B}" type="sibTrans" cxnId="{955323C7-C1D0-4CDD-9736-B5C04A508A24}">
      <dgm:prSet/>
      <dgm:spPr/>
      <dgm:t>
        <a:bodyPr/>
        <a:lstStyle/>
        <a:p>
          <a:endParaRPr lang="en-US" sz="2000"/>
        </a:p>
      </dgm:t>
    </dgm:pt>
    <dgm:pt modelId="{C69584DF-1C0A-4803-92E9-37E12094DD14}">
      <dgm:prSet phldrT="[Text]" custT="1"/>
      <dgm:spPr/>
      <dgm:t>
        <a:bodyPr/>
        <a:lstStyle/>
        <a:p>
          <a:r>
            <a:rPr lang="en-US" sz="2000" dirty="0"/>
            <a:t>Distortion costs</a:t>
          </a:r>
        </a:p>
      </dgm:t>
    </dgm:pt>
    <dgm:pt modelId="{2E2D14FC-4423-4B9C-BA9E-7DBEC7A7F086}" type="parTrans" cxnId="{8DD01791-1331-423A-9ABA-2ED0A14E78CE}">
      <dgm:prSet/>
      <dgm:spPr/>
      <dgm:t>
        <a:bodyPr/>
        <a:lstStyle/>
        <a:p>
          <a:endParaRPr lang="en-US" sz="2000"/>
        </a:p>
      </dgm:t>
    </dgm:pt>
    <dgm:pt modelId="{FFF03CA2-448E-455E-AFCA-D2FEEB8011AF}" type="sibTrans" cxnId="{8DD01791-1331-423A-9ABA-2ED0A14E78CE}">
      <dgm:prSet/>
      <dgm:spPr/>
      <dgm:t>
        <a:bodyPr/>
        <a:lstStyle/>
        <a:p>
          <a:endParaRPr lang="en-US" sz="2000"/>
        </a:p>
      </dgm:t>
    </dgm:pt>
    <dgm:pt modelId="{782AD521-6EA0-45C1-A447-DD7CF951BCDD}" type="pres">
      <dgm:prSet presAssocID="{A3B4F6C1-9302-4DB6-99E1-EF886B5FF254}" presName="diagram" presStyleCnt="0">
        <dgm:presLayoutVars>
          <dgm:dir/>
          <dgm:resizeHandles val="exact"/>
        </dgm:presLayoutVars>
      </dgm:prSet>
      <dgm:spPr/>
    </dgm:pt>
    <dgm:pt modelId="{2D53D307-A1E4-472A-AA13-30F9EB26AF3E}" type="pres">
      <dgm:prSet presAssocID="{C69584DF-1C0A-4803-92E9-37E12094DD14}" presName="node" presStyleLbl="node1" presStyleIdx="0" presStyleCnt="5">
        <dgm:presLayoutVars>
          <dgm:bulletEnabled val="1"/>
        </dgm:presLayoutVars>
      </dgm:prSet>
      <dgm:spPr/>
    </dgm:pt>
    <dgm:pt modelId="{8A1E4F45-BD46-4857-8925-F46AAAEA7915}" type="pres">
      <dgm:prSet presAssocID="{FFF03CA2-448E-455E-AFCA-D2FEEB8011AF}" presName="sibTrans" presStyleCnt="0"/>
      <dgm:spPr/>
    </dgm:pt>
    <dgm:pt modelId="{FD0CFB10-A275-4A4A-BA42-58DBB93C8F9F}" type="pres">
      <dgm:prSet presAssocID="{EEB140FE-8C00-46C6-BA37-8AFA1D267501}" presName="node" presStyleLbl="node1" presStyleIdx="1" presStyleCnt="5">
        <dgm:presLayoutVars>
          <dgm:bulletEnabled val="1"/>
        </dgm:presLayoutVars>
      </dgm:prSet>
      <dgm:spPr/>
    </dgm:pt>
    <dgm:pt modelId="{613AC9CA-6B07-49D0-9FAC-B9BF9CF3A864}" type="pres">
      <dgm:prSet presAssocID="{46625A71-04C4-414C-8482-84DBA4D2D772}" presName="sibTrans" presStyleCnt="0"/>
      <dgm:spPr/>
    </dgm:pt>
    <dgm:pt modelId="{B02FD629-5792-4181-831F-BDC248048AC5}" type="pres">
      <dgm:prSet presAssocID="{BB7375C7-1DBA-450F-9361-25C5DE053FE4}" presName="node" presStyleLbl="node1" presStyleIdx="2" presStyleCnt="5">
        <dgm:presLayoutVars>
          <dgm:bulletEnabled val="1"/>
        </dgm:presLayoutVars>
      </dgm:prSet>
      <dgm:spPr/>
    </dgm:pt>
    <dgm:pt modelId="{2438D0AC-BF88-46DE-BC6E-EE788B22C791}" type="pres">
      <dgm:prSet presAssocID="{C016F000-2E89-4657-A79B-FD0C609E86C4}" presName="sibTrans" presStyleCnt="0"/>
      <dgm:spPr/>
    </dgm:pt>
    <dgm:pt modelId="{6475B7E9-4F1B-415E-9155-704063ACBCAA}" type="pres">
      <dgm:prSet presAssocID="{AD04832A-DE49-46D0-9007-F85583616398}" presName="node" presStyleLbl="node1" presStyleIdx="3" presStyleCnt="5">
        <dgm:presLayoutVars>
          <dgm:bulletEnabled val="1"/>
        </dgm:presLayoutVars>
      </dgm:prSet>
      <dgm:spPr/>
    </dgm:pt>
    <dgm:pt modelId="{3611C967-A87A-48B9-BFC5-3D599BED49C3}" type="pres">
      <dgm:prSet presAssocID="{2E3E7C1F-C60A-451D-A87F-E0C3351E9841}" presName="sibTrans" presStyleCnt="0"/>
      <dgm:spPr/>
    </dgm:pt>
    <dgm:pt modelId="{88528D73-3809-4230-BBD3-659446DBC20B}" type="pres">
      <dgm:prSet presAssocID="{B009EC94-A0A3-40EC-B52D-55A04B7FA67A}" presName="node" presStyleLbl="node1" presStyleIdx="4" presStyleCnt="5">
        <dgm:presLayoutVars>
          <dgm:bulletEnabled val="1"/>
        </dgm:presLayoutVars>
      </dgm:prSet>
      <dgm:spPr/>
    </dgm:pt>
  </dgm:ptLst>
  <dgm:cxnLst>
    <dgm:cxn modelId="{65C94A1B-9DCB-4F24-8706-47CB641D3210}" type="presOf" srcId="{C69584DF-1C0A-4803-92E9-37E12094DD14}" destId="{2D53D307-A1E4-472A-AA13-30F9EB26AF3E}" srcOrd="0" destOrd="0" presId="urn:microsoft.com/office/officeart/2005/8/layout/default#1"/>
    <dgm:cxn modelId="{BC4D4C20-8BE1-4ABF-8927-C990CDE77D2F}" srcId="{A3B4F6C1-9302-4DB6-99E1-EF886B5FF254}" destId="{AD04832A-DE49-46D0-9007-F85583616398}" srcOrd="3" destOrd="0" parTransId="{E8416570-0C26-426F-B232-A4B61457553B}" sibTransId="{2E3E7C1F-C60A-451D-A87F-E0C3351E9841}"/>
    <dgm:cxn modelId="{0E51DF74-9376-4FE5-96AE-91B134F57F56}" type="presOf" srcId="{AD04832A-DE49-46D0-9007-F85583616398}" destId="{6475B7E9-4F1B-415E-9155-704063ACBCAA}" srcOrd="0" destOrd="0" presId="urn:microsoft.com/office/officeart/2005/8/layout/default#1"/>
    <dgm:cxn modelId="{8DD01791-1331-423A-9ABA-2ED0A14E78CE}" srcId="{A3B4F6C1-9302-4DB6-99E1-EF886B5FF254}" destId="{C69584DF-1C0A-4803-92E9-37E12094DD14}" srcOrd="0" destOrd="0" parTransId="{2E2D14FC-4423-4B9C-BA9E-7DBEC7A7F086}" sibTransId="{FFF03CA2-448E-455E-AFCA-D2FEEB8011AF}"/>
    <dgm:cxn modelId="{5EE94E9C-7A6D-4EB0-A488-B46E08DF9511}" type="presOf" srcId="{BB7375C7-1DBA-450F-9361-25C5DE053FE4}" destId="{B02FD629-5792-4181-831F-BDC248048AC5}" srcOrd="0" destOrd="0" presId="urn:microsoft.com/office/officeart/2005/8/layout/default#1"/>
    <dgm:cxn modelId="{8B87DCAF-C6E5-481F-9441-7C7CB309153F}" srcId="{A3B4F6C1-9302-4DB6-99E1-EF886B5FF254}" destId="{BB7375C7-1DBA-450F-9361-25C5DE053FE4}" srcOrd="2" destOrd="0" parTransId="{5C85FC60-95B9-4344-A15D-98FB20633781}" sibTransId="{C016F000-2E89-4657-A79B-FD0C609E86C4}"/>
    <dgm:cxn modelId="{3D902EBE-90F6-40DF-A78A-562E9DA24440}" srcId="{A3B4F6C1-9302-4DB6-99E1-EF886B5FF254}" destId="{EEB140FE-8C00-46C6-BA37-8AFA1D267501}" srcOrd="1" destOrd="0" parTransId="{FE060DC6-B583-4FDE-BBD0-D6647FCB195C}" sibTransId="{46625A71-04C4-414C-8482-84DBA4D2D772}"/>
    <dgm:cxn modelId="{955323C7-C1D0-4CDD-9736-B5C04A508A24}" srcId="{A3B4F6C1-9302-4DB6-99E1-EF886B5FF254}" destId="{B009EC94-A0A3-40EC-B52D-55A04B7FA67A}" srcOrd="4" destOrd="0" parTransId="{092F5B32-DE77-4360-80BA-B544FF52AD31}" sibTransId="{6D29A8D6-0DAF-4290-BE35-D82BE6930E6B}"/>
    <dgm:cxn modelId="{D4B75FC9-0120-41E9-AFF5-489631714279}" type="presOf" srcId="{EEB140FE-8C00-46C6-BA37-8AFA1D267501}" destId="{FD0CFB10-A275-4A4A-BA42-58DBB93C8F9F}" srcOrd="0" destOrd="0" presId="urn:microsoft.com/office/officeart/2005/8/layout/default#1"/>
    <dgm:cxn modelId="{EC63A7D3-DB83-42A2-94F7-613ECCCCCA61}" type="presOf" srcId="{A3B4F6C1-9302-4DB6-99E1-EF886B5FF254}" destId="{782AD521-6EA0-45C1-A447-DD7CF951BCDD}" srcOrd="0" destOrd="0" presId="urn:microsoft.com/office/officeart/2005/8/layout/default#1"/>
    <dgm:cxn modelId="{1F1794F4-BE9A-4AEA-B2DB-4C2BB37F29D0}" type="presOf" srcId="{B009EC94-A0A3-40EC-B52D-55A04B7FA67A}" destId="{88528D73-3809-4230-BBD3-659446DBC20B}" srcOrd="0" destOrd="0" presId="urn:microsoft.com/office/officeart/2005/8/layout/default#1"/>
    <dgm:cxn modelId="{EE4AB4FC-8756-4238-81F2-D704F767EB91}" type="presParOf" srcId="{782AD521-6EA0-45C1-A447-DD7CF951BCDD}" destId="{2D53D307-A1E4-472A-AA13-30F9EB26AF3E}" srcOrd="0" destOrd="0" presId="urn:microsoft.com/office/officeart/2005/8/layout/default#1"/>
    <dgm:cxn modelId="{984F47FC-CEE1-4476-A54E-9DFF91E034F1}" type="presParOf" srcId="{782AD521-6EA0-45C1-A447-DD7CF951BCDD}" destId="{8A1E4F45-BD46-4857-8925-F46AAAEA7915}" srcOrd="1" destOrd="0" presId="urn:microsoft.com/office/officeart/2005/8/layout/default#1"/>
    <dgm:cxn modelId="{12FEB231-DB9A-4A99-83B9-88AA1C62CF98}" type="presParOf" srcId="{782AD521-6EA0-45C1-A447-DD7CF951BCDD}" destId="{FD0CFB10-A275-4A4A-BA42-58DBB93C8F9F}" srcOrd="2" destOrd="0" presId="urn:microsoft.com/office/officeart/2005/8/layout/default#1"/>
    <dgm:cxn modelId="{6F01E10C-F8D5-4F0B-BE26-747C55AD7D53}" type="presParOf" srcId="{782AD521-6EA0-45C1-A447-DD7CF951BCDD}" destId="{613AC9CA-6B07-49D0-9FAC-B9BF9CF3A864}" srcOrd="3" destOrd="0" presId="urn:microsoft.com/office/officeart/2005/8/layout/default#1"/>
    <dgm:cxn modelId="{31274E0C-8615-459C-9B5A-097BD1F57959}" type="presParOf" srcId="{782AD521-6EA0-45C1-A447-DD7CF951BCDD}" destId="{B02FD629-5792-4181-831F-BDC248048AC5}" srcOrd="4" destOrd="0" presId="urn:microsoft.com/office/officeart/2005/8/layout/default#1"/>
    <dgm:cxn modelId="{82CA6D4B-042D-4949-A79B-35BC17711107}" type="presParOf" srcId="{782AD521-6EA0-45C1-A447-DD7CF951BCDD}" destId="{2438D0AC-BF88-46DE-BC6E-EE788B22C791}" srcOrd="5" destOrd="0" presId="urn:microsoft.com/office/officeart/2005/8/layout/default#1"/>
    <dgm:cxn modelId="{D89F5763-E03D-43B1-9796-60D4AB69075D}" type="presParOf" srcId="{782AD521-6EA0-45C1-A447-DD7CF951BCDD}" destId="{6475B7E9-4F1B-415E-9155-704063ACBCAA}" srcOrd="6" destOrd="0" presId="urn:microsoft.com/office/officeart/2005/8/layout/default#1"/>
    <dgm:cxn modelId="{40DBDA6A-8808-4E8A-AF82-61E8A399253A}" type="presParOf" srcId="{782AD521-6EA0-45C1-A447-DD7CF951BCDD}" destId="{3611C967-A87A-48B9-BFC5-3D599BED49C3}" srcOrd="7" destOrd="0" presId="urn:microsoft.com/office/officeart/2005/8/layout/default#1"/>
    <dgm:cxn modelId="{BFE64462-7E0D-46A8-AF17-59A14E9D13F5}" type="presParOf" srcId="{782AD521-6EA0-45C1-A447-DD7CF951BCDD}" destId="{88528D73-3809-4230-BBD3-659446DBC20B}" srcOrd="8" destOrd="0" presId="urn:microsoft.com/office/officeart/2005/8/layout/defaul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3B4F6C1-9302-4DB6-99E1-EF886B5FF254}" type="doc">
      <dgm:prSet loTypeId="urn:microsoft.com/office/officeart/2005/8/layout/default#2" loCatId="list" qsTypeId="urn:microsoft.com/office/officeart/2005/8/quickstyle/simple1" qsCatId="simple" csTypeId="urn:microsoft.com/office/officeart/2005/8/colors/accent1_2" csCatId="accent1" phldr="1"/>
      <dgm:spPr/>
      <dgm:t>
        <a:bodyPr/>
        <a:lstStyle/>
        <a:p>
          <a:endParaRPr lang="en-US"/>
        </a:p>
      </dgm:t>
    </dgm:pt>
    <dgm:pt modelId="{EEB140FE-8C00-46C6-BA37-8AFA1D267501}">
      <dgm:prSet phldrT="[Text]" custT="1"/>
      <dgm:spPr/>
      <dgm:t>
        <a:bodyPr/>
        <a:lstStyle/>
        <a:p>
          <a:r>
            <a:rPr lang="en-US" sz="2400" dirty="0"/>
            <a:t>Discretionary Incentives popular with politicians</a:t>
          </a:r>
        </a:p>
      </dgm:t>
    </dgm:pt>
    <dgm:pt modelId="{FE060DC6-B583-4FDE-BBD0-D6647FCB195C}" type="parTrans" cxnId="{3D902EBE-90F6-40DF-A78A-562E9DA24440}">
      <dgm:prSet/>
      <dgm:spPr/>
      <dgm:t>
        <a:bodyPr/>
        <a:lstStyle/>
        <a:p>
          <a:endParaRPr lang="en-US"/>
        </a:p>
      </dgm:t>
    </dgm:pt>
    <dgm:pt modelId="{46625A71-04C4-414C-8482-84DBA4D2D772}" type="sibTrans" cxnId="{3D902EBE-90F6-40DF-A78A-562E9DA24440}">
      <dgm:prSet/>
      <dgm:spPr/>
      <dgm:t>
        <a:bodyPr/>
        <a:lstStyle/>
        <a:p>
          <a:endParaRPr lang="en-US"/>
        </a:p>
      </dgm:t>
    </dgm:pt>
    <dgm:pt modelId="{BB7375C7-1DBA-450F-9361-25C5DE053FE4}">
      <dgm:prSet phldrT="[Text]" custT="1"/>
      <dgm:spPr/>
      <dgm:t>
        <a:bodyPr/>
        <a:lstStyle/>
        <a:p>
          <a:r>
            <a:rPr lang="en-US" sz="2400" dirty="0"/>
            <a:t>Incentives have non-transparent costs</a:t>
          </a:r>
        </a:p>
      </dgm:t>
    </dgm:pt>
    <dgm:pt modelId="{5C85FC60-95B9-4344-A15D-98FB20633781}" type="parTrans" cxnId="{8B87DCAF-C6E5-481F-9441-7C7CB309153F}">
      <dgm:prSet/>
      <dgm:spPr/>
      <dgm:t>
        <a:bodyPr/>
        <a:lstStyle/>
        <a:p>
          <a:endParaRPr lang="en-US"/>
        </a:p>
      </dgm:t>
    </dgm:pt>
    <dgm:pt modelId="{C016F000-2E89-4657-A79B-FD0C609E86C4}" type="sibTrans" cxnId="{8B87DCAF-C6E5-481F-9441-7C7CB309153F}">
      <dgm:prSet/>
      <dgm:spPr/>
      <dgm:t>
        <a:bodyPr/>
        <a:lstStyle/>
        <a:p>
          <a:endParaRPr lang="en-US"/>
        </a:p>
      </dgm:t>
    </dgm:pt>
    <dgm:pt modelId="{AD04832A-DE49-46D0-9007-F85583616398}">
      <dgm:prSet phldrT="[Text]" custT="1"/>
      <dgm:spPr/>
      <dgm:t>
        <a:bodyPr/>
        <a:lstStyle/>
        <a:p>
          <a:r>
            <a:rPr lang="en-US" sz="2400" dirty="0"/>
            <a:t>Role of Governance</a:t>
          </a:r>
        </a:p>
      </dgm:t>
    </dgm:pt>
    <dgm:pt modelId="{E8416570-0C26-426F-B232-A4B61457553B}" type="parTrans" cxnId="{BC4D4C20-8BE1-4ABF-8927-C990CDE77D2F}">
      <dgm:prSet/>
      <dgm:spPr/>
      <dgm:t>
        <a:bodyPr/>
        <a:lstStyle/>
        <a:p>
          <a:endParaRPr lang="en-US"/>
        </a:p>
      </dgm:t>
    </dgm:pt>
    <dgm:pt modelId="{2E3E7C1F-C60A-451D-A87F-E0C3351E9841}" type="sibTrans" cxnId="{BC4D4C20-8BE1-4ABF-8927-C990CDE77D2F}">
      <dgm:prSet/>
      <dgm:spPr/>
      <dgm:t>
        <a:bodyPr/>
        <a:lstStyle/>
        <a:p>
          <a:endParaRPr lang="en-US"/>
        </a:p>
      </dgm:t>
    </dgm:pt>
    <dgm:pt modelId="{B009EC94-A0A3-40EC-B52D-55A04B7FA67A}">
      <dgm:prSet phldrT="[Text]" custT="1"/>
      <dgm:spPr/>
      <dgm:t>
        <a:bodyPr/>
        <a:lstStyle/>
        <a:p>
          <a:r>
            <a:rPr lang="en-US" sz="2400" dirty="0"/>
            <a:t>Bargaining for Incentives</a:t>
          </a:r>
        </a:p>
      </dgm:t>
    </dgm:pt>
    <dgm:pt modelId="{092F5B32-DE77-4360-80BA-B544FF52AD31}" type="parTrans" cxnId="{955323C7-C1D0-4CDD-9736-B5C04A508A24}">
      <dgm:prSet/>
      <dgm:spPr/>
      <dgm:t>
        <a:bodyPr/>
        <a:lstStyle/>
        <a:p>
          <a:endParaRPr lang="en-US"/>
        </a:p>
      </dgm:t>
    </dgm:pt>
    <dgm:pt modelId="{6D29A8D6-0DAF-4290-BE35-D82BE6930E6B}" type="sibTrans" cxnId="{955323C7-C1D0-4CDD-9736-B5C04A508A24}">
      <dgm:prSet/>
      <dgm:spPr/>
      <dgm:t>
        <a:bodyPr/>
        <a:lstStyle/>
        <a:p>
          <a:endParaRPr lang="en-US"/>
        </a:p>
      </dgm:t>
    </dgm:pt>
    <dgm:pt modelId="{782AD521-6EA0-45C1-A447-DD7CF951BCDD}" type="pres">
      <dgm:prSet presAssocID="{A3B4F6C1-9302-4DB6-99E1-EF886B5FF254}" presName="diagram" presStyleCnt="0">
        <dgm:presLayoutVars>
          <dgm:dir/>
          <dgm:resizeHandles val="exact"/>
        </dgm:presLayoutVars>
      </dgm:prSet>
      <dgm:spPr/>
    </dgm:pt>
    <dgm:pt modelId="{FD0CFB10-A275-4A4A-BA42-58DBB93C8F9F}" type="pres">
      <dgm:prSet presAssocID="{EEB140FE-8C00-46C6-BA37-8AFA1D267501}" presName="node" presStyleLbl="node1" presStyleIdx="0" presStyleCnt="4">
        <dgm:presLayoutVars>
          <dgm:bulletEnabled val="1"/>
        </dgm:presLayoutVars>
      </dgm:prSet>
      <dgm:spPr/>
    </dgm:pt>
    <dgm:pt modelId="{613AC9CA-6B07-49D0-9FAC-B9BF9CF3A864}" type="pres">
      <dgm:prSet presAssocID="{46625A71-04C4-414C-8482-84DBA4D2D772}" presName="sibTrans" presStyleCnt="0"/>
      <dgm:spPr/>
    </dgm:pt>
    <dgm:pt modelId="{B02FD629-5792-4181-831F-BDC248048AC5}" type="pres">
      <dgm:prSet presAssocID="{BB7375C7-1DBA-450F-9361-25C5DE053FE4}" presName="node" presStyleLbl="node1" presStyleIdx="1" presStyleCnt="4">
        <dgm:presLayoutVars>
          <dgm:bulletEnabled val="1"/>
        </dgm:presLayoutVars>
      </dgm:prSet>
      <dgm:spPr/>
    </dgm:pt>
    <dgm:pt modelId="{2438D0AC-BF88-46DE-BC6E-EE788B22C791}" type="pres">
      <dgm:prSet presAssocID="{C016F000-2E89-4657-A79B-FD0C609E86C4}" presName="sibTrans" presStyleCnt="0"/>
      <dgm:spPr/>
    </dgm:pt>
    <dgm:pt modelId="{6475B7E9-4F1B-415E-9155-704063ACBCAA}" type="pres">
      <dgm:prSet presAssocID="{AD04832A-DE49-46D0-9007-F85583616398}" presName="node" presStyleLbl="node1" presStyleIdx="2" presStyleCnt="4">
        <dgm:presLayoutVars>
          <dgm:bulletEnabled val="1"/>
        </dgm:presLayoutVars>
      </dgm:prSet>
      <dgm:spPr/>
    </dgm:pt>
    <dgm:pt modelId="{3611C967-A87A-48B9-BFC5-3D599BED49C3}" type="pres">
      <dgm:prSet presAssocID="{2E3E7C1F-C60A-451D-A87F-E0C3351E9841}" presName="sibTrans" presStyleCnt="0"/>
      <dgm:spPr/>
    </dgm:pt>
    <dgm:pt modelId="{88528D73-3809-4230-BBD3-659446DBC20B}" type="pres">
      <dgm:prSet presAssocID="{B009EC94-A0A3-40EC-B52D-55A04B7FA67A}" presName="node" presStyleLbl="node1" presStyleIdx="3" presStyleCnt="4">
        <dgm:presLayoutVars>
          <dgm:bulletEnabled val="1"/>
        </dgm:presLayoutVars>
      </dgm:prSet>
      <dgm:spPr/>
    </dgm:pt>
  </dgm:ptLst>
  <dgm:cxnLst>
    <dgm:cxn modelId="{6CDFF309-C28D-456C-A1BC-9885A28CEC11}" type="presOf" srcId="{AD04832A-DE49-46D0-9007-F85583616398}" destId="{6475B7E9-4F1B-415E-9155-704063ACBCAA}" srcOrd="0" destOrd="0" presId="urn:microsoft.com/office/officeart/2005/8/layout/default#2"/>
    <dgm:cxn modelId="{F3335710-9F9A-4567-9A1E-6D28C413260B}" type="presOf" srcId="{EEB140FE-8C00-46C6-BA37-8AFA1D267501}" destId="{FD0CFB10-A275-4A4A-BA42-58DBB93C8F9F}" srcOrd="0" destOrd="0" presId="urn:microsoft.com/office/officeart/2005/8/layout/default#2"/>
    <dgm:cxn modelId="{BC4D4C20-8BE1-4ABF-8927-C990CDE77D2F}" srcId="{A3B4F6C1-9302-4DB6-99E1-EF886B5FF254}" destId="{AD04832A-DE49-46D0-9007-F85583616398}" srcOrd="2" destOrd="0" parTransId="{E8416570-0C26-426F-B232-A4B61457553B}" sibTransId="{2E3E7C1F-C60A-451D-A87F-E0C3351E9841}"/>
    <dgm:cxn modelId="{602A747C-C480-47B1-99F6-3658D65B0538}" type="presOf" srcId="{BB7375C7-1DBA-450F-9361-25C5DE053FE4}" destId="{B02FD629-5792-4181-831F-BDC248048AC5}" srcOrd="0" destOrd="0" presId="urn:microsoft.com/office/officeart/2005/8/layout/default#2"/>
    <dgm:cxn modelId="{8B87DCAF-C6E5-481F-9441-7C7CB309153F}" srcId="{A3B4F6C1-9302-4DB6-99E1-EF886B5FF254}" destId="{BB7375C7-1DBA-450F-9361-25C5DE053FE4}" srcOrd="1" destOrd="0" parTransId="{5C85FC60-95B9-4344-A15D-98FB20633781}" sibTransId="{C016F000-2E89-4657-A79B-FD0C609E86C4}"/>
    <dgm:cxn modelId="{3D902EBE-90F6-40DF-A78A-562E9DA24440}" srcId="{A3B4F6C1-9302-4DB6-99E1-EF886B5FF254}" destId="{EEB140FE-8C00-46C6-BA37-8AFA1D267501}" srcOrd="0" destOrd="0" parTransId="{FE060DC6-B583-4FDE-BBD0-D6647FCB195C}" sibTransId="{46625A71-04C4-414C-8482-84DBA4D2D772}"/>
    <dgm:cxn modelId="{955323C7-C1D0-4CDD-9736-B5C04A508A24}" srcId="{A3B4F6C1-9302-4DB6-99E1-EF886B5FF254}" destId="{B009EC94-A0A3-40EC-B52D-55A04B7FA67A}" srcOrd="3" destOrd="0" parTransId="{092F5B32-DE77-4360-80BA-B544FF52AD31}" sibTransId="{6D29A8D6-0DAF-4290-BE35-D82BE6930E6B}"/>
    <dgm:cxn modelId="{F0C174D2-C42D-4263-ADEE-C8AC6CBB26B6}" type="presOf" srcId="{B009EC94-A0A3-40EC-B52D-55A04B7FA67A}" destId="{88528D73-3809-4230-BBD3-659446DBC20B}" srcOrd="0" destOrd="0" presId="urn:microsoft.com/office/officeart/2005/8/layout/default#2"/>
    <dgm:cxn modelId="{C97EA5F5-638F-462F-A4B2-6B1E6D4E25AF}" type="presOf" srcId="{A3B4F6C1-9302-4DB6-99E1-EF886B5FF254}" destId="{782AD521-6EA0-45C1-A447-DD7CF951BCDD}" srcOrd="0" destOrd="0" presId="urn:microsoft.com/office/officeart/2005/8/layout/default#2"/>
    <dgm:cxn modelId="{6E5E5E34-1D9C-48F2-A493-BA8AF2DEF2CA}" type="presParOf" srcId="{782AD521-6EA0-45C1-A447-DD7CF951BCDD}" destId="{FD0CFB10-A275-4A4A-BA42-58DBB93C8F9F}" srcOrd="0" destOrd="0" presId="urn:microsoft.com/office/officeart/2005/8/layout/default#2"/>
    <dgm:cxn modelId="{2F1791F8-A179-4F6D-B5C9-BCE6D821D54E}" type="presParOf" srcId="{782AD521-6EA0-45C1-A447-DD7CF951BCDD}" destId="{613AC9CA-6B07-49D0-9FAC-B9BF9CF3A864}" srcOrd="1" destOrd="0" presId="urn:microsoft.com/office/officeart/2005/8/layout/default#2"/>
    <dgm:cxn modelId="{D66C03AC-3D57-4AA4-90B2-DC63E3DCC010}" type="presParOf" srcId="{782AD521-6EA0-45C1-A447-DD7CF951BCDD}" destId="{B02FD629-5792-4181-831F-BDC248048AC5}" srcOrd="2" destOrd="0" presId="urn:microsoft.com/office/officeart/2005/8/layout/default#2"/>
    <dgm:cxn modelId="{DAE69A8A-3CCF-4861-B15C-F5DB41999756}" type="presParOf" srcId="{782AD521-6EA0-45C1-A447-DD7CF951BCDD}" destId="{2438D0AC-BF88-46DE-BC6E-EE788B22C791}" srcOrd="3" destOrd="0" presId="urn:microsoft.com/office/officeart/2005/8/layout/default#2"/>
    <dgm:cxn modelId="{CEF9CBA4-F918-4EA9-87E7-BA4495536BB6}" type="presParOf" srcId="{782AD521-6EA0-45C1-A447-DD7CF951BCDD}" destId="{6475B7E9-4F1B-415E-9155-704063ACBCAA}" srcOrd="4" destOrd="0" presId="urn:microsoft.com/office/officeart/2005/8/layout/default#2"/>
    <dgm:cxn modelId="{3DB509E8-5435-4120-944B-148E03CA987F}" type="presParOf" srcId="{782AD521-6EA0-45C1-A447-DD7CF951BCDD}" destId="{3611C967-A87A-48B9-BFC5-3D599BED49C3}" srcOrd="5" destOrd="0" presId="urn:microsoft.com/office/officeart/2005/8/layout/default#2"/>
    <dgm:cxn modelId="{D85C5C87-F6BE-4755-BE3E-40F0C9314FDB}" type="presParOf" srcId="{782AD521-6EA0-45C1-A447-DD7CF951BCDD}" destId="{88528D73-3809-4230-BBD3-659446DBC20B}" srcOrd="6" destOrd="0" presId="urn:microsoft.com/office/officeart/2005/8/layout/defaul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4C1AB55-BECC-4D0F-9D39-7F58570E5C57}"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13EB5966-AD5F-4C9A-9C89-99E999871614}">
      <dgm:prSet/>
      <dgm:spPr/>
      <dgm:t>
        <a:bodyPr/>
        <a:lstStyle/>
        <a:p>
          <a:pPr rtl="0"/>
          <a:r>
            <a:rPr lang="en-US" dirty="0"/>
            <a:t>Incentives are given on a case-by-case basis</a:t>
          </a:r>
        </a:p>
      </dgm:t>
    </dgm:pt>
    <dgm:pt modelId="{F58824B4-2ACB-4AA3-BE13-27746A832BE4}" type="parTrans" cxnId="{A10F2FF0-9D6F-40BF-AD90-D224468707E6}">
      <dgm:prSet/>
      <dgm:spPr/>
      <dgm:t>
        <a:bodyPr/>
        <a:lstStyle/>
        <a:p>
          <a:endParaRPr lang="en-US"/>
        </a:p>
      </dgm:t>
    </dgm:pt>
    <dgm:pt modelId="{845842A5-1DD7-4B65-96DB-64A5FF8F519D}" type="sibTrans" cxnId="{A10F2FF0-9D6F-40BF-AD90-D224468707E6}">
      <dgm:prSet/>
      <dgm:spPr/>
      <dgm:t>
        <a:bodyPr/>
        <a:lstStyle/>
        <a:p>
          <a:endParaRPr lang="en-US"/>
        </a:p>
      </dgm:t>
    </dgm:pt>
    <dgm:pt modelId="{72964C2A-5BCB-462E-ADCB-8D00B023EA28}">
      <dgm:prSet/>
      <dgm:spPr/>
      <dgm:t>
        <a:bodyPr/>
        <a:lstStyle/>
        <a:p>
          <a:pPr rtl="0"/>
          <a:r>
            <a:rPr lang="en-US" dirty="0"/>
            <a:t>Incentives given are non-transparent</a:t>
          </a:r>
        </a:p>
      </dgm:t>
    </dgm:pt>
    <dgm:pt modelId="{FC3E30E3-DE2B-4416-A714-7C81B73D6A19}" type="parTrans" cxnId="{0F5161EC-4979-4482-BD7C-3DB0B0E29E2F}">
      <dgm:prSet/>
      <dgm:spPr/>
      <dgm:t>
        <a:bodyPr/>
        <a:lstStyle/>
        <a:p>
          <a:endParaRPr lang="en-US"/>
        </a:p>
      </dgm:t>
    </dgm:pt>
    <dgm:pt modelId="{61C60267-5E5E-4A91-BF16-09DF9DC36FEF}" type="sibTrans" cxnId="{0F5161EC-4979-4482-BD7C-3DB0B0E29E2F}">
      <dgm:prSet/>
      <dgm:spPr/>
      <dgm:t>
        <a:bodyPr/>
        <a:lstStyle/>
        <a:p>
          <a:endParaRPr lang="en-US"/>
        </a:p>
      </dgm:t>
    </dgm:pt>
    <dgm:pt modelId="{AA3BCFAB-EA4F-402F-8813-7EB7923729F3}">
      <dgm:prSet/>
      <dgm:spPr/>
      <dgm:t>
        <a:bodyPr/>
        <a:lstStyle/>
        <a:p>
          <a:pPr rtl="0"/>
          <a:r>
            <a:rPr lang="en-US" dirty="0"/>
            <a:t>Unequal Treatment of businesses</a:t>
          </a:r>
        </a:p>
      </dgm:t>
    </dgm:pt>
    <dgm:pt modelId="{BBD56169-017C-4E99-B495-6F290BC26CD1}" type="parTrans" cxnId="{B8C29258-2A54-403E-8187-A093782F2668}">
      <dgm:prSet/>
      <dgm:spPr/>
      <dgm:t>
        <a:bodyPr/>
        <a:lstStyle/>
        <a:p>
          <a:endParaRPr lang="en-US"/>
        </a:p>
      </dgm:t>
    </dgm:pt>
    <dgm:pt modelId="{F46953D5-5038-4BCA-ADEA-C05FEA3050F2}" type="sibTrans" cxnId="{B8C29258-2A54-403E-8187-A093782F2668}">
      <dgm:prSet/>
      <dgm:spPr/>
      <dgm:t>
        <a:bodyPr/>
        <a:lstStyle/>
        <a:p>
          <a:endParaRPr lang="en-US"/>
        </a:p>
      </dgm:t>
    </dgm:pt>
    <dgm:pt modelId="{EAB884C8-E03F-4419-9C61-D6ECC98B1353}">
      <dgm:prSet/>
      <dgm:spPr/>
      <dgm:t>
        <a:bodyPr/>
        <a:lstStyle/>
        <a:p>
          <a:pPr rtl="0"/>
          <a:r>
            <a:rPr lang="en-US" dirty="0"/>
            <a:t>Potential for corruption</a:t>
          </a:r>
        </a:p>
      </dgm:t>
    </dgm:pt>
    <dgm:pt modelId="{162BC541-DAD3-4299-8805-D71222AC90F5}" type="parTrans" cxnId="{447D9E75-697B-4005-A130-3E2953C02C7D}">
      <dgm:prSet/>
      <dgm:spPr/>
      <dgm:t>
        <a:bodyPr/>
        <a:lstStyle/>
        <a:p>
          <a:endParaRPr lang="en-US"/>
        </a:p>
      </dgm:t>
    </dgm:pt>
    <dgm:pt modelId="{3E5CDAEB-86F7-421B-B4FC-0379455F47D1}" type="sibTrans" cxnId="{447D9E75-697B-4005-A130-3E2953C02C7D}">
      <dgm:prSet/>
      <dgm:spPr/>
      <dgm:t>
        <a:bodyPr/>
        <a:lstStyle/>
        <a:p>
          <a:endParaRPr lang="en-US"/>
        </a:p>
      </dgm:t>
    </dgm:pt>
    <dgm:pt modelId="{611751C2-66A1-479F-86FC-05B6ADF20BB7}">
      <dgm:prSet/>
      <dgm:spPr/>
      <dgm:t>
        <a:bodyPr/>
        <a:lstStyle/>
        <a:p>
          <a:pPr rtl="0"/>
          <a:r>
            <a:rPr lang="en-US" dirty="0"/>
            <a:t>Metrics used to grant incentives may not be ideal</a:t>
          </a:r>
        </a:p>
      </dgm:t>
    </dgm:pt>
    <dgm:pt modelId="{0BAAA9CF-2CB3-4AE8-B726-F8D979EA1209}" type="parTrans" cxnId="{DC9E9C77-43E1-4B93-8EBF-642EC139BABE}">
      <dgm:prSet/>
      <dgm:spPr/>
      <dgm:t>
        <a:bodyPr/>
        <a:lstStyle/>
        <a:p>
          <a:endParaRPr lang="en-US"/>
        </a:p>
      </dgm:t>
    </dgm:pt>
    <dgm:pt modelId="{D33FFEC7-8970-4351-9ECC-8F5FFEB40E9D}" type="sibTrans" cxnId="{DC9E9C77-43E1-4B93-8EBF-642EC139BABE}">
      <dgm:prSet/>
      <dgm:spPr/>
      <dgm:t>
        <a:bodyPr/>
        <a:lstStyle/>
        <a:p>
          <a:endParaRPr lang="en-US"/>
        </a:p>
      </dgm:t>
    </dgm:pt>
    <dgm:pt modelId="{810BFD15-BCD9-4010-AABA-CD15EC9F8635}">
      <dgm:prSet/>
      <dgm:spPr/>
      <dgm:t>
        <a:bodyPr/>
        <a:lstStyle/>
        <a:p>
          <a:pPr rtl="0"/>
          <a:r>
            <a:rPr lang="en-US" dirty="0"/>
            <a:t>Public do not know the cost of the incentives</a:t>
          </a:r>
        </a:p>
      </dgm:t>
    </dgm:pt>
    <dgm:pt modelId="{14F3825F-5DCD-44DB-9EA9-BA11D9C81789}" type="parTrans" cxnId="{239D112E-5646-41CF-B45F-D9284FF3A53B}">
      <dgm:prSet/>
      <dgm:spPr/>
      <dgm:t>
        <a:bodyPr/>
        <a:lstStyle/>
        <a:p>
          <a:endParaRPr lang="en-US"/>
        </a:p>
      </dgm:t>
    </dgm:pt>
    <dgm:pt modelId="{1E6F14D5-A08C-4902-8772-424DAD940DD7}" type="sibTrans" cxnId="{239D112E-5646-41CF-B45F-D9284FF3A53B}">
      <dgm:prSet/>
      <dgm:spPr/>
      <dgm:t>
        <a:bodyPr/>
        <a:lstStyle/>
        <a:p>
          <a:endParaRPr lang="en-US"/>
        </a:p>
      </dgm:t>
    </dgm:pt>
    <dgm:pt modelId="{F2C11B7B-1B38-48FA-BAD7-1A7EE6197723}">
      <dgm:prSet/>
      <dgm:spPr/>
      <dgm:t>
        <a:bodyPr/>
        <a:lstStyle/>
        <a:p>
          <a:pPr rtl="0"/>
          <a:r>
            <a:rPr lang="en-US" dirty="0"/>
            <a:t>Lawmakers are unable to make appropriate policy changes</a:t>
          </a:r>
        </a:p>
      </dgm:t>
    </dgm:pt>
    <dgm:pt modelId="{264495A6-6920-4BAC-9506-36B0ADB11536}" type="parTrans" cxnId="{B2870D44-050C-43F4-9645-FB7F63C99834}">
      <dgm:prSet/>
      <dgm:spPr/>
      <dgm:t>
        <a:bodyPr/>
        <a:lstStyle/>
        <a:p>
          <a:endParaRPr lang="en-US"/>
        </a:p>
      </dgm:t>
    </dgm:pt>
    <dgm:pt modelId="{76D21B32-58F9-4C9D-B9DB-59CCE479090C}" type="sibTrans" cxnId="{B2870D44-050C-43F4-9645-FB7F63C99834}">
      <dgm:prSet/>
      <dgm:spPr/>
      <dgm:t>
        <a:bodyPr/>
        <a:lstStyle/>
        <a:p>
          <a:endParaRPr lang="en-US"/>
        </a:p>
      </dgm:t>
    </dgm:pt>
    <dgm:pt modelId="{20B2C839-00CD-47B6-8980-4114E7B64269}">
      <dgm:prSet/>
      <dgm:spPr/>
      <dgm:t>
        <a:bodyPr/>
        <a:lstStyle/>
        <a:p>
          <a:pPr rtl="0"/>
          <a:r>
            <a:rPr lang="en-US" dirty="0"/>
            <a:t>Too many incentives may be given</a:t>
          </a:r>
        </a:p>
      </dgm:t>
    </dgm:pt>
    <dgm:pt modelId="{3D955A8C-D17B-4943-82FF-72DA0E5D77EC}" type="parTrans" cxnId="{16EE1FED-81BA-4F69-8B03-AF34E23FB592}">
      <dgm:prSet/>
      <dgm:spPr/>
      <dgm:t>
        <a:bodyPr/>
        <a:lstStyle/>
        <a:p>
          <a:endParaRPr lang="en-US"/>
        </a:p>
      </dgm:t>
    </dgm:pt>
    <dgm:pt modelId="{2FBB3BE3-725D-480C-9ECA-274C3D966D26}" type="sibTrans" cxnId="{16EE1FED-81BA-4F69-8B03-AF34E23FB592}">
      <dgm:prSet/>
      <dgm:spPr/>
      <dgm:t>
        <a:bodyPr/>
        <a:lstStyle/>
        <a:p>
          <a:endParaRPr lang="en-US"/>
        </a:p>
      </dgm:t>
    </dgm:pt>
    <dgm:pt modelId="{333DA46F-BCE6-450A-B904-AE6CC30EF56E}">
      <dgm:prSet/>
      <dgm:spPr/>
      <dgm:t>
        <a:bodyPr/>
        <a:lstStyle/>
        <a:p>
          <a:pPr rtl="0"/>
          <a:r>
            <a:rPr lang="en-US" dirty="0"/>
            <a:t>Incentives are given outside the tax laws</a:t>
          </a:r>
        </a:p>
      </dgm:t>
    </dgm:pt>
    <dgm:pt modelId="{8A8E122D-1E41-4737-95C2-8A9A19454C5C}" type="parTrans" cxnId="{924723D9-F6B3-482A-A4FB-149519492F17}">
      <dgm:prSet/>
      <dgm:spPr/>
      <dgm:t>
        <a:bodyPr/>
        <a:lstStyle/>
        <a:p>
          <a:endParaRPr lang="en-US"/>
        </a:p>
      </dgm:t>
    </dgm:pt>
    <dgm:pt modelId="{FA3DD171-0C87-4057-A220-0E710C2CA7EE}" type="sibTrans" cxnId="{924723D9-F6B3-482A-A4FB-149519492F17}">
      <dgm:prSet/>
      <dgm:spPr/>
      <dgm:t>
        <a:bodyPr/>
        <a:lstStyle/>
        <a:p>
          <a:endParaRPr lang="en-US"/>
        </a:p>
      </dgm:t>
    </dgm:pt>
    <dgm:pt modelId="{DED93B93-7067-43B4-B3CA-58F31EFE889B}">
      <dgm:prSet/>
      <dgm:spPr/>
      <dgm:t>
        <a:bodyPr/>
        <a:lstStyle/>
        <a:p>
          <a:pPr rtl="0"/>
          <a:r>
            <a:rPr lang="en-US" dirty="0"/>
            <a:t>Actual approval of incentives becomes problematic (duplication)</a:t>
          </a:r>
        </a:p>
      </dgm:t>
    </dgm:pt>
    <dgm:pt modelId="{BDF14EDF-A85A-44DA-A10B-F2B2141C3841}" type="parTrans" cxnId="{4A89D8E8-3A5F-4C14-864B-83F35114CC2F}">
      <dgm:prSet/>
      <dgm:spPr/>
      <dgm:t>
        <a:bodyPr/>
        <a:lstStyle/>
        <a:p>
          <a:endParaRPr lang="en-US"/>
        </a:p>
      </dgm:t>
    </dgm:pt>
    <dgm:pt modelId="{831A1479-668D-48C4-9AF8-064A9185813F}" type="sibTrans" cxnId="{4A89D8E8-3A5F-4C14-864B-83F35114CC2F}">
      <dgm:prSet/>
      <dgm:spPr/>
      <dgm:t>
        <a:bodyPr/>
        <a:lstStyle/>
        <a:p>
          <a:endParaRPr lang="en-US"/>
        </a:p>
      </dgm:t>
    </dgm:pt>
    <dgm:pt modelId="{C1752695-A2B7-4878-8E05-1BC163A49A98}">
      <dgm:prSet/>
      <dgm:spPr/>
      <dgm:t>
        <a:bodyPr/>
        <a:lstStyle/>
        <a:p>
          <a:pPr rtl="0"/>
          <a:r>
            <a:rPr lang="en-US" dirty="0"/>
            <a:t>Incentives policy may diverge from fiscal policy</a:t>
          </a:r>
        </a:p>
      </dgm:t>
    </dgm:pt>
    <dgm:pt modelId="{AF8908F1-CD9C-441C-A3A7-36946FCCBCA5}" type="parTrans" cxnId="{D1F57003-7B1A-4DDB-983B-EB73D3EE672C}">
      <dgm:prSet/>
      <dgm:spPr/>
      <dgm:t>
        <a:bodyPr/>
        <a:lstStyle/>
        <a:p>
          <a:endParaRPr lang="en-US"/>
        </a:p>
      </dgm:t>
    </dgm:pt>
    <dgm:pt modelId="{721133B2-A233-43C2-875A-2718178CBD53}" type="sibTrans" cxnId="{D1F57003-7B1A-4DDB-983B-EB73D3EE672C}">
      <dgm:prSet/>
      <dgm:spPr/>
      <dgm:t>
        <a:bodyPr/>
        <a:lstStyle/>
        <a:p>
          <a:endParaRPr lang="en-US"/>
        </a:p>
      </dgm:t>
    </dgm:pt>
    <dgm:pt modelId="{19E284D4-67B4-4C21-A5B2-5CD6888BAFCA}">
      <dgm:prSet/>
      <dgm:spPr/>
      <dgm:t>
        <a:bodyPr/>
        <a:lstStyle/>
        <a:p>
          <a:pPr rtl="0"/>
          <a:r>
            <a:rPr lang="en-US" dirty="0"/>
            <a:t>Incentives overwhelms the IPA with important functions losing out </a:t>
          </a:r>
        </a:p>
      </dgm:t>
    </dgm:pt>
    <dgm:pt modelId="{8F564AD6-4B0B-4116-AA15-520C6286D423}" type="parTrans" cxnId="{02CB5ACD-56EA-494F-B790-20B18897472E}">
      <dgm:prSet/>
      <dgm:spPr/>
      <dgm:t>
        <a:bodyPr/>
        <a:lstStyle/>
        <a:p>
          <a:endParaRPr lang="en-US"/>
        </a:p>
      </dgm:t>
    </dgm:pt>
    <dgm:pt modelId="{576A718D-8798-4163-AC65-74CF078F98D4}" type="sibTrans" cxnId="{02CB5ACD-56EA-494F-B790-20B18897472E}">
      <dgm:prSet/>
      <dgm:spPr/>
      <dgm:t>
        <a:bodyPr/>
        <a:lstStyle/>
        <a:p>
          <a:endParaRPr lang="en-US"/>
        </a:p>
      </dgm:t>
    </dgm:pt>
    <dgm:pt modelId="{8B4C32BA-2FF8-4E11-8323-C5D8D9117323}">
      <dgm:prSet/>
      <dgm:spPr/>
      <dgm:t>
        <a:bodyPr/>
        <a:lstStyle/>
        <a:p>
          <a:pPr rtl="0"/>
          <a:r>
            <a:rPr lang="en-US" dirty="0"/>
            <a:t>Incentives are poorly administered</a:t>
          </a:r>
        </a:p>
      </dgm:t>
    </dgm:pt>
    <dgm:pt modelId="{F1631A11-905D-4494-8DB2-92FA1EB6712A}" type="parTrans" cxnId="{FAB4BCD3-BC3C-49C1-895E-DD0BA061E3CD}">
      <dgm:prSet/>
      <dgm:spPr/>
    </dgm:pt>
    <dgm:pt modelId="{AD728671-F893-4A32-94D8-2D2C3C61C023}" type="sibTrans" cxnId="{FAB4BCD3-BC3C-49C1-895E-DD0BA061E3CD}">
      <dgm:prSet/>
      <dgm:spPr/>
    </dgm:pt>
    <dgm:pt modelId="{6C449355-C249-439F-92F2-5F75D44648AB}">
      <dgm:prSet/>
      <dgm:spPr/>
      <dgm:t>
        <a:bodyPr/>
        <a:lstStyle/>
        <a:p>
          <a:pPr rtl="0"/>
          <a:r>
            <a:rPr lang="en-US" dirty="0"/>
            <a:t>Incentives are provided but not followed up </a:t>
          </a:r>
        </a:p>
      </dgm:t>
    </dgm:pt>
    <dgm:pt modelId="{D4A95513-528E-413E-B121-5B6DD73CD3AD}" type="parTrans" cxnId="{12E9DCD1-70A0-4EB9-9EE1-0D034646A75B}">
      <dgm:prSet/>
      <dgm:spPr/>
    </dgm:pt>
    <dgm:pt modelId="{3A1FA2A2-4704-4220-9D6B-930BAF8FAB31}" type="sibTrans" cxnId="{12E9DCD1-70A0-4EB9-9EE1-0D034646A75B}">
      <dgm:prSet/>
      <dgm:spPr/>
    </dgm:pt>
    <dgm:pt modelId="{108A9298-A9B0-4084-9F64-A1E8A080ED25}">
      <dgm:prSet/>
      <dgm:spPr/>
      <dgm:t>
        <a:bodyPr/>
        <a:lstStyle/>
        <a:p>
          <a:pPr rtl="0"/>
          <a:r>
            <a:rPr lang="en-US" dirty="0"/>
            <a:t>Tax evasion by unscrupulous business</a:t>
          </a:r>
        </a:p>
      </dgm:t>
    </dgm:pt>
    <dgm:pt modelId="{C9C0DD4E-E021-48F2-BE9B-823F635F5163}" type="parTrans" cxnId="{6D8C2444-AC7A-40A8-A41A-CE6B8825E2D1}">
      <dgm:prSet/>
      <dgm:spPr/>
    </dgm:pt>
    <dgm:pt modelId="{F767F3AC-C113-41D8-9F03-2A47927A81B8}" type="sibTrans" cxnId="{6D8C2444-AC7A-40A8-A41A-CE6B8825E2D1}">
      <dgm:prSet/>
      <dgm:spPr/>
    </dgm:pt>
    <dgm:pt modelId="{A5DB693F-F61C-4FF7-A6AD-7DFEB751532F}">
      <dgm:prSet/>
      <dgm:spPr/>
      <dgm:t>
        <a:bodyPr/>
        <a:lstStyle/>
        <a:p>
          <a:pPr rtl="0"/>
          <a:r>
            <a:rPr lang="en-US" dirty="0"/>
            <a:t>Adequate data not collected (returns are not filed) and analysis is not done</a:t>
          </a:r>
        </a:p>
      </dgm:t>
    </dgm:pt>
    <dgm:pt modelId="{29D555C1-3202-425B-BC8D-68289DF6B19D}" type="parTrans" cxnId="{A67CD451-466A-4414-859C-06327D220F8C}">
      <dgm:prSet/>
      <dgm:spPr/>
    </dgm:pt>
    <dgm:pt modelId="{927C1A7C-87D8-48BD-A864-A5DC2C6FF5D1}" type="sibTrans" cxnId="{A67CD451-466A-4414-859C-06327D220F8C}">
      <dgm:prSet/>
      <dgm:spPr/>
    </dgm:pt>
    <dgm:pt modelId="{7FA7F91D-ED0F-44DF-82EA-77EBEB74504A}" type="pres">
      <dgm:prSet presAssocID="{D4C1AB55-BECC-4D0F-9D39-7F58570E5C57}" presName="Name0" presStyleCnt="0">
        <dgm:presLayoutVars>
          <dgm:chPref val="3"/>
          <dgm:dir/>
          <dgm:animLvl val="lvl"/>
          <dgm:resizeHandles/>
        </dgm:presLayoutVars>
      </dgm:prSet>
      <dgm:spPr/>
    </dgm:pt>
    <dgm:pt modelId="{23FEEC7E-6B34-46C8-BEE2-EBFDF03A605F}" type="pres">
      <dgm:prSet presAssocID="{13EB5966-AD5F-4C9A-9C89-99E999871614}" presName="horFlow" presStyleCnt="0"/>
      <dgm:spPr/>
    </dgm:pt>
    <dgm:pt modelId="{4BA7CFC4-4667-4ABF-ADD0-B94EB608CD8F}" type="pres">
      <dgm:prSet presAssocID="{13EB5966-AD5F-4C9A-9C89-99E999871614}" presName="bigChev" presStyleLbl="node1" presStyleIdx="0" presStyleCnt="4"/>
      <dgm:spPr/>
    </dgm:pt>
    <dgm:pt modelId="{4241817F-8A69-4ECB-8C34-251CA5AE759A}" type="pres">
      <dgm:prSet presAssocID="{BBD56169-017C-4E99-B495-6F290BC26CD1}" presName="parTrans" presStyleCnt="0"/>
      <dgm:spPr/>
    </dgm:pt>
    <dgm:pt modelId="{E204EA27-679B-404B-AFB0-55B739EFA32B}" type="pres">
      <dgm:prSet presAssocID="{AA3BCFAB-EA4F-402F-8813-7EB7923729F3}" presName="node" presStyleLbl="alignAccFollowNode1" presStyleIdx="0" presStyleCnt="12">
        <dgm:presLayoutVars>
          <dgm:bulletEnabled val="1"/>
        </dgm:presLayoutVars>
      </dgm:prSet>
      <dgm:spPr/>
    </dgm:pt>
    <dgm:pt modelId="{1D880291-CA27-46DC-8069-C888E56CFC63}" type="pres">
      <dgm:prSet presAssocID="{F46953D5-5038-4BCA-ADEA-C05FEA3050F2}" presName="sibTrans" presStyleCnt="0"/>
      <dgm:spPr/>
    </dgm:pt>
    <dgm:pt modelId="{CD0520B7-12B5-4045-A6D2-B9982006F8AF}" type="pres">
      <dgm:prSet presAssocID="{EAB884C8-E03F-4419-9C61-D6ECC98B1353}" presName="node" presStyleLbl="alignAccFollowNode1" presStyleIdx="1" presStyleCnt="12">
        <dgm:presLayoutVars>
          <dgm:bulletEnabled val="1"/>
        </dgm:presLayoutVars>
      </dgm:prSet>
      <dgm:spPr/>
    </dgm:pt>
    <dgm:pt modelId="{70A42378-30BA-485C-99DD-CC35AFACF0AF}" type="pres">
      <dgm:prSet presAssocID="{3E5CDAEB-86F7-421B-B4FC-0379455F47D1}" presName="sibTrans" presStyleCnt="0"/>
      <dgm:spPr/>
    </dgm:pt>
    <dgm:pt modelId="{9B38CFE3-F87C-4456-B688-7D05CE22AC8D}" type="pres">
      <dgm:prSet presAssocID="{611751C2-66A1-479F-86FC-05B6ADF20BB7}" presName="node" presStyleLbl="alignAccFollowNode1" presStyleIdx="2" presStyleCnt="12">
        <dgm:presLayoutVars>
          <dgm:bulletEnabled val="1"/>
        </dgm:presLayoutVars>
      </dgm:prSet>
      <dgm:spPr/>
    </dgm:pt>
    <dgm:pt modelId="{49AAB01E-BAFA-4F2B-8985-EDB4BAA38FE6}" type="pres">
      <dgm:prSet presAssocID="{13EB5966-AD5F-4C9A-9C89-99E999871614}" presName="vSp" presStyleCnt="0"/>
      <dgm:spPr/>
    </dgm:pt>
    <dgm:pt modelId="{A45EA190-A7FF-4037-8367-92255A6A3A46}" type="pres">
      <dgm:prSet presAssocID="{72964C2A-5BCB-462E-ADCB-8D00B023EA28}" presName="horFlow" presStyleCnt="0"/>
      <dgm:spPr/>
    </dgm:pt>
    <dgm:pt modelId="{CB71B5FA-3D06-4F2E-B1D3-0794BBA75089}" type="pres">
      <dgm:prSet presAssocID="{72964C2A-5BCB-462E-ADCB-8D00B023EA28}" presName="bigChev" presStyleLbl="node1" presStyleIdx="1" presStyleCnt="4"/>
      <dgm:spPr/>
    </dgm:pt>
    <dgm:pt modelId="{810AAAEC-06B7-4D4A-9D9B-B5340C5EEE4C}" type="pres">
      <dgm:prSet presAssocID="{14F3825F-5DCD-44DB-9EA9-BA11D9C81789}" presName="parTrans" presStyleCnt="0"/>
      <dgm:spPr/>
    </dgm:pt>
    <dgm:pt modelId="{A983C13B-65D0-482E-826B-C095FC00C7B1}" type="pres">
      <dgm:prSet presAssocID="{810BFD15-BCD9-4010-AABA-CD15EC9F8635}" presName="node" presStyleLbl="alignAccFollowNode1" presStyleIdx="3" presStyleCnt="12">
        <dgm:presLayoutVars>
          <dgm:bulletEnabled val="1"/>
        </dgm:presLayoutVars>
      </dgm:prSet>
      <dgm:spPr/>
    </dgm:pt>
    <dgm:pt modelId="{3FEF0957-B82C-49C4-9AAB-FA6A384581CF}" type="pres">
      <dgm:prSet presAssocID="{1E6F14D5-A08C-4902-8772-424DAD940DD7}" presName="sibTrans" presStyleCnt="0"/>
      <dgm:spPr/>
    </dgm:pt>
    <dgm:pt modelId="{D09C6D1C-67F7-4304-B72C-7B7058B6450D}" type="pres">
      <dgm:prSet presAssocID="{F2C11B7B-1B38-48FA-BAD7-1A7EE6197723}" presName="node" presStyleLbl="alignAccFollowNode1" presStyleIdx="4" presStyleCnt="12">
        <dgm:presLayoutVars>
          <dgm:bulletEnabled val="1"/>
        </dgm:presLayoutVars>
      </dgm:prSet>
      <dgm:spPr/>
    </dgm:pt>
    <dgm:pt modelId="{09CBC9A1-6493-4EB4-9116-66E22D488510}" type="pres">
      <dgm:prSet presAssocID="{76D21B32-58F9-4C9D-B9DB-59CCE479090C}" presName="sibTrans" presStyleCnt="0"/>
      <dgm:spPr/>
    </dgm:pt>
    <dgm:pt modelId="{18AF7FD9-AA34-40E9-A554-13C3FEC045E0}" type="pres">
      <dgm:prSet presAssocID="{20B2C839-00CD-47B6-8980-4114E7B64269}" presName="node" presStyleLbl="alignAccFollowNode1" presStyleIdx="5" presStyleCnt="12">
        <dgm:presLayoutVars>
          <dgm:bulletEnabled val="1"/>
        </dgm:presLayoutVars>
      </dgm:prSet>
      <dgm:spPr/>
    </dgm:pt>
    <dgm:pt modelId="{CF882DFC-D2B3-4225-AE3C-F9AB4FD423F8}" type="pres">
      <dgm:prSet presAssocID="{72964C2A-5BCB-462E-ADCB-8D00B023EA28}" presName="vSp" presStyleCnt="0"/>
      <dgm:spPr/>
    </dgm:pt>
    <dgm:pt modelId="{D40D5192-207C-466B-9686-C081D28CBBCA}" type="pres">
      <dgm:prSet presAssocID="{333DA46F-BCE6-450A-B904-AE6CC30EF56E}" presName="horFlow" presStyleCnt="0"/>
      <dgm:spPr/>
    </dgm:pt>
    <dgm:pt modelId="{943170F5-4A53-45E9-B373-E5B74D0A3BC1}" type="pres">
      <dgm:prSet presAssocID="{333DA46F-BCE6-450A-B904-AE6CC30EF56E}" presName="bigChev" presStyleLbl="node1" presStyleIdx="2" presStyleCnt="4"/>
      <dgm:spPr/>
    </dgm:pt>
    <dgm:pt modelId="{57E99E03-1374-4101-A65A-8DEF3354B071}" type="pres">
      <dgm:prSet presAssocID="{BDF14EDF-A85A-44DA-A10B-F2B2141C3841}" presName="parTrans" presStyleCnt="0"/>
      <dgm:spPr/>
    </dgm:pt>
    <dgm:pt modelId="{01F13AEC-2E59-403D-AA62-E7DA73446CAD}" type="pres">
      <dgm:prSet presAssocID="{DED93B93-7067-43B4-B3CA-58F31EFE889B}" presName="node" presStyleLbl="alignAccFollowNode1" presStyleIdx="6" presStyleCnt="12">
        <dgm:presLayoutVars>
          <dgm:bulletEnabled val="1"/>
        </dgm:presLayoutVars>
      </dgm:prSet>
      <dgm:spPr/>
    </dgm:pt>
    <dgm:pt modelId="{EC228F72-BDEE-4CEC-A2BB-1E61E7043D04}" type="pres">
      <dgm:prSet presAssocID="{831A1479-668D-48C4-9AF8-064A9185813F}" presName="sibTrans" presStyleCnt="0"/>
      <dgm:spPr/>
    </dgm:pt>
    <dgm:pt modelId="{1BB83885-3429-456B-8E86-206850D0C8CC}" type="pres">
      <dgm:prSet presAssocID="{19E284D4-67B4-4C21-A5B2-5CD6888BAFCA}" presName="node" presStyleLbl="alignAccFollowNode1" presStyleIdx="7" presStyleCnt="12">
        <dgm:presLayoutVars>
          <dgm:bulletEnabled val="1"/>
        </dgm:presLayoutVars>
      </dgm:prSet>
      <dgm:spPr/>
    </dgm:pt>
    <dgm:pt modelId="{7C8B21E7-E1FD-4A81-8B85-C86AE6C567DA}" type="pres">
      <dgm:prSet presAssocID="{576A718D-8798-4163-AC65-74CF078F98D4}" presName="sibTrans" presStyleCnt="0"/>
      <dgm:spPr/>
    </dgm:pt>
    <dgm:pt modelId="{6AD420A7-90DC-47A0-97F0-6192F0228C01}" type="pres">
      <dgm:prSet presAssocID="{C1752695-A2B7-4878-8E05-1BC163A49A98}" presName="node" presStyleLbl="alignAccFollowNode1" presStyleIdx="8" presStyleCnt="12">
        <dgm:presLayoutVars>
          <dgm:bulletEnabled val="1"/>
        </dgm:presLayoutVars>
      </dgm:prSet>
      <dgm:spPr/>
    </dgm:pt>
    <dgm:pt modelId="{0CFD8626-B03A-4B37-A02D-0B9BF6C1FB6E}" type="pres">
      <dgm:prSet presAssocID="{333DA46F-BCE6-450A-B904-AE6CC30EF56E}" presName="vSp" presStyleCnt="0"/>
      <dgm:spPr/>
    </dgm:pt>
    <dgm:pt modelId="{23DE1020-7178-48A2-974B-BCE0F6CCDCAB}" type="pres">
      <dgm:prSet presAssocID="{8B4C32BA-2FF8-4E11-8323-C5D8D9117323}" presName="horFlow" presStyleCnt="0"/>
      <dgm:spPr/>
    </dgm:pt>
    <dgm:pt modelId="{F8B34604-CBEE-45E8-9C00-7EE969F05608}" type="pres">
      <dgm:prSet presAssocID="{8B4C32BA-2FF8-4E11-8323-C5D8D9117323}" presName="bigChev" presStyleLbl="node1" presStyleIdx="3" presStyleCnt="4"/>
      <dgm:spPr/>
    </dgm:pt>
    <dgm:pt modelId="{BC1B3F32-F834-4F69-8FAF-5BD8E46785B4}" type="pres">
      <dgm:prSet presAssocID="{D4A95513-528E-413E-B121-5B6DD73CD3AD}" presName="parTrans" presStyleCnt="0"/>
      <dgm:spPr/>
    </dgm:pt>
    <dgm:pt modelId="{38392CCE-19EE-4AF6-A671-B2538ABDC5C7}" type="pres">
      <dgm:prSet presAssocID="{6C449355-C249-439F-92F2-5F75D44648AB}" presName="node" presStyleLbl="alignAccFollowNode1" presStyleIdx="9" presStyleCnt="12">
        <dgm:presLayoutVars>
          <dgm:bulletEnabled val="1"/>
        </dgm:presLayoutVars>
      </dgm:prSet>
      <dgm:spPr/>
    </dgm:pt>
    <dgm:pt modelId="{D68458DB-50C5-47E9-AB27-6FF44426B3BD}" type="pres">
      <dgm:prSet presAssocID="{3A1FA2A2-4704-4220-9D6B-930BAF8FAB31}" presName="sibTrans" presStyleCnt="0"/>
      <dgm:spPr/>
    </dgm:pt>
    <dgm:pt modelId="{C3922777-3915-4BEC-AD81-F6E6334418A4}" type="pres">
      <dgm:prSet presAssocID="{A5DB693F-F61C-4FF7-A6AD-7DFEB751532F}" presName="node" presStyleLbl="alignAccFollowNode1" presStyleIdx="10" presStyleCnt="12">
        <dgm:presLayoutVars>
          <dgm:bulletEnabled val="1"/>
        </dgm:presLayoutVars>
      </dgm:prSet>
      <dgm:spPr/>
    </dgm:pt>
    <dgm:pt modelId="{0AAE2F0F-7086-4CE7-9DE0-511E031DFE63}" type="pres">
      <dgm:prSet presAssocID="{927C1A7C-87D8-48BD-A864-A5DC2C6FF5D1}" presName="sibTrans" presStyleCnt="0"/>
      <dgm:spPr/>
    </dgm:pt>
    <dgm:pt modelId="{30E4E6A0-4BF1-444D-9F93-EF21E94B7F9B}" type="pres">
      <dgm:prSet presAssocID="{108A9298-A9B0-4084-9F64-A1E8A080ED25}" presName="node" presStyleLbl="alignAccFollowNode1" presStyleIdx="11" presStyleCnt="12">
        <dgm:presLayoutVars>
          <dgm:bulletEnabled val="1"/>
        </dgm:presLayoutVars>
      </dgm:prSet>
      <dgm:spPr/>
    </dgm:pt>
  </dgm:ptLst>
  <dgm:cxnLst>
    <dgm:cxn modelId="{D1F57003-7B1A-4DDB-983B-EB73D3EE672C}" srcId="{333DA46F-BCE6-450A-B904-AE6CC30EF56E}" destId="{C1752695-A2B7-4878-8E05-1BC163A49A98}" srcOrd="2" destOrd="0" parTransId="{AF8908F1-CD9C-441C-A3A7-36946FCCBCA5}" sibTransId="{721133B2-A233-43C2-875A-2718178CBD53}"/>
    <dgm:cxn modelId="{E2413408-28D1-4110-BE1A-5794FB2336C2}" type="presOf" srcId="{611751C2-66A1-479F-86FC-05B6ADF20BB7}" destId="{9B38CFE3-F87C-4456-B688-7D05CE22AC8D}" srcOrd="0" destOrd="0" presId="urn:microsoft.com/office/officeart/2005/8/layout/lProcess3"/>
    <dgm:cxn modelId="{09891325-AB46-41A8-ACD4-8AC5B2DF83B7}" type="presOf" srcId="{F2C11B7B-1B38-48FA-BAD7-1A7EE6197723}" destId="{D09C6D1C-67F7-4304-B72C-7B7058B6450D}" srcOrd="0" destOrd="0" presId="urn:microsoft.com/office/officeart/2005/8/layout/lProcess3"/>
    <dgm:cxn modelId="{239D112E-5646-41CF-B45F-D9284FF3A53B}" srcId="{72964C2A-5BCB-462E-ADCB-8D00B023EA28}" destId="{810BFD15-BCD9-4010-AABA-CD15EC9F8635}" srcOrd="0" destOrd="0" parTransId="{14F3825F-5DCD-44DB-9EA9-BA11D9C81789}" sibTransId="{1E6F14D5-A08C-4902-8772-424DAD940DD7}"/>
    <dgm:cxn modelId="{A960E633-3953-4361-9292-3FC2C488BD75}" type="presOf" srcId="{19E284D4-67B4-4C21-A5B2-5CD6888BAFCA}" destId="{1BB83885-3429-456B-8E86-206850D0C8CC}" srcOrd="0" destOrd="0" presId="urn:microsoft.com/office/officeart/2005/8/layout/lProcess3"/>
    <dgm:cxn modelId="{EDD90334-18D6-4541-A593-27300DD460A1}" type="presOf" srcId="{6C449355-C249-439F-92F2-5F75D44648AB}" destId="{38392CCE-19EE-4AF6-A671-B2538ABDC5C7}" srcOrd="0" destOrd="0" presId="urn:microsoft.com/office/officeart/2005/8/layout/lProcess3"/>
    <dgm:cxn modelId="{DADF223A-7106-4510-A21C-DB8993847BDF}" type="presOf" srcId="{810BFD15-BCD9-4010-AABA-CD15EC9F8635}" destId="{A983C13B-65D0-482E-826B-C095FC00C7B1}" srcOrd="0" destOrd="0" presId="urn:microsoft.com/office/officeart/2005/8/layout/lProcess3"/>
    <dgm:cxn modelId="{B37C745E-AE48-49E6-B716-DE258442902B}" type="presOf" srcId="{20B2C839-00CD-47B6-8980-4114E7B64269}" destId="{18AF7FD9-AA34-40E9-A554-13C3FEC045E0}" srcOrd="0" destOrd="0" presId="urn:microsoft.com/office/officeart/2005/8/layout/lProcess3"/>
    <dgm:cxn modelId="{B2870D44-050C-43F4-9645-FB7F63C99834}" srcId="{72964C2A-5BCB-462E-ADCB-8D00B023EA28}" destId="{F2C11B7B-1B38-48FA-BAD7-1A7EE6197723}" srcOrd="1" destOrd="0" parTransId="{264495A6-6920-4BAC-9506-36B0ADB11536}" sibTransId="{76D21B32-58F9-4C9D-B9DB-59CCE479090C}"/>
    <dgm:cxn modelId="{6D8C2444-AC7A-40A8-A41A-CE6B8825E2D1}" srcId="{8B4C32BA-2FF8-4E11-8323-C5D8D9117323}" destId="{108A9298-A9B0-4084-9F64-A1E8A080ED25}" srcOrd="2" destOrd="0" parTransId="{C9C0DD4E-E021-48F2-BE9B-823F635F5163}" sibTransId="{F767F3AC-C113-41D8-9F03-2A47927A81B8}"/>
    <dgm:cxn modelId="{A47EE76E-5009-4C2E-8722-11FB0F6256D0}" type="presOf" srcId="{72964C2A-5BCB-462E-ADCB-8D00B023EA28}" destId="{CB71B5FA-3D06-4F2E-B1D3-0794BBA75089}" srcOrd="0" destOrd="0" presId="urn:microsoft.com/office/officeart/2005/8/layout/lProcess3"/>
    <dgm:cxn modelId="{A67CD451-466A-4414-859C-06327D220F8C}" srcId="{8B4C32BA-2FF8-4E11-8323-C5D8D9117323}" destId="{A5DB693F-F61C-4FF7-A6AD-7DFEB751532F}" srcOrd="1" destOrd="0" parTransId="{29D555C1-3202-425B-BC8D-68289DF6B19D}" sibTransId="{927C1A7C-87D8-48BD-A864-A5DC2C6FF5D1}"/>
    <dgm:cxn modelId="{B495F174-B52A-4A5D-8CD5-84414465F1C0}" type="presOf" srcId="{DED93B93-7067-43B4-B3CA-58F31EFE889B}" destId="{01F13AEC-2E59-403D-AA62-E7DA73446CAD}" srcOrd="0" destOrd="0" presId="urn:microsoft.com/office/officeart/2005/8/layout/lProcess3"/>
    <dgm:cxn modelId="{447D9E75-697B-4005-A130-3E2953C02C7D}" srcId="{13EB5966-AD5F-4C9A-9C89-99E999871614}" destId="{EAB884C8-E03F-4419-9C61-D6ECC98B1353}" srcOrd="1" destOrd="0" parTransId="{162BC541-DAD3-4299-8805-D71222AC90F5}" sibTransId="{3E5CDAEB-86F7-421B-B4FC-0379455F47D1}"/>
    <dgm:cxn modelId="{75E26876-F77F-43C0-B542-65EB583D3696}" type="presOf" srcId="{D4C1AB55-BECC-4D0F-9D39-7F58570E5C57}" destId="{7FA7F91D-ED0F-44DF-82EA-77EBEB74504A}" srcOrd="0" destOrd="0" presId="urn:microsoft.com/office/officeart/2005/8/layout/lProcess3"/>
    <dgm:cxn modelId="{7B82D676-A4E6-41A0-8FD6-D523C4DD4857}" type="presOf" srcId="{108A9298-A9B0-4084-9F64-A1E8A080ED25}" destId="{30E4E6A0-4BF1-444D-9F93-EF21E94B7F9B}" srcOrd="0" destOrd="0" presId="urn:microsoft.com/office/officeart/2005/8/layout/lProcess3"/>
    <dgm:cxn modelId="{DC9E9C77-43E1-4B93-8EBF-642EC139BABE}" srcId="{13EB5966-AD5F-4C9A-9C89-99E999871614}" destId="{611751C2-66A1-479F-86FC-05B6ADF20BB7}" srcOrd="2" destOrd="0" parTransId="{0BAAA9CF-2CB3-4AE8-B726-F8D979EA1209}" sibTransId="{D33FFEC7-8970-4351-9ECC-8F5FFEB40E9D}"/>
    <dgm:cxn modelId="{B8C29258-2A54-403E-8187-A093782F2668}" srcId="{13EB5966-AD5F-4C9A-9C89-99E999871614}" destId="{AA3BCFAB-EA4F-402F-8813-7EB7923729F3}" srcOrd="0" destOrd="0" parTransId="{BBD56169-017C-4E99-B495-6F290BC26CD1}" sibTransId="{F46953D5-5038-4BCA-ADEA-C05FEA3050F2}"/>
    <dgm:cxn modelId="{73811F93-9059-462A-8C6C-F8353A1E22A2}" type="presOf" srcId="{333DA46F-BCE6-450A-B904-AE6CC30EF56E}" destId="{943170F5-4A53-45E9-B373-E5B74D0A3BC1}" srcOrd="0" destOrd="0" presId="urn:microsoft.com/office/officeart/2005/8/layout/lProcess3"/>
    <dgm:cxn modelId="{876EAF9E-9828-41A1-9AA1-8B4F2E7A35CA}" type="presOf" srcId="{EAB884C8-E03F-4419-9C61-D6ECC98B1353}" destId="{CD0520B7-12B5-4045-A6D2-B9982006F8AF}" srcOrd="0" destOrd="0" presId="urn:microsoft.com/office/officeart/2005/8/layout/lProcess3"/>
    <dgm:cxn modelId="{456FADA9-D7D0-4E74-9178-430190525F82}" type="presOf" srcId="{A5DB693F-F61C-4FF7-A6AD-7DFEB751532F}" destId="{C3922777-3915-4BEC-AD81-F6E6334418A4}" srcOrd="0" destOrd="0" presId="urn:microsoft.com/office/officeart/2005/8/layout/lProcess3"/>
    <dgm:cxn modelId="{1C6736BC-FACF-4619-896D-1952AA208B9D}" type="presOf" srcId="{C1752695-A2B7-4878-8E05-1BC163A49A98}" destId="{6AD420A7-90DC-47A0-97F0-6192F0228C01}" srcOrd="0" destOrd="0" presId="urn:microsoft.com/office/officeart/2005/8/layout/lProcess3"/>
    <dgm:cxn modelId="{7223E2C6-56A9-4E34-9E6E-24A01AF65BB8}" type="presOf" srcId="{13EB5966-AD5F-4C9A-9C89-99E999871614}" destId="{4BA7CFC4-4667-4ABF-ADD0-B94EB608CD8F}" srcOrd="0" destOrd="0" presId="urn:microsoft.com/office/officeart/2005/8/layout/lProcess3"/>
    <dgm:cxn modelId="{8361D2CC-E2F4-4232-9E0E-4D4139C814DE}" type="presOf" srcId="{AA3BCFAB-EA4F-402F-8813-7EB7923729F3}" destId="{E204EA27-679B-404B-AFB0-55B739EFA32B}" srcOrd="0" destOrd="0" presId="urn:microsoft.com/office/officeart/2005/8/layout/lProcess3"/>
    <dgm:cxn modelId="{02CB5ACD-56EA-494F-B790-20B18897472E}" srcId="{333DA46F-BCE6-450A-B904-AE6CC30EF56E}" destId="{19E284D4-67B4-4C21-A5B2-5CD6888BAFCA}" srcOrd="1" destOrd="0" parTransId="{8F564AD6-4B0B-4116-AA15-520C6286D423}" sibTransId="{576A718D-8798-4163-AC65-74CF078F98D4}"/>
    <dgm:cxn modelId="{12E9DCD1-70A0-4EB9-9EE1-0D034646A75B}" srcId="{8B4C32BA-2FF8-4E11-8323-C5D8D9117323}" destId="{6C449355-C249-439F-92F2-5F75D44648AB}" srcOrd="0" destOrd="0" parTransId="{D4A95513-528E-413E-B121-5B6DD73CD3AD}" sibTransId="{3A1FA2A2-4704-4220-9D6B-930BAF8FAB31}"/>
    <dgm:cxn modelId="{FAB4BCD3-BC3C-49C1-895E-DD0BA061E3CD}" srcId="{D4C1AB55-BECC-4D0F-9D39-7F58570E5C57}" destId="{8B4C32BA-2FF8-4E11-8323-C5D8D9117323}" srcOrd="3" destOrd="0" parTransId="{F1631A11-905D-4494-8DB2-92FA1EB6712A}" sibTransId="{AD728671-F893-4A32-94D8-2D2C3C61C023}"/>
    <dgm:cxn modelId="{924723D9-F6B3-482A-A4FB-149519492F17}" srcId="{D4C1AB55-BECC-4D0F-9D39-7F58570E5C57}" destId="{333DA46F-BCE6-450A-B904-AE6CC30EF56E}" srcOrd="2" destOrd="0" parTransId="{8A8E122D-1E41-4737-95C2-8A9A19454C5C}" sibTransId="{FA3DD171-0C87-4057-A220-0E710C2CA7EE}"/>
    <dgm:cxn modelId="{4A89D8E8-3A5F-4C14-864B-83F35114CC2F}" srcId="{333DA46F-BCE6-450A-B904-AE6CC30EF56E}" destId="{DED93B93-7067-43B4-B3CA-58F31EFE889B}" srcOrd="0" destOrd="0" parTransId="{BDF14EDF-A85A-44DA-A10B-F2B2141C3841}" sibTransId="{831A1479-668D-48C4-9AF8-064A9185813F}"/>
    <dgm:cxn modelId="{0F5161EC-4979-4482-BD7C-3DB0B0E29E2F}" srcId="{D4C1AB55-BECC-4D0F-9D39-7F58570E5C57}" destId="{72964C2A-5BCB-462E-ADCB-8D00B023EA28}" srcOrd="1" destOrd="0" parTransId="{FC3E30E3-DE2B-4416-A714-7C81B73D6A19}" sibTransId="{61C60267-5E5E-4A91-BF16-09DF9DC36FEF}"/>
    <dgm:cxn modelId="{16EE1FED-81BA-4F69-8B03-AF34E23FB592}" srcId="{72964C2A-5BCB-462E-ADCB-8D00B023EA28}" destId="{20B2C839-00CD-47B6-8980-4114E7B64269}" srcOrd="2" destOrd="0" parTransId="{3D955A8C-D17B-4943-82FF-72DA0E5D77EC}" sibTransId="{2FBB3BE3-725D-480C-9ECA-274C3D966D26}"/>
    <dgm:cxn modelId="{A10F2FF0-9D6F-40BF-AD90-D224468707E6}" srcId="{D4C1AB55-BECC-4D0F-9D39-7F58570E5C57}" destId="{13EB5966-AD5F-4C9A-9C89-99E999871614}" srcOrd="0" destOrd="0" parTransId="{F58824B4-2ACB-4AA3-BE13-27746A832BE4}" sibTransId="{845842A5-1DD7-4B65-96DB-64A5FF8F519D}"/>
    <dgm:cxn modelId="{310E52F7-517D-4805-8D0A-DD01BB476AFA}" type="presOf" srcId="{8B4C32BA-2FF8-4E11-8323-C5D8D9117323}" destId="{F8B34604-CBEE-45E8-9C00-7EE969F05608}" srcOrd="0" destOrd="0" presId="urn:microsoft.com/office/officeart/2005/8/layout/lProcess3"/>
    <dgm:cxn modelId="{705DC8AA-87E9-4D7C-8902-75EADD7B9F87}" type="presParOf" srcId="{7FA7F91D-ED0F-44DF-82EA-77EBEB74504A}" destId="{23FEEC7E-6B34-46C8-BEE2-EBFDF03A605F}" srcOrd="0" destOrd="0" presId="urn:microsoft.com/office/officeart/2005/8/layout/lProcess3"/>
    <dgm:cxn modelId="{1A41C943-144B-4D1C-BAF5-716DC570BC7C}" type="presParOf" srcId="{23FEEC7E-6B34-46C8-BEE2-EBFDF03A605F}" destId="{4BA7CFC4-4667-4ABF-ADD0-B94EB608CD8F}" srcOrd="0" destOrd="0" presId="urn:microsoft.com/office/officeart/2005/8/layout/lProcess3"/>
    <dgm:cxn modelId="{5BC05DC9-F344-4050-9CB1-2DBA8AEDBE85}" type="presParOf" srcId="{23FEEC7E-6B34-46C8-BEE2-EBFDF03A605F}" destId="{4241817F-8A69-4ECB-8C34-251CA5AE759A}" srcOrd="1" destOrd="0" presId="urn:microsoft.com/office/officeart/2005/8/layout/lProcess3"/>
    <dgm:cxn modelId="{523F045F-D677-48A9-BADB-5FC5A608C816}" type="presParOf" srcId="{23FEEC7E-6B34-46C8-BEE2-EBFDF03A605F}" destId="{E204EA27-679B-404B-AFB0-55B739EFA32B}" srcOrd="2" destOrd="0" presId="urn:microsoft.com/office/officeart/2005/8/layout/lProcess3"/>
    <dgm:cxn modelId="{1AE2684D-89C5-4A8D-947A-CCC06CF6A88C}" type="presParOf" srcId="{23FEEC7E-6B34-46C8-BEE2-EBFDF03A605F}" destId="{1D880291-CA27-46DC-8069-C888E56CFC63}" srcOrd="3" destOrd="0" presId="urn:microsoft.com/office/officeart/2005/8/layout/lProcess3"/>
    <dgm:cxn modelId="{B8E704FB-1AF0-4235-9904-7991A101CC91}" type="presParOf" srcId="{23FEEC7E-6B34-46C8-BEE2-EBFDF03A605F}" destId="{CD0520B7-12B5-4045-A6D2-B9982006F8AF}" srcOrd="4" destOrd="0" presId="urn:microsoft.com/office/officeart/2005/8/layout/lProcess3"/>
    <dgm:cxn modelId="{549B30E6-1B95-40E3-856F-2E7471922001}" type="presParOf" srcId="{23FEEC7E-6B34-46C8-BEE2-EBFDF03A605F}" destId="{70A42378-30BA-485C-99DD-CC35AFACF0AF}" srcOrd="5" destOrd="0" presId="urn:microsoft.com/office/officeart/2005/8/layout/lProcess3"/>
    <dgm:cxn modelId="{E5C07726-9B11-450E-A52B-9680A1B5B2FE}" type="presParOf" srcId="{23FEEC7E-6B34-46C8-BEE2-EBFDF03A605F}" destId="{9B38CFE3-F87C-4456-B688-7D05CE22AC8D}" srcOrd="6" destOrd="0" presId="urn:microsoft.com/office/officeart/2005/8/layout/lProcess3"/>
    <dgm:cxn modelId="{3EA69465-38E4-47E0-A752-5E7C5D6A22E4}" type="presParOf" srcId="{7FA7F91D-ED0F-44DF-82EA-77EBEB74504A}" destId="{49AAB01E-BAFA-4F2B-8985-EDB4BAA38FE6}" srcOrd="1" destOrd="0" presId="urn:microsoft.com/office/officeart/2005/8/layout/lProcess3"/>
    <dgm:cxn modelId="{9E4A658A-3A29-4047-8C99-BF1D02603F14}" type="presParOf" srcId="{7FA7F91D-ED0F-44DF-82EA-77EBEB74504A}" destId="{A45EA190-A7FF-4037-8367-92255A6A3A46}" srcOrd="2" destOrd="0" presId="urn:microsoft.com/office/officeart/2005/8/layout/lProcess3"/>
    <dgm:cxn modelId="{4F8C97DC-80A8-4B13-AE1A-F298842AA32D}" type="presParOf" srcId="{A45EA190-A7FF-4037-8367-92255A6A3A46}" destId="{CB71B5FA-3D06-4F2E-B1D3-0794BBA75089}" srcOrd="0" destOrd="0" presId="urn:microsoft.com/office/officeart/2005/8/layout/lProcess3"/>
    <dgm:cxn modelId="{4F92D10C-2826-49F5-B277-827ED42315F1}" type="presParOf" srcId="{A45EA190-A7FF-4037-8367-92255A6A3A46}" destId="{810AAAEC-06B7-4D4A-9D9B-B5340C5EEE4C}" srcOrd="1" destOrd="0" presId="urn:microsoft.com/office/officeart/2005/8/layout/lProcess3"/>
    <dgm:cxn modelId="{EE9166FD-9307-466B-956A-05BBBDB7D080}" type="presParOf" srcId="{A45EA190-A7FF-4037-8367-92255A6A3A46}" destId="{A983C13B-65D0-482E-826B-C095FC00C7B1}" srcOrd="2" destOrd="0" presId="urn:microsoft.com/office/officeart/2005/8/layout/lProcess3"/>
    <dgm:cxn modelId="{3426131F-7E0E-4BB0-B1EE-5E7209D82645}" type="presParOf" srcId="{A45EA190-A7FF-4037-8367-92255A6A3A46}" destId="{3FEF0957-B82C-49C4-9AAB-FA6A384581CF}" srcOrd="3" destOrd="0" presId="urn:microsoft.com/office/officeart/2005/8/layout/lProcess3"/>
    <dgm:cxn modelId="{D8B10506-7CD6-4E34-92BC-7A389EB2C187}" type="presParOf" srcId="{A45EA190-A7FF-4037-8367-92255A6A3A46}" destId="{D09C6D1C-67F7-4304-B72C-7B7058B6450D}" srcOrd="4" destOrd="0" presId="urn:microsoft.com/office/officeart/2005/8/layout/lProcess3"/>
    <dgm:cxn modelId="{36A1D73F-629C-4D05-A430-2747DB0EC86F}" type="presParOf" srcId="{A45EA190-A7FF-4037-8367-92255A6A3A46}" destId="{09CBC9A1-6493-4EB4-9116-66E22D488510}" srcOrd="5" destOrd="0" presId="urn:microsoft.com/office/officeart/2005/8/layout/lProcess3"/>
    <dgm:cxn modelId="{05B161A7-D4D7-42B4-901F-B10ADD5C886A}" type="presParOf" srcId="{A45EA190-A7FF-4037-8367-92255A6A3A46}" destId="{18AF7FD9-AA34-40E9-A554-13C3FEC045E0}" srcOrd="6" destOrd="0" presId="urn:microsoft.com/office/officeart/2005/8/layout/lProcess3"/>
    <dgm:cxn modelId="{F1E33DFE-AC45-406E-9503-727165EBA39A}" type="presParOf" srcId="{7FA7F91D-ED0F-44DF-82EA-77EBEB74504A}" destId="{CF882DFC-D2B3-4225-AE3C-F9AB4FD423F8}" srcOrd="3" destOrd="0" presId="urn:microsoft.com/office/officeart/2005/8/layout/lProcess3"/>
    <dgm:cxn modelId="{1FF8ECF1-6D20-467E-B927-3F4B2365F857}" type="presParOf" srcId="{7FA7F91D-ED0F-44DF-82EA-77EBEB74504A}" destId="{D40D5192-207C-466B-9686-C081D28CBBCA}" srcOrd="4" destOrd="0" presId="urn:microsoft.com/office/officeart/2005/8/layout/lProcess3"/>
    <dgm:cxn modelId="{B8CB83B6-A3CF-4DBC-86AC-AA4F4699C5FC}" type="presParOf" srcId="{D40D5192-207C-466B-9686-C081D28CBBCA}" destId="{943170F5-4A53-45E9-B373-E5B74D0A3BC1}" srcOrd="0" destOrd="0" presId="urn:microsoft.com/office/officeart/2005/8/layout/lProcess3"/>
    <dgm:cxn modelId="{26802689-50E1-41EE-8B8E-BE968FBC33DF}" type="presParOf" srcId="{D40D5192-207C-466B-9686-C081D28CBBCA}" destId="{57E99E03-1374-4101-A65A-8DEF3354B071}" srcOrd="1" destOrd="0" presId="urn:microsoft.com/office/officeart/2005/8/layout/lProcess3"/>
    <dgm:cxn modelId="{B0EC1C8C-6348-44E7-ABF9-C665ADE02582}" type="presParOf" srcId="{D40D5192-207C-466B-9686-C081D28CBBCA}" destId="{01F13AEC-2E59-403D-AA62-E7DA73446CAD}" srcOrd="2" destOrd="0" presId="urn:microsoft.com/office/officeart/2005/8/layout/lProcess3"/>
    <dgm:cxn modelId="{C01DDBE3-DE37-4BD4-A25C-AB9EF8975E21}" type="presParOf" srcId="{D40D5192-207C-466B-9686-C081D28CBBCA}" destId="{EC228F72-BDEE-4CEC-A2BB-1E61E7043D04}" srcOrd="3" destOrd="0" presId="urn:microsoft.com/office/officeart/2005/8/layout/lProcess3"/>
    <dgm:cxn modelId="{AAF0A1CD-58EA-477B-BEEA-1728722E3FC9}" type="presParOf" srcId="{D40D5192-207C-466B-9686-C081D28CBBCA}" destId="{1BB83885-3429-456B-8E86-206850D0C8CC}" srcOrd="4" destOrd="0" presId="urn:microsoft.com/office/officeart/2005/8/layout/lProcess3"/>
    <dgm:cxn modelId="{CF2953CD-9004-43BF-AFDE-DBE8FB6F86F4}" type="presParOf" srcId="{D40D5192-207C-466B-9686-C081D28CBBCA}" destId="{7C8B21E7-E1FD-4A81-8B85-C86AE6C567DA}" srcOrd="5" destOrd="0" presId="urn:microsoft.com/office/officeart/2005/8/layout/lProcess3"/>
    <dgm:cxn modelId="{785F5454-B0E0-4BF3-906D-FC6F4197121B}" type="presParOf" srcId="{D40D5192-207C-466B-9686-C081D28CBBCA}" destId="{6AD420A7-90DC-47A0-97F0-6192F0228C01}" srcOrd="6" destOrd="0" presId="urn:microsoft.com/office/officeart/2005/8/layout/lProcess3"/>
    <dgm:cxn modelId="{DE24A607-F6DF-4A3F-A290-8542ECD819FF}" type="presParOf" srcId="{7FA7F91D-ED0F-44DF-82EA-77EBEB74504A}" destId="{0CFD8626-B03A-4B37-A02D-0B9BF6C1FB6E}" srcOrd="5" destOrd="0" presId="urn:microsoft.com/office/officeart/2005/8/layout/lProcess3"/>
    <dgm:cxn modelId="{61FD4FB6-3A12-48C3-9646-9B4F4629A237}" type="presParOf" srcId="{7FA7F91D-ED0F-44DF-82EA-77EBEB74504A}" destId="{23DE1020-7178-48A2-974B-BCE0F6CCDCAB}" srcOrd="6" destOrd="0" presId="urn:microsoft.com/office/officeart/2005/8/layout/lProcess3"/>
    <dgm:cxn modelId="{7F433F57-8C2D-40DC-A21A-242F7F91A1E4}" type="presParOf" srcId="{23DE1020-7178-48A2-974B-BCE0F6CCDCAB}" destId="{F8B34604-CBEE-45E8-9C00-7EE969F05608}" srcOrd="0" destOrd="0" presId="urn:microsoft.com/office/officeart/2005/8/layout/lProcess3"/>
    <dgm:cxn modelId="{C6D7F124-F4A6-4E0D-A08A-564A7F5A493B}" type="presParOf" srcId="{23DE1020-7178-48A2-974B-BCE0F6CCDCAB}" destId="{BC1B3F32-F834-4F69-8FAF-5BD8E46785B4}" srcOrd="1" destOrd="0" presId="urn:microsoft.com/office/officeart/2005/8/layout/lProcess3"/>
    <dgm:cxn modelId="{99076E0A-AFFB-4D34-B824-99C00FBA7CC1}" type="presParOf" srcId="{23DE1020-7178-48A2-974B-BCE0F6CCDCAB}" destId="{38392CCE-19EE-4AF6-A671-B2538ABDC5C7}" srcOrd="2" destOrd="0" presId="urn:microsoft.com/office/officeart/2005/8/layout/lProcess3"/>
    <dgm:cxn modelId="{06040531-2DFE-4A4C-881F-4DF36248696A}" type="presParOf" srcId="{23DE1020-7178-48A2-974B-BCE0F6CCDCAB}" destId="{D68458DB-50C5-47E9-AB27-6FF44426B3BD}" srcOrd="3" destOrd="0" presId="urn:microsoft.com/office/officeart/2005/8/layout/lProcess3"/>
    <dgm:cxn modelId="{3F40A224-5E4F-4900-B867-077BE74F273A}" type="presParOf" srcId="{23DE1020-7178-48A2-974B-BCE0F6CCDCAB}" destId="{C3922777-3915-4BEC-AD81-F6E6334418A4}" srcOrd="4" destOrd="0" presId="urn:microsoft.com/office/officeart/2005/8/layout/lProcess3"/>
    <dgm:cxn modelId="{02ECBA2B-6861-4869-AF60-14F1C7455047}" type="presParOf" srcId="{23DE1020-7178-48A2-974B-BCE0F6CCDCAB}" destId="{0AAE2F0F-7086-4CE7-9DE0-511E031DFE63}" srcOrd="5" destOrd="0" presId="urn:microsoft.com/office/officeart/2005/8/layout/lProcess3"/>
    <dgm:cxn modelId="{A858824B-A16B-42ED-BF18-7F00DABE071C}" type="presParOf" srcId="{23DE1020-7178-48A2-974B-BCE0F6CCDCAB}" destId="{30E4E6A0-4BF1-444D-9F93-EF21E94B7F9B}" srcOrd="6"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4C1AB55-BECC-4D0F-9D39-7F58570E5C57}"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13EB5966-AD5F-4C9A-9C89-99E999871614}">
      <dgm:prSet/>
      <dgm:spPr/>
      <dgm:t>
        <a:bodyPr/>
        <a:lstStyle/>
        <a:p>
          <a:pPr rtl="0"/>
          <a:r>
            <a:rPr lang="en-US" dirty="0"/>
            <a:t>Incentives are given to certain sectors and not to others</a:t>
          </a:r>
        </a:p>
      </dgm:t>
    </dgm:pt>
    <dgm:pt modelId="{F58824B4-2ACB-4AA3-BE13-27746A832BE4}" type="parTrans" cxnId="{A10F2FF0-9D6F-40BF-AD90-D224468707E6}">
      <dgm:prSet/>
      <dgm:spPr/>
      <dgm:t>
        <a:bodyPr/>
        <a:lstStyle/>
        <a:p>
          <a:endParaRPr lang="en-US"/>
        </a:p>
      </dgm:t>
    </dgm:pt>
    <dgm:pt modelId="{845842A5-1DD7-4B65-96DB-64A5FF8F519D}" type="sibTrans" cxnId="{A10F2FF0-9D6F-40BF-AD90-D224468707E6}">
      <dgm:prSet/>
      <dgm:spPr/>
      <dgm:t>
        <a:bodyPr/>
        <a:lstStyle/>
        <a:p>
          <a:endParaRPr lang="en-US"/>
        </a:p>
      </dgm:t>
    </dgm:pt>
    <dgm:pt modelId="{72964C2A-5BCB-462E-ADCB-8D00B023EA28}">
      <dgm:prSet/>
      <dgm:spPr/>
      <dgm:t>
        <a:bodyPr/>
        <a:lstStyle/>
        <a:p>
          <a:pPr rtl="0"/>
          <a:r>
            <a:rPr lang="en-US" dirty="0"/>
            <a:t>Too much revenue is lost on incentives</a:t>
          </a:r>
        </a:p>
      </dgm:t>
    </dgm:pt>
    <dgm:pt modelId="{FC3E30E3-DE2B-4416-A714-7C81B73D6A19}" type="parTrans" cxnId="{0F5161EC-4979-4482-BD7C-3DB0B0E29E2F}">
      <dgm:prSet/>
      <dgm:spPr/>
      <dgm:t>
        <a:bodyPr/>
        <a:lstStyle/>
        <a:p>
          <a:endParaRPr lang="en-US"/>
        </a:p>
      </dgm:t>
    </dgm:pt>
    <dgm:pt modelId="{61C60267-5E5E-4A91-BF16-09DF9DC36FEF}" type="sibTrans" cxnId="{0F5161EC-4979-4482-BD7C-3DB0B0E29E2F}">
      <dgm:prSet/>
      <dgm:spPr/>
      <dgm:t>
        <a:bodyPr/>
        <a:lstStyle/>
        <a:p>
          <a:endParaRPr lang="en-US"/>
        </a:p>
      </dgm:t>
    </dgm:pt>
    <dgm:pt modelId="{AA3BCFAB-EA4F-402F-8813-7EB7923729F3}">
      <dgm:prSet/>
      <dgm:spPr/>
      <dgm:t>
        <a:bodyPr/>
        <a:lstStyle/>
        <a:p>
          <a:pPr rtl="0"/>
          <a:r>
            <a:rPr lang="en-US" dirty="0"/>
            <a:t>Unclear which are the right sectors to support</a:t>
          </a:r>
        </a:p>
      </dgm:t>
    </dgm:pt>
    <dgm:pt modelId="{BBD56169-017C-4E99-B495-6F290BC26CD1}" type="parTrans" cxnId="{B8C29258-2A54-403E-8187-A093782F2668}">
      <dgm:prSet/>
      <dgm:spPr/>
      <dgm:t>
        <a:bodyPr/>
        <a:lstStyle/>
        <a:p>
          <a:endParaRPr lang="en-US"/>
        </a:p>
      </dgm:t>
    </dgm:pt>
    <dgm:pt modelId="{F46953D5-5038-4BCA-ADEA-C05FEA3050F2}" type="sibTrans" cxnId="{B8C29258-2A54-403E-8187-A093782F2668}">
      <dgm:prSet/>
      <dgm:spPr/>
      <dgm:t>
        <a:bodyPr/>
        <a:lstStyle/>
        <a:p>
          <a:endParaRPr lang="en-US"/>
        </a:p>
      </dgm:t>
    </dgm:pt>
    <dgm:pt modelId="{EAB884C8-E03F-4419-9C61-D6ECC98B1353}">
      <dgm:prSet/>
      <dgm:spPr/>
      <dgm:t>
        <a:bodyPr/>
        <a:lstStyle/>
        <a:p>
          <a:pPr rtl="0"/>
          <a:r>
            <a:rPr lang="en-US" dirty="0"/>
            <a:t>What are the right metrics to use (investment size, value addition, jobs, </a:t>
          </a:r>
          <a:r>
            <a:rPr lang="en-US" dirty="0" err="1"/>
            <a:t>etc</a:t>
          </a:r>
          <a:r>
            <a:rPr lang="en-US" dirty="0"/>
            <a:t>)?</a:t>
          </a:r>
        </a:p>
      </dgm:t>
    </dgm:pt>
    <dgm:pt modelId="{162BC541-DAD3-4299-8805-D71222AC90F5}" type="parTrans" cxnId="{447D9E75-697B-4005-A130-3E2953C02C7D}">
      <dgm:prSet/>
      <dgm:spPr/>
      <dgm:t>
        <a:bodyPr/>
        <a:lstStyle/>
        <a:p>
          <a:endParaRPr lang="en-US"/>
        </a:p>
      </dgm:t>
    </dgm:pt>
    <dgm:pt modelId="{3E5CDAEB-86F7-421B-B4FC-0379455F47D1}" type="sibTrans" cxnId="{447D9E75-697B-4005-A130-3E2953C02C7D}">
      <dgm:prSet/>
      <dgm:spPr/>
      <dgm:t>
        <a:bodyPr/>
        <a:lstStyle/>
        <a:p>
          <a:endParaRPr lang="en-US"/>
        </a:p>
      </dgm:t>
    </dgm:pt>
    <dgm:pt modelId="{611751C2-66A1-479F-86FC-05B6ADF20BB7}">
      <dgm:prSet/>
      <dgm:spPr/>
      <dgm:t>
        <a:bodyPr/>
        <a:lstStyle/>
        <a:p>
          <a:pPr rtl="0"/>
          <a:r>
            <a:rPr lang="en-US" dirty="0"/>
            <a:t>Unequal treatment of sectors - distortions</a:t>
          </a:r>
        </a:p>
      </dgm:t>
    </dgm:pt>
    <dgm:pt modelId="{0BAAA9CF-2CB3-4AE8-B726-F8D979EA1209}" type="parTrans" cxnId="{DC9E9C77-43E1-4B93-8EBF-642EC139BABE}">
      <dgm:prSet/>
      <dgm:spPr/>
      <dgm:t>
        <a:bodyPr/>
        <a:lstStyle/>
        <a:p>
          <a:endParaRPr lang="en-US"/>
        </a:p>
      </dgm:t>
    </dgm:pt>
    <dgm:pt modelId="{D33FFEC7-8970-4351-9ECC-8F5FFEB40E9D}" type="sibTrans" cxnId="{DC9E9C77-43E1-4B93-8EBF-642EC139BABE}">
      <dgm:prSet/>
      <dgm:spPr/>
      <dgm:t>
        <a:bodyPr/>
        <a:lstStyle/>
        <a:p>
          <a:endParaRPr lang="en-US"/>
        </a:p>
      </dgm:t>
    </dgm:pt>
    <dgm:pt modelId="{810BFD15-BCD9-4010-AABA-CD15EC9F8635}">
      <dgm:prSet/>
      <dgm:spPr/>
      <dgm:t>
        <a:bodyPr/>
        <a:lstStyle/>
        <a:p>
          <a:pPr rtl="0"/>
          <a:r>
            <a:rPr lang="en-US" dirty="0"/>
            <a:t>What is the ‘right’ amount of incentives to give</a:t>
          </a:r>
        </a:p>
      </dgm:t>
    </dgm:pt>
    <dgm:pt modelId="{14F3825F-5DCD-44DB-9EA9-BA11D9C81789}" type="parTrans" cxnId="{239D112E-5646-41CF-B45F-D9284FF3A53B}">
      <dgm:prSet/>
      <dgm:spPr/>
      <dgm:t>
        <a:bodyPr/>
        <a:lstStyle/>
        <a:p>
          <a:endParaRPr lang="en-US"/>
        </a:p>
      </dgm:t>
    </dgm:pt>
    <dgm:pt modelId="{1E6F14D5-A08C-4902-8772-424DAD940DD7}" type="sibTrans" cxnId="{239D112E-5646-41CF-B45F-D9284FF3A53B}">
      <dgm:prSet/>
      <dgm:spPr/>
      <dgm:t>
        <a:bodyPr/>
        <a:lstStyle/>
        <a:p>
          <a:endParaRPr lang="en-US"/>
        </a:p>
      </dgm:t>
    </dgm:pt>
    <dgm:pt modelId="{F2C11B7B-1B38-48FA-BAD7-1A7EE6197723}">
      <dgm:prSet/>
      <dgm:spPr/>
      <dgm:t>
        <a:bodyPr/>
        <a:lstStyle/>
        <a:p>
          <a:pPr rtl="0"/>
          <a:r>
            <a:rPr lang="en-US" dirty="0"/>
            <a:t>Should we have a budget on how much incentives are given out?</a:t>
          </a:r>
        </a:p>
      </dgm:t>
    </dgm:pt>
    <dgm:pt modelId="{264495A6-6920-4BAC-9506-36B0ADB11536}" type="parTrans" cxnId="{B2870D44-050C-43F4-9645-FB7F63C99834}">
      <dgm:prSet/>
      <dgm:spPr/>
      <dgm:t>
        <a:bodyPr/>
        <a:lstStyle/>
        <a:p>
          <a:endParaRPr lang="en-US"/>
        </a:p>
      </dgm:t>
    </dgm:pt>
    <dgm:pt modelId="{76D21B32-58F9-4C9D-B9DB-59CCE479090C}" type="sibTrans" cxnId="{B2870D44-050C-43F4-9645-FB7F63C99834}">
      <dgm:prSet/>
      <dgm:spPr/>
      <dgm:t>
        <a:bodyPr/>
        <a:lstStyle/>
        <a:p>
          <a:endParaRPr lang="en-US"/>
        </a:p>
      </dgm:t>
    </dgm:pt>
    <dgm:pt modelId="{20B2C839-00CD-47B6-8980-4114E7B64269}">
      <dgm:prSet/>
      <dgm:spPr/>
      <dgm:t>
        <a:bodyPr/>
        <a:lstStyle/>
        <a:p>
          <a:pPr rtl="0"/>
          <a:r>
            <a:rPr lang="en-US" dirty="0"/>
            <a:t>How often should incentives be reviewed Cost-benefit analysis</a:t>
          </a:r>
        </a:p>
      </dgm:t>
    </dgm:pt>
    <dgm:pt modelId="{3D955A8C-D17B-4943-82FF-72DA0E5D77EC}" type="parTrans" cxnId="{16EE1FED-81BA-4F69-8B03-AF34E23FB592}">
      <dgm:prSet/>
      <dgm:spPr/>
      <dgm:t>
        <a:bodyPr/>
        <a:lstStyle/>
        <a:p>
          <a:endParaRPr lang="en-US"/>
        </a:p>
      </dgm:t>
    </dgm:pt>
    <dgm:pt modelId="{2FBB3BE3-725D-480C-9ECA-274C3D966D26}" type="sibTrans" cxnId="{16EE1FED-81BA-4F69-8B03-AF34E23FB592}">
      <dgm:prSet/>
      <dgm:spPr/>
      <dgm:t>
        <a:bodyPr/>
        <a:lstStyle/>
        <a:p>
          <a:endParaRPr lang="en-US"/>
        </a:p>
      </dgm:t>
    </dgm:pt>
    <dgm:pt modelId="{333DA46F-BCE6-450A-B904-AE6CC30EF56E}">
      <dgm:prSet/>
      <dgm:spPr/>
      <dgm:t>
        <a:bodyPr/>
        <a:lstStyle/>
        <a:p>
          <a:pPr rtl="0"/>
          <a:r>
            <a:rPr lang="en-US" dirty="0"/>
            <a:t>Which Incentives are better than others</a:t>
          </a:r>
        </a:p>
      </dgm:t>
    </dgm:pt>
    <dgm:pt modelId="{8A8E122D-1E41-4737-95C2-8A9A19454C5C}" type="parTrans" cxnId="{924723D9-F6B3-482A-A4FB-149519492F17}">
      <dgm:prSet/>
      <dgm:spPr/>
      <dgm:t>
        <a:bodyPr/>
        <a:lstStyle/>
        <a:p>
          <a:endParaRPr lang="en-US"/>
        </a:p>
      </dgm:t>
    </dgm:pt>
    <dgm:pt modelId="{FA3DD171-0C87-4057-A220-0E710C2CA7EE}" type="sibTrans" cxnId="{924723D9-F6B3-482A-A4FB-149519492F17}">
      <dgm:prSet/>
      <dgm:spPr/>
      <dgm:t>
        <a:bodyPr/>
        <a:lstStyle/>
        <a:p>
          <a:endParaRPr lang="en-US"/>
        </a:p>
      </dgm:t>
    </dgm:pt>
    <dgm:pt modelId="{DED93B93-7067-43B4-B3CA-58F31EFE889B}">
      <dgm:prSet/>
      <dgm:spPr/>
      <dgm:t>
        <a:bodyPr/>
        <a:lstStyle/>
        <a:p>
          <a:pPr rtl="0"/>
          <a:r>
            <a:rPr lang="en-US" dirty="0"/>
            <a:t>Income Tax Incentives vs Duty Exemptions vs VAT</a:t>
          </a:r>
        </a:p>
      </dgm:t>
    </dgm:pt>
    <dgm:pt modelId="{BDF14EDF-A85A-44DA-A10B-F2B2141C3841}" type="parTrans" cxnId="{4A89D8E8-3A5F-4C14-864B-83F35114CC2F}">
      <dgm:prSet/>
      <dgm:spPr/>
      <dgm:t>
        <a:bodyPr/>
        <a:lstStyle/>
        <a:p>
          <a:endParaRPr lang="en-US"/>
        </a:p>
      </dgm:t>
    </dgm:pt>
    <dgm:pt modelId="{831A1479-668D-48C4-9AF8-064A9185813F}" type="sibTrans" cxnId="{4A89D8E8-3A5F-4C14-864B-83F35114CC2F}">
      <dgm:prSet/>
      <dgm:spPr/>
      <dgm:t>
        <a:bodyPr/>
        <a:lstStyle/>
        <a:p>
          <a:endParaRPr lang="en-US"/>
        </a:p>
      </dgm:t>
    </dgm:pt>
    <dgm:pt modelId="{C1752695-A2B7-4878-8E05-1BC163A49A98}">
      <dgm:prSet/>
      <dgm:spPr/>
      <dgm:t>
        <a:bodyPr/>
        <a:lstStyle/>
        <a:p>
          <a:pPr rtl="0"/>
          <a:r>
            <a:rPr lang="en-US" dirty="0"/>
            <a:t>‘Performance based’ incentives</a:t>
          </a:r>
        </a:p>
      </dgm:t>
    </dgm:pt>
    <dgm:pt modelId="{AF8908F1-CD9C-441C-A3A7-36946FCCBCA5}" type="parTrans" cxnId="{D1F57003-7B1A-4DDB-983B-EB73D3EE672C}">
      <dgm:prSet/>
      <dgm:spPr/>
      <dgm:t>
        <a:bodyPr/>
        <a:lstStyle/>
        <a:p>
          <a:endParaRPr lang="en-US"/>
        </a:p>
      </dgm:t>
    </dgm:pt>
    <dgm:pt modelId="{721133B2-A233-43C2-875A-2718178CBD53}" type="sibTrans" cxnId="{D1F57003-7B1A-4DDB-983B-EB73D3EE672C}">
      <dgm:prSet/>
      <dgm:spPr/>
      <dgm:t>
        <a:bodyPr/>
        <a:lstStyle/>
        <a:p>
          <a:endParaRPr lang="en-US"/>
        </a:p>
      </dgm:t>
    </dgm:pt>
    <dgm:pt modelId="{19E284D4-67B4-4C21-A5B2-5CD6888BAFCA}">
      <dgm:prSet/>
      <dgm:spPr/>
      <dgm:t>
        <a:bodyPr/>
        <a:lstStyle/>
        <a:p>
          <a:pPr rtl="0"/>
          <a:r>
            <a:rPr lang="en-US" dirty="0"/>
            <a:t>Issues with Regional incentives</a:t>
          </a:r>
        </a:p>
      </dgm:t>
    </dgm:pt>
    <dgm:pt modelId="{8F564AD6-4B0B-4116-AA15-520C6286D423}" type="parTrans" cxnId="{02CB5ACD-56EA-494F-B790-20B18897472E}">
      <dgm:prSet/>
      <dgm:spPr/>
      <dgm:t>
        <a:bodyPr/>
        <a:lstStyle/>
        <a:p>
          <a:endParaRPr lang="en-US"/>
        </a:p>
      </dgm:t>
    </dgm:pt>
    <dgm:pt modelId="{576A718D-8798-4163-AC65-74CF078F98D4}" type="sibTrans" cxnId="{02CB5ACD-56EA-494F-B790-20B18897472E}">
      <dgm:prSet/>
      <dgm:spPr/>
      <dgm:t>
        <a:bodyPr/>
        <a:lstStyle/>
        <a:p>
          <a:endParaRPr lang="en-US"/>
        </a:p>
      </dgm:t>
    </dgm:pt>
    <dgm:pt modelId="{7FA7F91D-ED0F-44DF-82EA-77EBEB74504A}" type="pres">
      <dgm:prSet presAssocID="{D4C1AB55-BECC-4D0F-9D39-7F58570E5C57}" presName="Name0" presStyleCnt="0">
        <dgm:presLayoutVars>
          <dgm:chPref val="3"/>
          <dgm:dir/>
          <dgm:animLvl val="lvl"/>
          <dgm:resizeHandles/>
        </dgm:presLayoutVars>
      </dgm:prSet>
      <dgm:spPr/>
    </dgm:pt>
    <dgm:pt modelId="{23FEEC7E-6B34-46C8-BEE2-EBFDF03A605F}" type="pres">
      <dgm:prSet presAssocID="{13EB5966-AD5F-4C9A-9C89-99E999871614}" presName="horFlow" presStyleCnt="0"/>
      <dgm:spPr/>
    </dgm:pt>
    <dgm:pt modelId="{4BA7CFC4-4667-4ABF-ADD0-B94EB608CD8F}" type="pres">
      <dgm:prSet presAssocID="{13EB5966-AD5F-4C9A-9C89-99E999871614}" presName="bigChev" presStyleLbl="node1" presStyleIdx="0" presStyleCnt="3"/>
      <dgm:spPr/>
    </dgm:pt>
    <dgm:pt modelId="{4241817F-8A69-4ECB-8C34-251CA5AE759A}" type="pres">
      <dgm:prSet presAssocID="{BBD56169-017C-4E99-B495-6F290BC26CD1}" presName="parTrans" presStyleCnt="0"/>
      <dgm:spPr/>
    </dgm:pt>
    <dgm:pt modelId="{E204EA27-679B-404B-AFB0-55B739EFA32B}" type="pres">
      <dgm:prSet presAssocID="{AA3BCFAB-EA4F-402F-8813-7EB7923729F3}" presName="node" presStyleLbl="alignAccFollowNode1" presStyleIdx="0" presStyleCnt="9">
        <dgm:presLayoutVars>
          <dgm:bulletEnabled val="1"/>
        </dgm:presLayoutVars>
      </dgm:prSet>
      <dgm:spPr/>
    </dgm:pt>
    <dgm:pt modelId="{1D880291-CA27-46DC-8069-C888E56CFC63}" type="pres">
      <dgm:prSet presAssocID="{F46953D5-5038-4BCA-ADEA-C05FEA3050F2}" presName="sibTrans" presStyleCnt="0"/>
      <dgm:spPr/>
    </dgm:pt>
    <dgm:pt modelId="{CD0520B7-12B5-4045-A6D2-B9982006F8AF}" type="pres">
      <dgm:prSet presAssocID="{EAB884C8-E03F-4419-9C61-D6ECC98B1353}" presName="node" presStyleLbl="alignAccFollowNode1" presStyleIdx="1" presStyleCnt="9">
        <dgm:presLayoutVars>
          <dgm:bulletEnabled val="1"/>
        </dgm:presLayoutVars>
      </dgm:prSet>
      <dgm:spPr/>
    </dgm:pt>
    <dgm:pt modelId="{70A42378-30BA-485C-99DD-CC35AFACF0AF}" type="pres">
      <dgm:prSet presAssocID="{3E5CDAEB-86F7-421B-B4FC-0379455F47D1}" presName="sibTrans" presStyleCnt="0"/>
      <dgm:spPr/>
    </dgm:pt>
    <dgm:pt modelId="{9B38CFE3-F87C-4456-B688-7D05CE22AC8D}" type="pres">
      <dgm:prSet presAssocID="{611751C2-66A1-479F-86FC-05B6ADF20BB7}" presName="node" presStyleLbl="alignAccFollowNode1" presStyleIdx="2" presStyleCnt="9">
        <dgm:presLayoutVars>
          <dgm:bulletEnabled val="1"/>
        </dgm:presLayoutVars>
      </dgm:prSet>
      <dgm:spPr/>
    </dgm:pt>
    <dgm:pt modelId="{49AAB01E-BAFA-4F2B-8985-EDB4BAA38FE6}" type="pres">
      <dgm:prSet presAssocID="{13EB5966-AD5F-4C9A-9C89-99E999871614}" presName="vSp" presStyleCnt="0"/>
      <dgm:spPr/>
    </dgm:pt>
    <dgm:pt modelId="{A45EA190-A7FF-4037-8367-92255A6A3A46}" type="pres">
      <dgm:prSet presAssocID="{72964C2A-5BCB-462E-ADCB-8D00B023EA28}" presName="horFlow" presStyleCnt="0"/>
      <dgm:spPr/>
    </dgm:pt>
    <dgm:pt modelId="{CB71B5FA-3D06-4F2E-B1D3-0794BBA75089}" type="pres">
      <dgm:prSet presAssocID="{72964C2A-5BCB-462E-ADCB-8D00B023EA28}" presName="bigChev" presStyleLbl="node1" presStyleIdx="1" presStyleCnt="3"/>
      <dgm:spPr/>
    </dgm:pt>
    <dgm:pt modelId="{810AAAEC-06B7-4D4A-9D9B-B5340C5EEE4C}" type="pres">
      <dgm:prSet presAssocID="{14F3825F-5DCD-44DB-9EA9-BA11D9C81789}" presName="parTrans" presStyleCnt="0"/>
      <dgm:spPr/>
    </dgm:pt>
    <dgm:pt modelId="{A983C13B-65D0-482E-826B-C095FC00C7B1}" type="pres">
      <dgm:prSet presAssocID="{810BFD15-BCD9-4010-AABA-CD15EC9F8635}" presName="node" presStyleLbl="alignAccFollowNode1" presStyleIdx="3" presStyleCnt="9">
        <dgm:presLayoutVars>
          <dgm:bulletEnabled val="1"/>
        </dgm:presLayoutVars>
      </dgm:prSet>
      <dgm:spPr/>
    </dgm:pt>
    <dgm:pt modelId="{3FEF0957-B82C-49C4-9AAB-FA6A384581CF}" type="pres">
      <dgm:prSet presAssocID="{1E6F14D5-A08C-4902-8772-424DAD940DD7}" presName="sibTrans" presStyleCnt="0"/>
      <dgm:spPr/>
    </dgm:pt>
    <dgm:pt modelId="{D09C6D1C-67F7-4304-B72C-7B7058B6450D}" type="pres">
      <dgm:prSet presAssocID="{F2C11B7B-1B38-48FA-BAD7-1A7EE6197723}" presName="node" presStyleLbl="alignAccFollowNode1" presStyleIdx="4" presStyleCnt="9">
        <dgm:presLayoutVars>
          <dgm:bulletEnabled val="1"/>
        </dgm:presLayoutVars>
      </dgm:prSet>
      <dgm:spPr/>
    </dgm:pt>
    <dgm:pt modelId="{09CBC9A1-6493-4EB4-9116-66E22D488510}" type="pres">
      <dgm:prSet presAssocID="{76D21B32-58F9-4C9D-B9DB-59CCE479090C}" presName="sibTrans" presStyleCnt="0"/>
      <dgm:spPr/>
    </dgm:pt>
    <dgm:pt modelId="{18AF7FD9-AA34-40E9-A554-13C3FEC045E0}" type="pres">
      <dgm:prSet presAssocID="{20B2C839-00CD-47B6-8980-4114E7B64269}" presName="node" presStyleLbl="alignAccFollowNode1" presStyleIdx="5" presStyleCnt="9">
        <dgm:presLayoutVars>
          <dgm:bulletEnabled val="1"/>
        </dgm:presLayoutVars>
      </dgm:prSet>
      <dgm:spPr/>
    </dgm:pt>
    <dgm:pt modelId="{CF882DFC-D2B3-4225-AE3C-F9AB4FD423F8}" type="pres">
      <dgm:prSet presAssocID="{72964C2A-5BCB-462E-ADCB-8D00B023EA28}" presName="vSp" presStyleCnt="0"/>
      <dgm:spPr/>
    </dgm:pt>
    <dgm:pt modelId="{D40D5192-207C-466B-9686-C081D28CBBCA}" type="pres">
      <dgm:prSet presAssocID="{333DA46F-BCE6-450A-B904-AE6CC30EF56E}" presName="horFlow" presStyleCnt="0"/>
      <dgm:spPr/>
    </dgm:pt>
    <dgm:pt modelId="{943170F5-4A53-45E9-B373-E5B74D0A3BC1}" type="pres">
      <dgm:prSet presAssocID="{333DA46F-BCE6-450A-B904-AE6CC30EF56E}" presName="bigChev" presStyleLbl="node1" presStyleIdx="2" presStyleCnt="3"/>
      <dgm:spPr/>
    </dgm:pt>
    <dgm:pt modelId="{57E99E03-1374-4101-A65A-8DEF3354B071}" type="pres">
      <dgm:prSet presAssocID="{BDF14EDF-A85A-44DA-A10B-F2B2141C3841}" presName="parTrans" presStyleCnt="0"/>
      <dgm:spPr/>
    </dgm:pt>
    <dgm:pt modelId="{01F13AEC-2E59-403D-AA62-E7DA73446CAD}" type="pres">
      <dgm:prSet presAssocID="{DED93B93-7067-43B4-B3CA-58F31EFE889B}" presName="node" presStyleLbl="alignAccFollowNode1" presStyleIdx="6" presStyleCnt="9">
        <dgm:presLayoutVars>
          <dgm:bulletEnabled val="1"/>
        </dgm:presLayoutVars>
      </dgm:prSet>
      <dgm:spPr/>
    </dgm:pt>
    <dgm:pt modelId="{EC228F72-BDEE-4CEC-A2BB-1E61E7043D04}" type="pres">
      <dgm:prSet presAssocID="{831A1479-668D-48C4-9AF8-064A9185813F}" presName="sibTrans" presStyleCnt="0"/>
      <dgm:spPr/>
    </dgm:pt>
    <dgm:pt modelId="{1BB83885-3429-456B-8E86-206850D0C8CC}" type="pres">
      <dgm:prSet presAssocID="{19E284D4-67B4-4C21-A5B2-5CD6888BAFCA}" presName="node" presStyleLbl="alignAccFollowNode1" presStyleIdx="7" presStyleCnt="9">
        <dgm:presLayoutVars>
          <dgm:bulletEnabled val="1"/>
        </dgm:presLayoutVars>
      </dgm:prSet>
      <dgm:spPr/>
    </dgm:pt>
    <dgm:pt modelId="{7C8B21E7-E1FD-4A81-8B85-C86AE6C567DA}" type="pres">
      <dgm:prSet presAssocID="{576A718D-8798-4163-AC65-74CF078F98D4}" presName="sibTrans" presStyleCnt="0"/>
      <dgm:spPr/>
    </dgm:pt>
    <dgm:pt modelId="{6AD420A7-90DC-47A0-97F0-6192F0228C01}" type="pres">
      <dgm:prSet presAssocID="{C1752695-A2B7-4878-8E05-1BC163A49A98}" presName="node" presStyleLbl="alignAccFollowNode1" presStyleIdx="8" presStyleCnt="9">
        <dgm:presLayoutVars>
          <dgm:bulletEnabled val="1"/>
        </dgm:presLayoutVars>
      </dgm:prSet>
      <dgm:spPr/>
    </dgm:pt>
  </dgm:ptLst>
  <dgm:cxnLst>
    <dgm:cxn modelId="{D1F57003-7B1A-4DDB-983B-EB73D3EE672C}" srcId="{333DA46F-BCE6-450A-B904-AE6CC30EF56E}" destId="{C1752695-A2B7-4878-8E05-1BC163A49A98}" srcOrd="2" destOrd="0" parTransId="{AF8908F1-CD9C-441C-A3A7-36946FCCBCA5}" sibTransId="{721133B2-A233-43C2-875A-2718178CBD53}"/>
    <dgm:cxn modelId="{2F918310-8860-4EC2-AEBA-EA655B60FB7D}" type="presOf" srcId="{EAB884C8-E03F-4419-9C61-D6ECC98B1353}" destId="{CD0520B7-12B5-4045-A6D2-B9982006F8AF}" srcOrd="0" destOrd="0" presId="urn:microsoft.com/office/officeart/2005/8/layout/lProcess3"/>
    <dgm:cxn modelId="{239D112E-5646-41CF-B45F-D9284FF3A53B}" srcId="{72964C2A-5BCB-462E-ADCB-8D00B023EA28}" destId="{810BFD15-BCD9-4010-AABA-CD15EC9F8635}" srcOrd="0" destOrd="0" parTransId="{14F3825F-5DCD-44DB-9EA9-BA11D9C81789}" sibTransId="{1E6F14D5-A08C-4902-8772-424DAD940DD7}"/>
    <dgm:cxn modelId="{1EFC9A3F-158D-4B9F-8FA6-451D54B808E4}" type="presOf" srcId="{19E284D4-67B4-4C21-A5B2-5CD6888BAFCA}" destId="{1BB83885-3429-456B-8E86-206850D0C8CC}" srcOrd="0" destOrd="0" presId="urn:microsoft.com/office/officeart/2005/8/layout/lProcess3"/>
    <dgm:cxn modelId="{B2870D44-050C-43F4-9645-FB7F63C99834}" srcId="{72964C2A-5BCB-462E-ADCB-8D00B023EA28}" destId="{F2C11B7B-1B38-48FA-BAD7-1A7EE6197723}" srcOrd="1" destOrd="0" parTransId="{264495A6-6920-4BAC-9506-36B0ADB11536}" sibTransId="{76D21B32-58F9-4C9D-B9DB-59CCE479090C}"/>
    <dgm:cxn modelId="{B27CCB71-634B-46FA-9F70-1AAD4ABE69E6}" type="presOf" srcId="{611751C2-66A1-479F-86FC-05B6ADF20BB7}" destId="{9B38CFE3-F87C-4456-B688-7D05CE22AC8D}" srcOrd="0" destOrd="0" presId="urn:microsoft.com/office/officeart/2005/8/layout/lProcess3"/>
    <dgm:cxn modelId="{447D9E75-697B-4005-A130-3E2953C02C7D}" srcId="{13EB5966-AD5F-4C9A-9C89-99E999871614}" destId="{EAB884C8-E03F-4419-9C61-D6ECC98B1353}" srcOrd="1" destOrd="0" parTransId="{162BC541-DAD3-4299-8805-D71222AC90F5}" sibTransId="{3E5CDAEB-86F7-421B-B4FC-0379455F47D1}"/>
    <dgm:cxn modelId="{DC9E9C77-43E1-4B93-8EBF-642EC139BABE}" srcId="{13EB5966-AD5F-4C9A-9C89-99E999871614}" destId="{611751C2-66A1-479F-86FC-05B6ADF20BB7}" srcOrd="2" destOrd="0" parTransId="{0BAAA9CF-2CB3-4AE8-B726-F8D979EA1209}" sibTransId="{D33FFEC7-8970-4351-9ECC-8F5FFEB40E9D}"/>
    <dgm:cxn modelId="{B8C29258-2A54-403E-8187-A093782F2668}" srcId="{13EB5966-AD5F-4C9A-9C89-99E999871614}" destId="{AA3BCFAB-EA4F-402F-8813-7EB7923729F3}" srcOrd="0" destOrd="0" parTransId="{BBD56169-017C-4E99-B495-6F290BC26CD1}" sibTransId="{F46953D5-5038-4BCA-ADEA-C05FEA3050F2}"/>
    <dgm:cxn modelId="{7F30C97A-CDA7-42BE-850A-0157719FB7A2}" type="presOf" srcId="{13EB5966-AD5F-4C9A-9C89-99E999871614}" destId="{4BA7CFC4-4667-4ABF-ADD0-B94EB608CD8F}" srcOrd="0" destOrd="0" presId="urn:microsoft.com/office/officeart/2005/8/layout/lProcess3"/>
    <dgm:cxn modelId="{9A4DB780-77F5-478E-B455-B770978CEBF5}" type="presOf" srcId="{DED93B93-7067-43B4-B3CA-58F31EFE889B}" destId="{01F13AEC-2E59-403D-AA62-E7DA73446CAD}" srcOrd="0" destOrd="0" presId="urn:microsoft.com/office/officeart/2005/8/layout/lProcess3"/>
    <dgm:cxn modelId="{DF0C3BAA-7C41-49DD-9463-6FA9EFB3BB90}" type="presOf" srcId="{20B2C839-00CD-47B6-8980-4114E7B64269}" destId="{18AF7FD9-AA34-40E9-A554-13C3FEC045E0}" srcOrd="0" destOrd="0" presId="urn:microsoft.com/office/officeart/2005/8/layout/lProcess3"/>
    <dgm:cxn modelId="{E8BE66B7-08B7-4BB7-8FB3-B3D1DE9AE8B8}" type="presOf" srcId="{C1752695-A2B7-4878-8E05-1BC163A49A98}" destId="{6AD420A7-90DC-47A0-97F0-6192F0228C01}" srcOrd="0" destOrd="0" presId="urn:microsoft.com/office/officeart/2005/8/layout/lProcess3"/>
    <dgm:cxn modelId="{7CD52EC6-C739-41F3-86AD-73498C30D657}" type="presOf" srcId="{810BFD15-BCD9-4010-AABA-CD15EC9F8635}" destId="{A983C13B-65D0-482E-826B-C095FC00C7B1}" srcOrd="0" destOrd="0" presId="urn:microsoft.com/office/officeart/2005/8/layout/lProcess3"/>
    <dgm:cxn modelId="{94D4E0C7-1AA0-435C-AE24-A2760FA7A790}" type="presOf" srcId="{72964C2A-5BCB-462E-ADCB-8D00B023EA28}" destId="{CB71B5FA-3D06-4F2E-B1D3-0794BBA75089}" srcOrd="0" destOrd="0" presId="urn:microsoft.com/office/officeart/2005/8/layout/lProcess3"/>
    <dgm:cxn modelId="{02CB5ACD-56EA-494F-B790-20B18897472E}" srcId="{333DA46F-BCE6-450A-B904-AE6CC30EF56E}" destId="{19E284D4-67B4-4C21-A5B2-5CD6888BAFCA}" srcOrd="1" destOrd="0" parTransId="{8F564AD6-4B0B-4116-AA15-520C6286D423}" sibTransId="{576A718D-8798-4163-AC65-74CF078F98D4}"/>
    <dgm:cxn modelId="{CB290ECE-79B3-46D3-94F3-DF2FB0B59736}" type="presOf" srcId="{F2C11B7B-1B38-48FA-BAD7-1A7EE6197723}" destId="{D09C6D1C-67F7-4304-B72C-7B7058B6450D}" srcOrd="0" destOrd="0" presId="urn:microsoft.com/office/officeart/2005/8/layout/lProcess3"/>
    <dgm:cxn modelId="{B7567DD2-64C7-442F-B4AB-B2381F43EA42}" type="presOf" srcId="{D4C1AB55-BECC-4D0F-9D39-7F58570E5C57}" destId="{7FA7F91D-ED0F-44DF-82EA-77EBEB74504A}" srcOrd="0" destOrd="0" presId="urn:microsoft.com/office/officeart/2005/8/layout/lProcess3"/>
    <dgm:cxn modelId="{924723D9-F6B3-482A-A4FB-149519492F17}" srcId="{D4C1AB55-BECC-4D0F-9D39-7F58570E5C57}" destId="{333DA46F-BCE6-450A-B904-AE6CC30EF56E}" srcOrd="2" destOrd="0" parTransId="{8A8E122D-1E41-4737-95C2-8A9A19454C5C}" sibTransId="{FA3DD171-0C87-4057-A220-0E710C2CA7EE}"/>
    <dgm:cxn modelId="{4A89D8E8-3A5F-4C14-864B-83F35114CC2F}" srcId="{333DA46F-BCE6-450A-B904-AE6CC30EF56E}" destId="{DED93B93-7067-43B4-B3CA-58F31EFE889B}" srcOrd="0" destOrd="0" parTransId="{BDF14EDF-A85A-44DA-A10B-F2B2141C3841}" sibTransId="{831A1479-668D-48C4-9AF8-064A9185813F}"/>
    <dgm:cxn modelId="{0F5161EC-4979-4482-BD7C-3DB0B0E29E2F}" srcId="{D4C1AB55-BECC-4D0F-9D39-7F58570E5C57}" destId="{72964C2A-5BCB-462E-ADCB-8D00B023EA28}" srcOrd="1" destOrd="0" parTransId="{FC3E30E3-DE2B-4416-A714-7C81B73D6A19}" sibTransId="{61C60267-5E5E-4A91-BF16-09DF9DC36FEF}"/>
    <dgm:cxn modelId="{16EE1FED-81BA-4F69-8B03-AF34E23FB592}" srcId="{72964C2A-5BCB-462E-ADCB-8D00B023EA28}" destId="{20B2C839-00CD-47B6-8980-4114E7B64269}" srcOrd="2" destOrd="0" parTransId="{3D955A8C-D17B-4943-82FF-72DA0E5D77EC}" sibTransId="{2FBB3BE3-725D-480C-9ECA-274C3D966D26}"/>
    <dgm:cxn modelId="{A10F2FF0-9D6F-40BF-AD90-D224468707E6}" srcId="{D4C1AB55-BECC-4D0F-9D39-7F58570E5C57}" destId="{13EB5966-AD5F-4C9A-9C89-99E999871614}" srcOrd="0" destOrd="0" parTransId="{F58824B4-2ACB-4AA3-BE13-27746A832BE4}" sibTransId="{845842A5-1DD7-4B65-96DB-64A5FF8F519D}"/>
    <dgm:cxn modelId="{C97570F3-9C6C-4591-ADB6-4FEB39D21BDC}" type="presOf" srcId="{333DA46F-BCE6-450A-B904-AE6CC30EF56E}" destId="{943170F5-4A53-45E9-B373-E5B74D0A3BC1}" srcOrd="0" destOrd="0" presId="urn:microsoft.com/office/officeart/2005/8/layout/lProcess3"/>
    <dgm:cxn modelId="{91794AF4-0129-4356-8A6C-3149AC6F3D18}" type="presOf" srcId="{AA3BCFAB-EA4F-402F-8813-7EB7923729F3}" destId="{E204EA27-679B-404B-AFB0-55B739EFA32B}" srcOrd="0" destOrd="0" presId="urn:microsoft.com/office/officeart/2005/8/layout/lProcess3"/>
    <dgm:cxn modelId="{D2FAA128-7319-425A-B053-5D0C3DE49F57}" type="presParOf" srcId="{7FA7F91D-ED0F-44DF-82EA-77EBEB74504A}" destId="{23FEEC7E-6B34-46C8-BEE2-EBFDF03A605F}" srcOrd="0" destOrd="0" presId="urn:microsoft.com/office/officeart/2005/8/layout/lProcess3"/>
    <dgm:cxn modelId="{B2BC6235-A9EF-484B-804B-57E3C8DA9893}" type="presParOf" srcId="{23FEEC7E-6B34-46C8-BEE2-EBFDF03A605F}" destId="{4BA7CFC4-4667-4ABF-ADD0-B94EB608CD8F}" srcOrd="0" destOrd="0" presId="urn:microsoft.com/office/officeart/2005/8/layout/lProcess3"/>
    <dgm:cxn modelId="{FF7FDD2B-AA4D-4B57-B625-DCFA16E71641}" type="presParOf" srcId="{23FEEC7E-6B34-46C8-BEE2-EBFDF03A605F}" destId="{4241817F-8A69-4ECB-8C34-251CA5AE759A}" srcOrd="1" destOrd="0" presId="urn:microsoft.com/office/officeart/2005/8/layout/lProcess3"/>
    <dgm:cxn modelId="{2B6447B9-E147-4A63-B500-FA9508B704D4}" type="presParOf" srcId="{23FEEC7E-6B34-46C8-BEE2-EBFDF03A605F}" destId="{E204EA27-679B-404B-AFB0-55B739EFA32B}" srcOrd="2" destOrd="0" presId="urn:microsoft.com/office/officeart/2005/8/layout/lProcess3"/>
    <dgm:cxn modelId="{A9B4E85E-8FDD-459A-9C03-2F65724EA919}" type="presParOf" srcId="{23FEEC7E-6B34-46C8-BEE2-EBFDF03A605F}" destId="{1D880291-CA27-46DC-8069-C888E56CFC63}" srcOrd="3" destOrd="0" presId="urn:microsoft.com/office/officeart/2005/8/layout/lProcess3"/>
    <dgm:cxn modelId="{22129AD9-EEC4-4299-BA64-0D36458AE40C}" type="presParOf" srcId="{23FEEC7E-6B34-46C8-BEE2-EBFDF03A605F}" destId="{CD0520B7-12B5-4045-A6D2-B9982006F8AF}" srcOrd="4" destOrd="0" presId="urn:microsoft.com/office/officeart/2005/8/layout/lProcess3"/>
    <dgm:cxn modelId="{70769327-4261-4ECB-95B7-8501B4DDA02A}" type="presParOf" srcId="{23FEEC7E-6B34-46C8-BEE2-EBFDF03A605F}" destId="{70A42378-30BA-485C-99DD-CC35AFACF0AF}" srcOrd="5" destOrd="0" presId="urn:microsoft.com/office/officeart/2005/8/layout/lProcess3"/>
    <dgm:cxn modelId="{01ECD56B-54A6-44F7-B8A9-955169D2668F}" type="presParOf" srcId="{23FEEC7E-6B34-46C8-BEE2-EBFDF03A605F}" destId="{9B38CFE3-F87C-4456-B688-7D05CE22AC8D}" srcOrd="6" destOrd="0" presId="urn:microsoft.com/office/officeart/2005/8/layout/lProcess3"/>
    <dgm:cxn modelId="{801E03FC-02E4-4C59-B247-FCC410A461BD}" type="presParOf" srcId="{7FA7F91D-ED0F-44DF-82EA-77EBEB74504A}" destId="{49AAB01E-BAFA-4F2B-8985-EDB4BAA38FE6}" srcOrd="1" destOrd="0" presId="urn:microsoft.com/office/officeart/2005/8/layout/lProcess3"/>
    <dgm:cxn modelId="{300C4D04-F43A-475A-8A2E-D0FA5F916801}" type="presParOf" srcId="{7FA7F91D-ED0F-44DF-82EA-77EBEB74504A}" destId="{A45EA190-A7FF-4037-8367-92255A6A3A46}" srcOrd="2" destOrd="0" presId="urn:microsoft.com/office/officeart/2005/8/layout/lProcess3"/>
    <dgm:cxn modelId="{DA76A564-573B-4759-BD0F-4A0A3308F68E}" type="presParOf" srcId="{A45EA190-A7FF-4037-8367-92255A6A3A46}" destId="{CB71B5FA-3D06-4F2E-B1D3-0794BBA75089}" srcOrd="0" destOrd="0" presId="urn:microsoft.com/office/officeart/2005/8/layout/lProcess3"/>
    <dgm:cxn modelId="{B6538F60-FD0C-48E3-960E-3194324CF199}" type="presParOf" srcId="{A45EA190-A7FF-4037-8367-92255A6A3A46}" destId="{810AAAEC-06B7-4D4A-9D9B-B5340C5EEE4C}" srcOrd="1" destOrd="0" presId="urn:microsoft.com/office/officeart/2005/8/layout/lProcess3"/>
    <dgm:cxn modelId="{DA6038DC-40FB-4236-977E-47AF05E3D142}" type="presParOf" srcId="{A45EA190-A7FF-4037-8367-92255A6A3A46}" destId="{A983C13B-65D0-482E-826B-C095FC00C7B1}" srcOrd="2" destOrd="0" presId="urn:microsoft.com/office/officeart/2005/8/layout/lProcess3"/>
    <dgm:cxn modelId="{2887EB0B-B47E-4809-96A0-E673B6496046}" type="presParOf" srcId="{A45EA190-A7FF-4037-8367-92255A6A3A46}" destId="{3FEF0957-B82C-49C4-9AAB-FA6A384581CF}" srcOrd="3" destOrd="0" presId="urn:microsoft.com/office/officeart/2005/8/layout/lProcess3"/>
    <dgm:cxn modelId="{D127C617-26B6-49B5-BBC1-5A6AAACCF98E}" type="presParOf" srcId="{A45EA190-A7FF-4037-8367-92255A6A3A46}" destId="{D09C6D1C-67F7-4304-B72C-7B7058B6450D}" srcOrd="4" destOrd="0" presId="urn:microsoft.com/office/officeart/2005/8/layout/lProcess3"/>
    <dgm:cxn modelId="{2C6513DD-54F2-405D-A7A5-FEA62E76860A}" type="presParOf" srcId="{A45EA190-A7FF-4037-8367-92255A6A3A46}" destId="{09CBC9A1-6493-4EB4-9116-66E22D488510}" srcOrd="5" destOrd="0" presId="urn:microsoft.com/office/officeart/2005/8/layout/lProcess3"/>
    <dgm:cxn modelId="{9D6799B1-57F6-4119-8685-A2884B475B99}" type="presParOf" srcId="{A45EA190-A7FF-4037-8367-92255A6A3A46}" destId="{18AF7FD9-AA34-40E9-A554-13C3FEC045E0}" srcOrd="6" destOrd="0" presId="urn:microsoft.com/office/officeart/2005/8/layout/lProcess3"/>
    <dgm:cxn modelId="{A8AD9779-CC43-44E6-A8F9-EF1E0D136F30}" type="presParOf" srcId="{7FA7F91D-ED0F-44DF-82EA-77EBEB74504A}" destId="{CF882DFC-D2B3-4225-AE3C-F9AB4FD423F8}" srcOrd="3" destOrd="0" presId="urn:microsoft.com/office/officeart/2005/8/layout/lProcess3"/>
    <dgm:cxn modelId="{E909AC19-E8C6-4B54-9FAF-87192A9B14E7}" type="presParOf" srcId="{7FA7F91D-ED0F-44DF-82EA-77EBEB74504A}" destId="{D40D5192-207C-466B-9686-C081D28CBBCA}" srcOrd="4" destOrd="0" presId="urn:microsoft.com/office/officeart/2005/8/layout/lProcess3"/>
    <dgm:cxn modelId="{88C08ACE-F56F-4580-99D0-0E3B96568346}" type="presParOf" srcId="{D40D5192-207C-466B-9686-C081D28CBBCA}" destId="{943170F5-4A53-45E9-B373-E5B74D0A3BC1}" srcOrd="0" destOrd="0" presId="urn:microsoft.com/office/officeart/2005/8/layout/lProcess3"/>
    <dgm:cxn modelId="{3A68448C-5E8B-47A0-AAD1-C7D86BD8B29A}" type="presParOf" srcId="{D40D5192-207C-466B-9686-C081D28CBBCA}" destId="{57E99E03-1374-4101-A65A-8DEF3354B071}" srcOrd="1" destOrd="0" presId="urn:microsoft.com/office/officeart/2005/8/layout/lProcess3"/>
    <dgm:cxn modelId="{AF55995A-5DA2-499C-A660-44AF6F4DC5C0}" type="presParOf" srcId="{D40D5192-207C-466B-9686-C081D28CBBCA}" destId="{01F13AEC-2E59-403D-AA62-E7DA73446CAD}" srcOrd="2" destOrd="0" presId="urn:microsoft.com/office/officeart/2005/8/layout/lProcess3"/>
    <dgm:cxn modelId="{EE6B801F-1ACC-48BF-B8B7-3EB85BCE4EFF}" type="presParOf" srcId="{D40D5192-207C-466B-9686-C081D28CBBCA}" destId="{EC228F72-BDEE-4CEC-A2BB-1E61E7043D04}" srcOrd="3" destOrd="0" presId="urn:microsoft.com/office/officeart/2005/8/layout/lProcess3"/>
    <dgm:cxn modelId="{082CE904-6D19-4639-8D90-38C8FEDE7C93}" type="presParOf" srcId="{D40D5192-207C-466B-9686-C081D28CBBCA}" destId="{1BB83885-3429-456B-8E86-206850D0C8CC}" srcOrd="4" destOrd="0" presId="urn:microsoft.com/office/officeart/2005/8/layout/lProcess3"/>
    <dgm:cxn modelId="{53E2C437-B050-4A01-BA94-CF4D30099126}" type="presParOf" srcId="{D40D5192-207C-466B-9686-C081D28CBBCA}" destId="{7C8B21E7-E1FD-4A81-8B85-C86AE6C567DA}" srcOrd="5" destOrd="0" presId="urn:microsoft.com/office/officeart/2005/8/layout/lProcess3"/>
    <dgm:cxn modelId="{5292C5CD-4CA8-481B-A3BC-296E6DC8360E}" type="presParOf" srcId="{D40D5192-207C-466B-9686-C081D28CBBCA}" destId="{6AD420A7-90DC-47A0-97F0-6192F0228C01}" srcOrd="6"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A1ACB-0D57-4013-92E4-4CB184BC1003}">
      <dsp:nvSpPr>
        <dsp:cNvPr id="0" name=""/>
        <dsp:cNvSpPr/>
      </dsp:nvSpPr>
      <dsp:spPr>
        <a:xfrm>
          <a:off x="0" y="0"/>
          <a:ext cx="3046809" cy="6096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dirty="0"/>
            <a:t>General  Tax Holiday </a:t>
          </a:r>
          <a:r>
            <a:rPr lang="en-US" sz="2200" b="1" kern="1200" dirty="0">
              <a:sym typeface="Wingdings"/>
            </a:rPr>
            <a:t></a:t>
          </a:r>
          <a:r>
            <a:rPr lang="en-US" sz="2200" b="1" kern="1200" dirty="0"/>
            <a:t>  </a:t>
          </a:r>
        </a:p>
      </dsp:txBody>
      <dsp:txXfrm>
        <a:off x="17855" y="17855"/>
        <a:ext cx="3011099" cy="573890"/>
      </dsp:txXfrm>
    </dsp:sp>
    <dsp:sp modelId="{44F16CB5-7A7F-4122-AEE6-80D8AA676C78}">
      <dsp:nvSpPr>
        <dsp:cNvPr id="0" name=""/>
        <dsp:cNvSpPr/>
      </dsp:nvSpPr>
      <dsp:spPr>
        <a:xfrm>
          <a:off x="3411804" y="0"/>
          <a:ext cx="526766" cy="60960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3411804" y="121920"/>
        <a:ext cx="368736" cy="365760"/>
      </dsp:txXfrm>
    </dsp:sp>
    <dsp:sp modelId="{1C814424-52F9-48F2-9DDA-4E7CC8D2BD9D}">
      <dsp:nvSpPr>
        <dsp:cNvPr id="0" name=""/>
        <dsp:cNvSpPr/>
      </dsp:nvSpPr>
      <dsp:spPr>
        <a:xfrm>
          <a:off x="4266961" y="0"/>
          <a:ext cx="3046809" cy="6096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dirty="0"/>
            <a:t>Investment </a:t>
          </a:r>
          <a:r>
            <a:rPr lang="en-US" sz="2200" b="1" kern="1200" dirty="0">
              <a:sym typeface="Wingdings"/>
            </a:rPr>
            <a:t></a:t>
          </a:r>
          <a:endParaRPr lang="en-US" sz="2200" b="1" kern="1200" dirty="0"/>
        </a:p>
      </dsp:txBody>
      <dsp:txXfrm>
        <a:off x="4284816" y="17855"/>
        <a:ext cx="3011099" cy="5738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A1ACB-0D57-4013-92E4-4CB184BC1003}">
      <dsp:nvSpPr>
        <dsp:cNvPr id="0" name=""/>
        <dsp:cNvSpPr/>
      </dsp:nvSpPr>
      <dsp:spPr>
        <a:xfrm>
          <a:off x="7" y="0"/>
          <a:ext cx="3046809" cy="6096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dirty="0"/>
            <a:t>Export Tax Holiday </a:t>
          </a:r>
          <a:r>
            <a:rPr lang="en-US" sz="2200" b="1" kern="1200" dirty="0">
              <a:sym typeface="Wingdings"/>
            </a:rPr>
            <a:t></a:t>
          </a:r>
          <a:endParaRPr lang="en-US" sz="2200" b="1" kern="1200" dirty="0"/>
        </a:p>
      </dsp:txBody>
      <dsp:txXfrm>
        <a:off x="17862" y="17855"/>
        <a:ext cx="3011099" cy="573890"/>
      </dsp:txXfrm>
    </dsp:sp>
    <dsp:sp modelId="{44F16CB5-7A7F-4122-AEE6-80D8AA676C78}">
      <dsp:nvSpPr>
        <dsp:cNvPr id="0" name=""/>
        <dsp:cNvSpPr/>
      </dsp:nvSpPr>
      <dsp:spPr>
        <a:xfrm>
          <a:off x="3388089" y="0"/>
          <a:ext cx="526763" cy="60960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3388089" y="121920"/>
        <a:ext cx="368734" cy="365760"/>
      </dsp:txXfrm>
    </dsp:sp>
    <dsp:sp modelId="{1C814424-52F9-48F2-9DDA-4E7CC8D2BD9D}">
      <dsp:nvSpPr>
        <dsp:cNvPr id="0" name=""/>
        <dsp:cNvSpPr/>
      </dsp:nvSpPr>
      <dsp:spPr>
        <a:xfrm>
          <a:off x="4266961" y="0"/>
          <a:ext cx="3046809" cy="6096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dirty="0"/>
            <a:t>Investment </a:t>
          </a:r>
          <a:r>
            <a:rPr lang="en-US" sz="2200" b="1" kern="1200" dirty="0">
              <a:sym typeface="Wingdings"/>
            </a:rPr>
            <a:t> </a:t>
          </a:r>
          <a:endParaRPr lang="en-US" sz="2200" b="1" kern="1200" dirty="0"/>
        </a:p>
      </dsp:txBody>
      <dsp:txXfrm>
        <a:off x="4284816" y="17855"/>
        <a:ext cx="3011099" cy="57389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A1ACB-0D57-4013-92E4-4CB184BC1003}">
      <dsp:nvSpPr>
        <dsp:cNvPr id="0" name=""/>
        <dsp:cNvSpPr/>
      </dsp:nvSpPr>
      <dsp:spPr>
        <a:xfrm>
          <a:off x="7" y="0"/>
          <a:ext cx="3046809" cy="609600"/>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dirty="0">
              <a:latin typeface="+mn-lt"/>
              <a:cs typeface="Times New Roman"/>
            </a:rPr>
            <a:t>Complexity Incentives </a:t>
          </a:r>
          <a:r>
            <a:rPr lang="en-US" sz="2200" b="1" kern="1200" dirty="0">
              <a:latin typeface="+mn-lt"/>
              <a:sym typeface="Wingdings"/>
            </a:rPr>
            <a:t></a:t>
          </a:r>
          <a:r>
            <a:rPr lang="en-US" sz="2200" b="1" kern="1200" dirty="0">
              <a:latin typeface="+mn-lt"/>
            </a:rPr>
            <a:t> </a:t>
          </a:r>
        </a:p>
      </dsp:txBody>
      <dsp:txXfrm>
        <a:off x="17862" y="17855"/>
        <a:ext cx="3011099" cy="573890"/>
      </dsp:txXfrm>
    </dsp:sp>
    <dsp:sp modelId="{44F16CB5-7A7F-4122-AEE6-80D8AA676C78}">
      <dsp:nvSpPr>
        <dsp:cNvPr id="0" name=""/>
        <dsp:cNvSpPr/>
      </dsp:nvSpPr>
      <dsp:spPr>
        <a:xfrm>
          <a:off x="3411809" y="0"/>
          <a:ext cx="526763" cy="609600"/>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3411809" y="121920"/>
        <a:ext cx="368734" cy="365760"/>
      </dsp:txXfrm>
    </dsp:sp>
    <dsp:sp modelId="{1C814424-52F9-48F2-9DDA-4E7CC8D2BD9D}">
      <dsp:nvSpPr>
        <dsp:cNvPr id="0" name=""/>
        <dsp:cNvSpPr/>
      </dsp:nvSpPr>
      <dsp:spPr>
        <a:xfrm>
          <a:off x="4266961" y="0"/>
          <a:ext cx="3046809" cy="609600"/>
        </a:xfrm>
        <a:prstGeom prst="roundRect">
          <a:avLst>
            <a:gd name="adj" fmla="val 10000"/>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dirty="0"/>
            <a:t>Investment </a:t>
          </a:r>
          <a:r>
            <a:rPr lang="en-US" sz="2200" b="1" kern="1200" dirty="0">
              <a:sym typeface="Wingdings"/>
            </a:rPr>
            <a:t></a:t>
          </a:r>
          <a:endParaRPr lang="en-US" sz="2200" b="1" kern="1200" dirty="0"/>
        </a:p>
      </dsp:txBody>
      <dsp:txXfrm>
        <a:off x="4284816" y="17855"/>
        <a:ext cx="3011099" cy="57389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A1ACB-0D57-4013-92E4-4CB184BC1003}">
      <dsp:nvSpPr>
        <dsp:cNvPr id="0" name=""/>
        <dsp:cNvSpPr/>
      </dsp:nvSpPr>
      <dsp:spPr>
        <a:xfrm>
          <a:off x="7" y="0"/>
          <a:ext cx="3046809" cy="609600"/>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dirty="0">
              <a:latin typeface="+mn-lt"/>
              <a:cs typeface="Times New Roman"/>
            </a:rPr>
            <a:t>Legal Guarantees </a:t>
          </a:r>
          <a:r>
            <a:rPr lang="en-US" sz="2200" b="1" kern="1200" dirty="0">
              <a:latin typeface="+mn-lt"/>
              <a:sym typeface="Wingdings"/>
            </a:rPr>
            <a:t></a:t>
          </a:r>
          <a:r>
            <a:rPr lang="en-US" sz="2200" b="1" kern="1200" dirty="0">
              <a:latin typeface="+mn-lt"/>
            </a:rPr>
            <a:t> </a:t>
          </a:r>
        </a:p>
      </dsp:txBody>
      <dsp:txXfrm>
        <a:off x="17862" y="17855"/>
        <a:ext cx="3011099" cy="573890"/>
      </dsp:txXfrm>
    </dsp:sp>
    <dsp:sp modelId="{44F16CB5-7A7F-4122-AEE6-80D8AA676C78}">
      <dsp:nvSpPr>
        <dsp:cNvPr id="0" name=""/>
        <dsp:cNvSpPr/>
      </dsp:nvSpPr>
      <dsp:spPr>
        <a:xfrm>
          <a:off x="3411809" y="0"/>
          <a:ext cx="526763" cy="609600"/>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3411809" y="121920"/>
        <a:ext cx="368734" cy="365760"/>
      </dsp:txXfrm>
    </dsp:sp>
    <dsp:sp modelId="{1C814424-52F9-48F2-9DDA-4E7CC8D2BD9D}">
      <dsp:nvSpPr>
        <dsp:cNvPr id="0" name=""/>
        <dsp:cNvSpPr/>
      </dsp:nvSpPr>
      <dsp:spPr>
        <a:xfrm>
          <a:off x="4266961" y="0"/>
          <a:ext cx="3046809" cy="609600"/>
        </a:xfrm>
        <a:prstGeom prst="roundRect">
          <a:avLst>
            <a:gd name="adj" fmla="val 10000"/>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dirty="0"/>
            <a:t>Investment </a:t>
          </a:r>
          <a:r>
            <a:rPr lang="en-US" sz="2200" b="1" kern="1200" dirty="0">
              <a:sym typeface="Wingdings"/>
            </a:rPr>
            <a:t></a:t>
          </a:r>
          <a:endParaRPr lang="en-US" sz="2200" b="1" kern="1200" dirty="0"/>
        </a:p>
      </dsp:txBody>
      <dsp:txXfrm>
        <a:off x="4284816" y="17855"/>
        <a:ext cx="3011099" cy="57389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53D307-A1E4-472A-AA13-30F9EB26AF3E}">
      <dsp:nvSpPr>
        <dsp:cNvPr id="0" name=""/>
        <dsp:cNvSpPr/>
      </dsp:nvSpPr>
      <dsp:spPr>
        <a:xfrm>
          <a:off x="1202884" y="2604"/>
          <a:ext cx="2664395" cy="159863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Distortion costs</a:t>
          </a:r>
        </a:p>
      </dsp:txBody>
      <dsp:txXfrm>
        <a:off x="1202884" y="2604"/>
        <a:ext cx="2664395" cy="1598637"/>
      </dsp:txXfrm>
    </dsp:sp>
    <dsp:sp modelId="{FD0CFB10-A275-4A4A-BA42-58DBB93C8F9F}">
      <dsp:nvSpPr>
        <dsp:cNvPr id="0" name=""/>
        <dsp:cNvSpPr/>
      </dsp:nvSpPr>
      <dsp:spPr>
        <a:xfrm>
          <a:off x="4133719" y="2604"/>
          <a:ext cx="2664395" cy="159863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Time and money spent by businesses to lobby the government for incentives</a:t>
          </a:r>
        </a:p>
      </dsp:txBody>
      <dsp:txXfrm>
        <a:off x="4133719" y="2604"/>
        <a:ext cx="2664395" cy="1598637"/>
      </dsp:txXfrm>
    </dsp:sp>
    <dsp:sp modelId="{B02FD629-5792-4181-831F-BDC248048AC5}">
      <dsp:nvSpPr>
        <dsp:cNvPr id="0" name=""/>
        <dsp:cNvSpPr/>
      </dsp:nvSpPr>
      <dsp:spPr>
        <a:xfrm>
          <a:off x="1202884" y="1867681"/>
          <a:ext cx="2664395" cy="159863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Time and money spent by businesses to qualify for and receive tax incentives</a:t>
          </a:r>
        </a:p>
      </dsp:txBody>
      <dsp:txXfrm>
        <a:off x="1202884" y="1867681"/>
        <a:ext cx="2664395" cy="1598637"/>
      </dsp:txXfrm>
    </dsp:sp>
    <dsp:sp modelId="{6475B7E9-4F1B-415E-9155-704063ACBCAA}">
      <dsp:nvSpPr>
        <dsp:cNvPr id="0" name=""/>
        <dsp:cNvSpPr/>
      </dsp:nvSpPr>
      <dsp:spPr>
        <a:xfrm>
          <a:off x="4133719" y="1867681"/>
          <a:ext cx="2664395" cy="159863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Revenue lost to illegal activity</a:t>
          </a:r>
        </a:p>
      </dsp:txBody>
      <dsp:txXfrm>
        <a:off x="4133719" y="1867681"/>
        <a:ext cx="2664395" cy="1598637"/>
      </dsp:txXfrm>
    </dsp:sp>
    <dsp:sp modelId="{88528D73-3809-4230-BBD3-659446DBC20B}">
      <dsp:nvSpPr>
        <dsp:cNvPr id="0" name=""/>
        <dsp:cNvSpPr/>
      </dsp:nvSpPr>
      <dsp:spPr>
        <a:xfrm>
          <a:off x="2668302" y="3732758"/>
          <a:ext cx="2664395" cy="159863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Additional costs for tax authorities responsible for administering tax incentives</a:t>
          </a:r>
        </a:p>
      </dsp:txBody>
      <dsp:txXfrm>
        <a:off x="2668302" y="3732758"/>
        <a:ext cx="2664395" cy="159863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0CFB10-A275-4A4A-BA42-58DBB93C8F9F}">
      <dsp:nvSpPr>
        <dsp:cNvPr id="0" name=""/>
        <dsp:cNvSpPr/>
      </dsp:nvSpPr>
      <dsp:spPr>
        <a:xfrm>
          <a:off x="744" y="171003"/>
          <a:ext cx="2902148" cy="174128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Discretionary Incentives popular with politicians</a:t>
          </a:r>
        </a:p>
      </dsp:txBody>
      <dsp:txXfrm>
        <a:off x="744" y="171003"/>
        <a:ext cx="2902148" cy="1741289"/>
      </dsp:txXfrm>
    </dsp:sp>
    <dsp:sp modelId="{B02FD629-5792-4181-831F-BDC248048AC5}">
      <dsp:nvSpPr>
        <dsp:cNvPr id="0" name=""/>
        <dsp:cNvSpPr/>
      </dsp:nvSpPr>
      <dsp:spPr>
        <a:xfrm>
          <a:off x="3193107" y="171003"/>
          <a:ext cx="2902148" cy="174128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Incentives have non-transparent costs</a:t>
          </a:r>
        </a:p>
      </dsp:txBody>
      <dsp:txXfrm>
        <a:off x="3193107" y="171003"/>
        <a:ext cx="2902148" cy="1741289"/>
      </dsp:txXfrm>
    </dsp:sp>
    <dsp:sp modelId="{6475B7E9-4F1B-415E-9155-704063ACBCAA}">
      <dsp:nvSpPr>
        <dsp:cNvPr id="0" name=""/>
        <dsp:cNvSpPr/>
      </dsp:nvSpPr>
      <dsp:spPr>
        <a:xfrm>
          <a:off x="744" y="2202507"/>
          <a:ext cx="2902148" cy="174128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Role of Governance</a:t>
          </a:r>
        </a:p>
      </dsp:txBody>
      <dsp:txXfrm>
        <a:off x="744" y="2202507"/>
        <a:ext cx="2902148" cy="1741289"/>
      </dsp:txXfrm>
    </dsp:sp>
    <dsp:sp modelId="{88528D73-3809-4230-BBD3-659446DBC20B}">
      <dsp:nvSpPr>
        <dsp:cNvPr id="0" name=""/>
        <dsp:cNvSpPr/>
      </dsp:nvSpPr>
      <dsp:spPr>
        <a:xfrm>
          <a:off x="3193107" y="2202507"/>
          <a:ext cx="2902148" cy="174128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Bargaining for Incentives</a:t>
          </a:r>
        </a:p>
      </dsp:txBody>
      <dsp:txXfrm>
        <a:off x="3193107" y="2202507"/>
        <a:ext cx="2902148" cy="174128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A7CFC4-4667-4ABF-ADD0-B94EB608CD8F}">
      <dsp:nvSpPr>
        <dsp:cNvPr id="0" name=""/>
        <dsp:cNvSpPr/>
      </dsp:nvSpPr>
      <dsp:spPr>
        <a:xfrm>
          <a:off x="361359" y="2492"/>
          <a:ext cx="2479894" cy="99195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10795" rIns="0" bIns="10795" numCol="1" spcCol="1270" anchor="ctr" anchorCtr="0">
          <a:noAutofit/>
        </a:bodyPr>
        <a:lstStyle/>
        <a:p>
          <a:pPr marL="0" lvl="0" indent="0" algn="ctr" defTabSz="755650" rtl="0">
            <a:lnSpc>
              <a:spcPct val="90000"/>
            </a:lnSpc>
            <a:spcBef>
              <a:spcPct val="0"/>
            </a:spcBef>
            <a:spcAft>
              <a:spcPct val="35000"/>
            </a:spcAft>
            <a:buNone/>
          </a:pPr>
          <a:r>
            <a:rPr lang="en-US" sz="1700" kern="1200" dirty="0"/>
            <a:t>Incentives are given on a case-by-case basis</a:t>
          </a:r>
        </a:p>
      </dsp:txBody>
      <dsp:txXfrm>
        <a:off x="857338" y="2492"/>
        <a:ext cx="1487937" cy="991957"/>
      </dsp:txXfrm>
    </dsp:sp>
    <dsp:sp modelId="{E204EA27-679B-404B-AFB0-55B739EFA32B}">
      <dsp:nvSpPr>
        <dsp:cNvPr id="0" name=""/>
        <dsp:cNvSpPr/>
      </dsp:nvSpPr>
      <dsp:spPr>
        <a:xfrm>
          <a:off x="2518867" y="86808"/>
          <a:ext cx="2058312" cy="823324"/>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marL="0" lvl="0" indent="0" algn="ctr" defTabSz="533400" rtl="0">
            <a:lnSpc>
              <a:spcPct val="90000"/>
            </a:lnSpc>
            <a:spcBef>
              <a:spcPct val="0"/>
            </a:spcBef>
            <a:spcAft>
              <a:spcPct val="35000"/>
            </a:spcAft>
            <a:buNone/>
          </a:pPr>
          <a:r>
            <a:rPr lang="en-US" sz="1200" kern="1200" dirty="0"/>
            <a:t>Unequal Treatment of businesses</a:t>
          </a:r>
        </a:p>
      </dsp:txBody>
      <dsp:txXfrm>
        <a:off x="2930529" y="86808"/>
        <a:ext cx="1234988" cy="823324"/>
      </dsp:txXfrm>
    </dsp:sp>
    <dsp:sp modelId="{CD0520B7-12B5-4045-A6D2-B9982006F8AF}">
      <dsp:nvSpPr>
        <dsp:cNvPr id="0" name=""/>
        <dsp:cNvSpPr/>
      </dsp:nvSpPr>
      <dsp:spPr>
        <a:xfrm>
          <a:off x="4289016" y="86808"/>
          <a:ext cx="2058312" cy="823324"/>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marL="0" lvl="0" indent="0" algn="ctr" defTabSz="533400" rtl="0">
            <a:lnSpc>
              <a:spcPct val="90000"/>
            </a:lnSpc>
            <a:spcBef>
              <a:spcPct val="0"/>
            </a:spcBef>
            <a:spcAft>
              <a:spcPct val="35000"/>
            </a:spcAft>
            <a:buNone/>
          </a:pPr>
          <a:r>
            <a:rPr lang="en-US" sz="1200" kern="1200" dirty="0"/>
            <a:t>Potential for corruption</a:t>
          </a:r>
        </a:p>
      </dsp:txBody>
      <dsp:txXfrm>
        <a:off x="4700678" y="86808"/>
        <a:ext cx="1234988" cy="823324"/>
      </dsp:txXfrm>
    </dsp:sp>
    <dsp:sp modelId="{9B38CFE3-F87C-4456-B688-7D05CE22AC8D}">
      <dsp:nvSpPr>
        <dsp:cNvPr id="0" name=""/>
        <dsp:cNvSpPr/>
      </dsp:nvSpPr>
      <dsp:spPr>
        <a:xfrm>
          <a:off x="6059164" y="86808"/>
          <a:ext cx="2058312" cy="823324"/>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marL="0" lvl="0" indent="0" algn="ctr" defTabSz="533400" rtl="0">
            <a:lnSpc>
              <a:spcPct val="90000"/>
            </a:lnSpc>
            <a:spcBef>
              <a:spcPct val="0"/>
            </a:spcBef>
            <a:spcAft>
              <a:spcPct val="35000"/>
            </a:spcAft>
            <a:buNone/>
          </a:pPr>
          <a:r>
            <a:rPr lang="en-US" sz="1200" kern="1200" dirty="0"/>
            <a:t>Metrics used to grant incentives may not be ideal</a:t>
          </a:r>
        </a:p>
      </dsp:txBody>
      <dsp:txXfrm>
        <a:off x="6470826" y="86808"/>
        <a:ext cx="1234988" cy="823324"/>
      </dsp:txXfrm>
    </dsp:sp>
    <dsp:sp modelId="{CB71B5FA-3D06-4F2E-B1D3-0794BBA75089}">
      <dsp:nvSpPr>
        <dsp:cNvPr id="0" name=""/>
        <dsp:cNvSpPr/>
      </dsp:nvSpPr>
      <dsp:spPr>
        <a:xfrm>
          <a:off x="361359" y="1133323"/>
          <a:ext cx="2479894" cy="99195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10795" rIns="0" bIns="10795" numCol="1" spcCol="1270" anchor="ctr" anchorCtr="0">
          <a:noAutofit/>
        </a:bodyPr>
        <a:lstStyle/>
        <a:p>
          <a:pPr marL="0" lvl="0" indent="0" algn="ctr" defTabSz="755650" rtl="0">
            <a:lnSpc>
              <a:spcPct val="90000"/>
            </a:lnSpc>
            <a:spcBef>
              <a:spcPct val="0"/>
            </a:spcBef>
            <a:spcAft>
              <a:spcPct val="35000"/>
            </a:spcAft>
            <a:buNone/>
          </a:pPr>
          <a:r>
            <a:rPr lang="en-US" sz="1700" kern="1200" dirty="0"/>
            <a:t>Incentives given are non-transparent</a:t>
          </a:r>
        </a:p>
      </dsp:txBody>
      <dsp:txXfrm>
        <a:off x="857338" y="1133323"/>
        <a:ext cx="1487937" cy="991957"/>
      </dsp:txXfrm>
    </dsp:sp>
    <dsp:sp modelId="{A983C13B-65D0-482E-826B-C095FC00C7B1}">
      <dsp:nvSpPr>
        <dsp:cNvPr id="0" name=""/>
        <dsp:cNvSpPr/>
      </dsp:nvSpPr>
      <dsp:spPr>
        <a:xfrm>
          <a:off x="2518867" y="1217640"/>
          <a:ext cx="2058312" cy="823324"/>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marL="0" lvl="0" indent="0" algn="ctr" defTabSz="533400" rtl="0">
            <a:lnSpc>
              <a:spcPct val="90000"/>
            </a:lnSpc>
            <a:spcBef>
              <a:spcPct val="0"/>
            </a:spcBef>
            <a:spcAft>
              <a:spcPct val="35000"/>
            </a:spcAft>
            <a:buNone/>
          </a:pPr>
          <a:r>
            <a:rPr lang="en-US" sz="1200" kern="1200" dirty="0"/>
            <a:t>Public do not know the cost of the incentives</a:t>
          </a:r>
        </a:p>
      </dsp:txBody>
      <dsp:txXfrm>
        <a:off x="2930529" y="1217640"/>
        <a:ext cx="1234988" cy="823324"/>
      </dsp:txXfrm>
    </dsp:sp>
    <dsp:sp modelId="{D09C6D1C-67F7-4304-B72C-7B7058B6450D}">
      <dsp:nvSpPr>
        <dsp:cNvPr id="0" name=""/>
        <dsp:cNvSpPr/>
      </dsp:nvSpPr>
      <dsp:spPr>
        <a:xfrm>
          <a:off x="4289016" y="1217640"/>
          <a:ext cx="2058312" cy="823324"/>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marL="0" lvl="0" indent="0" algn="ctr" defTabSz="533400" rtl="0">
            <a:lnSpc>
              <a:spcPct val="90000"/>
            </a:lnSpc>
            <a:spcBef>
              <a:spcPct val="0"/>
            </a:spcBef>
            <a:spcAft>
              <a:spcPct val="35000"/>
            </a:spcAft>
            <a:buNone/>
          </a:pPr>
          <a:r>
            <a:rPr lang="en-US" sz="1200" kern="1200" dirty="0"/>
            <a:t>Lawmakers are unable to make appropriate policy changes</a:t>
          </a:r>
        </a:p>
      </dsp:txBody>
      <dsp:txXfrm>
        <a:off x="4700678" y="1217640"/>
        <a:ext cx="1234988" cy="823324"/>
      </dsp:txXfrm>
    </dsp:sp>
    <dsp:sp modelId="{18AF7FD9-AA34-40E9-A554-13C3FEC045E0}">
      <dsp:nvSpPr>
        <dsp:cNvPr id="0" name=""/>
        <dsp:cNvSpPr/>
      </dsp:nvSpPr>
      <dsp:spPr>
        <a:xfrm>
          <a:off x="6059164" y="1217640"/>
          <a:ext cx="2058312" cy="823324"/>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marL="0" lvl="0" indent="0" algn="ctr" defTabSz="533400" rtl="0">
            <a:lnSpc>
              <a:spcPct val="90000"/>
            </a:lnSpc>
            <a:spcBef>
              <a:spcPct val="0"/>
            </a:spcBef>
            <a:spcAft>
              <a:spcPct val="35000"/>
            </a:spcAft>
            <a:buNone/>
          </a:pPr>
          <a:r>
            <a:rPr lang="en-US" sz="1200" kern="1200" dirty="0"/>
            <a:t>Too many incentives may be given</a:t>
          </a:r>
        </a:p>
      </dsp:txBody>
      <dsp:txXfrm>
        <a:off x="6470826" y="1217640"/>
        <a:ext cx="1234988" cy="823324"/>
      </dsp:txXfrm>
    </dsp:sp>
    <dsp:sp modelId="{943170F5-4A53-45E9-B373-E5B74D0A3BC1}">
      <dsp:nvSpPr>
        <dsp:cNvPr id="0" name=""/>
        <dsp:cNvSpPr/>
      </dsp:nvSpPr>
      <dsp:spPr>
        <a:xfrm>
          <a:off x="361359" y="2264155"/>
          <a:ext cx="2479894" cy="99195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10795" rIns="0" bIns="10795" numCol="1" spcCol="1270" anchor="ctr" anchorCtr="0">
          <a:noAutofit/>
        </a:bodyPr>
        <a:lstStyle/>
        <a:p>
          <a:pPr marL="0" lvl="0" indent="0" algn="ctr" defTabSz="755650" rtl="0">
            <a:lnSpc>
              <a:spcPct val="90000"/>
            </a:lnSpc>
            <a:spcBef>
              <a:spcPct val="0"/>
            </a:spcBef>
            <a:spcAft>
              <a:spcPct val="35000"/>
            </a:spcAft>
            <a:buNone/>
          </a:pPr>
          <a:r>
            <a:rPr lang="en-US" sz="1700" kern="1200" dirty="0"/>
            <a:t>Incentives are given outside the tax laws</a:t>
          </a:r>
        </a:p>
      </dsp:txBody>
      <dsp:txXfrm>
        <a:off x="857338" y="2264155"/>
        <a:ext cx="1487937" cy="991957"/>
      </dsp:txXfrm>
    </dsp:sp>
    <dsp:sp modelId="{01F13AEC-2E59-403D-AA62-E7DA73446CAD}">
      <dsp:nvSpPr>
        <dsp:cNvPr id="0" name=""/>
        <dsp:cNvSpPr/>
      </dsp:nvSpPr>
      <dsp:spPr>
        <a:xfrm>
          <a:off x="2518867" y="2348471"/>
          <a:ext cx="2058312" cy="823324"/>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marL="0" lvl="0" indent="0" algn="ctr" defTabSz="533400" rtl="0">
            <a:lnSpc>
              <a:spcPct val="90000"/>
            </a:lnSpc>
            <a:spcBef>
              <a:spcPct val="0"/>
            </a:spcBef>
            <a:spcAft>
              <a:spcPct val="35000"/>
            </a:spcAft>
            <a:buNone/>
          </a:pPr>
          <a:r>
            <a:rPr lang="en-US" sz="1200" kern="1200" dirty="0"/>
            <a:t>Actual approval of incentives becomes problematic (duplication)</a:t>
          </a:r>
        </a:p>
      </dsp:txBody>
      <dsp:txXfrm>
        <a:off x="2930529" y="2348471"/>
        <a:ext cx="1234988" cy="823324"/>
      </dsp:txXfrm>
    </dsp:sp>
    <dsp:sp modelId="{1BB83885-3429-456B-8E86-206850D0C8CC}">
      <dsp:nvSpPr>
        <dsp:cNvPr id="0" name=""/>
        <dsp:cNvSpPr/>
      </dsp:nvSpPr>
      <dsp:spPr>
        <a:xfrm>
          <a:off x="4289016" y="2348471"/>
          <a:ext cx="2058312" cy="823324"/>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marL="0" lvl="0" indent="0" algn="ctr" defTabSz="533400" rtl="0">
            <a:lnSpc>
              <a:spcPct val="90000"/>
            </a:lnSpc>
            <a:spcBef>
              <a:spcPct val="0"/>
            </a:spcBef>
            <a:spcAft>
              <a:spcPct val="35000"/>
            </a:spcAft>
            <a:buNone/>
          </a:pPr>
          <a:r>
            <a:rPr lang="en-US" sz="1200" kern="1200" dirty="0"/>
            <a:t>Incentives overwhelms the IPA with important functions losing out </a:t>
          </a:r>
        </a:p>
      </dsp:txBody>
      <dsp:txXfrm>
        <a:off x="4700678" y="2348471"/>
        <a:ext cx="1234988" cy="823324"/>
      </dsp:txXfrm>
    </dsp:sp>
    <dsp:sp modelId="{6AD420A7-90DC-47A0-97F0-6192F0228C01}">
      <dsp:nvSpPr>
        <dsp:cNvPr id="0" name=""/>
        <dsp:cNvSpPr/>
      </dsp:nvSpPr>
      <dsp:spPr>
        <a:xfrm>
          <a:off x="6059164" y="2348471"/>
          <a:ext cx="2058312" cy="823324"/>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marL="0" lvl="0" indent="0" algn="ctr" defTabSz="533400" rtl="0">
            <a:lnSpc>
              <a:spcPct val="90000"/>
            </a:lnSpc>
            <a:spcBef>
              <a:spcPct val="0"/>
            </a:spcBef>
            <a:spcAft>
              <a:spcPct val="35000"/>
            </a:spcAft>
            <a:buNone/>
          </a:pPr>
          <a:r>
            <a:rPr lang="en-US" sz="1200" kern="1200" dirty="0"/>
            <a:t>Incentives policy may diverge from fiscal policy</a:t>
          </a:r>
        </a:p>
      </dsp:txBody>
      <dsp:txXfrm>
        <a:off x="6470826" y="2348471"/>
        <a:ext cx="1234988" cy="823324"/>
      </dsp:txXfrm>
    </dsp:sp>
    <dsp:sp modelId="{F8B34604-CBEE-45E8-9C00-7EE969F05608}">
      <dsp:nvSpPr>
        <dsp:cNvPr id="0" name=""/>
        <dsp:cNvSpPr/>
      </dsp:nvSpPr>
      <dsp:spPr>
        <a:xfrm>
          <a:off x="361359" y="3394987"/>
          <a:ext cx="2479894" cy="99195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10795" rIns="0" bIns="10795" numCol="1" spcCol="1270" anchor="ctr" anchorCtr="0">
          <a:noAutofit/>
        </a:bodyPr>
        <a:lstStyle/>
        <a:p>
          <a:pPr marL="0" lvl="0" indent="0" algn="ctr" defTabSz="755650" rtl="0">
            <a:lnSpc>
              <a:spcPct val="90000"/>
            </a:lnSpc>
            <a:spcBef>
              <a:spcPct val="0"/>
            </a:spcBef>
            <a:spcAft>
              <a:spcPct val="35000"/>
            </a:spcAft>
            <a:buNone/>
          </a:pPr>
          <a:r>
            <a:rPr lang="en-US" sz="1700" kern="1200" dirty="0"/>
            <a:t>Incentives are poorly administered</a:t>
          </a:r>
        </a:p>
      </dsp:txBody>
      <dsp:txXfrm>
        <a:off x="857338" y="3394987"/>
        <a:ext cx="1487937" cy="991957"/>
      </dsp:txXfrm>
    </dsp:sp>
    <dsp:sp modelId="{38392CCE-19EE-4AF6-A671-B2538ABDC5C7}">
      <dsp:nvSpPr>
        <dsp:cNvPr id="0" name=""/>
        <dsp:cNvSpPr/>
      </dsp:nvSpPr>
      <dsp:spPr>
        <a:xfrm>
          <a:off x="2518867" y="3479303"/>
          <a:ext cx="2058312" cy="823324"/>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marL="0" lvl="0" indent="0" algn="ctr" defTabSz="533400" rtl="0">
            <a:lnSpc>
              <a:spcPct val="90000"/>
            </a:lnSpc>
            <a:spcBef>
              <a:spcPct val="0"/>
            </a:spcBef>
            <a:spcAft>
              <a:spcPct val="35000"/>
            </a:spcAft>
            <a:buNone/>
          </a:pPr>
          <a:r>
            <a:rPr lang="en-US" sz="1200" kern="1200" dirty="0"/>
            <a:t>Incentives are provided but not followed up </a:t>
          </a:r>
        </a:p>
      </dsp:txBody>
      <dsp:txXfrm>
        <a:off x="2930529" y="3479303"/>
        <a:ext cx="1234988" cy="823324"/>
      </dsp:txXfrm>
    </dsp:sp>
    <dsp:sp modelId="{C3922777-3915-4BEC-AD81-F6E6334418A4}">
      <dsp:nvSpPr>
        <dsp:cNvPr id="0" name=""/>
        <dsp:cNvSpPr/>
      </dsp:nvSpPr>
      <dsp:spPr>
        <a:xfrm>
          <a:off x="4289016" y="3479303"/>
          <a:ext cx="2058312" cy="823324"/>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marL="0" lvl="0" indent="0" algn="ctr" defTabSz="533400" rtl="0">
            <a:lnSpc>
              <a:spcPct val="90000"/>
            </a:lnSpc>
            <a:spcBef>
              <a:spcPct val="0"/>
            </a:spcBef>
            <a:spcAft>
              <a:spcPct val="35000"/>
            </a:spcAft>
            <a:buNone/>
          </a:pPr>
          <a:r>
            <a:rPr lang="en-US" sz="1200" kern="1200" dirty="0"/>
            <a:t>Adequate data not collected (returns are not filed) and analysis is not done</a:t>
          </a:r>
        </a:p>
      </dsp:txBody>
      <dsp:txXfrm>
        <a:off x="4700678" y="3479303"/>
        <a:ext cx="1234988" cy="823324"/>
      </dsp:txXfrm>
    </dsp:sp>
    <dsp:sp modelId="{30E4E6A0-4BF1-444D-9F93-EF21E94B7F9B}">
      <dsp:nvSpPr>
        <dsp:cNvPr id="0" name=""/>
        <dsp:cNvSpPr/>
      </dsp:nvSpPr>
      <dsp:spPr>
        <a:xfrm>
          <a:off x="6059164" y="3479303"/>
          <a:ext cx="2058312" cy="823324"/>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marL="0" lvl="0" indent="0" algn="ctr" defTabSz="533400" rtl="0">
            <a:lnSpc>
              <a:spcPct val="90000"/>
            </a:lnSpc>
            <a:spcBef>
              <a:spcPct val="0"/>
            </a:spcBef>
            <a:spcAft>
              <a:spcPct val="35000"/>
            </a:spcAft>
            <a:buNone/>
          </a:pPr>
          <a:r>
            <a:rPr lang="en-US" sz="1200" kern="1200" dirty="0"/>
            <a:t>Tax evasion by unscrupulous business</a:t>
          </a:r>
        </a:p>
      </dsp:txBody>
      <dsp:txXfrm>
        <a:off x="6470826" y="3479303"/>
        <a:ext cx="1234988" cy="82332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A7CFC4-4667-4ABF-ADD0-B94EB608CD8F}">
      <dsp:nvSpPr>
        <dsp:cNvPr id="0" name=""/>
        <dsp:cNvSpPr/>
      </dsp:nvSpPr>
      <dsp:spPr>
        <a:xfrm>
          <a:off x="5277" y="418534"/>
          <a:ext cx="2707597" cy="1083038"/>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1430" rIns="0" bIns="11430" numCol="1" spcCol="1270" anchor="ctr" anchorCtr="0">
          <a:noAutofit/>
        </a:bodyPr>
        <a:lstStyle/>
        <a:p>
          <a:pPr marL="0" lvl="0" indent="0" algn="ctr" defTabSz="800100" rtl="0">
            <a:lnSpc>
              <a:spcPct val="90000"/>
            </a:lnSpc>
            <a:spcBef>
              <a:spcPct val="0"/>
            </a:spcBef>
            <a:spcAft>
              <a:spcPct val="35000"/>
            </a:spcAft>
            <a:buNone/>
          </a:pPr>
          <a:r>
            <a:rPr lang="en-US" sz="1800" kern="1200" dirty="0"/>
            <a:t>Incentives are given to certain sectors and not to others</a:t>
          </a:r>
        </a:p>
      </dsp:txBody>
      <dsp:txXfrm>
        <a:off x="546796" y="418534"/>
        <a:ext cx="1624559" cy="1083038"/>
      </dsp:txXfrm>
    </dsp:sp>
    <dsp:sp modelId="{E204EA27-679B-404B-AFB0-55B739EFA32B}">
      <dsp:nvSpPr>
        <dsp:cNvPr id="0" name=""/>
        <dsp:cNvSpPr/>
      </dsp:nvSpPr>
      <dsp:spPr>
        <a:xfrm>
          <a:off x="2360887" y="510592"/>
          <a:ext cx="2247305" cy="898922"/>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marL="0" lvl="0" indent="0" algn="ctr" defTabSz="533400" rtl="0">
            <a:lnSpc>
              <a:spcPct val="90000"/>
            </a:lnSpc>
            <a:spcBef>
              <a:spcPct val="0"/>
            </a:spcBef>
            <a:spcAft>
              <a:spcPct val="35000"/>
            </a:spcAft>
            <a:buNone/>
          </a:pPr>
          <a:r>
            <a:rPr lang="en-US" sz="1200" kern="1200" dirty="0"/>
            <a:t>Unclear which are the right sectors to support</a:t>
          </a:r>
        </a:p>
      </dsp:txBody>
      <dsp:txXfrm>
        <a:off x="2810348" y="510592"/>
        <a:ext cx="1348383" cy="898922"/>
      </dsp:txXfrm>
    </dsp:sp>
    <dsp:sp modelId="{CD0520B7-12B5-4045-A6D2-B9982006F8AF}">
      <dsp:nvSpPr>
        <dsp:cNvPr id="0" name=""/>
        <dsp:cNvSpPr/>
      </dsp:nvSpPr>
      <dsp:spPr>
        <a:xfrm>
          <a:off x="4293570" y="510592"/>
          <a:ext cx="2247305" cy="898922"/>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marL="0" lvl="0" indent="0" algn="ctr" defTabSz="533400" rtl="0">
            <a:lnSpc>
              <a:spcPct val="90000"/>
            </a:lnSpc>
            <a:spcBef>
              <a:spcPct val="0"/>
            </a:spcBef>
            <a:spcAft>
              <a:spcPct val="35000"/>
            </a:spcAft>
            <a:buNone/>
          </a:pPr>
          <a:r>
            <a:rPr lang="en-US" sz="1200" kern="1200" dirty="0"/>
            <a:t>What are the right metrics to use (investment size, value addition, jobs, </a:t>
          </a:r>
          <a:r>
            <a:rPr lang="en-US" sz="1200" kern="1200" dirty="0" err="1"/>
            <a:t>etc</a:t>
          </a:r>
          <a:r>
            <a:rPr lang="en-US" sz="1200" kern="1200" dirty="0"/>
            <a:t>)?</a:t>
          </a:r>
        </a:p>
      </dsp:txBody>
      <dsp:txXfrm>
        <a:off x="4743031" y="510592"/>
        <a:ext cx="1348383" cy="898922"/>
      </dsp:txXfrm>
    </dsp:sp>
    <dsp:sp modelId="{9B38CFE3-F87C-4456-B688-7D05CE22AC8D}">
      <dsp:nvSpPr>
        <dsp:cNvPr id="0" name=""/>
        <dsp:cNvSpPr/>
      </dsp:nvSpPr>
      <dsp:spPr>
        <a:xfrm>
          <a:off x="6226253" y="510592"/>
          <a:ext cx="2247305" cy="898922"/>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marL="0" lvl="0" indent="0" algn="ctr" defTabSz="533400" rtl="0">
            <a:lnSpc>
              <a:spcPct val="90000"/>
            </a:lnSpc>
            <a:spcBef>
              <a:spcPct val="0"/>
            </a:spcBef>
            <a:spcAft>
              <a:spcPct val="35000"/>
            </a:spcAft>
            <a:buNone/>
          </a:pPr>
          <a:r>
            <a:rPr lang="en-US" sz="1200" kern="1200" dirty="0"/>
            <a:t>Unequal treatment of sectors - distortions</a:t>
          </a:r>
        </a:p>
      </dsp:txBody>
      <dsp:txXfrm>
        <a:off x="6675714" y="510592"/>
        <a:ext cx="1348383" cy="898922"/>
      </dsp:txXfrm>
    </dsp:sp>
    <dsp:sp modelId="{CB71B5FA-3D06-4F2E-B1D3-0794BBA75089}">
      <dsp:nvSpPr>
        <dsp:cNvPr id="0" name=""/>
        <dsp:cNvSpPr/>
      </dsp:nvSpPr>
      <dsp:spPr>
        <a:xfrm>
          <a:off x="5277" y="1653199"/>
          <a:ext cx="2707597" cy="1083038"/>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1430" rIns="0" bIns="11430" numCol="1" spcCol="1270" anchor="ctr" anchorCtr="0">
          <a:noAutofit/>
        </a:bodyPr>
        <a:lstStyle/>
        <a:p>
          <a:pPr marL="0" lvl="0" indent="0" algn="ctr" defTabSz="800100" rtl="0">
            <a:lnSpc>
              <a:spcPct val="90000"/>
            </a:lnSpc>
            <a:spcBef>
              <a:spcPct val="0"/>
            </a:spcBef>
            <a:spcAft>
              <a:spcPct val="35000"/>
            </a:spcAft>
            <a:buNone/>
          </a:pPr>
          <a:r>
            <a:rPr lang="en-US" sz="1800" kern="1200" dirty="0"/>
            <a:t>Too much revenue is lost on incentives</a:t>
          </a:r>
        </a:p>
      </dsp:txBody>
      <dsp:txXfrm>
        <a:off x="546796" y="1653199"/>
        <a:ext cx="1624559" cy="1083038"/>
      </dsp:txXfrm>
    </dsp:sp>
    <dsp:sp modelId="{A983C13B-65D0-482E-826B-C095FC00C7B1}">
      <dsp:nvSpPr>
        <dsp:cNvPr id="0" name=""/>
        <dsp:cNvSpPr/>
      </dsp:nvSpPr>
      <dsp:spPr>
        <a:xfrm>
          <a:off x="2360887" y="1745257"/>
          <a:ext cx="2247305" cy="898922"/>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marL="0" lvl="0" indent="0" algn="ctr" defTabSz="533400" rtl="0">
            <a:lnSpc>
              <a:spcPct val="90000"/>
            </a:lnSpc>
            <a:spcBef>
              <a:spcPct val="0"/>
            </a:spcBef>
            <a:spcAft>
              <a:spcPct val="35000"/>
            </a:spcAft>
            <a:buNone/>
          </a:pPr>
          <a:r>
            <a:rPr lang="en-US" sz="1200" kern="1200" dirty="0"/>
            <a:t>What is the ‘right’ amount of incentives to give</a:t>
          </a:r>
        </a:p>
      </dsp:txBody>
      <dsp:txXfrm>
        <a:off x="2810348" y="1745257"/>
        <a:ext cx="1348383" cy="898922"/>
      </dsp:txXfrm>
    </dsp:sp>
    <dsp:sp modelId="{D09C6D1C-67F7-4304-B72C-7B7058B6450D}">
      <dsp:nvSpPr>
        <dsp:cNvPr id="0" name=""/>
        <dsp:cNvSpPr/>
      </dsp:nvSpPr>
      <dsp:spPr>
        <a:xfrm>
          <a:off x="4293570" y="1745257"/>
          <a:ext cx="2247305" cy="898922"/>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marL="0" lvl="0" indent="0" algn="ctr" defTabSz="533400" rtl="0">
            <a:lnSpc>
              <a:spcPct val="90000"/>
            </a:lnSpc>
            <a:spcBef>
              <a:spcPct val="0"/>
            </a:spcBef>
            <a:spcAft>
              <a:spcPct val="35000"/>
            </a:spcAft>
            <a:buNone/>
          </a:pPr>
          <a:r>
            <a:rPr lang="en-US" sz="1200" kern="1200" dirty="0"/>
            <a:t>Should we have a budget on how much incentives are given out?</a:t>
          </a:r>
        </a:p>
      </dsp:txBody>
      <dsp:txXfrm>
        <a:off x="4743031" y="1745257"/>
        <a:ext cx="1348383" cy="898922"/>
      </dsp:txXfrm>
    </dsp:sp>
    <dsp:sp modelId="{18AF7FD9-AA34-40E9-A554-13C3FEC045E0}">
      <dsp:nvSpPr>
        <dsp:cNvPr id="0" name=""/>
        <dsp:cNvSpPr/>
      </dsp:nvSpPr>
      <dsp:spPr>
        <a:xfrm>
          <a:off x="6226253" y="1745257"/>
          <a:ext cx="2247305" cy="898922"/>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marL="0" lvl="0" indent="0" algn="ctr" defTabSz="533400" rtl="0">
            <a:lnSpc>
              <a:spcPct val="90000"/>
            </a:lnSpc>
            <a:spcBef>
              <a:spcPct val="0"/>
            </a:spcBef>
            <a:spcAft>
              <a:spcPct val="35000"/>
            </a:spcAft>
            <a:buNone/>
          </a:pPr>
          <a:r>
            <a:rPr lang="en-US" sz="1200" kern="1200" dirty="0"/>
            <a:t>How often should incentives be reviewed Cost-benefit analysis</a:t>
          </a:r>
        </a:p>
      </dsp:txBody>
      <dsp:txXfrm>
        <a:off x="6675714" y="1745257"/>
        <a:ext cx="1348383" cy="898922"/>
      </dsp:txXfrm>
    </dsp:sp>
    <dsp:sp modelId="{943170F5-4A53-45E9-B373-E5B74D0A3BC1}">
      <dsp:nvSpPr>
        <dsp:cNvPr id="0" name=""/>
        <dsp:cNvSpPr/>
      </dsp:nvSpPr>
      <dsp:spPr>
        <a:xfrm>
          <a:off x="5277" y="2887863"/>
          <a:ext cx="2707597" cy="1083038"/>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1430" rIns="0" bIns="11430" numCol="1" spcCol="1270" anchor="ctr" anchorCtr="0">
          <a:noAutofit/>
        </a:bodyPr>
        <a:lstStyle/>
        <a:p>
          <a:pPr marL="0" lvl="0" indent="0" algn="ctr" defTabSz="800100" rtl="0">
            <a:lnSpc>
              <a:spcPct val="90000"/>
            </a:lnSpc>
            <a:spcBef>
              <a:spcPct val="0"/>
            </a:spcBef>
            <a:spcAft>
              <a:spcPct val="35000"/>
            </a:spcAft>
            <a:buNone/>
          </a:pPr>
          <a:r>
            <a:rPr lang="en-US" sz="1800" kern="1200" dirty="0"/>
            <a:t>Which Incentives are better than others</a:t>
          </a:r>
        </a:p>
      </dsp:txBody>
      <dsp:txXfrm>
        <a:off x="546796" y="2887863"/>
        <a:ext cx="1624559" cy="1083038"/>
      </dsp:txXfrm>
    </dsp:sp>
    <dsp:sp modelId="{01F13AEC-2E59-403D-AA62-E7DA73446CAD}">
      <dsp:nvSpPr>
        <dsp:cNvPr id="0" name=""/>
        <dsp:cNvSpPr/>
      </dsp:nvSpPr>
      <dsp:spPr>
        <a:xfrm>
          <a:off x="2360887" y="2979921"/>
          <a:ext cx="2247305" cy="898922"/>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marL="0" lvl="0" indent="0" algn="ctr" defTabSz="533400" rtl="0">
            <a:lnSpc>
              <a:spcPct val="90000"/>
            </a:lnSpc>
            <a:spcBef>
              <a:spcPct val="0"/>
            </a:spcBef>
            <a:spcAft>
              <a:spcPct val="35000"/>
            </a:spcAft>
            <a:buNone/>
          </a:pPr>
          <a:r>
            <a:rPr lang="en-US" sz="1200" kern="1200" dirty="0"/>
            <a:t>Income Tax Incentives vs Duty Exemptions vs VAT</a:t>
          </a:r>
        </a:p>
      </dsp:txBody>
      <dsp:txXfrm>
        <a:off x="2810348" y="2979921"/>
        <a:ext cx="1348383" cy="898922"/>
      </dsp:txXfrm>
    </dsp:sp>
    <dsp:sp modelId="{1BB83885-3429-456B-8E86-206850D0C8CC}">
      <dsp:nvSpPr>
        <dsp:cNvPr id="0" name=""/>
        <dsp:cNvSpPr/>
      </dsp:nvSpPr>
      <dsp:spPr>
        <a:xfrm>
          <a:off x="4293570" y="2979921"/>
          <a:ext cx="2247305" cy="898922"/>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marL="0" lvl="0" indent="0" algn="ctr" defTabSz="533400" rtl="0">
            <a:lnSpc>
              <a:spcPct val="90000"/>
            </a:lnSpc>
            <a:spcBef>
              <a:spcPct val="0"/>
            </a:spcBef>
            <a:spcAft>
              <a:spcPct val="35000"/>
            </a:spcAft>
            <a:buNone/>
          </a:pPr>
          <a:r>
            <a:rPr lang="en-US" sz="1200" kern="1200" dirty="0"/>
            <a:t>Issues with Regional incentives</a:t>
          </a:r>
        </a:p>
      </dsp:txBody>
      <dsp:txXfrm>
        <a:off x="4743031" y="2979921"/>
        <a:ext cx="1348383" cy="898922"/>
      </dsp:txXfrm>
    </dsp:sp>
    <dsp:sp modelId="{6AD420A7-90DC-47A0-97F0-6192F0228C01}">
      <dsp:nvSpPr>
        <dsp:cNvPr id="0" name=""/>
        <dsp:cNvSpPr/>
      </dsp:nvSpPr>
      <dsp:spPr>
        <a:xfrm>
          <a:off x="6226253" y="2979921"/>
          <a:ext cx="2247305" cy="898922"/>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marL="0" lvl="0" indent="0" algn="ctr" defTabSz="533400" rtl="0">
            <a:lnSpc>
              <a:spcPct val="90000"/>
            </a:lnSpc>
            <a:spcBef>
              <a:spcPct val="0"/>
            </a:spcBef>
            <a:spcAft>
              <a:spcPct val="35000"/>
            </a:spcAft>
            <a:buNone/>
          </a:pPr>
          <a:r>
            <a:rPr lang="en-US" sz="1200" kern="1200" dirty="0"/>
            <a:t>‘Performance based’ incentives</a:t>
          </a:r>
        </a:p>
      </dsp:txBody>
      <dsp:txXfrm>
        <a:off x="6675714" y="2979921"/>
        <a:ext cx="1348383" cy="898922"/>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1">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2">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0.33636</cdr:x>
      <cdr:y>0.13846</cdr:y>
    </cdr:from>
    <cdr:to>
      <cdr:x>0.33636</cdr:x>
      <cdr:y>0.92308</cdr:y>
    </cdr:to>
    <cdr:cxnSp macro="">
      <cdr:nvCxnSpPr>
        <cdr:cNvPr id="19" name="Straight Connector 18">
          <a:extLst xmlns:a="http://schemas.openxmlformats.org/drawingml/2006/main">
            <a:ext uri="{FF2B5EF4-FFF2-40B4-BE49-F238E27FC236}">
              <a16:creationId xmlns:a16="http://schemas.microsoft.com/office/drawing/2014/main" id="{69D99EB6-E7E8-4907-9143-9907EAA4C498}"/>
            </a:ext>
          </a:extLst>
        </cdr:cNvPr>
        <cdr:cNvCxnSpPr/>
      </cdr:nvCxnSpPr>
      <cdr:spPr>
        <a:xfrm xmlns:a="http://schemas.openxmlformats.org/drawingml/2006/main" flipV="1">
          <a:off x="2819400" y="685800"/>
          <a:ext cx="0" cy="3886200"/>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0.41818</cdr:x>
      <cdr:y>0.13846</cdr:y>
    </cdr:from>
    <cdr:to>
      <cdr:x>0.41818</cdr:x>
      <cdr:y>0.92308</cdr:y>
    </cdr:to>
    <cdr:cxnSp macro="">
      <cdr:nvCxnSpPr>
        <cdr:cNvPr id="23" name="Straight Connector 22">
          <a:extLst xmlns:a="http://schemas.openxmlformats.org/drawingml/2006/main">
            <a:ext uri="{FF2B5EF4-FFF2-40B4-BE49-F238E27FC236}">
              <a16:creationId xmlns:a16="http://schemas.microsoft.com/office/drawing/2014/main" id="{524496CE-A337-41FC-9AA9-DD3616799C37}"/>
            </a:ext>
          </a:extLst>
        </cdr:cNvPr>
        <cdr:cNvCxnSpPr/>
      </cdr:nvCxnSpPr>
      <cdr:spPr>
        <a:xfrm xmlns:a="http://schemas.openxmlformats.org/drawingml/2006/main" flipV="1">
          <a:off x="3505200" y="685800"/>
          <a:ext cx="0" cy="3886200"/>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2.xml><?xml version="1.0" encoding="utf-8"?>
<c:userShapes xmlns:c="http://schemas.openxmlformats.org/drawingml/2006/chart">
  <cdr:relSizeAnchor xmlns:cdr="http://schemas.openxmlformats.org/drawingml/2006/chartDrawing">
    <cdr:from>
      <cdr:x>0.07466</cdr:x>
      <cdr:y>0.22938</cdr:y>
    </cdr:from>
    <cdr:to>
      <cdr:x>0.81072</cdr:x>
      <cdr:y>0.88498</cdr:y>
    </cdr:to>
    <cdr:grpSp>
      <cdr:nvGrpSpPr>
        <cdr:cNvPr id="3" name="Group 2">
          <a:extLst xmlns:a="http://schemas.openxmlformats.org/drawingml/2006/main">
            <a:ext uri="{FF2B5EF4-FFF2-40B4-BE49-F238E27FC236}">
              <a16:creationId xmlns:a16="http://schemas.microsoft.com/office/drawing/2014/main" id="{C8DB0482-E17F-4D1A-89BF-E73663D15287}"/>
            </a:ext>
          </a:extLst>
        </cdr:cNvPr>
        <cdr:cNvGrpSpPr/>
      </cdr:nvGrpSpPr>
      <cdr:grpSpPr>
        <a:xfrm xmlns:a="http://schemas.openxmlformats.org/drawingml/2006/main">
          <a:off x="463488" y="831424"/>
          <a:ext cx="4569451" cy="2376324"/>
          <a:chOff x="768711" y="2054841"/>
          <a:chExt cx="7579248" cy="5873201"/>
        </a:xfrm>
      </cdr:grpSpPr>
      <cdr:sp macro="" textlink="">
        <cdr:nvSpPr>
          <cdr:cNvPr id="2" name="TextBox 1"/>
          <cdr:cNvSpPr txBox="1"/>
        </cdr:nvSpPr>
        <cdr:spPr>
          <a:xfrm xmlns:a="http://schemas.openxmlformats.org/drawingml/2006/main">
            <a:off x="6089868" y="2074305"/>
            <a:ext cx="2258091" cy="1583648"/>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200" dirty="0"/>
              <a:t>HIGH Return</a:t>
            </a:r>
          </a:p>
          <a:p xmlns:a="http://schemas.openxmlformats.org/drawingml/2006/main">
            <a:endParaRPr lang="en-US" sz="1200" dirty="0"/>
          </a:p>
          <a:p xmlns:a="http://schemas.openxmlformats.org/drawingml/2006/main">
            <a:r>
              <a:rPr lang="en-US" sz="1200" dirty="0"/>
              <a:t>HIGH</a:t>
            </a:r>
            <a:r>
              <a:rPr lang="en-US" sz="1200" baseline="0" dirty="0"/>
              <a:t> Jobs</a:t>
            </a:r>
            <a:endParaRPr lang="en-US" sz="1200" dirty="0"/>
          </a:p>
        </cdr:txBody>
      </cdr:sp>
      <cdr:sp macro="" textlink="">
        <cdr:nvSpPr>
          <cdr:cNvPr id="4" name="TextBox 3"/>
          <cdr:cNvSpPr txBox="1"/>
        </cdr:nvSpPr>
        <cdr:spPr>
          <a:xfrm xmlns:a="http://schemas.openxmlformats.org/drawingml/2006/main">
            <a:off x="6283553" y="6538287"/>
            <a:ext cx="1469958" cy="1389755"/>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200" dirty="0"/>
              <a:t>LOW Return</a:t>
            </a:r>
          </a:p>
          <a:p xmlns:a="http://schemas.openxmlformats.org/drawingml/2006/main">
            <a:endParaRPr lang="en-US" sz="1200" dirty="0"/>
          </a:p>
          <a:p xmlns:a="http://schemas.openxmlformats.org/drawingml/2006/main">
            <a:r>
              <a:rPr lang="en-US" sz="1200" dirty="0"/>
              <a:t>HIGH</a:t>
            </a:r>
            <a:r>
              <a:rPr lang="en-US" sz="1200" baseline="0" dirty="0"/>
              <a:t> Jobs</a:t>
            </a:r>
            <a:endParaRPr lang="en-US" sz="1200" dirty="0"/>
          </a:p>
        </cdr:txBody>
      </cdr:sp>
      <cdr:sp macro="" textlink="">
        <cdr:nvSpPr>
          <cdr:cNvPr id="9" name="TextBox 8"/>
          <cdr:cNvSpPr txBox="1"/>
        </cdr:nvSpPr>
        <cdr:spPr>
          <a:xfrm xmlns:a="http://schemas.openxmlformats.org/drawingml/2006/main">
            <a:off x="768711" y="2054841"/>
            <a:ext cx="1613806" cy="106910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200" dirty="0"/>
              <a:t>HIGH Return</a:t>
            </a:r>
          </a:p>
          <a:p xmlns:a="http://schemas.openxmlformats.org/drawingml/2006/main">
            <a:endParaRPr lang="en-US" sz="1200" dirty="0"/>
          </a:p>
          <a:p xmlns:a="http://schemas.openxmlformats.org/drawingml/2006/main">
            <a:r>
              <a:rPr lang="en-US" sz="1200" dirty="0"/>
              <a:t>LOW</a:t>
            </a:r>
            <a:r>
              <a:rPr lang="en-US" sz="1200" baseline="0" dirty="0"/>
              <a:t> Jobs</a:t>
            </a:r>
            <a:endParaRPr lang="en-US" sz="1200" dirty="0"/>
          </a:p>
        </cdr:txBody>
      </cdr:sp>
      <cdr:sp macro="" textlink="">
        <cdr:nvSpPr>
          <cdr:cNvPr id="10" name="TextBox 9"/>
          <cdr:cNvSpPr txBox="1"/>
        </cdr:nvSpPr>
        <cdr:spPr>
          <a:xfrm xmlns:a="http://schemas.openxmlformats.org/drawingml/2006/main">
            <a:off x="815559" y="6571147"/>
            <a:ext cx="1677465" cy="106910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200" dirty="0"/>
              <a:t>LOW Return</a:t>
            </a:r>
          </a:p>
          <a:p xmlns:a="http://schemas.openxmlformats.org/drawingml/2006/main">
            <a:endParaRPr lang="en-US" sz="1200" dirty="0"/>
          </a:p>
          <a:p xmlns:a="http://schemas.openxmlformats.org/drawingml/2006/main">
            <a:r>
              <a:rPr lang="en-US" sz="1200" dirty="0"/>
              <a:t>LOW</a:t>
            </a:r>
            <a:r>
              <a:rPr lang="en-US" sz="1200" baseline="0" dirty="0"/>
              <a:t> Jobs</a:t>
            </a:r>
            <a:endParaRPr lang="en-US" sz="1200" dirty="0"/>
          </a:p>
        </cdr:txBody>
      </cdr:sp>
    </cdr:grpSp>
  </cdr:relSizeAnchor>
  <cdr:relSizeAnchor xmlns:cdr="http://schemas.openxmlformats.org/drawingml/2006/chartDrawing">
    <cdr:from>
      <cdr:x>0.21834</cdr:x>
      <cdr:y>0.19007</cdr:y>
    </cdr:from>
    <cdr:to>
      <cdr:x>0.21834</cdr:x>
      <cdr:y>0.91575</cdr:y>
    </cdr:to>
    <cdr:cxnSp macro="">
      <cdr:nvCxnSpPr>
        <cdr:cNvPr id="6" name="Straight Connector 5">
          <a:extLst xmlns:a="http://schemas.openxmlformats.org/drawingml/2006/main">
            <a:ext uri="{FF2B5EF4-FFF2-40B4-BE49-F238E27FC236}">
              <a16:creationId xmlns:a16="http://schemas.microsoft.com/office/drawing/2014/main" id="{BA616E95-3CBC-4E75-9C2B-9519D03A8E5E}"/>
            </a:ext>
          </a:extLst>
        </cdr:cNvPr>
        <cdr:cNvCxnSpPr/>
      </cdr:nvCxnSpPr>
      <cdr:spPr>
        <a:xfrm xmlns:a="http://schemas.openxmlformats.org/drawingml/2006/main">
          <a:off x="1807246" y="918571"/>
          <a:ext cx="0" cy="3507120"/>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0.0684</cdr:x>
      <cdr:y>0.63792</cdr:y>
    </cdr:from>
    <cdr:to>
      <cdr:x>0.95169</cdr:x>
      <cdr:y>0.63792</cdr:y>
    </cdr:to>
    <cdr:cxnSp macro="">
      <cdr:nvCxnSpPr>
        <cdr:cNvPr id="8" name="Straight Connector 7">
          <a:extLst xmlns:a="http://schemas.openxmlformats.org/drawingml/2006/main">
            <a:ext uri="{FF2B5EF4-FFF2-40B4-BE49-F238E27FC236}">
              <a16:creationId xmlns:a16="http://schemas.microsoft.com/office/drawing/2014/main" id="{DF65F434-BBE5-4FF4-A13C-B2D94F32B92C}"/>
            </a:ext>
          </a:extLst>
        </cdr:cNvPr>
        <cdr:cNvCxnSpPr/>
      </cdr:nvCxnSpPr>
      <cdr:spPr>
        <a:xfrm xmlns:a="http://schemas.openxmlformats.org/drawingml/2006/main">
          <a:off x="424602" y="2312226"/>
          <a:ext cx="5483452" cy="0"/>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913" cy="465138"/>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897313" y="0"/>
            <a:ext cx="2982912" cy="465138"/>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061659A4-9518-4FAE-A127-74A0A7FC48CD}" type="datetimeFigureOut">
              <a:rPr lang="en-US"/>
              <a:pPr>
                <a:defRPr/>
              </a:pPr>
              <a:t>4/20/2018</a:t>
            </a:fld>
            <a:endParaRPr lang="en-US"/>
          </a:p>
        </p:txBody>
      </p:sp>
      <p:sp>
        <p:nvSpPr>
          <p:cNvPr id="4" name="Footer Placeholder 3"/>
          <p:cNvSpPr>
            <a:spLocks noGrp="1"/>
          </p:cNvSpPr>
          <p:nvPr>
            <p:ph type="ftr" sz="quarter" idx="2"/>
          </p:nvPr>
        </p:nvSpPr>
        <p:spPr>
          <a:xfrm>
            <a:off x="0" y="8829675"/>
            <a:ext cx="2982913" cy="465138"/>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897313" y="8829675"/>
            <a:ext cx="2982912" cy="465138"/>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5A3715BB-284F-4B05-B76A-520E754AE3D1}" type="slidenum">
              <a:rPr lang="en-US"/>
              <a:pPr>
                <a:defRPr/>
              </a:pPr>
              <a:t>‹#›</a:t>
            </a:fld>
            <a:endParaRPr lang="en-US"/>
          </a:p>
        </p:txBody>
      </p:sp>
    </p:spTree>
    <p:extLst>
      <p:ext uri="{BB962C8B-B14F-4D97-AF65-F5344CB8AC3E}">
        <p14:creationId xmlns:p14="http://schemas.microsoft.com/office/powerpoint/2010/main" val="38875865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913" cy="465138"/>
          </a:xfrm>
          <a:prstGeom prst="rect">
            <a:avLst/>
          </a:prstGeom>
        </p:spPr>
        <p:txBody>
          <a:bodyPr vert="horz" lIns="92446" tIns="46223" rIns="92446" bIns="46223"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97313" y="0"/>
            <a:ext cx="2982912" cy="465138"/>
          </a:xfrm>
          <a:prstGeom prst="rect">
            <a:avLst/>
          </a:prstGeom>
        </p:spPr>
        <p:txBody>
          <a:bodyPr vert="horz" lIns="92446" tIns="46223" rIns="92446" bIns="46223" rtlCol="0"/>
          <a:lstStyle>
            <a:lvl1pPr algn="r" fontAlgn="auto">
              <a:spcBef>
                <a:spcPts val="0"/>
              </a:spcBef>
              <a:spcAft>
                <a:spcPts val="0"/>
              </a:spcAft>
              <a:defRPr sz="1200" smtClean="0">
                <a:latin typeface="+mn-lt"/>
                <a:cs typeface="+mn-cs"/>
              </a:defRPr>
            </a:lvl1pPr>
          </a:lstStyle>
          <a:p>
            <a:pPr>
              <a:defRPr/>
            </a:pPr>
            <a:fld id="{D506E704-D1A9-47A2-B2FC-0DC43833AA4F}" type="datetimeFigureOut">
              <a:rPr lang="en-US"/>
              <a:pPr>
                <a:defRPr/>
              </a:pPr>
              <a:t>4/20/2018</a:t>
            </a:fld>
            <a:endParaRPr lang="en-US"/>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2446" tIns="46223" rIns="92446" bIns="46223" rtlCol="0" anchor="ctr"/>
          <a:lstStyle/>
          <a:p>
            <a:pPr lvl="0"/>
            <a:endParaRPr lang="en-US" noProof="0"/>
          </a:p>
        </p:txBody>
      </p:sp>
      <p:sp>
        <p:nvSpPr>
          <p:cNvPr id="5" name="Notes Placeholder 4"/>
          <p:cNvSpPr>
            <a:spLocks noGrp="1"/>
          </p:cNvSpPr>
          <p:nvPr>
            <p:ph type="body" sz="quarter" idx="3"/>
          </p:nvPr>
        </p:nvSpPr>
        <p:spPr>
          <a:xfrm>
            <a:off x="688975" y="4416425"/>
            <a:ext cx="5505450" cy="4183063"/>
          </a:xfrm>
          <a:prstGeom prst="rect">
            <a:avLst/>
          </a:prstGeom>
        </p:spPr>
        <p:txBody>
          <a:bodyPr vert="horz" lIns="92446" tIns="46223" rIns="92446" bIns="46223"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29675"/>
            <a:ext cx="2982913" cy="465138"/>
          </a:xfrm>
          <a:prstGeom prst="rect">
            <a:avLst/>
          </a:prstGeom>
        </p:spPr>
        <p:txBody>
          <a:bodyPr vert="horz" lIns="92446" tIns="46223" rIns="92446" bIns="46223"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97313" y="8829675"/>
            <a:ext cx="2982912" cy="465138"/>
          </a:xfrm>
          <a:prstGeom prst="rect">
            <a:avLst/>
          </a:prstGeom>
        </p:spPr>
        <p:txBody>
          <a:bodyPr vert="horz" lIns="92446" tIns="46223" rIns="92446" bIns="46223" rtlCol="0" anchor="b"/>
          <a:lstStyle>
            <a:lvl1pPr algn="r" fontAlgn="auto">
              <a:spcBef>
                <a:spcPts val="0"/>
              </a:spcBef>
              <a:spcAft>
                <a:spcPts val="0"/>
              </a:spcAft>
              <a:defRPr sz="1200" smtClean="0">
                <a:latin typeface="+mn-lt"/>
                <a:cs typeface="+mn-cs"/>
              </a:defRPr>
            </a:lvl1pPr>
          </a:lstStyle>
          <a:p>
            <a:pPr>
              <a:defRPr/>
            </a:pPr>
            <a:fld id="{4C3B6CBA-6D77-40D4-9502-D1F3A80AC250}" type="slidenum">
              <a:rPr lang="en-US"/>
              <a:pPr>
                <a:defRPr/>
              </a:pPr>
              <a:t>‹#›</a:t>
            </a:fld>
            <a:endParaRPr lang="en-US"/>
          </a:p>
        </p:txBody>
      </p:sp>
    </p:spTree>
    <p:extLst>
      <p:ext uri="{BB962C8B-B14F-4D97-AF65-F5344CB8AC3E}">
        <p14:creationId xmlns:p14="http://schemas.microsoft.com/office/powerpoint/2010/main" val="117750628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6554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56F20DA-2A3D-4D82-9E9A-1CFA472B68EC}" type="slidenum">
              <a:rPr lang="en-US"/>
              <a:pPr fontAlgn="base">
                <a:spcBef>
                  <a:spcPct val="0"/>
                </a:spcBef>
                <a:spcAft>
                  <a:spcPct val="0"/>
                </a:spcAft>
              </a:pPr>
              <a:t>1</a:t>
            </a:fld>
            <a:endParaRPr lang="en-US"/>
          </a:p>
        </p:txBody>
      </p:sp>
    </p:spTree>
    <p:extLst>
      <p:ext uri="{BB962C8B-B14F-4D97-AF65-F5344CB8AC3E}">
        <p14:creationId xmlns:p14="http://schemas.microsoft.com/office/powerpoint/2010/main" val="42488240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a:t>Too much Revenue is lost on incentives: Which kind of taxes – some incentives such as duty exemptions those on plant and machinery are better than incentives given to income (Tax holidays)</a:t>
            </a:r>
            <a:endParaRPr lang="en-US" dirty="0"/>
          </a:p>
        </p:txBody>
      </p:sp>
      <p:sp>
        <p:nvSpPr>
          <p:cNvPr id="4" name="Slide Number Placeholder 3"/>
          <p:cNvSpPr>
            <a:spLocks noGrp="1"/>
          </p:cNvSpPr>
          <p:nvPr>
            <p:ph type="sldNum" sz="quarter" idx="10"/>
          </p:nvPr>
        </p:nvSpPr>
        <p:spPr/>
        <p:txBody>
          <a:bodyPr/>
          <a:lstStyle/>
          <a:p>
            <a:fld id="{148FF618-DB46-4C7A-A010-ACA4E8A8EF44}" type="slidenum">
              <a:rPr lang="en-US" smtClean="0"/>
              <a:pPr/>
              <a:t>41</a:t>
            </a:fld>
            <a:endParaRPr lang="en-US"/>
          </a:p>
        </p:txBody>
      </p:sp>
    </p:spTree>
    <p:extLst>
      <p:ext uri="{BB962C8B-B14F-4D97-AF65-F5344CB8AC3E}">
        <p14:creationId xmlns:p14="http://schemas.microsoft.com/office/powerpoint/2010/main" val="35943709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5225" y="1241425"/>
            <a:ext cx="4467225" cy="33496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45B260-30DC-49A5-883E-CA23D92F4D21}" type="slidenum">
              <a:rPr lang="en-US" smtClean="0"/>
              <a:t>43</a:t>
            </a:fld>
            <a:endParaRPr lang="en-US"/>
          </a:p>
        </p:txBody>
      </p:sp>
    </p:spTree>
    <p:extLst>
      <p:ext uri="{BB962C8B-B14F-4D97-AF65-F5344CB8AC3E}">
        <p14:creationId xmlns:p14="http://schemas.microsoft.com/office/powerpoint/2010/main" val="31748873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6554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56F20DA-2A3D-4D82-9E9A-1CFA472B68EC}" type="slidenum">
              <a:rPr lang="en-US"/>
              <a:pPr fontAlgn="base">
                <a:spcBef>
                  <a:spcPct val="0"/>
                </a:spcBef>
                <a:spcAft>
                  <a:spcPct val="0"/>
                </a:spcAft>
              </a:pPr>
              <a:t>60</a:t>
            </a:fld>
            <a:endParaRPr lang="en-US"/>
          </a:p>
        </p:txBody>
      </p:sp>
    </p:spTree>
    <p:extLst>
      <p:ext uri="{BB962C8B-B14F-4D97-AF65-F5344CB8AC3E}">
        <p14:creationId xmlns:p14="http://schemas.microsoft.com/office/powerpoint/2010/main" val="919807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lnSpcReduction="10000"/>
          </a:bodyPr>
          <a:lstStyle/>
          <a:p>
            <a:pPr fontAlgn="auto">
              <a:spcBef>
                <a:spcPts val="0"/>
              </a:spcBef>
              <a:spcAft>
                <a:spcPts val="0"/>
              </a:spcAft>
              <a:defRPr/>
            </a:pPr>
            <a:r>
              <a:rPr lang="en-US" dirty="0"/>
              <a:t>First case is on selection of 12 Western and Central African countries.</a:t>
            </a:r>
          </a:p>
          <a:p>
            <a:pPr fontAlgn="auto">
              <a:spcBef>
                <a:spcPts val="0"/>
              </a:spcBef>
              <a:spcAft>
                <a:spcPts val="0"/>
              </a:spcAft>
              <a:defRPr/>
            </a:pPr>
            <a:r>
              <a:rPr lang="en-US" dirty="0"/>
              <a:t>That share the same currency, the CFA Franc:</a:t>
            </a:r>
          </a:p>
          <a:p>
            <a:pPr lvl="1" fontAlgn="auto">
              <a:spcBef>
                <a:spcPts val="0"/>
              </a:spcBef>
              <a:spcAft>
                <a:spcPts val="0"/>
              </a:spcAft>
              <a:defRPr/>
            </a:pPr>
            <a:r>
              <a:rPr lang="en-US" sz="2000" b="1" u="sng" dirty="0"/>
              <a:t>WAEMU/UEMOA:</a:t>
            </a:r>
          </a:p>
          <a:p>
            <a:pPr lvl="1" fontAlgn="auto">
              <a:spcBef>
                <a:spcPts val="0"/>
              </a:spcBef>
              <a:spcAft>
                <a:spcPts val="0"/>
              </a:spcAft>
              <a:defRPr/>
            </a:pPr>
            <a:r>
              <a:rPr lang="en-US" sz="2000" dirty="0"/>
              <a:t>1. Benin</a:t>
            </a:r>
          </a:p>
          <a:p>
            <a:pPr lvl="1" fontAlgn="auto">
              <a:spcBef>
                <a:spcPts val="0"/>
              </a:spcBef>
              <a:spcAft>
                <a:spcPts val="0"/>
              </a:spcAft>
              <a:defRPr/>
            </a:pPr>
            <a:r>
              <a:rPr lang="en-US" sz="2000" dirty="0"/>
              <a:t>2. Burkina Faso</a:t>
            </a:r>
          </a:p>
          <a:p>
            <a:pPr lvl="1" fontAlgn="auto">
              <a:spcBef>
                <a:spcPts val="0"/>
              </a:spcBef>
              <a:spcAft>
                <a:spcPts val="0"/>
              </a:spcAft>
              <a:defRPr/>
            </a:pPr>
            <a:r>
              <a:rPr lang="en-US" sz="2000" dirty="0"/>
              <a:t>3. Cote d’Ivoire</a:t>
            </a:r>
          </a:p>
          <a:p>
            <a:pPr lvl="1" fontAlgn="auto">
              <a:spcBef>
                <a:spcPts val="0"/>
              </a:spcBef>
              <a:spcAft>
                <a:spcPts val="0"/>
              </a:spcAft>
              <a:defRPr/>
            </a:pPr>
            <a:r>
              <a:rPr lang="en-US" sz="2000" dirty="0"/>
              <a:t>4. Niger</a:t>
            </a:r>
          </a:p>
          <a:p>
            <a:pPr lvl="1" fontAlgn="auto">
              <a:spcBef>
                <a:spcPts val="0"/>
              </a:spcBef>
              <a:spcAft>
                <a:spcPts val="0"/>
              </a:spcAft>
              <a:defRPr/>
            </a:pPr>
            <a:r>
              <a:rPr lang="en-US" sz="2000" dirty="0"/>
              <a:t>5. Mali</a:t>
            </a:r>
          </a:p>
          <a:p>
            <a:pPr lvl="1" fontAlgn="auto">
              <a:spcBef>
                <a:spcPts val="0"/>
              </a:spcBef>
              <a:spcAft>
                <a:spcPts val="0"/>
              </a:spcAft>
              <a:defRPr/>
            </a:pPr>
            <a:r>
              <a:rPr lang="en-US" sz="2000" dirty="0"/>
              <a:t>6. Senegal </a:t>
            </a:r>
          </a:p>
          <a:p>
            <a:pPr lvl="1" fontAlgn="auto">
              <a:spcBef>
                <a:spcPts val="0"/>
              </a:spcBef>
              <a:spcAft>
                <a:spcPts val="0"/>
              </a:spcAft>
              <a:defRPr/>
            </a:pPr>
            <a:r>
              <a:rPr lang="en-US" sz="2000" dirty="0"/>
              <a:t>7. Togo</a:t>
            </a:r>
          </a:p>
          <a:p>
            <a:pPr lvl="1" fontAlgn="auto">
              <a:spcBef>
                <a:spcPts val="0"/>
              </a:spcBef>
              <a:spcAft>
                <a:spcPts val="0"/>
              </a:spcAft>
              <a:defRPr/>
            </a:pPr>
            <a:r>
              <a:rPr lang="en-US" sz="2000" dirty="0"/>
              <a:t>(</a:t>
            </a:r>
            <a:r>
              <a:rPr lang="en-US" sz="2000" dirty="0" err="1"/>
              <a:t>Guinee</a:t>
            </a:r>
            <a:r>
              <a:rPr lang="en-US" sz="2000" dirty="0"/>
              <a:t>-Bissau)</a:t>
            </a:r>
          </a:p>
          <a:p>
            <a:pPr fontAlgn="auto">
              <a:spcBef>
                <a:spcPts val="0"/>
              </a:spcBef>
              <a:spcAft>
                <a:spcPts val="0"/>
              </a:spcAft>
              <a:defRPr/>
            </a:pPr>
            <a:r>
              <a:rPr lang="en-US" b="1" u="sng" dirty="0"/>
              <a:t>CEMAC:</a:t>
            </a:r>
          </a:p>
          <a:p>
            <a:pPr fontAlgn="auto">
              <a:spcBef>
                <a:spcPts val="0"/>
              </a:spcBef>
              <a:spcAft>
                <a:spcPts val="0"/>
              </a:spcAft>
              <a:defRPr/>
            </a:pPr>
            <a:r>
              <a:rPr lang="en-US" dirty="0"/>
              <a:t>1. Cameroun</a:t>
            </a:r>
          </a:p>
          <a:p>
            <a:pPr fontAlgn="auto">
              <a:spcBef>
                <a:spcPts val="0"/>
              </a:spcBef>
              <a:spcAft>
                <a:spcPts val="0"/>
              </a:spcAft>
              <a:defRPr/>
            </a:pPr>
            <a:r>
              <a:rPr lang="en-US" dirty="0"/>
              <a:t>2. Central African Republic</a:t>
            </a:r>
          </a:p>
          <a:p>
            <a:pPr fontAlgn="auto">
              <a:spcBef>
                <a:spcPts val="0"/>
              </a:spcBef>
              <a:spcAft>
                <a:spcPts val="0"/>
              </a:spcAft>
              <a:defRPr/>
            </a:pPr>
            <a:r>
              <a:rPr lang="en-US" dirty="0"/>
              <a:t>3. Congo</a:t>
            </a:r>
          </a:p>
          <a:p>
            <a:pPr fontAlgn="auto">
              <a:spcBef>
                <a:spcPts val="0"/>
              </a:spcBef>
              <a:spcAft>
                <a:spcPts val="0"/>
              </a:spcAft>
              <a:defRPr/>
            </a:pPr>
            <a:r>
              <a:rPr lang="en-US" dirty="0"/>
              <a:t>4. Gabon</a:t>
            </a:r>
          </a:p>
          <a:p>
            <a:pPr fontAlgn="auto">
              <a:spcBef>
                <a:spcPts val="0"/>
              </a:spcBef>
              <a:spcAft>
                <a:spcPts val="0"/>
              </a:spcAft>
              <a:defRPr/>
            </a:pPr>
            <a:r>
              <a:rPr lang="en-US" dirty="0"/>
              <a:t>5. </a:t>
            </a:r>
            <a:r>
              <a:rPr lang="en-US" dirty="0" err="1"/>
              <a:t>Tchad</a:t>
            </a:r>
            <a:endParaRPr lang="en-US" dirty="0"/>
          </a:p>
          <a:p>
            <a:pPr fontAlgn="auto">
              <a:spcBef>
                <a:spcPts val="0"/>
              </a:spcBef>
              <a:spcAft>
                <a:spcPts val="0"/>
              </a:spcAft>
              <a:defRPr/>
            </a:pPr>
            <a:r>
              <a:rPr lang="en-US" dirty="0"/>
              <a:t>(</a:t>
            </a:r>
            <a:r>
              <a:rPr lang="en-US" dirty="0" err="1"/>
              <a:t>Guinee</a:t>
            </a:r>
            <a:r>
              <a:rPr lang="en-US" dirty="0"/>
              <a:t> </a:t>
            </a:r>
            <a:r>
              <a:rPr lang="en-US" dirty="0" err="1"/>
              <a:t>Equatoriale</a:t>
            </a:r>
            <a:r>
              <a:rPr lang="en-US" dirty="0"/>
              <a:t>)</a:t>
            </a:r>
          </a:p>
          <a:p>
            <a:pPr fontAlgn="auto">
              <a:spcBef>
                <a:spcPts val="0"/>
              </a:spcBef>
              <a:spcAft>
                <a:spcPts val="0"/>
              </a:spcAft>
              <a:defRPr/>
            </a:pPr>
            <a:endParaRPr lang="en-US" dirty="0"/>
          </a:p>
        </p:txBody>
      </p:sp>
      <p:sp>
        <p:nvSpPr>
          <p:cNvPr id="6758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B43BF47-E13B-47C9-8F01-1BC9F173B130}" type="slidenum">
              <a:rPr lang="en-US"/>
              <a:pPr fontAlgn="base">
                <a:spcBef>
                  <a:spcPct val="0"/>
                </a:spcBef>
                <a:spcAft>
                  <a:spcPct val="0"/>
                </a:spcAft>
              </a:pPr>
              <a:t>12</a:t>
            </a:fld>
            <a:endParaRPr lang="en-US"/>
          </a:p>
        </p:txBody>
      </p:sp>
    </p:spTree>
    <p:extLst>
      <p:ext uri="{BB962C8B-B14F-4D97-AF65-F5344CB8AC3E}">
        <p14:creationId xmlns:p14="http://schemas.microsoft.com/office/powerpoint/2010/main" val="9596138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36D60F4-20B1-49AD-BDB1-E8B190CE2A73}" type="slidenum">
              <a:rPr lang="en-US"/>
              <a:pPr fontAlgn="base">
                <a:spcBef>
                  <a:spcPct val="0"/>
                </a:spcBef>
                <a:spcAft>
                  <a:spcPct val="0"/>
                </a:spcAft>
              </a:pPr>
              <a:t>13</a:t>
            </a:fld>
            <a:endParaRPr lang="en-US"/>
          </a:p>
        </p:txBody>
      </p:sp>
      <p:sp>
        <p:nvSpPr>
          <p:cNvPr id="7065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066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3534694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p:spPr>
      </p:sp>
      <p:sp>
        <p:nvSpPr>
          <p:cNvPr id="7270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a:t>Note that I did not the admin variable, because it is highly correlated with the number of regimes, as a result it is hard to tell which one is working, but the second one is still significant if the other one is in.</a:t>
            </a:r>
          </a:p>
          <a:p>
            <a:pPr>
              <a:spcBef>
                <a:spcPct val="0"/>
              </a:spcBef>
            </a:pPr>
            <a:endParaRPr lang="en-US"/>
          </a:p>
          <a:p>
            <a:pPr>
              <a:spcBef>
                <a:spcPct val="0"/>
              </a:spcBef>
            </a:pPr>
            <a:endParaRPr lang="en-US"/>
          </a:p>
          <a:p>
            <a:pPr>
              <a:spcBef>
                <a:spcPct val="0"/>
              </a:spcBef>
            </a:pPr>
            <a:r>
              <a:rPr lang="en-US"/>
              <a:t>Have a slide ready with table to show-off</a:t>
            </a:r>
          </a:p>
        </p:txBody>
      </p:sp>
      <p:sp>
        <p:nvSpPr>
          <p:cNvPr id="7270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0D9A5C6-528E-402B-95D2-6EB4FE1E1708}" type="slidenum">
              <a:rPr lang="en-US"/>
              <a:pPr fontAlgn="base">
                <a:spcBef>
                  <a:spcPct val="0"/>
                </a:spcBef>
                <a:spcAft>
                  <a:spcPct val="0"/>
                </a:spcAft>
              </a:pPr>
              <a:t>14</a:t>
            </a:fld>
            <a:endParaRPr lang="en-US"/>
          </a:p>
        </p:txBody>
      </p:sp>
    </p:spTree>
    <p:extLst>
      <p:ext uri="{BB962C8B-B14F-4D97-AF65-F5344CB8AC3E}">
        <p14:creationId xmlns:p14="http://schemas.microsoft.com/office/powerpoint/2010/main" val="33716502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p:spPr>
      </p:sp>
      <p:sp>
        <p:nvSpPr>
          <p:cNvPr id="7475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a:t>Next we looked at the incentives for the tourism sector in the Caribbean</a:t>
            </a:r>
          </a:p>
          <a:p>
            <a:pPr>
              <a:spcBef>
                <a:spcPct val="0"/>
              </a:spcBef>
            </a:pPr>
            <a:r>
              <a:rPr lang="en-US"/>
              <a:t>We are looking here at 7 small Islands: Anguilla, Antigua and Barbuda, Dominica, Grenada, St Kitts and Nevis, St Lucia, St Vincent and the Grenadines.</a:t>
            </a:r>
          </a:p>
          <a:p>
            <a:pPr>
              <a:spcBef>
                <a:spcPct val="0"/>
              </a:spcBef>
            </a:pPr>
            <a:r>
              <a:rPr lang="en-US"/>
              <a:t>They are all very attractive for tourism, they are all very small, they are competing for the same tourism industry</a:t>
            </a:r>
          </a:p>
          <a:p>
            <a:pPr>
              <a:spcBef>
                <a:spcPct val="0"/>
              </a:spcBef>
            </a:pPr>
            <a:r>
              <a:rPr lang="en-US"/>
              <a:t>So one can expect that tax competition is strong in this setting, level playing field.</a:t>
            </a:r>
          </a:p>
        </p:txBody>
      </p:sp>
      <p:sp>
        <p:nvSpPr>
          <p:cNvPr id="747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E4703CE-9B1D-4D97-8D20-0204DB495E2E}" type="slidenum">
              <a:rPr lang="en-US"/>
              <a:pPr fontAlgn="base">
                <a:spcBef>
                  <a:spcPct val="0"/>
                </a:spcBef>
                <a:spcAft>
                  <a:spcPct val="0"/>
                </a:spcAft>
              </a:pPr>
              <a:t>15</a:t>
            </a:fld>
            <a:endParaRPr lang="en-US"/>
          </a:p>
        </p:txBody>
      </p:sp>
    </p:spTree>
    <p:extLst>
      <p:ext uri="{BB962C8B-B14F-4D97-AF65-F5344CB8AC3E}">
        <p14:creationId xmlns:p14="http://schemas.microsoft.com/office/powerpoint/2010/main" val="42801778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C3B6CBA-6D77-40D4-9502-D1F3A80AC250}" type="slidenum">
              <a:rPr lang="en-US" smtClean="0"/>
              <a:pPr>
                <a:defRPr/>
              </a:pPr>
              <a:t>17</a:t>
            </a:fld>
            <a:endParaRPr lang="en-US"/>
          </a:p>
        </p:txBody>
      </p:sp>
    </p:spTree>
    <p:extLst>
      <p:ext uri="{BB962C8B-B14F-4D97-AF65-F5344CB8AC3E}">
        <p14:creationId xmlns:p14="http://schemas.microsoft.com/office/powerpoint/2010/main" val="14372268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2B22FE-F869-4CFE-92A0-938D0E41CCBF}" type="slidenum">
              <a:rPr lang="de-DE" smtClean="0"/>
              <a:pPr/>
              <a:t>24</a:t>
            </a:fld>
            <a:endParaRPr lang="de-DE" dirty="0"/>
          </a:p>
        </p:txBody>
      </p:sp>
    </p:spTree>
    <p:extLst>
      <p:ext uri="{BB962C8B-B14F-4D97-AF65-F5344CB8AC3E}">
        <p14:creationId xmlns:p14="http://schemas.microsoft.com/office/powerpoint/2010/main" val="37186238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dirty="0"/>
              <a:t>Revenue lost to illegal activity, such as </a:t>
            </a:r>
          </a:p>
          <a:p>
            <a:pPr lvl="0"/>
            <a:r>
              <a:rPr lang="en-US" sz="1200" dirty="0"/>
              <a:t>from businesses that do not qualify for tax exemptions but falsify information to do so, </a:t>
            </a:r>
          </a:p>
          <a:p>
            <a:pPr lvl="0"/>
            <a:r>
              <a:rPr lang="en-US" sz="1200" dirty="0"/>
              <a:t>or indirect revenue lost through businesses that do not qualify for tax incentives that (illegally) use tax-exempt entities to source goods.</a:t>
            </a:r>
          </a:p>
        </p:txBody>
      </p:sp>
      <p:sp>
        <p:nvSpPr>
          <p:cNvPr id="4" name="Slide Number Placeholder 3"/>
          <p:cNvSpPr>
            <a:spLocks noGrp="1"/>
          </p:cNvSpPr>
          <p:nvPr>
            <p:ph type="sldNum" sz="quarter" idx="10"/>
          </p:nvPr>
        </p:nvSpPr>
        <p:spPr/>
        <p:txBody>
          <a:bodyPr/>
          <a:lstStyle/>
          <a:p>
            <a:pPr>
              <a:defRPr/>
            </a:pPr>
            <a:fld id="{4C3B6CBA-6D77-40D4-9502-D1F3A80AC250}" type="slidenum">
              <a:rPr lang="en-US" smtClean="0"/>
              <a:pPr>
                <a:defRPr/>
              </a:pPr>
              <a:t>31</a:t>
            </a:fld>
            <a:endParaRPr lang="en-US"/>
          </a:p>
        </p:txBody>
      </p:sp>
    </p:spTree>
    <p:extLst>
      <p:ext uri="{BB962C8B-B14F-4D97-AF65-F5344CB8AC3E}">
        <p14:creationId xmlns:p14="http://schemas.microsoft.com/office/powerpoint/2010/main" val="21675710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a:t>Case-by-Case basis: Competitor may not get the same ‘deal’ hence may lose out. Metrics used (jobs, investment size, value added?) further incentives are provided on promises but in most cases post approval investments are rarely monitored and if they are and if the promised investment levels are not reached, rarely are incentives withdrawn.</a:t>
            </a:r>
          </a:p>
          <a:p>
            <a:pPr marL="171450" indent="-171450">
              <a:buFontTx/>
              <a:buChar char="-"/>
            </a:pPr>
            <a:r>
              <a:rPr lang="en-US" baseline="0" dirty="0"/>
              <a:t>Incentives outside the tax law: typically this implies that agencies other than tax agencies manage the incentives but they may not have the expertise. Further if an IPA gives the approval for an incentives the tax agencies also need to verify and therefore duplication.</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148FF618-DB46-4C7A-A010-ACA4E8A8EF44}" type="slidenum">
              <a:rPr lang="en-US" smtClean="0"/>
              <a:pPr/>
              <a:t>40</a:t>
            </a:fld>
            <a:endParaRPr lang="en-US"/>
          </a:p>
        </p:txBody>
      </p:sp>
    </p:spTree>
    <p:extLst>
      <p:ext uri="{BB962C8B-B14F-4D97-AF65-F5344CB8AC3E}">
        <p14:creationId xmlns:p14="http://schemas.microsoft.com/office/powerpoint/2010/main" val="3594370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defRPr/>
            </a:pPr>
            <a:fld id="{A79AB762-9B85-4719-B76A-BEDC32BE0D2F}" type="datetime1">
              <a:rPr lang="en-US" smtClean="0"/>
              <a:pPr>
                <a:defRPr/>
              </a:pPr>
              <a:t>4/20/2018</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14F6679-1C16-40E0-9CF1-427C0D12A78F}" type="slidenum">
              <a:rPr lang="en-US" smtClean="0"/>
              <a:pPr>
                <a:defRPr/>
              </a:pPr>
              <a:t>‹#›</a:t>
            </a:fld>
            <a:endParaRPr lang="en-US"/>
          </a:p>
        </p:txBody>
      </p:sp>
    </p:spTree>
    <p:extLst>
      <p:ext uri="{BB962C8B-B14F-4D97-AF65-F5344CB8AC3E}">
        <p14:creationId xmlns:p14="http://schemas.microsoft.com/office/powerpoint/2010/main" val="4109079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77985809-A523-40A2-816F-942FC56E51E0}" type="datetime1">
              <a:rPr lang="en-US" smtClean="0"/>
              <a:pPr>
                <a:defRPr/>
              </a:pPr>
              <a:t>4/20/2018</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1755177-7435-4369-A6C4-FAC3FCABA7D2}" type="slidenum">
              <a:rPr lang="en-US" smtClean="0"/>
              <a:pPr>
                <a:defRPr/>
              </a:pPr>
              <a:t>‹#›</a:t>
            </a:fld>
            <a:endParaRPr lang="en-US"/>
          </a:p>
        </p:txBody>
      </p:sp>
    </p:spTree>
    <p:extLst>
      <p:ext uri="{BB962C8B-B14F-4D97-AF65-F5344CB8AC3E}">
        <p14:creationId xmlns:p14="http://schemas.microsoft.com/office/powerpoint/2010/main" val="2157178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5C19FDBA-DB4E-45D0-9104-439C954F4051}" type="datetime1">
              <a:rPr lang="en-US" smtClean="0"/>
              <a:pPr>
                <a:defRPr/>
              </a:pPr>
              <a:t>4/20/2018</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6C1BE98-7176-49D0-8DE8-ED4689E23D68}" type="slidenum">
              <a:rPr lang="en-US" smtClean="0"/>
              <a:pPr>
                <a:defRPr/>
              </a:pPr>
              <a:t>‹#›</a:t>
            </a:fld>
            <a:endParaRPr lang="en-US"/>
          </a:p>
        </p:txBody>
      </p:sp>
    </p:spTree>
    <p:extLst>
      <p:ext uri="{BB962C8B-B14F-4D97-AF65-F5344CB8AC3E}">
        <p14:creationId xmlns:p14="http://schemas.microsoft.com/office/powerpoint/2010/main" val="15288916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4/20/2018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482920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4E6E8667-7088-46CC-8FF5-B0D09A47CC58}" type="datetime1">
              <a:rPr lang="en-US" smtClean="0"/>
              <a:pPr>
                <a:defRPr/>
              </a:pPr>
              <a:t>4/20/2018</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DF31621-AB54-4775-B102-4DF18FEE075B}" type="slidenum">
              <a:rPr lang="en-US" smtClean="0"/>
              <a:pPr>
                <a:defRPr/>
              </a:pPr>
              <a:t>‹#›</a:t>
            </a:fld>
            <a:endParaRPr lang="en-US"/>
          </a:p>
        </p:txBody>
      </p:sp>
    </p:spTree>
    <p:extLst>
      <p:ext uri="{BB962C8B-B14F-4D97-AF65-F5344CB8AC3E}">
        <p14:creationId xmlns:p14="http://schemas.microsoft.com/office/powerpoint/2010/main" val="4136774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F4004D56-5246-42DF-B8C2-A5C60D003EDA}" type="datetime1">
              <a:rPr lang="en-US" smtClean="0"/>
              <a:pPr>
                <a:defRPr/>
              </a:pPr>
              <a:t>4/20/2018</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D2037EE-FC75-4C53-85AD-8B8884310FA3}" type="slidenum">
              <a:rPr lang="en-US" smtClean="0"/>
              <a:pPr>
                <a:defRPr/>
              </a:pPr>
              <a:t>‹#›</a:t>
            </a:fld>
            <a:endParaRPr lang="en-US"/>
          </a:p>
        </p:txBody>
      </p:sp>
    </p:spTree>
    <p:extLst>
      <p:ext uri="{BB962C8B-B14F-4D97-AF65-F5344CB8AC3E}">
        <p14:creationId xmlns:p14="http://schemas.microsoft.com/office/powerpoint/2010/main" val="3662805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fld id="{7B567DBF-4336-464B-8B93-A9EAE8180BC0}" type="datetime1">
              <a:rPr lang="en-US" smtClean="0"/>
              <a:pPr>
                <a:defRPr/>
              </a:pPr>
              <a:t>4/20/2018</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479A8524-68E3-4F65-80F8-D60B594DCDFD}" type="slidenum">
              <a:rPr lang="en-US" smtClean="0"/>
              <a:pPr>
                <a:defRPr/>
              </a:pPr>
              <a:t>‹#›</a:t>
            </a:fld>
            <a:endParaRPr lang="en-US"/>
          </a:p>
        </p:txBody>
      </p:sp>
    </p:spTree>
    <p:extLst>
      <p:ext uri="{BB962C8B-B14F-4D97-AF65-F5344CB8AC3E}">
        <p14:creationId xmlns:p14="http://schemas.microsoft.com/office/powerpoint/2010/main" val="3120203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fld id="{A7627BCB-252E-4165-9AF2-94A106643962}" type="datetime1">
              <a:rPr lang="en-US" smtClean="0"/>
              <a:pPr>
                <a:defRPr/>
              </a:pPr>
              <a:t>4/20/2018</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F036D4F4-EF2C-443F-8BE3-800D508E8BE4}" type="slidenum">
              <a:rPr lang="en-US" smtClean="0"/>
              <a:pPr>
                <a:defRPr/>
              </a:pPr>
              <a:t>‹#›</a:t>
            </a:fld>
            <a:endParaRPr lang="en-US"/>
          </a:p>
        </p:txBody>
      </p:sp>
    </p:spTree>
    <p:extLst>
      <p:ext uri="{BB962C8B-B14F-4D97-AF65-F5344CB8AC3E}">
        <p14:creationId xmlns:p14="http://schemas.microsoft.com/office/powerpoint/2010/main" val="1717428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85D68DAA-8C6A-44C8-9ED1-10D5D434F45B}" type="datetime1">
              <a:rPr lang="en-US" smtClean="0"/>
              <a:pPr>
                <a:defRPr/>
              </a:pPr>
              <a:t>4/20/2018</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0BD3166E-4419-42C2-85C3-684797C0F7C5}" type="slidenum">
              <a:rPr lang="en-US" smtClean="0"/>
              <a:pPr>
                <a:defRPr/>
              </a:pPr>
              <a:t>‹#›</a:t>
            </a:fld>
            <a:endParaRPr lang="en-US"/>
          </a:p>
        </p:txBody>
      </p:sp>
    </p:spTree>
    <p:extLst>
      <p:ext uri="{BB962C8B-B14F-4D97-AF65-F5344CB8AC3E}">
        <p14:creationId xmlns:p14="http://schemas.microsoft.com/office/powerpoint/2010/main" val="4217855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9A78D920-E93B-4361-A7D0-0D5CB770A0EF}" type="datetime1">
              <a:rPr lang="en-US" smtClean="0"/>
              <a:pPr>
                <a:defRPr/>
              </a:pPr>
              <a:t>4/20/2018</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6E28615F-F9FE-4633-A5C8-D20E2471DAB7}" type="slidenum">
              <a:rPr lang="en-US" smtClean="0"/>
              <a:pPr>
                <a:defRPr/>
              </a:pPr>
              <a:t>‹#›</a:t>
            </a:fld>
            <a:endParaRPr lang="en-US"/>
          </a:p>
        </p:txBody>
      </p:sp>
    </p:spTree>
    <p:extLst>
      <p:ext uri="{BB962C8B-B14F-4D97-AF65-F5344CB8AC3E}">
        <p14:creationId xmlns:p14="http://schemas.microsoft.com/office/powerpoint/2010/main" val="3476620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685DE169-F859-4738-AE4C-DE78CD6A2937}" type="datetime1">
              <a:rPr lang="en-US" smtClean="0"/>
              <a:pPr>
                <a:defRPr/>
              </a:pPr>
              <a:t>4/20/2018</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52CE6291-B386-42FE-93AF-92D157E7A127}" type="slidenum">
              <a:rPr lang="en-US" smtClean="0"/>
              <a:pPr>
                <a:defRPr/>
              </a:pPr>
              <a:t>‹#›</a:t>
            </a:fld>
            <a:endParaRPr lang="en-US"/>
          </a:p>
        </p:txBody>
      </p:sp>
    </p:spTree>
    <p:extLst>
      <p:ext uri="{BB962C8B-B14F-4D97-AF65-F5344CB8AC3E}">
        <p14:creationId xmlns:p14="http://schemas.microsoft.com/office/powerpoint/2010/main" val="2131970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4E5E19BB-429B-47EC-BC96-EA6D8B58E626}" type="datetime1">
              <a:rPr lang="en-US" smtClean="0"/>
              <a:pPr>
                <a:defRPr/>
              </a:pPr>
              <a:t>4/20/2018</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29D662CF-1821-4C4E-966A-2C6C3A2D0E1B}" type="slidenum">
              <a:rPr lang="en-US" smtClean="0"/>
              <a:pPr>
                <a:defRPr/>
              </a:pPr>
              <a:t>‹#›</a:t>
            </a:fld>
            <a:endParaRPr lang="en-US"/>
          </a:p>
        </p:txBody>
      </p:sp>
    </p:spTree>
    <p:extLst>
      <p:ext uri="{BB962C8B-B14F-4D97-AF65-F5344CB8AC3E}">
        <p14:creationId xmlns:p14="http://schemas.microsoft.com/office/powerpoint/2010/main" val="1310180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DDC54E9F-7A32-4A35-888B-8FEB3753117B}" type="datetime1">
              <a:rPr lang="en-US" smtClean="0"/>
              <a:pPr>
                <a:defRPr/>
              </a:pPr>
              <a:t>4/20/2018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B8BFB039-6754-4366-BF3E-69C512B5596C}" type="slidenum">
              <a:rPr lang="en-US" smtClean="0"/>
              <a:pPr>
                <a:defRPr/>
              </a:pPr>
              <a:t>‹#›</a:t>
            </a:fld>
            <a:endParaRPr lang="en-US"/>
          </a:p>
        </p:txBody>
      </p:sp>
    </p:spTree>
    <p:extLst>
      <p:ext uri="{BB962C8B-B14F-4D97-AF65-F5344CB8AC3E}">
        <p14:creationId xmlns:p14="http://schemas.microsoft.com/office/powerpoint/2010/main" val="242013510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18" Type="http://schemas.openxmlformats.org/officeDocument/2006/relationships/diagramData" Target="../diagrams/data4.xml"/><Relationship Id="rId3" Type="http://schemas.openxmlformats.org/officeDocument/2006/relationships/diagramData" Target="../diagrams/data1.xml"/><Relationship Id="rId21" Type="http://schemas.openxmlformats.org/officeDocument/2006/relationships/diagramColors" Target="../diagrams/colors4.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 Type="http://schemas.openxmlformats.org/officeDocument/2006/relationships/notesSlide" Target="../notesSlides/notesSlide4.xml"/><Relationship Id="rId16" Type="http://schemas.openxmlformats.org/officeDocument/2006/relationships/diagramColors" Target="../diagrams/colors3.xml"/><Relationship Id="rId20" Type="http://schemas.openxmlformats.org/officeDocument/2006/relationships/diagramQuickStyle" Target="../diagrams/quickStyle4.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10" Type="http://schemas.openxmlformats.org/officeDocument/2006/relationships/diagramQuickStyle" Target="../diagrams/quickStyle2.xml"/><Relationship Id="rId19" Type="http://schemas.openxmlformats.org/officeDocument/2006/relationships/diagramLayout" Target="../diagrams/layout4.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 Id="rId22" Type="http://schemas.microsoft.com/office/2007/relationships/diagramDrawing" Target="../diagrams/drawing4.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 Id="rId5" Type="http://schemas.openxmlformats.org/officeDocument/2006/relationships/chart" Target="../charts/chart6.xml"/><Relationship Id="rId4" Type="http://schemas.openxmlformats.org/officeDocument/2006/relationships/chart" Target="../charts/chart5.xml"/></Relationships>
</file>

<file path=ppt/slides/_rels/slide21.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2.xml.rels><?xml version="1.0" encoding="UTF-8" standalone="yes"?>
<Relationships xmlns="http://schemas.openxmlformats.org/package/2006/relationships"><Relationship Id="rId8" Type="http://schemas.openxmlformats.org/officeDocument/2006/relationships/chart" Target="../charts/chart14.xml"/><Relationship Id="rId3" Type="http://schemas.openxmlformats.org/officeDocument/2006/relationships/chart" Target="../charts/chart9.xml"/><Relationship Id="rId7" Type="http://schemas.openxmlformats.org/officeDocument/2006/relationships/chart" Target="../charts/chart13.xml"/><Relationship Id="rId2" Type="http://schemas.openxmlformats.org/officeDocument/2006/relationships/chart" Target="../charts/chart8.xml"/><Relationship Id="rId1" Type="http://schemas.openxmlformats.org/officeDocument/2006/relationships/slideLayout" Target="../slideLayouts/slideLayout2.xml"/><Relationship Id="rId6" Type="http://schemas.openxmlformats.org/officeDocument/2006/relationships/chart" Target="../charts/chart12.xml"/><Relationship Id="rId5" Type="http://schemas.openxmlformats.org/officeDocument/2006/relationships/chart" Target="../charts/chart11.xml"/><Relationship Id="rId4" Type="http://schemas.openxmlformats.org/officeDocument/2006/relationships/chart" Target="../charts/chart10.xml"/><Relationship Id="rId9" Type="http://schemas.openxmlformats.org/officeDocument/2006/relationships/chart" Target="../charts/char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chart" Target="../charts/chart16.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0" y="1219200"/>
            <a:ext cx="9144000" cy="2155825"/>
          </a:xfrm>
        </p:spPr>
        <p:txBody>
          <a:bodyPr/>
          <a:lstStyle/>
          <a:p>
            <a:r>
              <a:rPr lang="en-US" sz="2700" b="1" dirty="0"/>
              <a:t>Effectiveness of Investment Incentives in Developing countries</a:t>
            </a:r>
            <a:br>
              <a:rPr lang="en-US" sz="2700" b="1" dirty="0"/>
            </a:br>
            <a:br>
              <a:rPr lang="en-US" sz="2700" b="1" dirty="0"/>
            </a:br>
            <a:r>
              <a:rPr lang="en-US" sz="2700" b="1" dirty="0"/>
              <a:t>Evidence and Policy Implications</a:t>
            </a:r>
            <a:br>
              <a:rPr lang="en-US" sz="2700" b="1" dirty="0"/>
            </a:br>
            <a:endParaRPr lang="en-US" sz="2700" b="1" dirty="0"/>
          </a:p>
        </p:txBody>
      </p:sp>
      <p:sp>
        <p:nvSpPr>
          <p:cNvPr id="2051" name="Rectangle 3"/>
          <p:cNvSpPr>
            <a:spLocks noGrp="1" noChangeArrowheads="1"/>
          </p:cNvSpPr>
          <p:nvPr>
            <p:ph type="subTitle" idx="1"/>
          </p:nvPr>
        </p:nvSpPr>
        <p:spPr>
          <a:xfrm>
            <a:off x="304800" y="3886200"/>
            <a:ext cx="8087895" cy="1143000"/>
          </a:xfrm>
        </p:spPr>
        <p:txBody>
          <a:bodyPr rtlCol="0">
            <a:noAutofit/>
          </a:bodyPr>
          <a:lstStyle/>
          <a:p>
            <a:pPr algn="r" fontAlgn="auto">
              <a:spcAft>
                <a:spcPts val="0"/>
              </a:spcAft>
              <a:defRPr/>
            </a:pPr>
            <a:r>
              <a:rPr lang="en-US" sz="2000" b="1" dirty="0">
                <a:solidFill>
                  <a:schemeClr val="tx1"/>
                </a:solidFill>
              </a:rPr>
              <a:t>Dr. Sebastian James</a:t>
            </a:r>
          </a:p>
          <a:p>
            <a:pPr algn="r" fontAlgn="auto">
              <a:spcAft>
                <a:spcPts val="0"/>
              </a:spcAft>
              <a:defRPr/>
            </a:pPr>
            <a:r>
              <a:rPr lang="en-US" sz="2000" b="1" dirty="0">
                <a:solidFill>
                  <a:schemeClr val="tx1"/>
                </a:solidFill>
              </a:rPr>
              <a:t>The World Bank Group</a:t>
            </a:r>
          </a:p>
          <a:p>
            <a:pPr algn="r" fontAlgn="auto">
              <a:spcAft>
                <a:spcPts val="0"/>
              </a:spcAft>
              <a:defRPr/>
            </a:pPr>
            <a:endParaRPr lang="en-US" sz="2000" b="1" dirty="0">
              <a:solidFill>
                <a:schemeClr val="tx1"/>
              </a:solidFill>
            </a:endParaRPr>
          </a:p>
        </p:txBody>
      </p:sp>
      <p:pic>
        <p:nvPicPr>
          <p:cNvPr id="4" name="Picture 3" descr="IFC MIGA WB.jpg"/>
          <p:cNvPicPr/>
          <p:nvPr/>
        </p:nvPicPr>
        <p:blipFill>
          <a:blip r:embed="rId3" cstate="print"/>
          <a:stretch>
            <a:fillRect/>
          </a:stretch>
        </p:blipFill>
        <p:spPr>
          <a:xfrm>
            <a:off x="1752600" y="5791200"/>
            <a:ext cx="5657850" cy="76962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868362"/>
          </a:xfrm>
        </p:spPr>
        <p:txBody>
          <a:bodyPr/>
          <a:lstStyle/>
          <a:p>
            <a:pPr algn="l"/>
            <a:r>
              <a:rPr lang="en-US" sz="3200" dirty="0"/>
              <a:t>Incentives Framework</a:t>
            </a:r>
          </a:p>
        </p:txBody>
      </p:sp>
      <p:sp>
        <p:nvSpPr>
          <p:cNvPr id="15" name="Slide Number Placeholder 14"/>
          <p:cNvSpPr>
            <a:spLocks noGrp="1"/>
          </p:cNvSpPr>
          <p:nvPr>
            <p:ph type="sldNum" sz="quarter" idx="12"/>
          </p:nvPr>
        </p:nvSpPr>
        <p:spPr/>
        <p:txBody>
          <a:bodyPr/>
          <a:lstStyle/>
          <a:p>
            <a:pPr>
              <a:defRPr/>
            </a:pPr>
            <a:fld id="{ADF31621-AB54-4775-B102-4DF18FEE075B}" type="slidenum">
              <a:rPr lang="en-US" smtClean="0"/>
              <a:pPr>
                <a:defRPr/>
              </a:pPr>
              <a:t>10</a:t>
            </a:fld>
            <a:endParaRPr lang="en-US"/>
          </a:p>
        </p:txBody>
      </p:sp>
      <p:sp>
        <p:nvSpPr>
          <p:cNvPr id="115719" name="Text Box 7"/>
          <p:cNvSpPr txBox="1">
            <a:spLocks noChangeArrowheads="1"/>
          </p:cNvSpPr>
          <p:nvPr/>
        </p:nvSpPr>
        <p:spPr bwMode="auto">
          <a:xfrm>
            <a:off x="381000" y="2386013"/>
            <a:ext cx="1676400" cy="13716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Times New Roman" pitchFamily="18" charset="0"/>
                <a:cs typeface="Times New Roman" pitchFamily="18" charset="0"/>
              </a:rPr>
              <a:t>Revenue rise due to increased investment</a:t>
            </a:r>
            <a:endParaRPr kumimoji="0" lang="en-US" b="0" i="0" u="none" strike="noStrike" cap="none" normalizeH="0" baseline="0" dirty="0">
              <a:ln>
                <a:noFill/>
              </a:ln>
              <a:solidFill>
                <a:schemeClr val="tx1"/>
              </a:solidFill>
              <a:effectLst/>
              <a:latin typeface="+mn-lt"/>
              <a:cs typeface="Arial" pitchFamily="34" charset="0"/>
            </a:endParaRPr>
          </a:p>
        </p:txBody>
      </p:sp>
      <p:sp>
        <p:nvSpPr>
          <p:cNvPr id="115718" name="Text Box 6"/>
          <p:cNvSpPr txBox="1">
            <a:spLocks noChangeArrowheads="1"/>
          </p:cNvSpPr>
          <p:nvPr/>
        </p:nvSpPr>
        <p:spPr bwMode="auto">
          <a:xfrm>
            <a:off x="2667000" y="2362200"/>
            <a:ext cx="1517650" cy="139541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Times New Roman" pitchFamily="18" charset="0"/>
                <a:cs typeface="Times New Roman" pitchFamily="18" charset="0"/>
              </a:rPr>
              <a:t>Social benefits from increased investment</a:t>
            </a:r>
            <a:endParaRPr kumimoji="0" lang="en-US" b="0" i="0" u="none" strike="noStrike" cap="none" normalizeH="0" baseline="0" dirty="0">
              <a:ln>
                <a:noFill/>
              </a:ln>
              <a:solidFill>
                <a:schemeClr val="tx1"/>
              </a:solidFill>
              <a:effectLst/>
              <a:latin typeface="+mn-lt"/>
              <a:cs typeface="Arial" pitchFamily="34" charset="0"/>
            </a:endParaRPr>
          </a:p>
        </p:txBody>
      </p:sp>
      <p:sp>
        <p:nvSpPr>
          <p:cNvPr id="115716" name="Text Box 4"/>
          <p:cNvSpPr txBox="1">
            <a:spLocks noChangeArrowheads="1"/>
          </p:cNvSpPr>
          <p:nvPr/>
        </p:nvSpPr>
        <p:spPr bwMode="auto">
          <a:xfrm>
            <a:off x="7239000" y="2363788"/>
            <a:ext cx="1447800" cy="13938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Times New Roman" pitchFamily="18" charset="0"/>
                <a:cs typeface="Times New Roman" pitchFamily="18" charset="0"/>
              </a:rPr>
              <a:t>Indirect cost of incentives</a:t>
            </a:r>
            <a:endParaRPr kumimoji="0" lang="en-US" b="0" i="0" u="none" strike="noStrike" cap="none" normalizeH="0" baseline="0" dirty="0">
              <a:ln>
                <a:noFill/>
              </a:ln>
              <a:solidFill>
                <a:schemeClr val="tx1"/>
              </a:solidFill>
              <a:effectLst/>
              <a:latin typeface="+mn-lt"/>
              <a:cs typeface="Arial" pitchFamily="34" charset="0"/>
            </a:endParaRPr>
          </a:p>
        </p:txBody>
      </p:sp>
      <p:sp>
        <p:nvSpPr>
          <p:cNvPr id="115715" name="Text Box 3"/>
          <p:cNvSpPr txBox="1">
            <a:spLocks noChangeArrowheads="1"/>
          </p:cNvSpPr>
          <p:nvPr/>
        </p:nvSpPr>
        <p:spPr bwMode="auto">
          <a:xfrm>
            <a:off x="4800600" y="2363788"/>
            <a:ext cx="2057400" cy="13938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Times New Roman" pitchFamily="18" charset="0"/>
                <a:cs typeface="Times New Roman" pitchFamily="18" charset="0"/>
              </a:rPr>
              <a:t>Lost revenue from investments that would have been made anyway</a:t>
            </a:r>
            <a:endParaRPr kumimoji="0" lang="en-US" b="0" i="0" u="none" strike="noStrike" cap="none" normalizeH="0" baseline="0" dirty="0">
              <a:ln>
                <a:noFill/>
              </a:ln>
              <a:solidFill>
                <a:schemeClr val="tx1"/>
              </a:solidFill>
              <a:effectLst/>
              <a:latin typeface="+mn-lt"/>
              <a:cs typeface="Arial" pitchFamily="34" charset="0"/>
            </a:endParaRPr>
          </a:p>
        </p:txBody>
      </p:sp>
      <p:sp>
        <p:nvSpPr>
          <p:cNvPr id="115714" name="Text Box 2"/>
          <p:cNvSpPr txBox="1">
            <a:spLocks noChangeArrowheads="1"/>
          </p:cNvSpPr>
          <p:nvPr/>
        </p:nvSpPr>
        <p:spPr bwMode="auto">
          <a:xfrm>
            <a:off x="4267200" y="2874963"/>
            <a:ext cx="284162" cy="5232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a:ln>
                  <a:noFill/>
                </a:ln>
                <a:solidFill>
                  <a:schemeClr val="tx1"/>
                </a:solidFill>
                <a:effectLst/>
                <a:latin typeface="Cambria" pitchFamily="18" charset="0"/>
                <a:ea typeface="Times New Roman" pitchFamily="18" charset="0"/>
                <a:cs typeface="Times New Roman" pitchFamily="18" charset="0"/>
              </a:rPr>
              <a:t>&gt;</a:t>
            </a:r>
            <a:endParaRPr kumimoji="0" lang="en-US" sz="2800" b="1" i="0" u="none" strike="noStrike" cap="none" normalizeH="0" baseline="0" dirty="0">
              <a:ln>
                <a:noFill/>
              </a:ln>
              <a:solidFill>
                <a:schemeClr val="tx1"/>
              </a:solidFill>
              <a:effectLst/>
              <a:latin typeface="Arial" pitchFamily="34" charset="0"/>
              <a:cs typeface="Arial" pitchFamily="34" charset="0"/>
            </a:endParaRPr>
          </a:p>
        </p:txBody>
      </p:sp>
      <p:sp>
        <p:nvSpPr>
          <p:cNvPr id="115717" name="Text Box 5"/>
          <p:cNvSpPr txBox="1">
            <a:spLocks noChangeArrowheads="1"/>
          </p:cNvSpPr>
          <p:nvPr/>
        </p:nvSpPr>
        <p:spPr bwMode="auto">
          <a:xfrm>
            <a:off x="2133600" y="2919413"/>
            <a:ext cx="284163" cy="52322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a:ln>
                  <a:noFill/>
                </a:ln>
                <a:solidFill>
                  <a:schemeClr val="tx1"/>
                </a:solidFill>
                <a:effectLst/>
                <a:latin typeface="Cambria" pitchFamily="18" charset="0"/>
                <a:ea typeface="Times New Roman" pitchFamily="18" charset="0"/>
                <a:cs typeface="Times New Roman" pitchFamily="18" charset="0"/>
              </a:rPr>
              <a:t>+</a:t>
            </a:r>
            <a:endParaRPr kumimoji="0" lang="en-US" sz="2800" b="1" i="0" u="none" strike="noStrike" cap="none" normalizeH="0" baseline="0" dirty="0">
              <a:ln>
                <a:noFill/>
              </a:ln>
              <a:solidFill>
                <a:schemeClr val="tx1"/>
              </a:solidFill>
              <a:effectLst/>
              <a:latin typeface="Arial" pitchFamily="34" charset="0"/>
              <a:cs typeface="Arial" pitchFamily="34" charset="0"/>
            </a:endParaRPr>
          </a:p>
        </p:txBody>
      </p:sp>
      <p:sp>
        <p:nvSpPr>
          <p:cNvPr id="115713" name="Text Box 1"/>
          <p:cNvSpPr txBox="1">
            <a:spLocks noChangeArrowheads="1"/>
          </p:cNvSpPr>
          <p:nvPr/>
        </p:nvSpPr>
        <p:spPr bwMode="auto">
          <a:xfrm>
            <a:off x="6858000" y="2874963"/>
            <a:ext cx="284162" cy="52322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a:ln>
                  <a:noFill/>
                </a:ln>
                <a:solidFill>
                  <a:schemeClr val="tx1"/>
                </a:solidFill>
                <a:effectLst/>
                <a:latin typeface="Cambria" pitchFamily="18" charset="0"/>
                <a:ea typeface="Times New Roman" pitchFamily="18" charset="0"/>
                <a:cs typeface="Times New Roman" pitchFamily="18" charset="0"/>
              </a:rPr>
              <a:t>+</a:t>
            </a:r>
            <a:endParaRPr kumimoji="0" lang="en-US" sz="2800" b="1" i="0" u="none" strike="noStrike" cap="none" normalizeH="0" baseline="0" dirty="0">
              <a:ln>
                <a:noFill/>
              </a:ln>
              <a:solidFill>
                <a:schemeClr val="tx1"/>
              </a:solidFill>
              <a:effectLst/>
              <a:latin typeface="Arial" pitchFamily="34" charset="0"/>
              <a:cs typeface="Arial" pitchFamily="34" charset="0"/>
            </a:endParaRPr>
          </a:p>
        </p:txBody>
      </p:sp>
      <p:sp>
        <p:nvSpPr>
          <p:cNvPr id="115720"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457200" algn="l"/>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15728" name="Rectangle 16"/>
          <p:cNvSpPr>
            <a:spLocks noChangeArrowheads="1"/>
          </p:cNvSpPr>
          <p:nvPr/>
        </p:nvSpPr>
        <p:spPr bwMode="auto">
          <a:xfrm>
            <a:off x="0" y="5080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457200" algn="l"/>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3" name="TextBox 12"/>
          <p:cNvSpPr txBox="1"/>
          <p:nvPr/>
        </p:nvSpPr>
        <p:spPr>
          <a:xfrm>
            <a:off x="381000" y="1524000"/>
            <a:ext cx="8001000" cy="461665"/>
          </a:xfrm>
          <a:prstGeom prst="rect">
            <a:avLst/>
          </a:prstGeom>
          <a:noFill/>
        </p:spPr>
        <p:txBody>
          <a:bodyPr wrap="square" rtlCol="0">
            <a:spAutoFit/>
          </a:bodyPr>
          <a:lstStyle/>
          <a:p>
            <a:r>
              <a:rPr lang="en-US" sz="2400" dirty="0">
                <a:latin typeface="+mn-lt"/>
              </a:rPr>
              <a:t>The Benefits and Costs of an Incentive Policy</a:t>
            </a:r>
          </a:p>
        </p:txBody>
      </p:sp>
      <p:sp>
        <p:nvSpPr>
          <p:cNvPr id="14" name="Oval Callout 13"/>
          <p:cNvSpPr/>
          <p:nvPr/>
        </p:nvSpPr>
        <p:spPr>
          <a:xfrm>
            <a:off x="3124200" y="3962400"/>
            <a:ext cx="2819400" cy="1828800"/>
          </a:xfrm>
          <a:prstGeom prst="wedgeEllipseCallout">
            <a:avLst>
              <a:gd name="adj1" fmla="val -40804"/>
              <a:gd name="adj2" fmla="val -58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Social Benefits include cleaner environment, better skills, better health, etc.</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57200" y="1752600"/>
            <a:ext cx="6934200" cy="1371600"/>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57200" y="1447800"/>
            <a:ext cx="8229600" cy="4678363"/>
          </a:xfrm>
        </p:spPr>
        <p:txBody>
          <a:bodyPr>
            <a:normAutofit lnSpcReduction="10000"/>
          </a:bodyPr>
          <a:lstStyle/>
          <a:p>
            <a:r>
              <a:rPr lang="en-US" sz="2400" dirty="0"/>
              <a:t>The Incentives Framework </a:t>
            </a:r>
          </a:p>
          <a:p>
            <a:r>
              <a:rPr lang="en-US" sz="2400" dirty="0"/>
              <a:t>The econometric evidence</a:t>
            </a:r>
          </a:p>
          <a:p>
            <a:pPr lvl="1"/>
            <a:r>
              <a:rPr lang="en-US" sz="2400" dirty="0"/>
              <a:t>Current literature</a:t>
            </a:r>
          </a:p>
          <a:p>
            <a:pPr lvl="1"/>
            <a:r>
              <a:rPr lang="en-US" sz="2400" dirty="0"/>
              <a:t>Investment Climate Department research</a:t>
            </a:r>
          </a:p>
          <a:p>
            <a:r>
              <a:rPr lang="en-US" sz="2400" dirty="0"/>
              <a:t>The survey evidence</a:t>
            </a:r>
          </a:p>
          <a:p>
            <a:pPr lvl="1"/>
            <a:r>
              <a:rPr lang="en-US" sz="2400" dirty="0"/>
              <a:t>Previous surveys</a:t>
            </a:r>
          </a:p>
          <a:p>
            <a:pPr lvl="1"/>
            <a:r>
              <a:rPr lang="en-US" sz="2400" dirty="0"/>
              <a:t>Investment Climate Advisory’s surveys</a:t>
            </a:r>
          </a:p>
          <a:p>
            <a:r>
              <a:rPr lang="en-US" sz="2400" dirty="0"/>
              <a:t>Incentives for Public Goods</a:t>
            </a:r>
          </a:p>
          <a:p>
            <a:r>
              <a:rPr lang="en-US" sz="2400" dirty="0"/>
              <a:t>Cost of Incentives</a:t>
            </a:r>
          </a:p>
          <a:p>
            <a:r>
              <a:rPr lang="en-US" sz="2400" dirty="0"/>
              <a:t>Political Economy</a:t>
            </a:r>
          </a:p>
          <a:p>
            <a:r>
              <a:rPr lang="en-US" sz="2400" dirty="0"/>
              <a:t>Policy advice</a:t>
            </a:r>
          </a:p>
          <a:p>
            <a:endParaRPr lang="en-US" sz="2400" dirty="0"/>
          </a:p>
          <a:p>
            <a:endParaRPr lang="en-US" sz="2400" dirty="0"/>
          </a:p>
          <a:p>
            <a:endParaRPr lang="en-US" sz="2400" dirty="0"/>
          </a:p>
          <a:p>
            <a:endParaRPr lang="en-US" sz="2400" dirty="0"/>
          </a:p>
          <a:p>
            <a:endParaRPr lang="en-US" sz="2400" dirty="0"/>
          </a:p>
        </p:txBody>
      </p:sp>
      <p:sp>
        <p:nvSpPr>
          <p:cNvPr id="5" name="Slide Number Placeholder 4"/>
          <p:cNvSpPr>
            <a:spLocks noGrp="1"/>
          </p:cNvSpPr>
          <p:nvPr>
            <p:ph type="sldNum" sz="quarter" idx="12"/>
          </p:nvPr>
        </p:nvSpPr>
        <p:spPr/>
        <p:txBody>
          <a:bodyPr/>
          <a:lstStyle/>
          <a:p>
            <a:pPr>
              <a:defRPr/>
            </a:pPr>
            <a:fld id="{ADF31621-AB54-4775-B102-4DF18FEE075B}" type="slidenum">
              <a:rPr lang="en-US" smtClean="0"/>
              <a:pPr>
                <a:defRPr/>
              </a:pPr>
              <a:t>11</a:t>
            </a:fld>
            <a:endParaRPr lang="en-US"/>
          </a:p>
        </p:txBody>
      </p:sp>
      <p:sp>
        <p:nvSpPr>
          <p:cNvPr id="7" name="Title 1"/>
          <p:cNvSpPr txBox="1">
            <a:spLocks/>
          </p:cNvSpPr>
          <p:nvPr/>
        </p:nvSpPr>
        <p:spPr bwMode="auto">
          <a:xfrm>
            <a:off x="0" y="0"/>
            <a:ext cx="82296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0" i="0" u="none" strike="noStrike" kern="1200" cap="none" spc="0" normalizeH="0" baseline="0" noProof="0" dirty="0">
                <a:ln>
                  <a:noFill/>
                </a:ln>
                <a:solidFill>
                  <a:schemeClr val="tx1"/>
                </a:solidFill>
                <a:effectLst/>
                <a:uLnTx/>
                <a:uFillTx/>
                <a:latin typeface="+mj-lt"/>
                <a:ea typeface="+mj-ea"/>
                <a:cs typeface="+mj-cs"/>
              </a:rPr>
              <a:t>Plan of the Presentation</a:t>
            </a:r>
          </a:p>
        </p:txBody>
      </p:sp>
    </p:spTree>
    <p:extLst>
      <p:ext uri="{BB962C8B-B14F-4D97-AF65-F5344CB8AC3E}">
        <p14:creationId xmlns:p14="http://schemas.microsoft.com/office/powerpoint/2010/main" val="1146440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0"/>
            <a:ext cx="8686800" cy="838200"/>
          </a:xfrm>
        </p:spPr>
        <p:txBody>
          <a:bodyPr/>
          <a:lstStyle/>
          <a:p>
            <a:pPr algn="l"/>
            <a:r>
              <a:rPr lang="en-US" sz="2800" dirty="0"/>
              <a:t>The Effectiveness of Tax incentives in West/Central Africa</a:t>
            </a:r>
          </a:p>
        </p:txBody>
      </p:sp>
      <p:pic>
        <p:nvPicPr>
          <p:cNvPr id="13315" name="Picture 4"/>
          <p:cNvPicPr>
            <a:picLocks noGrp="1" noChangeAspect="1" noChangeArrowheads="1"/>
          </p:cNvPicPr>
          <p:nvPr>
            <p:ph idx="1"/>
          </p:nvPr>
        </p:nvPicPr>
        <p:blipFill>
          <a:blip r:embed="rId3" cstate="print"/>
          <a:srcRect/>
          <a:stretch>
            <a:fillRect/>
          </a:stretch>
        </p:blipFill>
        <p:spPr>
          <a:xfrm>
            <a:off x="1219200" y="1295400"/>
            <a:ext cx="6299200" cy="4473575"/>
          </a:xfrm>
        </p:spPr>
      </p:pic>
      <p:sp>
        <p:nvSpPr>
          <p:cNvPr id="5" name="Slide Number Placeholder 4"/>
          <p:cNvSpPr>
            <a:spLocks noGrp="1"/>
          </p:cNvSpPr>
          <p:nvPr>
            <p:ph type="sldNum" sz="quarter" idx="12"/>
          </p:nvPr>
        </p:nvSpPr>
        <p:spPr/>
        <p:txBody>
          <a:bodyPr/>
          <a:lstStyle/>
          <a:p>
            <a:pPr>
              <a:defRPr/>
            </a:pPr>
            <a:fld id="{ADF31621-AB54-4775-B102-4DF18FEE075B}" type="slidenum">
              <a:rPr lang="en-US" smtClean="0"/>
              <a:pPr>
                <a:defRPr/>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3" name="Picture 2"/>
          <p:cNvPicPr>
            <a:picLocks noChangeAspect="1" noChangeArrowheads="1"/>
          </p:cNvPicPr>
          <p:nvPr/>
        </p:nvPicPr>
        <p:blipFill>
          <a:blip r:embed="rId3" cstate="print"/>
          <a:srcRect/>
          <a:stretch>
            <a:fillRect/>
          </a:stretch>
        </p:blipFill>
        <p:spPr bwMode="auto">
          <a:xfrm>
            <a:off x="304800" y="538162"/>
            <a:ext cx="8534400" cy="6243638"/>
          </a:xfrm>
          <a:prstGeom prst="rect">
            <a:avLst/>
          </a:prstGeom>
          <a:noFill/>
          <a:ln w="9525">
            <a:noFill/>
            <a:miter lim="800000"/>
            <a:headEnd/>
            <a:tailEnd/>
          </a:ln>
        </p:spPr>
      </p:pic>
      <p:sp>
        <p:nvSpPr>
          <p:cNvPr id="4" name="Footer Placeholder 3"/>
          <p:cNvSpPr>
            <a:spLocks noGrp="1"/>
          </p:cNvSpPr>
          <p:nvPr>
            <p:ph type="ftr" sz="quarter" idx="11"/>
          </p:nvPr>
        </p:nvSpPr>
        <p:spPr>
          <a:xfrm>
            <a:off x="304800" y="6432550"/>
            <a:ext cx="3733800" cy="349250"/>
          </a:xfrm>
        </p:spPr>
        <p:txBody>
          <a:bodyPr/>
          <a:lstStyle/>
          <a:p>
            <a:pPr algn="l">
              <a:defRPr/>
            </a:pPr>
            <a:r>
              <a:rPr lang="en-US" dirty="0">
                <a:solidFill>
                  <a:schemeClr val="tx1"/>
                </a:solidFill>
              </a:rPr>
              <a:t>Source: James and Van Parys, 2009</a:t>
            </a:r>
          </a:p>
        </p:txBody>
      </p:sp>
      <p:sp>
        <p:nvSpPr>
          <p:cNvPr id="5" name="Slide Number Placeholder 4"/>
          <p:cNvSpPr>
            <a:spLocks noGrp="1"/>
          </p:cNvSpPr>
          <p:nvPr>
            <p:ph type="sldNum" sz="quarter" idx="12"/>
          </p:nvPr>
        </p:nvSpPr>
        <p:spPr/>
        <p:txBody>
          <a:bodyPr/>
          <a:lstStyle/>
          <a:p>
            <a:pPr>
              <a:defRPr/>
            </a:pPr>
            <a:fld id="{6E28615F-F9FE-4633-A5C8-D20E2471DAB7}" type="slidenum">
              <a:rPr lang="en-US" smtClean="0"/>
              <a:pPr>
                <a:defRPr/>
              </a:pPr>
              <a:t>13</a:t>
            </a:fld>
            <a:endParaRPr lang="en-US" dirty="0"/>
          </a:p>
        </p:txBody>
      </p:sp>
      <p:sp>
        <p:nvSpPr>
          <p:cNvPr id="6" name="Title 5"/>
          <p:cNvSpPr txBox="1">
            <a:spLocks/>
          </p:cNvSpPr>
          <p:nvPr/>
        </p:nvSpPr>
        <p:spPr>
          <a:xfrm>
            <a:off x="0" y="76200"/>
            <a:ext cx="8229600" cy="685800"/>
          </a:xfrm>
          <a:prstGeom prst="rect">
            <a:avLst/>
          </a:prstGeom>
        </p:spPr>
        <p:txBody>
          <a:bodyPr/>
          <a:lstStyle/>
          <a:p>
            <a:pPr marL="0" marR="0" lvl="0" indent="0" defTabSz="914400" rtl="0" eaLnBrk="1" fontAlgn="base" latinLnBrk="0" hangingPunct="1">
              <a:lnSpc>
                <a:spcPct val="100000"/>
              </a:lnSpc>
              <a:spcBef>
                <a:spcPct val="0"/>
              </a:spcBef>
              <a:spcAft>
                <a:spcPct val="0"/>
              </a:spcAft>
              <a:buClrTx/>
              <a:buSzTx/>
              <a:buFontTx/>
              <a:buNone/>
              <a:tabLst/>
              <a:defRPr/>
            </a:pPr>
            <a:r>
              <a:rPr kumimoji="0" lang="en-US" sz="3200" b="0" i="0" u="none" strike="noStrike" kern="1200" cap="none" spc="0" normalizeH="0" baseline="0" noProof="0" dirty="0">
                <a:ln>
                  <a:noFill/>
                </a:ln>
                <a:solidFill>
                  <a:schemeClr val="tx1"/>
                </a:solidFill>
                <a:effectLst/>
                <a:uLnTx/>
                <a:uFillTx/>
                <a:latin typeface="+mj-lt"/>
                <a:ea typeface="+mj-ea"/>
                <a:cs typeface="+mj-cs"/>
              </a:rPr>
              <a:t>Impact of Investment Code on FDI</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0" y="0"/>
            <a:ext cx="8229600" cy="792162"/>
          </a:xfrm>
        </p:spPr>
        <p:txBody>
          <a:bodyPr/>
          <a:lstStyle/>
          <a:p>
            <a:pPr algn="l"/>
            <a:r>
              <a:rPr lang="en-US" sz="3200" dirty="0">
                <a:latin typeface="+mn-lt"/>
              </a:rPr>
              <a:t>Finding in UMEOA/CEMAC Case Study</a:t>
            </a:r>
          </a:p>
        </p:txBody>
      </p:sp>
      <p:sp>
        <p:nvSpPr>
          <p:cNvPr id="11" name="Slide Number Placeholder 10"/>
          <p:cNvSpPr>
            <a:spLocks noGrp="1"/>
          </p:cNvSpPr>
          <p:nvPr>
            <p:ph type="sldNum" sz="quarter" idx="12"/>
          </p:nvPr>
        </p:nvSpPr>
        <p:spPr/>
        <p:txBody>
          <a:bodyPr/>
          <a:lstStyle/>
          <a:p>
            <a:pPr>
              <a:defRPr/>
            </a:pPr>
            <a:fld id="{ADF31621-AB54-4775-B102-4DF18FEE075B}" type="slidenum">
              <a:rPr lang="en-US" smtClean="0"/>
              <a:pPr>
                <a:defRPr/>
              </a:pPr>
              <a:t>14</a:t>
            </a:fld>
            <a:endParaRPr lang="en-US"/>
          </a:p>
        </p:txBody>
      </p:sp>
      <p:graphicFrame>
        <p:nvGraphicFramePr>
          <p:cNvPr id="6" name="Diagram 5"/>
          <p:cNvGraphicFramePr/>
          <p:nvPr/>
        </p:nvGraphicFramePr>
        <p:xfrm>
          <a:off x="838200" y="1524000"/>
          <a:ext cx="7315200" cy="609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Diagram 6"/>
          <p:cNvGraphicFramePr/>
          <p:nvPr/>
        </p:nvGraphicFramePr>
        <p:xfrm>
          <a:off x="838200" y="2667000"/>
          <a:ext cx="7315200" cy="6096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9" name="Diagram 8"/>
          <p:cNvGraphicFramePr/>
          <p:nvPr/>
        </p:nvGraphicFramePr>
        <p:xfrm>
          <a:off x="838200" y="3810000"/>
          <a:ext cx="7315200" cy="60960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10" name="Diagram 9"/>
          <p:cNvGraphicFramePr/>
          <p:nvPr/>
        </p:nvGraphicFramePr>
        <p:xfrm>
          <a:off x="838200" y="4876800"/>
          <a:ext cx="7315200" cy="609600"/>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4267200"/>
            <a:ext cx="8229600" cy="533400"/>
          </a:xfrm>
        </p:spPr>
        <p:txBody>
          <a:bodyPr/>
          <a:lstStyle/>
          <a:p>
            <a:r>
              <a:rPr lang="en-US" sz="2000" dirty="0">
                <a:latin typeface="+mn-lt"/>
              </a:rPr>
              <a:t>Organization of Eastern Caribbean Countries</a:t>
            </a:r>
          </a:p>
        </p:txBody>
      </p:sp>
      <p:pic>
        <p:nvPicPr>
          <p:cNvPr id="19459" name="Content Placeholder 4" descr="LocationOECS.png"/>
          <p:cNvPicPr>
            <a:picLocks noGrp="1" noChangeAspect="1"/>
          </p:cNvPicPr>
          <p:nvPr>
            <p:ph idx="1"/>
          </p:nvPr>
        </p:nvPicPr>
        <p:blipFill>
          <a:blip r:embed="rId3" cstate="print"/>
          <a:srcRect/>
          <a:stretch>
            <a:fillRect/>
          </a:stretch>
        </p:blipFill>
        <p:spPr>
          <a:xfrm>
            <a:off x="2133600" y="1981201"/>
            <a:ext cx="4761906" cy="2190476"/>
          </a:xfrm>
        </p:spPr>
      </p:pic>
      <p:sp>
        <p:nvSpPr>
          <p:cNvPr id="5" name="Slide Number Placeholder 4"/>
          <p:cNvSpPr>
            <a:spLocks noGrp="1"/>
          </p:cNvSpPr>
          <p:nvPr>
            <p:ph type="sldNum" sz="quarter" idx="12"/>
          </p:nvPr>
        </p:nvSpPr>
        <p:spPr/>
        <p:txBody>
          <a:bodyPr/>
          <a:lstStyle/>
          <a:p>
            <a:pPr>
              <a:defRPr/>
            </a:pPr>
            <a:fld id="{ADF31621-AB54-4775-B102-4DF18FEE075B}" type="slidenum">
              <a:rPr lang="en-US" smtClean="0"/>
              <a:pPr>
                <a:defRPr/>
              </a:pPr>
              <a:t>15</a:t>
            </a:fld>
            <a:endParaRPr lang="en-US"/>
          </a:p>
        </p:txBody>
      </p:sp>
      <p:sp>
        <p:nvSpPr>
          <p:cNvPr id="6" name="Title 5"/>
          <p:cNvSpPr txBox="1">
            <a:spLocks/>
          </p:cNvSpPr>
          <p:nvPr/>
        </p:nvSpPr>
        <p:spPr>
          <a:xfrm>
            <a:off x="0" y="198438"/>
            <a:ext cx="7620000" cy="563562"/>
          </a:xfrm>
          <a:prstGeom prst="rect">
            <a:avLst/>
          </a:prstGeom>
        </p:spPr>
        <p:txBody>
          <a:bodyPr/>
          <a:lstStyle/>
          <a:p>
            <a:pPr lvl="0"/>
            <a:r>
              <a:rPr lang="en-US" sz="3200" dirty="0">
                <a:latin typeface="+mn-lt"/>
              </a:rPr>
              <a:t>The Effectiveness of Tax incentives for Tourism Investment in the Caribbean</a:t>
            </a:r>
            <a:endParaRPr kumimoji="0" lang="en-US" sz="3200" b="0" i="0" u="none" strike="noStrike" kern="1200" cap="none" spc="0" normalizeH="0" baseline="0" noProof="0" dirty="0">
              <a:ln>
                <a:noFill/>
              </a:ln>
              <a:solidFill>
                <a:schemeClr val="tx1"/>
              </a:solidFill>
              <a:effectLst/>
              <a:uLnTx/>
              <a:uFillTx/>
              <a:latin typeface="+mn-lt"/>
              <a:ea typeface="+mj-ea"/>
              <a:cs typeface="+mj-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FDI inflows into the Caribbean</a:t>
            </a: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ADF31621-AB54-4775-B102-4DF18FEE075B}" type="slidenum">
              <a:rPr lang="en-US" smtClean="0"/>
              <a:pPr>
                <a:defRPr/>
              </a:pPr>
              <a:t>16</a:t>
            </a:fld>
            <a:endParaRPr lang="en-US"/>
          </a:p>
        </p:txBody>
      </p:sp>
      <p:graphicFrame>
        <p:nvGraphicFramePr>
          <p:cNvPr id="7" name="Chart 6"/>
          <p:cNvGraphicFramePr>
            <a:graphicFrameLocks/>
          </p:cNvGraphicFramePr>
          <p:nvPr>
            <p:extLst>
              <p:ext uri="{D42A27DB-BD31-4B8C-83A1-F6EECF244321}">
                <p14:modId xmlns:p14="http://schemas.microsoft.com/office/powerpoint/2010/main" val="3291873440"/>
              </p:ext>
            </p:extLst>
          </p:nvPr>
        </p:nvGraphicFramePr>
        <p:xfrm>
          <a:off x="457200" y="1295400"/>
          <a:ext cx="8382000" cy="4953000"/>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p:cNvSpPr txBox="1"/>
          <p:nvPr/>
        </p:nvSpPr>
        <p:spPr>
          <a:xfrm>
            <a:off x="304800" y="6172200"/>
            <a:ext cx="8686800" cy="523220"/>
          </a:xfrm>
          <a:prstGeom prst="rect">
            <a:avLst/>
          </a:prstGeom>
          <a:noFill/>
        </p:spPr>
        <p:txBody>
          <a:bodyPr wrap="square" rtlCol="0">
            <a:spAutoFit/>
          </a:bodyPr>
          <a:lstStyle/>
          <a:p>
            <a:r>
              <a:rPr lang="en-US" sz="1400" b="1" dirty="0"/>
              <a:t>When Antigua increased the tax holiday from 5 years to 25 years in 2003 investments responded. However was this investment taken away from other countries ?</a:t>
            </a:r>
          </a:p>
        </p:txBody>
      </p:sp>
    </p:spTree>
    <p:extLst>
      <p:ext uri="{BB962C8B-B14F-4D97-AF65-F5344CB8AC3E}">
        <p14:creationId xmlns:p14="http://schemas.microsoft.com/office/powerpoint/2010/main" val="24719993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Footer Placeholder 3"/>
          <p:cNvSpPr>
            <a:spLocks noGrp="1"/>
          </p:cNvSpPr>
          <p:nvPr>
            <p:ph type="ftr" sz="quarter" idx="11"/>
          </p:nvPr>
        </p:nvSpPr>
        <p:spPr>
          <a:xfrm>
            <a:off x="3124200" y="6477000"/>
            <a:ext cx="2895600" cy="244475"/>
          </a:xfrm>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E28615F-F9FE-4633-A5C8-D20E2471DAB7}" type="slidenum">
              <a:rPr lang="en-US" smtClean="0"/>
              <a:pPr>
                <a:defRPr/>
              </a:pPr>
              <a:t>17</a:t>
            </a:fld>
            <a:endParaRPr lang="en-US"/>
          </a:p>
        </p:txBody>
      </p:sp>
      <p:pic>
        <p:nvPicPr>
          <p:cNvPr id="45059" name="Picture 3" descr="DB Ranks and Fiscal Incentives.wmf"/>
          <p:cNvPicPr>
            <a:picLocks noChangeAspect="1"/>
          </p:cNvPicPr>
          <p:nvPr/>
        </p:nvPicPr>
        <p:blipFill>
          <a:blip r:embed="rId3" cstate="print"/>
          <a:srcRect/>
          <a:stretch>
            <a:fillRect/>
          </a:stretch>
        </p:blipFill>
        <p:spPr bwMode="auto">
          <a:xfrm>
            <a:off x="0" y="103188"/>
            <a:ext cx="9144000" cy="6651625"/>
          </a:xfrm>
          <a:prstGeom prst="rect">
            <a:avLst/>
          </a:prstGeom>
          <a:noFill/>
          <a:ln w="9525">
            <a:noFill/>
            <a:miter lim="800000"/>
            <a:headEnd/>
            <a:tailEnd/>
          </a:ln>
        </p:spPr>
      </p:pic>
      <p:sp>
        <p:nvSpPr>
          <p:cNvPr id="45060" name="TextBox 4"/>
          <p:cNvSpPr txBox="1">
            <a:spLocks noChangeArrowheads="1"/>
          </p:cNvSpPr>
          <p:nvPr/>
        </p:nvSpPr>
        <p:spPr bwMode="auto">
          <a:xfrm>
            <a:off x="6858000" y="2286000"/>
            <a:ext cx="1981200" cy="954088"/>
          </a:xfrm>
          <a:prstGeom prst="rect">
            <a:avLst/>
          </a:prstGeom>
          <a:noFill/>
          <a:ln w="9525">
            <a:noFill/>
            <a:miter lim="800000"/>
            <a:headEnd/>
            <a:tailEnd/>
          </a:ln>
        </p:spPr>
        <p:txBody>
          <a:bodyPr>
            <a:spAutoFit/>
          </a:bodyPr>
          <a:lstStyle/>
          <a:p>
            <a:r>
              <a:rPr lang="en-US" sz="1400">
                <a:latin typeface="Calibri" pitchFamily="34" charset="0"/>
              </a:rPr>
              <a:t>Almost no impact of lowering Effective Tax Rates on FDI in low IC countries</a:t>
            </a:r>
          </a:p>
        </p:txBody>
      </p:sp>
      <p:cxnSp>
        <p:nvCxnSpPr>
          <p:cNvPr id="7" name="Straight Arrow Connector 6"/>
          <p:cNvCxnSpPr>
            <a:stCxn id="45060" idx="2"/>
          </p:cNvCxnSpPr>
          <p:nvPr/>
        </p:nvCxnSpPr>
        <p:spPr>
          <a:xfrm rot="5400000">
            <a:off x="7030244" y="3296444"/>
            <a:ext cx="874712"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Footer Placeholder 3"/>
          <p:cNvSpPr txBox="1">
            <a:spLocks/>
          </p:cNvSpPr>
          <p:nvPr/>
        </p:nvSpPr>
        <p:spPr>
          <a:xfrm>
            <a:off x="76200" y="6432550"/>
            <a:ext cx="3733800" cy="349250"/>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effectLst/>
                <a:uLnTx/>
                <a:uFillTx/>
                <a:latin typeface="+mn-lt"/>
                <a:ea typeface="+mn-ea"/>
                <a:cs typeface="+mn-cs"/>
              </a:rPr>
              <a:t>Source: James and Van Parys, 2009</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236"/>
            <a:ext cx="8229600" cy="1143000"/>
          </a:xfrm>
        </p:spPr>
        <p:txBody>
          <a:bodyPr>
            <a:normAutofit/>
          </a:bodyPr>
          <a:lstStyle/>
          <a:p>
            <a:r>
              <a:rPr lang="en-US" dirty="0"/>
              <a:t>Top inbound and outbound FDI</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16865329"/>
              </p:ext>
            </p:extLst>
          </p:nvPr>
        </p:nvGraphicFramePr>
        <p:xfrm>
          <a:off x="152400" y="990593"/>
          <a:ext cx="8763000" cy="5410206"/>
        </p:xfrm>
        <a:graphic>
          <a:graphicData uri="http://schemas.openxmlformats.org/drawingml/2006/table">
            <a:tbl>
              <a:tblPr firstRow="1" firstCol="1">
                <a:tableStyleId>{5C22544A-7EE6-4342-B048-85BDC9FD1C3A}</a:tableStyleId>
              </a:tblPr>
              <a:tblGrid>
                <a:gridCol w="28194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23622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tblGrid>
              <a:tr h="857061">
                <a:tc>
                  <a:txBody>
                    <a:bodyPr/>
                    <a:lstStyle/>
                    <a:p>
                      <a:pPr algn="l" fontAlgn="b"/>
                      <a:endParaRPr lang="en-US" sz="1600" b="0" i="0" u="none" strike="noStrike" dirty="0">
                        <a:effectLst/>
                        <a:latin typeface="Arial"/>
                      </a:endParaRPr>
                    </a:p>
                  </a:txBody>
                  <a:tcPr marL="0" marR="0" marT="0" marB="0" anchor="b"/>
                </a:tc>
                <a:tc>
                  <a:txBody>
                    <a:bodyPr/>
                    <a:lstStyle/>
                    <a:p>
                      <a:pPr algn="ctr" fontAlgn="b"/>
                      <a:r>
                        <a:rPr lang="en-US" sz="1600" u="none" strike="noStrike" dirty="0">
                          <a:effectLst/>
                        </a:rPr>
                        <a:t>Average FDI inbound (% of GDP)</a:t>
                      </a:r>
                    </a:p>
                    <a:p>
                      <a:pPr algn="ctr" fontAlgn="b"/>
                      <a:r>
                        <a:rPr lang="en-US" sz="1600" u="none" strike="noStrike" dirty="0">
                          <a:effectLst/>
                        </a:rPr>
                        <a:t> (2003-2012)</a:t>
                      </a:r>
                      <a:endParaRPr lang="en-US" sz="1600" b="0" i="0" u="none" strike="noStrike" dirty="0">
                        <a:effectLst/>
                        <a:latin typeface="Arial"/>
                      </a:endParaRPr>
                    </a:p>
                  </a:txBody>
                  <a:tcPr marL="0" marR="0" marT="0" marB="0" anchor="b"/>
                </a:tc>
                <a:tc>
                  <a:txBody>
                    <a:bodyPr/>
                    <a:lstStyle/>
                    <a:p>
                      <a:endParaRPr lang="en-US" sz="1600" dirty="0"/>
                    </a:p>
                  </a:txBody>
                  <a:tcPr marL="0" marR="0" marT="0" marB="0" anchor="b"/>
                </a:tc>
                <a:tc>
                  <a:txBody>
                    <a:bodyPr/>
                    <a:lstStyle/>
                    <a:p>
                      <a:pPr algn="ctr" fontAlgn="b"/>
                      <a:r>
                        <a:rPr lang="en-US" sz="1600" u="none" strike="noStrike" dirty="0">
                          <a:effectLst/>
                        </a:rPr>
                        <a:t>Average FDI outbound (% of GDP)</a:t>
                      </a:r>
                    </a:p>
                    <a:p>
                      <a:pPr algn="ctr" fontAlgn="b"/>
                      <a:r>
                        <a:rPr lang="en-US" sz="1600" u="none" strike="noStrike" dirty="0">
                          <a:effectLst/>
                        </a:rPr>
                        <a:t> (2003-2012)</a:t>
                      </a:r>
                      <a:endParaRPr lang="en-US" sz="1600" b="0" i="0" u="none" strike="noStrike" dirty="0">
                        <a:effectLst/>
                        <a:latin typeface="Arial"/>
                      </a:endParaRPr>
                    </a:p>
                  </a:txBody>
                  <a:tcPr marL="0" marR="0" marT="0" marB="0" anchor="b"/>
                </a:tc>
                <a:extLst>
                  <a:ext uri="{0D108BD9-81ED-4DB2-BD59-A6C34878D82A}">
                    <a16:rowId xmlns:a16="http://schemas.microsoft.com/office/drawing/2014/main" val="10000"/>
                  </a:ext>
                </a:extLst>
              </a:tr>
              <a:tr h="303543">
                <a:tc>
                  <a:txBody>
                    <a:bodyPr/>
                    <a:lstStyle/>
                    <a:p>
                      <a:pPr algn="l" fontAlgn="b"/>
                      <a:r>
                        <a:rPr lang="en-US" sz="1600" u="none" strike="noStrike">
                          <a:effectLst/>
                        </a:rPr>
                        <a:t>          British Virgin Islands</a:t>
                      </a:r>
                      <a:endParaRPr lang="en-US" sz="1600" b="0" i="0" u="none" strike="noStrike">
                        <a:effectLst/>
                        <a:latin typeface="Arial"/>
                      </a:endParaRPr>
                    </a:p>
                  </a:txBody>
                  <a:tcPr marL="0" marR="0" marT="0" marB="0" anchor="b"/>
                </a:tc>
                <a:tc>
                  <a:txBody>
                    <a:bodyPr/>
                    <a:lstStyle/>
                    <a:p>
                      <a:pPr algn="ctr" fontAlgn="b"/>
                      <a:r>
                        <a:rPr lang="en-US" sz="1600" u="none" strike="noStrike">
                          <a:effectLst/>
                        </a:rPr>
                        <a:t>3564.3</a:t>
                      </a:r>
                      <a:endParaRPr lang="en-US" sz="1600" b="0" i="0" u="none" strike="noStrike">
                        <a:effectLst/>
                        <a:latin typeface="Arial"/>
                      </a:endParaRPr>
                    </a:p>
                  </a:txBody>
                  <a:tcPr marL="0" marR="0" marT="0" marB="0" anchor="b"/>
                </a:tc>
                <a:tc>
                  <a:txBody>
                    <a:bodyPr/>
                    <a:lstStyle/>
                    <a:p>
                      <a:pPr algn="l" fontAlgn="b"/>
                      <a:r>
                        <a:rPr lang="en-US" sz="1600" u="none" strike="noStrike">
                          <a:effectLst/>
                        </a:rPr>
                        <a:t>          British Virgin Islands</a:t>
                      </a:r>
                      <a:endParaRPr lang="en-US" sz="1600" b="0" i="0" u="none" strike="noStrike">
                        <a:effectLst/>
                        <a:latin typeface="Arial"/>
                      </a:endParaRPr>
                    </a:p>
                  </a:txBody>
                  <a:tcPr marL="0" marR="0" marT="0" marB="0" anchor="b"/>
                </a:tc>
                <a:tc>
                  <a:txBody>
                    <a:bodyPr/>
                    <a:lstStyle/>
                    <a:p>
                      <a:pPr algn="ctr" fontAlgn="b"/>
                      <a:r>
                        <a:rPr lang="en-US" sz="1600" u="none" strike="noStrike">
                          <a:effectLst/>
                        </a:rPr>
                        <a:t>3613.5</a:t>
                      </a:r>
                      <a:endParaRPr lang="en-US" sz="1600" b="0" i="0" u="none" strike="noStrike">
                        <a:effectLst/>
                        <a:latin typeface="Arial"/>
                      </a:endParaRPr>
                    </a:p>
                  </a:txBody>
                  <a:tcPr marL="0" marR="0" marT="0" marB="0" anchor="b"/>
                </a:tc>
                <a:extLst>
                  <a:ext uri="{0D108BD9-81ED-4DB2-BD59-A6C34878D82A}">
                    <a16:rowId xmlns:a16="http://schemas.microsoft.com/office/drawing/2014/main" val="10001"/>
                  </a:ext>
                </a:extLst>
              </a:tr>
              <a:tr h="303543">
                <a:tc>
                  <a:txBody>
                    <a:bodyPr/>
                    <a:lstStyle/>
                    <a:p>
                      <a:pPr algn="l" fontAlgn="b"/>
                      <a:r>
                        <a:rPr lang="en-US" sz="1600" u="none" strike="noStrike">
                          <a:effectLst/>
                        </a:rPr>
                        <a:t>          Cayman Islands</a:t>
                      </a:r>
                      <a:endParaRPr lang="en-US" sz="1600" b="0" i="0" u="none" strike="noStrike">
                        <a:effectLst/>
                        <a:latin typeface="Arial"/>
                      </a:endParaRPr>
                    </a:p>
                  </a:txBody>
                  <a:tcPr marL="0" marR="0" marT="0" marB="0" anchor="b"/>
                </a:tc>
                <a:tc>
                  <a:txBody>
                    <a:bodyPr/>
                    <a:lstStyle/>
                    <a:p>
                      <a:pPr algn="ctr" fontAlgn="b"/>
                      <a:r>
                        <a:rPr lang="en-US" sz="1600" u="none" strike="noStrike">
                          <a:effectLst/>
                        </a:rPr>
                        <a:t>412.3</a:t>
                      </a:r>
                      <a:endParaRPr lang="en-US" sz="1600" b="0" i="0" u="none" strike="noStrike">
                        <a:effectLst/>
                        <a:latin typeface="Arial"/>
                      </a:endParaRPr>
                    </a:p>
                  </a:txBody>
                  <a:tcPr marL="0" marR="0" marT="0" marB="0" anchor="b"/>
                </a:tc>
                <a:tc>
                  <a:txBody>
                    <a:bodyPr/>
                    <a:lstStyle/>
                    <a:p>
                      <a:pPr algn="l" fontAlgn="b"/>
                      <a:r>
                        <a:rPr lang="en-US" sz="1600" u="none" strike="noStrike">
                          <a:effectLst/>
                        </a:rPr>
                        <a:t>          Cayman Islands</a:t>
                      </a:r>
                      <a:endParaRPr lang="en-US" sz="1600" b="0" i="0" u="none" strike="noStrike">
                        <a:effectLst/>
                        <a:latin typeface="Arial"/>
                      </a:endParaRPr>
                    </a:p>
                  </a:txBody>
                  <a:tcPr marL="0" marR="0" marT="0" marB="0" anchor="b"/>
                </a:tc>
                <a:tc>
                  <a:txBody>
                    <a:bodyPr/>
                    <a:lstStyle/>
                    <a:p>
                      <a:pPr algn="ctr" fontAlgn="b"/>
                      <a:r>
                        <a:rPr lang="en-US" sz="1600" u="none" strike="noStrike">
                          <a:effectLst/>
                        </a:rPr>
                        <a:t>266.7</a:t>
                      </a:r>
                      <a:endParaRPr lang="en-US" sz="1600" b="0" i="0" u="none" strike="noStrike">
                        <a:effectLst/>
                        <a:latin typeface="Arial"/>
                      </a:endParaRPr>
                    </a:p>
                  </a:txBody>
                  <a:tcPr marL="0" marR="0" marT="0" marB="0" anchor="b"/>
                </a:tc>
                <a:extLst>
                  <a:ext uri="{0D108BD9-81ED-4DB2-BD59-A6C34878D82A}">
                    <a16:rowId xmlns:a16="http://schemas.microsoft.com/office/drawing/2014/main" val="10002"/>
                  </a:ext>
                </a:extLst>
              </a:tr>
              <a:tr h="303543">
                <a:tc>
                  <a:txBody>
                    <a:bodyPr/>
                    <a:lstStyle/>
                    <a:p>
                      <a:pPr algn="l" fontAlgn="b"/>
                      <a:r>
                        <a:rPr lang="en-US" sz="1600" u="none" strike="noStrike">
                          <a:effectLst/>
                        </a:rPr>
                        <a:t>          Marshall Islands</a:t>
                      </a:r>
                      <a:endParaRPr lang="en-US" sz="1600" b="0" i="0" u="none" strike="noStrike">
                        <a:effectLst/>
                        <a:latin typeface="Arial"/>
                      </a:endParaRPr>
                    </a:p>
                  </a:txBody>
                  <a:tcPr marL="0" marR="0" marT="0" marB="0" anchor="b"/>
                </a:tc>
                <a:tc>
                  <a:txBody>
                    <a:bodyPr/>
                    <a:lstStyle/>
                    <a:p>
                      <a:pPr algn="ctr" fontAlgn="b"/>
                      <a:r>
                        <a:rPr lang="en-US" sz="1600" u="none" strike="noStrike">
                          <a:effectLst/>
                        </a:rPr>
                        <a:t>113.5</a:t>
                      </a:r>
                      <a:endParaRPr lang="en-US" sz="1600" b="0" i="0" u="none" strike="noStrike">
                        <a:effectLst/>
                        <a:latin typeface="Arial"/>
                      </a:endParaRPr>
                    </a:p>
                  </a:txBody>
                  <a:tcPr marL="0" marR="0" marT="0" marB="0" anchor="b"/>
                </a:tc>
                <a:tc>
                  <a:txBody>
                    <a:bodyPr/>
                    <a:lstStyle/>
                    <a:p>
                      <a:pPr algn="l" fontAlgn="b"/>
                      <a:r>
                        <a:rPr lang="en-US" sz="1600" u="none" strike="noStrike">
                          <a:effectLst/>
                        </a:rPr>
                        <a:t>          Cook Islands</a:t>
                      </a:r>
                      <a:endParaRPr lang="en-US" sz="1600" b="0" i="0" u="none" strike="noStrike">
                        <a:effectLst/>
                        <a:latin typeface="Arial"/>
                      </a:endParaRPr>
                    </a:p>
                  </a:txBody>
                  <a:tcPr marL="0" marR="0" marT="0" marB="0" anchor="b"/>
                </a:tc>
                <a:tc>
                  <a:txBody>
                    <a:bodyPr/>
                    <a:lstStyle/>
                    <a:p>
                      <a:pPr algn="ctr" fontAlgn="b"/>
                      <a:r>
                        <a:rPr lang="en-US" sz="1600" u="none" strike="noStrike">
                          <a:effectLst/>
                        </a:rPr>
                        <a:t>137.1</a:t>
                      </a:r>
                      <a:endParaRPr lang="en-US" sz="1600" b="0" i="0" u="none" strike="noStrike">
                        <a:effectLst/>
                        <a:latin typeface="Arial"/>
                      </a:endParaRPr>
                    </a:p>
                  </a:txBody>
                  <a:tcPr marL="0" marR="0" marT="0" marB="0" anchor="b"/>
                </a:tc>
                <a:extLst>
                  <a:ext uri="{0D108BD9-81ED-4DB2-BD59-A6C34878D82A}">
                    <a16:rowId xmlns:a16="http://schemas.microsoft.com/office/drawing/2014/main" val="10003"/>
                  </a:ext>
                </a:extLst>
              </a:tr>
              <a:tr h="303543">
                <a:tc>
                  <a:txBody>
                    <a:bodyPr/>
                    <a:lstStyle/>
                    <a:p>
                      <a:pPr algn="l" fontAlgn="b"/>
                      <a:r>
                        <a:rPr lang="en-US" sz="1600" u="none" strike="noStrike">
                          <a:effectLst/>
                        </a:rPr>
                        <a:t>          Liberia</a:t>
                      </a:r>
                      <a:endParaRPr lang="en-US" sz="1600" b="0" i="0" u="none" strike="noStrike">
                        <a:effectLst/>
                        <a:latin typeface="Arial"/>
                      </a:endParaRPr>
                    </a:p>
                  </a:txBody>
                  <a:tcPr marL="0" marR="0" marT="0" marB="0" anchor="b"/>
                </a:tc>
                <a:tc>
                  <a:txBody>
                    <a:bodyPr/>
                    <a:lstStyle/>
                    <a:p>
                      <a:pPr algn="ctr" fontAlgn="b"/>
                      <a:r>
                        <a:rPr lang="en-US" sz="1600" u="none" strike="noStrike">
                          <a:effectLst/>
                        </a:rPr>
                        <a:t>38.8</a:t>
                      </a:r>
                      <a:endParaRPr lang="en-US" sz="1600" b="0" i="0" u="none" strike="noStrike">
                        <a:effectLst/>
                        <a:latin typeface="Arial"/>
                      </a:endParaRPr>
                    </a:p>
                  </a:txBody>
                  <a:tcPr marL="0" marR="0" marT="0" marB="0" anchor="b"/>
                </a:tc>
                <a:tc>
                  <a:txBody>
                    <a:bodyPr/>
                    <a:lstStyle/>
                    <a:p>
                      <a:pPr algn="l" fontAlgn="b"/>
                      <a:r>
                        <a:rPr lang="en-US" sz="1600" u="none" strike="noStrike">
                          <a:effectLst/>
                        </a:rPr>
                        <a:t>          Liberia</a:t>
                      </a:r>
                      <a:endParaRPr lang="en-US" sz="1600" b="0" i="0" u="none" strike="noStrike">
                        <a:effectLst/>
                        <a:latin typeface="Arial"/>
                      </a:endParaRPr>
                    </a:p>
                  </a:txBody>
                  <a:tcPr marL="0" marR="0" marT="0" marB="0" anchor="b"/>
                </a:tc>
                <a:tc>
                  <a:txBody>
                    <a:bodyPr/>
                    <a:lstStyle/>
                    <a:p>
                      <a:pPr algn="ctr" fontAlgn="b"/>
                      <a:r>
                        <a:rPr lang="en-US" sz="1600" u="none" strike="noStrike">
                          <a:effectLst/>
                        </a:rPr>
                        <a:t>51.2</a:t>
                      </a:r>
                      <a:endParaRPr lang="en-US" sz="1600" b="0" i="0" u="none" strike="noStrike">
                        <a:effectLst/>
                        <a:latin typeface="Arial"/>
                      </a:endParaRPr>
                    </a:p>
                  </a:txBody>
                  <a:tcPr marL="0" marR="0" marT="0" marB="0" anchor="b"/>
                </a:tc>
                <a:extLst>
                  <a:ext uri="{0D108BD9-81ED-4DB2-BD59-A6C34878D82A}">
                    <a16:rowId xmlns:a16="http://schemas.microsoft.com/office/drawing/2014/main" val="10004"/>
                  </a:ext>
                </a:extLst>
              </a:tr>
              <a:tr h="303543">
                <a:tc>
                  <a:txBody>
                    <a:bodyPr/>
                    <a:lstStyle/>
                    <a:p>
                      <a:pPr algn="l" fontAlgn="b"/>
                      <a:r>
                        <a:rPr lang="en-US" sz="1600" u="none" strike="noStrike">
                          <a:effectLst/>
                        </a:rPr>
                        <a:t>          Luxembourg</a:t>
                      </a:r>
                      <a:endParaRPr lang="en-US" sz="1600" b="0" i="0" u="none" strike="noStrike">
                        <a:effectLst/>
                        <a:latin typeface="Arial"/>
                      </a:endParaRPr>
                    </a:p>
                  </a:txBody>
                  <a:tcPr marL="0" marR="0" marT="0" marB="0" anchor="b"/>
                </a:tc>
                <a:tc>
                  <a:txBody>
                    <a:bodyPr/>
                    <a:lstStyle/>
                    <a:p>
                      <a:pPr algn="ctr" fontAlgn="b"/>
                      <a:r>
                        <a:rPr lang="en-US" sz="1600" u="none" strike="noStrike">
                          <a:effectLst/>
                        </a:rPr>
                        <a:t>28.1</a:t>
                      </a:r>
                      <a:endParaRPr lang="en-US" sz="1600" b="0" i="0" u="none" strike="noStrike">
                        <a:effectLst/>
                        <a:latin typeface="Arial"/>
                      </a:endParaRPr>
                    </a:p>
                  </a:txBody>
                  <a:tcPr marL="0" marR="0" marT="0" marB="0" anchor="b"/>
                </a:tc>
                <a:tc>
                  <a:txBody>
                    <a:bodyPr/>
                    <a:lstStyle/>
                    <a:p>
                      <a:pPr algn="l" fontAlgn="b"/>
                      <a:r>
                        <a:rPr lang="en-US" sz="1600" u="none" strike="noStrike">
                          <a:effectLst/>
                        </a:rPr>
                        <a:t>          Luxembourg</a:t>
                      </a:r>
                      <a:endParaRPr lang="en-US" sz="1600" b="0" i="0" u="none" strike="noStrike">
                        <a:effectLst/>
                        <a:latin typeface="Arial"/>
                      </a:endParaRPr>
                    </a:p>
                  </a:txBody>
                  <a:tcPr marL="0" marR="0" marT="0" marB="0" anchor="b"/>
                </a:tc>
                <a:tc>
                  <a:txBody>
                    <a:bodyPr/>
                    <a:lstStyle/>
                    <a:p>
                      <a:pPr algn="ctr" fontAlgn="b"/>
                      <a:r>
                        <a:rPr lang="en-US" sz="1600" u="none" strike="noStrike">
                          <a:effectLst/>
                        </a:rPr>
                        <a:t>32.1</a:t>
                      </a:r>
                      <a:endParaRPr lang="en-US" sz="1600" b="0" i="0" u="none" strike="noStrike">
                        <a:effectLst/>
                        <a:latin typeface="Arial"/>
                      </a:endParaRPr>
                    </a:p>
                  </a:txBody>
                  <a:tcPr marL="0" marR="0" marT="0" marB="0" anchor="b"/>
                </a:tc>
                <a:extLst>
                  <a:ext uri="{0D108BD9-81ED-4DB2-BD59-A6C34878D82A}">
                    <a16:rowId xmlns:a16="http://schemas.microsoft.com/office/drawing/2014/main" val="10005"/>
                  </a:ext>
                </a:extLst>
              </a:tr>
              <a:tr h="303543">
                <a:tc>
                  <a:txBody>
                    <a:bodyPr/>
                    <a:lstStyle/>
                    <a:p>
                      <a:pPr algn="l" fontAlgn="b"/>
                      <a:r>
                        <a:rPr lang="en-US" sz="1600" u="none" strike="noStrike">
                          <a:effectLst/>
                        </a:rPr>
                        <a:t>          Anguilla</a:t>
                      </a:r>
                      <a:endParaRPr lang="en-US" sz="1600" b="0" i="0" u="none" strike="noStrike">
                        <a:effectLst/>
                        <a:latin typeface="Arial"/>
                      </a:endParaRPr>
                    </a:p>
                  </a:txBody>
                  <a:tcPr marL="0" marR="0" marT="0" marB="0" anchor="b"/>
                </a:tc>
                <a:tc>
                  <a:txBody>
                    <a:bodyPr/>
                    <a:lstStyle/>
                    <a:p>
                      <a:pPr algn="ctr" fontAlgn="b"/>
                      <a:r>
                        <a:rPr lang="en-US" sz="1600" u="none" strike="noStrike">
                          <a:effectLst/>
                        </a:rPr>
                        <a:t>26.7</a:t>
                      </a:r>
                      <a:endParaRPr lang="en-US" sz="1600" b="0" i="0" u="none" strike="noStrike">
                        <a:effectLst/>
                        <a:latin typeface="Arial"/>
                      </a:endParaRPr>
                    </a:p>
                  </a:txBody>
                  <a:tcPr marL="0" marR="0" marT="0" marB="0" anchor="b"/>
                </a:tc>
                <a:tc>
                  <a:txBody>
                    <a:bodyPr/>
                    <a:lstStyle/>
                    <a:p>
                      <a:pPr algn="l" fontAlgn="b"/>
                      <a:r>
                        <a:rPr lang="en-US" sz="1600" u="none" strike="noStrike" dirty="0">
                          <a:effectLst/>
                        </a:rPr>
                        <a:t>          China, Hong Kong SAR</a:t>
                      </a:r>
                      <a:endParaRPr lang="en-US" sz="1600" b="0" i="0" u="none" strike="noStrike" dirty="0">
                        <a:effectLst/>
                        <a:latin typeface="Arial"/>
                      </a:endParaRPr>
                    </a:p>
                  </a:txBody>
                  <a:tcPr marL="0" marR="0" marT="0" marB="0" anchor="b"/>
                </a:tc>
                <a:tc>
                  <a:txBody>
                    <a:bodyPr/>
                    <a:lstStyle/>
                    <a:p>
                      <a:pPr algn="ctr" fontAlgn="b"/>
                      <a:r>
                        <a:rPr lang="en-US" sz="1600" u="none" strike="noStrike" dirty="0">
                          <a:effectLst/>
                        </a:rPr>
                        <a:t>27.7</a:t>
                      </a:r>
                      <a:endParaRPr lang="en-US" sz="1600" b="0" i="0" u="none" strike="noStrike" dirty="0">
                        <a:effectLst/>
                        <a:latin typeface="Arial"/>
                      </a:endParaRPr>
                    </a:p>
                  </a:txBody>
                  <a:tcPr marL="0" marR="0" marT="0" marB="0" anchor="b"/>
                </a:tc>
                <a:extLst>
                  <a:ext uri="{0D108BD9-81ED-4DB2-BD59-A6C34878D82A}">
                    <a16:rowId xmlns:a16="http://schemas.microsoft.com/office/drawing/2014/main" val="10006"/>
                  </a:ext>
                </a:extLst>
              </a:tr>
              <a:tr h="303543">
                <a:tc>
                  <a:txBody>
                    <a:bodyPr/>
                    <a:lstStyle/>
                    <a:p>
                      <a:pPr algn="l" fontAlgn="b"/>
                      <a:r>
                        <a:rPr lang="en-US" sz="1600" u="none" strike="noStrike">
                          <a:effectLst/>
                        </a:rPr>
                        <a:t>          China, Hong Kong SAR</a:t>
                      </a:r>
                      <a:endParaRPr lang="en-US" sz="1600" b="0" i="0" u="none" strike="noStrike">
                        <a:effectLst/>
                        <a:latin typeface="Arial"/>
                      </a:endParaRPr>
                    </a:p>
                  </a:txBody>
                  <a:tcPr marL="0" marR="0" marT="0" marB="0" anchor="b"/>
                </a:tc>
                <a:tc>
                  <a:txBody>
                    <a:bodyPr/>
                    <a:lstStyle/>
                    <a:p>
                      <a:pPr algn="ctr" fontAlgn="b"/>
                      <a:r>
                        <a:rPr lang="en-US" sz="1600" u="none" strike="noStrike">
                          <a:effectLst/>
                        </a:rPr>
                        <a:t>26.4</a:t>
                      </a:r>
                      <a:endParaRPr lang="en-US" sz="1600" b="0" i="0" u="none" strike="noStrike">
                        <a:effectLst/>
                        <a:latin typeface="Arial"/>
                      </a:endParaRPr>
                    </a:p>
                  </a:txBody>
                  <a:tcPr marL="0" marR="0" marT="0" marB="0" anchor="b"/>
                </a:tc>
                <a:tc>
                  <a:txBody>
                    <a:bodyPr/>
                    <a:lstStyle/>
                    <a:p>
                      <a:pPr algn="l" fontAlgn="b"/>
                      <a:r>
                        <a:rPr lang="en-US" sz="1600" u="none" strike="noStrike">
                          <a:effectLst/>
                        </a:rPr>
                        <a:t>          Belgium</a:t>
                      </a:r>
                      <a:endParaRPr lang="en-US" sz="1600" b="0" i="0" u="none" strike="noStrike">
                        <a:effectLst/>
                        <a:latin typeface="Arial"/>
                      </a:endParaRPr>
                    </a:p>
                  </a:txBody>
                  <a:tcPr marL="0" marR="0" marT="0" marB="0" anchor="b"/>
                </a:tc>
                <a:tc>
                  <a:txBody>
                    <a:bodyPr/>
                    <a:lstStyle/>
                    <a:p>
                      <a:pPr algn="ctr" fontAlgn="b"/>
                      <a:r>
                        <a:rPr lang="en-US" sz="1600" u="none" strike="noStrike">
                          <a:effectLst/>
                        </a:rPr>
                        <a:t>13.4</a:t>
                      </a:r>
                      <a:endParaRPr lang="en-US" sz="1600" b="0" i="0" u="none" strike="noStrike">
                        <a:effectLst/>
                        <a:latin typeface="Arial"/>
                      </a:endParaRPr>
                    </a:p>
                  </a:txBody>
                  <a:tcPr marL="0" marR="0" marT="0" marB="0" anchor="b"/>
                </a:tc>
                <a:extLst>
                  <a:ext uri="{0D108BD9-81ED-4DB2-BD59-A6C34878D82A}">
                    <a16:rowId xmlns:a16="http://schemas.microsoft.com/office/drawing/2014/main" val="10007"/>
                  </a:ext>
                </a:extLst>
              </a:tr>
              <a:tr h="303543">
                <a:tc>
                  <a:txBody>
                    <a:bodyPr/>
                    <a:lstStyle/>
                    <a:p>
                      <a:pPr algn="l" fontAlgn="b"/>
                      <a:r>
                        <a:rPr lang="en-US" sz="1600" u="none" strike="noStrike">
                          <a:effectLst/>
                        </a:rPr>
                        <a:t>          Congo</a:t>
                      </a:r>
                      <a:endParaRPr lang="en-US" sz="1600" b="0" i="0" u="none" strike="noStrike">
                        <a:effectLst/>
                        <a:latin typeface="Arial"/>
                      </a:endParaRPr>
                    </a:p>
                  </a:txBody>
                  <a:tcPr marL="0" marR="0" marT="0" marB="0" anchor="b"/>
                </a:tc>
                <a:tc>
                  <a:txBody>
                    <a:bodyPr/>
                    <a:lstStyle/>
                    <a:p>
                      <a:pPr algn="ctr" fontAlgn="b"/>
                      <a:r>
                        <a:rPr lang="en-US" sz="1600" u="none" strike="noStrike">
                          <a:effectLst/>
                        </a:rPr>
                        <a:t>21.3</a:t>
                      </a:r>
                      <a:endParaRPr lang="en-US" sz="1600" b="0" i="0" u="none" strike="noStrike">
                        <a:effectLst/>
                        <a:latin typeface="Arial"/>
                      </a:endParaRPr>
                    </a:p>
                  </a:txBody>
                  <a:tcPr marL="0" marR="0" marT="0" marB="0" anchor="b"/>
                </a:tc>
                <a:tc>
                  <a:txBody>
                    <a:bodyPr/>
                    <a:lstStyle/>
                    <a:p>
                      <a:pPr algn="l" fontAlgn="b"/>
                      <a:r>
                        <a:rPr lang="en-US" sz="1600" u="none" strike="noStrike">
                          <a:effectLst/>
                        </a:rPr>
                        <a:t>          Panama</a:t>
                      </a:r>
                      <a:endParaRPr lang="en-US" sz="1600" b="0" i="0" u="none" strike="noStrike">
                        <a:effectLst/>
                        <a:latin typeface="Arial"/>
                      </a:endParaRPr>
                    </a:p>
                  </a:txBody>
                  <a:tcPr marL="0" marR="0" marT="0" marB="0" anchor="b"/>
                </a:tc>
                <a:tc>
                  <a:txBody>
                    <a:bodyPr/>
                    <a:lstStyle/>
                    <a:p>
                      <a:pPr algn="ctr" fontAlgn="b"/>
                      <a:r>
                        <a:rPr lang="en-US" sz="1600" u="none" strike="noStrike">
                          <a:effectLst/>
                        </a:rPr>
                        <a:t>11.3</a:t>
                      </a:r>
                      <a:endParaRPr lang="en-US" sz="1600" b="0" i="0" u="none" strike="noStrike">
                        <a:effectLst/>
                        <a:latin typeface="Arial"/>
                      </a:endParaRPr>
                    </a:p>
                  </a:txBody>
                  <a:tcPr marL="0" marR="0" marT="0" marB="0" anchor="b"/>
                </a:tc>
                <a:extLst>
                  <a:ext uri="{0D108BD9-81ED-4DB2-BD59-A6C34878D82A}">
                    <a16:rowId xmlns:a16="http://schemas.microsoft.com/office/drawing/2014/main" val="10008"/>
                  </a:ext>
                </a:extLst>
              </a:tr>
              <a:tr h="303543">
                <a:tc>
                  <a:txBody>
                    <a:bodyPr/>
                    <a:lstStyle/>
                    <a:p>
                      <a:pPr algn="l" fontAlgn="b"/>
                      <a:r>
                        <a:rPr lang="en-US" sz="1600" u="none" strike="noStrike">
                          <a:effectLst/>
                        </a:rPr>
                        <a:t>          Montenegro</a:t>
                      </a:r>
                      <a:endParaRPr lang="en-US" sz="1600" b="0" i="0" u="none" strike="noStrike">
                        <a:effectLst/>
                        <a:latin typeface="Arial"/>
                      </a:endParaRPr>
                    </a:p>
                  </a:txBody>
                  <a:tcPr marL="0" marR="0" marT="0" marB="0" anchor="b"/>
                </a:tc>
                <a:tc>
                  <a:txBody>
                    <a:bodyPr/>
                    <a:lstStyle/>
                    <a:p>
                      <a:pPr algn="ctr" fontAlgn="b"/>
                      <a:r>
                        <a:rPr lang="en-US" sz="1600" u="none" strike="noStrike">
                          <a:effectLst/>
                        </a:rPr>
                        <a:t>20.6</a:t>
                      </a:r>
                      <a:endParaRPr lang="en-US" sz="1600" b="0" i="0" u="none" strike="noStrike">
                        <a:effectLst/>
                        <a:latin typeface="Arial"/>
                      </a:endParaRPr>
                    </a:p>
                  </a:txBody>
                  <a:tcPr marL="0" marR="0" marT="0" marB="0" anchor="b"/>
                </a:tc>
                <a:tc>
                  <a:txBody>
                    <a:bodyPr/>
                    <a:lstStyle/>
                    <a:p>
                      <a:pPr algn="l" fontAlgn="b"/>
                      <a:r>
                        <a:rPr lang="en-US" sz="1600" u="none" strike="noStrike">
                          <a:effectLst/>
                        </a:rPr>
                        <a:t>          Marshall Islands</a:t>
                      </a:r>
                      <a:endParaRPr lang="en-US" sz="1600" b="0" i="0" u="none" strike="noStrike">
                        <a:effectLst/>
                        <a:latin typeface="Arial"/>
                      </a:endParaRPr>
                    </a:p>
                  </a:txBody>
                  <a:tcPr marL="0" marR="0" marT="0" marB="0" anchor="b"/>
                </a:tc>
                <a:tc>
                  <a:txBody>
                    <a:bodyPr/>
                    <a:lstStyle/>
                    <a:p>
                      <a:pPr algn="ctr" fontAlgn="b"/>
                      <a:r>
                        <a:rPr lang="en-US" sz="1600" u="none" strike="noStrike">
                          <a:effectLst/>
                        </a:rPr>
                        <a:t>10.3</a:t>
                      </a:r>
                      <a:endParaRPr lang="en-US" sz="1600" b="0" i="0" u="none" strike="noStrike">
                        <a:effectLst/>
                        <a:latin typeface="Arial"/>
                      </a:endParaRPr>
                    </a:p>
                  </a:txBody>
                  <a:tcPr marL="0" marR="0" marT="0" marB="0" anchor="b"/>
                </a:tc>
                <a:extLst>
                  <a:ext uri="{0D108BD9-81ED-4DB2-BD59-A6C34878D82A}">
                    <a16:rowId xmlns:a16="http://schemas.microsoft.com/office/drawing/2014/main" val="10009"/>
                  </a:ext>
                </a:extLst>
              </a:tr>
              <a:tr h="303543">
                <a:tc>
                  <a:txBody>
                    <a:bodyPr/>
                    <a:lstStyle/>
                    <a:p>
                      <a:pPr algn="l" fontAlgn="b"/>
                      <a:r>
                        <a:rPr lang="en-US" sz="1600" u="none" strike="noStrike">
                          <a:effectLst/>
                        </a:rPr>
                        <a:t>          Mongolia</a:t>
                      </a:r>
                      <a:endParaRPr lang="en-US" sz="1600" b="0" i="0" u="none" strike="noStrike">
                        <a:effectLst/>
                        <a:latin typeface="Arial"/>
                      </a:endParaRPr>
                    </a:p>
                  </a:txBody>
                  <a:tcPr marL="0" marR="0" marT="0" marB="0" anchor="b"/>
                </a:tc>
                <a:tc>
                  <a:txBody>
                    <a:bodyPr/>
                    <a:lstStyle/>
                    <a:p>
                      <a:pPr algn="ctr" fontAlgn="b"/>
                      <a:r>
                        <a:rPr lang="en-US" sz="1600" u="none" strike="noStrike">
                          <a:effectLst/>
                        </a:rPr>
                        <a:t>19.2</a:t>
                      </a:r>
                      <a:endParaRPr lang="en-US" sz="1600" b="0" i="0" u="none" strike="noStrike">
                        <a:effectLst/>
                        <a:latin typeface="Arial"/>
                      </a:endParaRPr>
                    </a:p>
                  </a:txBody>
                  <a:tcPr marL="0" marR="0" marT="0" marB="0" anchor="b"/>
                </a:tc>
                <a:tc>
                  <a:txBody>
                    <a:bodyPr/>
                    <a:lstStyle/>
                    <a:p>
                      <a:pPr algn="l" fontAlgn="b"/>
                      <a:r>
                        <a:rPr lang="en-US" sz="1600" u="none" strike="noStrike">
                          <a:effectLst/>
                        </a:rPr>
                        <a:t>          Singapore</a:t>
                      </a:r>
                      <a:endParaRPr lang="en-US" sz="1600" b="0" i="0" u="none" strike="noStrike">
                        <a:effectLst/>
                        <a:latin typeface="Arial"/>
                      </a:endParaRPr>
                    </a:p>
                  </a:txBody>
                  <a:tcPr marL="0" marR="0" marT="0" marB="0" anchor="b"/>
                </a:tc>
                <a:tc>
                  <a:txBody>
                    <a:bodyPr/>
                    <a:lstStyle/>
                    <a:p>
                      <a:pPr algn="ctr" fontAlgn="b"/>
                      <a:r>
                        <a:rPr lang="en-US" sz="1600" u="none" strike="noStrike">
                          <a:effectLst/>
                        </a:rPr>
                        <a:t>10.2</a:t>
                      </a:r>
                      <a:endParaRPr lang="en-US" sz="1600" b="0" i="0" u="none" strike="noStrike">
                        <a:effectLst/>
                        <a:latin typeface="Arial"/>
                      </a:endParaRPr>
                    </a:p>
                  </a:txBody>
                  <a:tcPr marL="0" marR="0" marT="0" marB="0" anchor="b"/>
                </a:tc>
                <a:extLst>
                  <a:ext uri="{0D108BD9-81ED-4DB2-BD59-A6C34878D82A}">
                    <a16:rowId xmlns:a16="http://schemas.microsoft.com/office/drawing/2014/main" val="10010"/>
                  </a:ext>
                </a:extLst>
              </a:tr>
              <a:tr h="303543">
                <a:tc>
                  <a:txBody>
                    <a:bodyPr/>
                    <a:lstStyle/>
                    <a:p>
                      <a:pPr algn="l" fontAlgn="b"/>
                      <a:r>
                        <a:rPr lang="en-US" sz="1600" u="none" strike="noStrike">
                          <a:effectLst/>
                        </a:rPr>
                        <a:t>          Singapore</a:t>
                      </a:r>
                      <a:endParaRPr lang="en-US" sz="1600" b="0" i="0" u="none" strike="noStrike">
                        <a:effectLst/>
                        <a:latin typeface="Arial"/>
                      </a:endParaRPr>
                    </a:p>
                  </a:txBody>
                  <a:tcPr marL="0" marR="0" marT="0" marB="0" anchor="b"/>
                </a:tc>
                <a:tc>
                  <a:txBody>
                    <a:bodyPr/>
                    <a:lstStyle/>
                    <a:p>
                      <a:pPr algn="ctr" fontAlgn="b"/>
                      <a:r>
                        <a:rPr lang="en-US" sz="1600" u="none" strike="noStrike">
                          <a:effectLst/>
                        </a:rPr>
                        <a:t>19.1</a:t>
                      </a:r>
                      <a:endParaRPr lang="en-US" sz="1600" b="0" i="0" u="none" strike="noStrike">
                        <a:effectLst/>
                        <a:latin typeface="Arial"/>
                      </a:endParaRPr>
                    </a:p>
                  </a:txBody>
                  <a:tcPr marL="0" marR="0" marT="0" marB="0" anchor="b"/>
                </a:tc>
                <a:tc>
                  <a:txBody>
                    <a:bodyPr/>
                    <a:lstStyle/>
                    <a:p>
                      <a:pPr algn="l" fontAlgn="b"/>
                      <a:r>
                        <a:rPr lang="en-US" sz="1600" u="none" strike="noStrike">
                          <a:effectLst/>
                        </a:rPr>
                        <a:t>          Iceland</a:t>
                      </a:r>
                      <a:endParaRPr lang="en-US" sz="1600" b="0" i="0" u="none" strike="noStrike">
                        <a:effectLst/>
                        <a:latin typeface="Arial"/>
                      </a:endParaRPr>
                    </a:p>
                  </a:txBody>
                  <a:tcPr marL="0" marR="0" marT="0" marB="0" anchor="b"/>
                </a:tc>
                <a:tc>
                  <a:txBody>
                    <a:bodyPr/>
                    <a:lstStyle/>
                    <a:p>
                      <a:pPr algn="ctr" fontAlgn="b"/>
                      <a:r>
                        <a:rPr lang="en-US" sz="1600" u="none" strike="noStrike">
                          <a:effectLst/>
                        </a:rPr>
                        <a:t>10.0</a:t>
                      </a:r>
                      <a:endParaRPr lang="en-US" sz="1600" b="0" i="0" u="none" strike="noStrike">
                        <a:effectLst/>
                        <a:latin typeface="Arial"/>
                      </a:endParaRPr>
                    </a:p>
                  </a:txBody>
                  <a:tcPr marL="0" marR="0" marT="0" marB="0" anchor="b"/>
                </a:tc>
                <a:extLst>
                  <a:ext uri="{0D108BD9-81ED-4DB2-BD59-A6C34878D82A}">
                    <a16:rowId xmlns:a16="http://schemas.microsoft.com/office/drawing/2014/main" val="10011"/>
                  </a:ext>
                </a:extLst>
              </a:tr>
              <a:tr h="303543">
                <a:tc>
                  <a:txBody>
                    <a:bodyPr/>
                    <a:lstStyle/>
                    <a:p>
                      <a:pPr algn="l" fontAlgn="b"/>
                      <a:r>
                        <a:rPr lang="en-US" sz="1600" u="none" strike="noStrike">
                          <a:effectLst/>
                        </a:rPr>
                        <a:t>          Sao Tome and Principe</a:t>
                      </a:r>
                      <a:endParaRPr lang="en-US" sz="1600" b="0" i="0" u="none" strike="noStrike">
                        <a:effectLst/>
                        <a:latin typeface="Arial"/>
                      </a:endParaRPr>
                    </a:p>
                  </a:txBody>
                  <a:tcPr marL="0" marR="0" marT="0" marB="0" anchor="b"/>
                </a:tc>
                <a:tc>
                  <a:txBody>
                    <a:bodyPr/>
                    <a:lstStyle/>
                    <a:p>
                      <a:pPr algn="ctr" fontAlgn="b"/>
                      <a:r>
                        <a:rPr lang="en-US" sz="1600" u="none" strike="noStrike">
                          <a:effectLst/>
                        </a:rPr>
                        <a:t>18.0</a:t>
                      </a:r>
                      <a:endParaRPr lang="en-US" sz="1600" b="0" i="0" u="none" strike="noStrike">
                        <a:effectLst/>
                        <a:latin typeface="Arial"/>
                      </a:endParaRPr>
                    </a:p>
                  </a:txBody>
                  <a:tcPr marL="0" marR="0" marT="0" marB="0" anchor="b"/>
                </a:tc>
                <a:tc>
                  <a:txBody>
                    <a:bodyPr/>
                    <a:lstStyle/>
                    <a:p>
                      <a:pPr algn="l" fontAlgn="b"/>
                      <a:r>
                        <a:rPr lang="en-US" sz="1600" u="none" strike="noStrike">
                          <a:effectLst/>
                        </a:rPr>
                        <a:t>          Switzerland</a:t>
                      </a:r>
                      <a:endParaRPr lang="en-US" sz="1600" b="0" i="0" u="none" strike="noStrike">
                        <a:effectLst/>
                        <a:latin typeface="Arial"/>
                      </a:endParaRPr>
                    </a:p>
                  </a:txBody>
                  <a:tcPr marL="0" marR="0" marT="0" marB="0" anchor="b"/>
                </a:tc>
                <a:tc>
                  <a:txBody>
                    <a:bodyPr/>
                    <a:lstStyle/>
                    <a:p>
                      <a:pPr algn="ctr" fontAlgn="b"/>
                      <a:r>
                        <a:rPr lang="en-US" sz="1600" u="none" strike="noStrike">
                          <a:effectLst/>
                        </a:rPr>
                        <a:t>9.6</a:t>
                      </a:r>
                      <a:endParaRPr lang="en-US" sz="1600" b="0" i="0" u="none" strike="noStrike">
                        <a:effectLst/>
                        <a:latin typeface="Arial"/>
                      </a:endParaRPr>
                    </a:p>
                  </a:txBody>
                  <a:tcPr marL="0" marR="0" marT="0" marB="0" anchor="b"/>
                </a:tc>
                <a:extLst>
                  <a:ext uri="{0D108BD9-81ED-4DB2-BD59-A6C34878D82A}">
                    <a16:rowId xmlns:a16="http://schemas.microsoft.com/office/drawing/2014/main" val="10012"/>
                  </a:ext>
                </a:extLst>
              </a:tr>
              <a:tr h="303543">
                <a:tc>
                  <a:txBody>
                    <a:bodyPr/>
                    <a:lstStyle/>
                    <a:p>
                      <a:pPr algn="l" fontAlgn="b"/>
                      <a:r>
                        <a:rPr lang="en-US" sz="1600" u="none" strike="noStrike">
                          <a:effectLst/>
                        </a:rPr>
                        <a:t>          Saint Kitts and Nevis</a:t>
                      </a:r>
                      <a:endParaRPr lang="en-US" sz="1600" b="0" i="0" u="none" strike="noStrike">
                        <a:effectLst/>
                        <a:latin typeface="Arial"/>
                      </a:endParaRPr>
                    </a:p>
                  </a:txBody>
                  <a:tcPr marL="0" marR="0" marT="0" marB="0" anchor="b"/>
                </a:tc>
                <a:tc>
                  <a:txBody>
                    <a:bodyPr/>
                    <a:lstStyle/>
                    <a:p>
                      <a:pPr algn="ctr" fontAlgn="b"/>
                      <a:r>
                        <a:rPr lang="en-US" sz="1600" u="none" strike="noStrike">
                          <a:effectLst/>
                        </a:rPr>
                        <a:t>17.9</a:t>
                      </a:r>
                      <a:endParaRPr lang="en-US" sz="1600" b="0" i="0" u="none" strike="noStrike">
                        <a:effectLst/>
                        <a:latin typeface="Arial"/>
                      </a:endParaRPr>
                    </a:p>
                  </a:txBody>
                  <a:tcPr marL="0" marR="0" marT="0" marB="0" anchor="b"/>
                </a:tc>
                <a:tc>
                  <a:txBody>
                    <a:bodyPr/>
                    <a:lstStyle/>
                    <a:p>
                      <a:pPr algn="l" fontAlgn="b"/>
                      <a:r>
                        <a:rPr lang="en-US" sz="1600" u="none" strike="noStrike">
                          <a:effectLst/>
                        </a:rPr>
                        <a:t>          Netherlands</a:t>
                      </a:r>
                      <a:endParaRPr lang="en-US" sz="1600" b="0" i="0" u="none" strike="noStrike">
                        <a:effectLst/>
                        <a:latin typeface="Arial"/>
                      </a:endParaRPr>
                    </a:p>
                  </a:txBody>
                  <a:tcPr marL="0" marR="0" marT="0" marB="0" anchor="b"/>
                </a:tc>
                <a:tc>
                  <a:txBody>
                    <a:bodyPr/>
                    <a:lstStyle/>
                    <a:p>
                      <a:pPr algn="ctr" fontAlgn="b"/>
                      <a:r>
                        <a:rPr lang="en-US" sz="1600" u="none" strike="noStrike">
                          <a:effectLst/>
                        </a:rPr>
                        <a:t>7.9</a:t>
                      </a:r>
                      <a:endParaRPr lang="en-US" sz="1600" b="0" i="0" u="none" strike="noStrike">
                        <a:effectLst/>
                        <a:latin typeface="Arial"/>
                      </a:endParaRPr>
                    </a:p>
                  </a:txBody>
                  <a:tcPr marL="0" marR="0" marT="0" marB="0" anchor="b"/>
                </a:tc>
                <a:extLst>
                  <a:ext uri="{0D108BD9-81ED-4DB2-BD59-A6C34878D82A}">
                    <a16:rowId xmlns:a16="http://schemas.microsoft.com/office/drawing/2014/main" val="10013"/>
                  </a:ext>
                </a:extLst>
              </a:tr>
              <a:tr h="303543">
                <a:tc>
                  <a:txBody>
                    <a:bodyPr/>
                    <a:lstStyle/>
                    <a:p>
                      <a:pPr algn="l" fontAlgn="b"/>
                      <a:r>
                        <a:rPr lang="en-US" sz="1600" u="none" strike="noStrike">
                          <a:effectLst/>
                        </a:rPr>
                        <a:t>          Belgium</a:t>
                      </a:r>
                      <a:endParaRPr lang="en-US" sz="1600" b="0" i="0" u="none" strike="noStrike">
                        <a:effectLst/>
                        <a:latin typeface="Arial"/>
                      </a:endParaRPr>
                    </a:p>
                  </a:txBody>
                  <a:tcPr marL="0" marR="0" marT="0" marB="0" anchor="b"/>
                </a:tc>
                <a:tc>
                  <a:txBody>
                    <a:bodyPr/>
                    <a:lstStyle/>
                    <a:p>
                      <a:pPr algn="ctr" fontAlgn="b"/>
                      <a:r>
                        <a:rPr lang="en-US" sz="1600" u="none" strike="noStrike">
                          <a:effectLst/>
                        </a:rPr>
                        <a:t>15.6</a:t>
                      </a:r>
                      <a:endParaRPr lang="en-US" sz="1600" b="0" i="0" u="none" strike="noStrike">
                        <a:effectLst/>
                        <a:latin typeface="Arial"/>
                      </a:endParaRPr>
                    </a:p>
                  </a:txBody>
                  <a:tcPr marL="0" marR="0" marT="0" marB="0" anchor="b"/>
                </a:tc>
                <a:tc>
                  <a:txBody>
                    <a:bodyPr/>
                    <a:lstStyle/>
                    <a:p>
                      <a:pPr algn="l" fontAlgn="b"/>
                      <a:r>
                        <a:rPr lang="en-US" sz="1600" u="none" strike="noStrike">
                          <a:effectLst/>
                        </a:rPr>
                        <a:t>          Ireland</a:t>
                      </a:r>
                      <a:endParaRPr lang="en-US" sz="1600" b="0" i="0" u="none" strike="noStrike">
                        <a:effectLst/>
                        <a:latin typeface="Arial"/>
                      </a:endParaRPr>
                    </a:p>
                  </a:txBody>
                  <a:tcPr marL="0" marR="0" marT="0" marB="0" anchor="b"/>
                </a:tc>
                <a:tc>
                  <a:txBody>
                    <a:bodyPr/>
                    <a:lstStyle/>
                    <a:p>
                      <a:pPr algn="ctr" fontAlgn="b"/>
                      <a:r>
                        <a:rPr lang="en-US" sz="1600" u="none" strike="noStrike">
                          <a:effectLst/>
                        </a:rPr>
                        <a:t>7.2</a:t>
                      </a:r>
                      <a:endParaRPr lang="en-US" sz="1600" b="0" i="0" u="none" strike="noStrike">
                        <a:effectLst/>
                        <a:latin typeface="Arial"/>
                      </a:endParaRPr>
                    </a:p>
                  </a:txBody>
                  <a:tcPr marL="0" marR="0" marT="0" marB="0" anchor="b"/>
                </a:tc>
                <a:extLst>
                  <a:ext uri="{0D108BD9-81ED-4DB2-BD59-A6C34878D82A}">
                    <a16:rowId xmlns:a16="http://schemas.microsoft.com/office/drawing/2014/main" val="10014"/>
                  </a:ext>
                </a:extLst>
              </a:tr>
              <a:tr h="303543">
                <a:tc>
                  <a:txBody>
                    <a:bodyPr/>
                    <a:lstStyle/>
                    <a:p>
                      <a:pPr algn="l" fontAlgn="b"/>
                      <a:r>
                        <a:rPr lang="en-US" sz="1600" u="none" strike="noStrike">
                          <a:effectLst/>
                        </a:rPr>
                        <a:t>          Antigua and Barbuda</a:t>
                      </a:r>
                      <a:endParaRPr lang="en-US" sz="1600" b="0" i="0" u="none" strike="noStrike">
                        <a:effectLst/>
                        <a:latin typeface="Arial"/>
                      </a:endParaRPr>
                    </a:p>
                  </a:txBody>
                  <a:tcPr marL="0" marR="0" marT="0" marB="0" anchor="b"/>
                </a:tc>
                <a:tc>
                  <a:txBody>
                    <a:bodyPr/>
                    <a:lstStyle/>
                    <a:p>
                      <a:pPr algn="ctr" fontAlgn="b"/>
                      <a:r>
                        <a:rPr lang="en-US" sz="1600" u="none" strike="noStrike" dirty="0">
                          <a:effectLst/>
                        </a:rPr>
                        <a:t>15.3</a:t>
                      </a:r>
                      <a:endParaRPr lang="en-US" sz="1600" b="0" i="0" u="none" strike="noStrike" dirty="0">
                        <a:effectLst/>
                        <a:latin typeface="Arial"/>
                      </a:endParaRPr>
                    </a:p>
                  </a:txBody>
                  <a:tcPr marL="0" marR="0" marT="0" marB="0" anchor="b"/>
                </a:tc>
                <a:tc>
                  <a:txBody>
                    <a:bodyPr/>
                    <a:lstStyle/>
                    <a:p>
                      <a:pPr algn="l" fontAlgn="b"/>
                      <a:r>
                        <a:rPr lang="en-US" sz="1600" u="none" strike="noStrike">
                          <a:effectLst/>
                        </a:rPr>
                        <a:t>          Sweden</a:t>
                      </a:r>
                      <a:endParaRPr lang="en-US" sz="1600" b="0" i="0" u="none" strike="noStrike">
                        <a:effectLst/>
                        <a:latin typeface="Arial"/>
                      </a:endParaRPr>
                    </a:p>
                  </a:txBody>
                  <a:tcPr marL="0" marR="0" marT="0" marB="0" anchor="b"/>
                </a:tc>
                <a:tc>
                  <a:txBody>
                    <a:bodyPr/>
                    <a:lstStyle/>
                    <a:p>
                      <a:pPr algn="ctr" fontAlgn="b"/>
                      <a:r>
                        <a:rPr lang="en-US" sz="1600" u="none" strike="noStrike" dirty="0">
                          <a:effectLst/>
                        </a:rPr>
                        <a:t>6.4</a:t>
                      </a:r>
                      <a:endParaRPr lang="en-US" sz="1600" b="0" i="0" u="none" strike="noStrike" dirty="0">
                        <a:effectLst/>
                        <a:latin typeface="Arial"/>
                      </a:endParaRPr>
                    </a:p>
                  </a:txBody>
                  <a:tcPr marL="0" marR="0" marT="0" marB="0" anchor="b"/>
                </a:tc>
                <a:extLst>
                  <a:ext uri="{0D108BD9-81ED-4DB2-BD59-A6C34878D82A}">
                    <a16:rowId xmlns:a16="http://schemas.microsoft.com/office/drawing/2014/main" val="10015"/>
                  </a:ext>
                </a:extLst>
              </a:tr>
            </a:tbl>
          </a:graphicData>
        </a:graphic>
      </p:graphicFrame>
      <p:sp>
        <p:nvSpPr>
          <p:cNvPr id="4" name="Slide Number Placeholder 3"/>
          <p:cNvSpPr>
            <a:spLocks noGrp="1"/>
          </p:cNvSpPr>
          <p:nvPr>
            <p:ph type="sldNum" sz="quarter" idx="12"/>
          </p:nvPr>
        </p:nvSpPr>
        <p:spPr/>
        <p:txBody>
          <a:bodyPr/>
          <a:lstStyle/>
          <a:p>
            <a:fld id="{99DF1088-0058-404A-A5F2-40DDE36B7327}" type="slidenum">
              <a:rPr lang="en-US" smtClean="0"/>
              <a:t>18</a:t>
            </a:fld>
            <a:endParaRPr lang="en-US"/>
          </a:p>
        </p:txBody>
      </p:sp>
    </p:spTree>
    <p:extLst>
      <p:ext uri="{BB962C8B-B14F-4D97-AF65-F5344CB8AC3E}">
        <p14:creationId xmlns:p14="http://schemas.microsoft.com/office/powerpoint/2010/main" val="14733354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57200" y="3048000"/>
            <a:ext cx="6934200" cy="1371600"/>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57200" y="1219200"/>
            <a:ext cx="8229600" cy="4906963"/>
          </a:xfrm>
        </p:spPr>
        <p:txBody>
          <a:bodyPr>
            <a:normAutofit/>
          </a:bodyPr>
          <a:lstStyle/>
          <a:p>
            <a:r>
              <a:rPr lang="en-US" sz="2400" dirty="0"/>
              <a:t>The Incentives Framework </a:t>
            </a:r>
          </a:p>
          <a:p>
            <a:r>
              <a:rPr lang="en-US" sz="2400" dirty="0"/>
              <a:t>The econometric evidence</a:t>
            </a:r>
          </a:p>
          <a:p>
            <a:pPr lvl="1"/>
            <a:r>
              <a:rPr lang="en-US" sz="2400" dirty="0"/>
              <a:t>Current literature</a:t>
            </a:r>
          </a:p>
          <a:p>
            <a:pPr lvl="1"/>
            <a:r>
              <a:rPr lang="en-US" sz="2400" dirty="0"/>
              <a:t>Investment Climate Department research</a:t>
            </a:r>
          </a:p>
          <a:p>
            <a:r>
              <a:rPr lang="en-US" sz="2400" dirty="0"/>
              <a:t>The survey evidence</a:t>
            </a:r>
          </a:p>
          <a:p>
            <a:pPr lvl="1"/>
            <a:r>
              <a:rPr lang="en-US" sz="2400" dirty="0"/>
              <a:t>Previous surveys</a:t>
            </a:r>
          </a:p>
          <a:p>
            <a:pPr lvl="1"/>
            <a:r>
              <a:rPr lang="en-US" sz="2400" dirty="0"/>
              <a:t>Investment Climate Advisory’s surveys</a:t>
            </a:r>
          </a:p>
          <a:p>
            <a:r>
              <a:rPr lang="en-US" sz="2400" dirty="0"/>
              <a:t>Incentives for Public Goods</a:t>
            </a:r>
          </a:p>
          <a:p>
            <a:r>
              <a:rPr lang="en-US" sz="2400" dirty="0"/>
              <a:t>Cost of Incentives</a:t>
            </a:r>
          </a:p>
          <a:p>
            <a:r>
              <a:rPr lang="en-US" sz="2400" dirty="0"/>
              <a:t>Political Economy</a:t>
            </a:r>
          </a:p>
          <a:p>
            <a:r>
              <a:rPr lang="en-US" sz="2400" dirty="0"/>
              <a:t>Policy advice</a:t>
            </a:r>
          </a:p>
          <a:p>
            <a:endParaRPr lang="en-US" sz="2400" dirty="0"/>
          </a:p>
          <a:p>
            <a:endParaRPr lang="en-US" sz="2400" dirty="0"/>
          </a:p>
          <a:p>
            <a:endParaRPr lang="en-US" sz="2400" dirty="0"/>
          </a:p>
          <a:p>
            <a:endParaRPr lang="en-US" sz="2400" dirty="0"/>
          </a:p>
          <a:p>
            <a:endParaRPr lang="en-US" sz="2400" dirty="0"/>
          </a:p>
        </p:txBody>
      </p:sp>
      <p:sp>
        <p:nvSpPr>
          <p:cNvPr id="5" name="Slide Number Placeholder 4"/>
          <p:cNvSpPr>
            <a:spLocks noGrp="1"/>
          </p:cNvSpPr>
          <p:nvPr>
            <p:ph type="sldNum" sz="quarter" idx="12"/>
          </p:nvPr>
        </p:nvSpPr>
        <p:spPr/>
        <p:txBody>
          <a:bodyPr/>
          <a:lstStyle/>
          <a:p>
            <a:pPr>
              <a:defRPr/>
            </a:pPr>
            <a:fld id="{ADF31621-AB54-4775-B102-4DF18FEE075B}" type="slidenum">
              <a:rPr lang="en-US" smtClean="0"/>
              <a:pPr>
                <a:defRPr/>
              </a:pPr>
              <a:t>19</a:t>
            </a:fld>
            <a:endParaRPr lang="en-US"/>
          </a:p>
        </p:txBody>
      </p:sp>
      <p:sp>
        <p:nvSpPr>
          <p:cNvPr id="7" name="Title 1"/>
          <p:cNvSpPr txBox="1">
            <a:spLocks/>
          </p:cNvSpPr>
          <p:nvPr/>
        </p:nvSpPr>
        <p:spPr bwMode="auto">
          <a:xfrm>
            <a:off x="0" y="0"/>
            <a:ext cx="82296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0" i="0" u="none" strike="noStrike" kern="1200" cap="none" spc="0" normalizeH="0" baseline="0" noProof="0" dirty="0">
                <a:ln>
                  <a:noFill/>
                </a:ln>
                <a:solidFill>
                  <a:schemeClr val="tx1"/>
                </a:solidFill>
                <a:effectLst/>
                <a:uLnTx/>
                <a:uFillTx/>
                <a:latin typeface="+mj-lt"/>
                <a:ea typeface="+mj-ea"/>
                <a:cs typeface="+mj-cs"/>
              </a:rPr>
              <a:t>Plan of the Presentation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914400"/>
          </a:xfrm>
        </p:spPr>
        <p:txBody>
          <a:bodyPr/>
          <a:lstStyle/>
          <a:p>
            <a:pPr algn="l"/>
            <a:r>
              <a:rPr lang="en-US" sz="3200" dirty="0"/>
              <a:t>Plan of the Presentation</a:t>
            </a:r>
          </a:p>
        </p:txBody>
      </p:sp>
      <p:sp>
        <p:nvSpPr>
          <p:cNvPr id="3" name="Content Placeholder 2"/>
          <p:cNvSpPr>
            <a:spLocks noGrp="1"/>
          </p:cNvSpPr>
          <p:nvPr>
            <p:ph idx="1"/>
          </p:nvPr>
        </p:nvSpPr>
        <p:spPr>
          <a:xfrm>
            <a:off x="457200" y="1295400"/>
            <a:ext cx="8229600" cy="4830763"/>
          </a:xfrm>
        </p:spPr>
        <p:txBody>
          <a:bodyPr>
            <a:normAutofit lnSpcReduction="10000"/>
          </a:bodyPr>
          <a:lstStyle/>
          <a:p>
            <a:r>
              <a:rPr lang="en-US" sz="2400" dirty="0"/>
              <a:t>The Incentives Framework </a:t>
            </a:r>
          </a:p>
          <a:p>
            <a:r>
              <a:rPr lang="en-US" sz="2400" dirty="0"/>
              <a:t>The econometric evidence</a:t>
            </a:r>
          </a:p>
          <a:p>
            <a:pPr lvl="1"/>
            <a:r>
              <a:rPr lang="en-US" sz="2400" dirty="0"/>
              <a:t>Current literature</a:t>
            </a:r>
          </a:p>
          <a:p>
            <a:pPr lvl="1"/>
            <a:r>
              <a:rPr lang="en-US" sz="2400" dirty="0"/>
              <a:t>Investment Climate Department research</a:t>
            </a:r>
          </a:p>
          <a:p>
            <a:r>
              <a:rPr lang="en-US" sz="2400" dirty="0"/>
              <a:t>The survey evidence</a:t>
            </a:r>
          </a:p>
          <a:p>
            <a:pPr lvl="1"/>
            <a:r>
              <a:rPr lang="en-US" sz="2400" dirty="0"/>
              <a:t>Previous surveys</a:t>
            </a:r>
          </a:p>
          <a:p>
            <a:pPr lvl="1"/>
            <a:r>
              <a:rPr lang="en-US" sz="2400" dirty="0"/>
              <a:t>Investment Climate Advisory’s surveys</a:t>
            </a:r>
          </a:p>
          <a:p>
            <a:r>
              <a:rPr lang="en-US" sz="2400" dirty="0"/>
              <a:t>Incentives for Public Goods</a:t>
            </a:r>
          </a:p>
          <a:p>
            <a:r>
              <a:rPr lang="en-US" sz="2400" dirty="0"/>
              <a:t>Cost of Incentives</a:t>
            </a:r>
          </a:p>
          <a:p>
            <a:r>
              <a:rPr lang="en-US" sz="2400" dirty="0"/>
              <a:t>Political Economy</a:t>
            </a:r>
          </a:p>
          <a:p>
            <a:r>
              <a:rPr lang="en-US" sz="2400" dirty="0"/>
              <a:t>Policy advice</a:t>
            </a:r>
          </a:p>
          <a:p>
            <a:endParaRPr lang="en-US" sz="2400" dirty="0"/>
          </a:p>
          <a:p>
            <a:endParaRPr lang="en-US" sz="2400" dirty="0"/>
          </a:p>
          <a:p>
            <a:endParaRPr lang="en-US" sz="2400" dirty="0"/>
          </a:p>
          <a:p>
            <a:endParaRPr lang="en-US" sz="2400" dirty="0"/>
          </a:p>
          <a:p>
            <a:endParaRPr lang="en-US" sz="2400" dirty="0"/>
          </a:p>
        </p:txBody>
      </p:sp>
      <p:sp>
        <p:nvSpPr>
          <p:cNvPr id="5" name="Slide Number Placeholder 4"/>
          <p:cNvSpPr>
            <a:spLocks noGrp="1"/>
          </p:cNvSpPr>
          <p:nvPr>
            <p:ph type="sldNum" sz="quarter" idx="12"/>
          </p:nvPr>
        </p:nvSpPr>
        <p:spPr/>
        <p:txBody>
          <a:bodyPr/>
          <a:lstStyle/>
          <a:p>
            <a:pPr>
              <a:defRPr/>
            </a:pPr>
            <a:fld id="{ADF31621-AB54-4775-B102-4DF18FEE075B}" type="slidenum">
              <a:rPr lang="en-US" smtClean="0"/>
              <a:pPr>
                <a:defRPr/>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6038"/>
            <a:ext cx="8229600" cy="639762"/>
          </a:xfrm>
        </p:spPr>
        <p:txBody>
          <a:bodyPr/>
          <a:lstStyle/>
          <a:p>
            <a:pPr algn="l"/>
            <a:r>
              <a:rPr lang="en-US" sz="2800" dirty="0">
                <a:solidFill>
                  <a:srgbClr val="000000"/>
                </a:solidFill>
                <a:ea typeface="Times New Roman"/>
                <a:cs typeface="Times New Roman"/>
              </a:rPr>
              <a:t>Investor Motivations to Invest</a:t>
            </a:r>
            <a:endParaRPr lang="en-US" sz="2800" dirty="0"/>
          </a:p>
        </p:txBody>
      </p:sp>
      <p:sp>
        <p:nvSpPr>
          <p:cNvPr id="6" name="Slide Number Placeholder 5"/>
          <p:cNvSpPr>
            <a:spLocks noGrp="1"/>
          </p:cNvSpPr>
          <p:nvPr>
            <p:ph type="sldNum" sz="quarter" idx="12"/>
          </p:nvPr>
        </p:nvSpPr>
        <p:spPr>
          <a:xfrm>
            <a:off x="6477000" y="6356350"/>
            <a:ext cx="2133600" cy="365125"/>
          </a:xfrm>
        </p:spPr>
        <p:txBody>
          <a:bodyPr/>
          <a:lstStyle/>
          <a:p>
            <a:pPr>
              <a:defRPr/>
            </a:pPr>
            <a:fld id="{ADF31621-AB54-4775-B102-4DF18FEE075B}" type="slidenum">
              <a:rPr lang="en-US" smtClean="0"/>
              <a:pPr>
                <a:defRPr/>
              </a:pPr>
              <a:t>20</a:t>
            </a:fld>
            <a:endParaRPr lang="en-US"/>
          </a:p>
        </p:txBody>
      </p:sp>
      <p:sp>
        <p:nvSpPr>
          <p:cNvPr id="7" name="Footer Placeholder 3"/>
          <p:cNvSpPr txBox="1">
            <a:spLocks/>
          </p:cNvSpPr>
          <p:nvPr/>
        </p:nvSpPr>
        <p:spPr>
          <a:xfrm>
            <a:off x="76200" y="6248400"/>
            <a:ext cx="7924800" cy="425450"/>
          </a:xfrm>
          <a:prstGeom prst="rect">
            <a:avLst/>
          </a:prstGeom>
        </p:spPr>
        <p:txBody>
          <a:bodyPr vert="horz" lIns="91440" tIns="45720" rIns="91440" bIns="45720" rtlCol="0" anchor="ctr"/>
          <a:lstStyle/>
          <a:p>
            <a:pPr marL="228600" indent="-228600" fontAlgn="auto">
              <a:spcBef>
                <a:spcPts val="0"/>
              </a:spcBef>
              <a:spcAft>
                <a:spcPts val="0"/>
              </a:spcAft>
              <a:defRPr/>
            </a:pPr>
            <a:r>
              <a:rPr lang="en-US" sz="1200" dirty="0">
                <a:latin typeface="+mn-lt"/>
                <a:cs typeface="+mn-cs"/>
              </a:rPr>
              <a:t>	    </a:t>
            </a:r>
            <a:r>
              <a:rPr kumimoji="0" lang="en-US" sz="1200" b="0" i="0" u="none" strike="noStrike" kern="1200" cap="none" spc="0" normalizeH="0" baseline="0" noProof="0" dirty="0">
                <a:ln>
                  <a:noFill/>
                </a:ln>
                <a:effectLst/>
                <a:uLnTx/>
                <a:uFillTx/>
                <a:latin typeface="+mn-lt"/>
                <a:ea typeface="+mn-ea"/>
                <a:cs typeface="+mn-cs"/>
              </a:rPr>
              <a:t>*: O</a:t>
            </a:r>
            <a:r>
              <a:rPr lang="en-US" sz="1200" dirty="0">
                <a:solidFill>
                  <a:srgbClr val="000000"/>
                </a:solidFill>
                <a:latin typeface="+mn-lt"/>
                <a:ea typeface="Times New Roman"/>
                <a:cs typeface="Times New Roman"/>
              </a:rPr>
              <a:t>pen-ended question, multiple answers possible</a:t>
            </a:r>
          </a:p>
          <a:p>
            <a:pPr marL="228600" marR="0" lvl="0" indent="-228600"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effectLst/>
                <a:uLnTx/>
                <a:uFillTx/>
                <a:latin typeface="+mn-lt"/>
                <a:ea typeface="+mn-ea"/>
                <a:cs typeface="+mn-cs"/>
              </a:rPr>
              <a:t>	  **:  Number of businesses surveyed in respective countries; </a:t>
            </a:r>
            <a:r>
              <a:rPr lang="en-US" sz="1200" dirty="0">
                <a:latin typeface="+mn-lt"/>
                <a:cs typeface="+mn-cs"/>
              </a:rPr>
              <a:t> </a:t>
            </a:r>
            <a:r>
              <a:rPr kumimoji="0" lang="en-US" sz="1200" b="0" i="0" u="none" strike="noStrike" kern="1200" cap="none" spc="0" normalizeH="0" baseline="0" noProof="0" dirty="0">
                <a:ln>
                  <a:noFill/>
                </a:ln>
                <a:effectLst/>
                <a:uLnTx/>
                <a:uFillTx/>
                <a:latin typeface="+mn-lt"/>
                <a:ea typeface="+mn-ea"/>
                <a:cs typeface="+mn-cs"/>
              </a:rPr>
              <a:t>***:  Includes ease of import/export,</a:t>
            </a:r>
            <a:r>
              <a:rPr kumimoji="0" lang="en-US" sz="1200" b="0" i="0" u="none" strike="noStrike" kern="1200" cap="none" spc="0" normalizeH="0" noProof="0" dirty="0">
                <a:ln>
                  <a:noFill/>
                </a:ln>
                <a:effectLst/>
                <a:uLnTx/>
                <a:uFillTx/>
                <a:latin typeface="+mn-lt"/>
                <a:ea typeface="+mn-ea"/>
                <a:cs typeface="+mn-cs"/>
              </a:rPr>
              <a:t> employing labor</a:t>
            </a:r>
            <a:r>
              <a:rPr kumimoji="0" lang="en-US" sz="1200" b="0" i="0" u="none" strike="noStrike" kern="1200" cap="none" spc="0" normalizeH="0" baseline="0" noProof="0" dirty="0">
                <a:ln>
                  <a:noFill/>
                </a:ln>
                <a:effectLst/>
                <a:uLnTx/>
                <a:uFillTx/>
                <a:latin typeface="+mn-lt"/>
                <a:ea typeface="+mn-ea"/>
                <a:cs typeface="+mn-cs"/>
              </a:rPr>
              <a:t> , etc.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effectLst/>
                <a:uLnTx/>
                <a:uFillTx/>
                <a:latin typeface="+mn-lt"/>
                <a:ea typeface="+mn-ea"/>
                <a:cs typeface="+mn-cs"/>
              </a:rPr>
              <a:t>Source:   Investment Climate</a:t>
            </a:r>
            <a:r>
              <a:rPr kumimoji="0" lang="en-US" sz="1200" b="0" i="0" u="none" strike="noStrike" kern="1200" cap="none" spc="0" normalizeH="0" noProof="0" dirty="0">
                <a:ln>
                  <a:noFill/>
                </a:ln>
                <a:effectLst/>
                <a:uLnTx/>
                <a:uFillTx/>
                <a:latin typeface="+mn-lt"/>
                <a:ea typeface="+mn-ea"/>
                <a:cs typeface="+mn-cs"/>
              </a:rPr>
              <a:t> Department, 2009</a:t>
            </a:r>
            <a:endParaRPr kumimoji="0" lang="en-US" sz="1200" b="0" i="0" u="none" strike="noStrike" kern="1200" cap="none" spc="0" normalizeH="0" baseline="0" noProof="0" dirty="0">
              <a:ln>
                <a:noFill/>
              </a:ln>
              <a:effectLst/>
              <a:uLnTx/>
              <a:uFillTx/>
              <a:latin typeface="+mn-lt"/>
              <a:ea typeface="+mn-ea"/>
              <a:cs typeface="+mn-cs"/>
            </a:endParaRPr>
          </a:p>
        </p:txBody>
      </p:sp>
      <p:graphicFrame>
        <p:nvGraphicFramePr>
          <p:cNvPr id="8" name="Chart 7"/>
          <p:cNvGraphicFramePr/>
          <p:nvPr/>
        </p:nvGraphicFramePr>
        <p:xfrm>
          <a:off x="228600" y="990600"/>
          <a:ext cx="4876800" cy="25908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p:cNvGraphicFramePr/>
          <p:nvPr/>
        </p:nvGraphicFramePr>
        <p:xfrm>
          <a:off x="4343400" y="990600"/>
          <a:ext cx="4876800" cy="2590800"/>
        </p:xfrm>
        <a:graphic>
          <a:graphicData uri="http://schemas.openxmlformats.org/drawingml/2006/chart">
            <c:chart xmlns:c="http://schemas.openxmlformats.org/drawingml/2006/chart" xmlns:r="http://schemas.openxmlformats.org/officeDocument/2006/relationships" r:id="rId3"/>
          </a:graphicData>
        </a:graphic>
      </p:graphicFrame>
      <p:sp>
        <p:nvSpPr>
          <p:cNvPr id="11" name="TextBox 10"/>
          <p:cNvSpPr txBox="1"/>
          <p:nvPr/>
        </p:nvSpPr>
        <p:spPr>
          <a:xfrm>
            <a:off x="228600" y="609600"/>
            <a:ext cx="7306808" cy="584775"/>
          </a:xfrm>
          <a:prstGeom prst="rect">
            <a:avLst/>
          </a:prstGeom>
          <a:noFill/>
        </p:spPr>
        <p:txBody>
          <a:bodyPr wrap="none" rtlCol="0">
            <a:spAutoFit/>
          </a:bodyPr>
          <a:lstStyle/>
          <a:p>
            <a:pPr fontAlgn="auto">
              <a:spcBef>
                <a:spcPts val="0"/>
              </a:spcBef>
              <a:spcAft>
                <a:spcPts val="0"/>
              </a:spcAft>
              <a:defRPr/>
            </a:pPr>
            <a:r>
              <a:rPr lang="en-US" sz="1600" b="1" dirty="0">
                <a:solidFill>
                  <a:srgbClr val="000000"/>
                </a:solidFill>
                <a:ea typeface="Times New Roman"/>
                <a:cs typeface="Times New Roman"/>
              </a:rPr>
              <a:t>Survey asked about three most critical factors for investment decisions* </a:t>
            </a:r>
          </a:p>
          <a:p>
            <a:pPr fontAlgn="auto">
              <a:spcBef>
                <a:spcPts val="0"/>
              </a:spcBef>
              <a:spcAft>
                <a:spcPts val="0"/>
              </a:spcAft>
              <a:defRPr/>
            </a:pPr>
            <a:r>
              <a:rPr lang="en-US" sz="1600" b="1" dirty="0">
                <a:solidFill>
                  <a:srgbClr val="000000"/>
                </a:solidFill>
                <a:latin typeface="+mn-lt"/>
                <a:cs typeface="Times New Roman"/>
              </a:rPr>
              <a:t>(Answer in Percent)</a:t>
            </a:r>
            <a:endParaRPr lang="en-US" sz="1600" b="1" dirty="0">
              <a:latin typeface="+mn-lt"/>
            </a:endParaRPr>
          </a:p>
        </p:txBody>
      </p:sp>
      <p:graphicFrame>
        <p:nvGraphicFramePr>
          <p:cNvPr id="12" name="Chart 11"/>
          <p:cNvGraphicFramePr/>
          <p:nvPr/>
        </p:nvGraphicFramePr>
        <p:xfrm>
          <a:off x="228600" y="3505200"/>
          <a:ext cx="4876800" cy="25908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4" name="Chart 13"/>
          <p:cNvGraphicFramePr/>
          <p:nvPr/>
        </p:nvGraphicFramePr>
        <p:xfrm>
          <a:off x="4038600" y="3505200"/>
          <a:ext cx="4876800" cy="24384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pPr lvl="0"/>
            <a:r>
              <a:rPr kumimoji="0" lang="en-US" i="0" u="none" strike="noStrike" cap="none" normalizeH="0" baseline="0" dirty="0">
                <a:ln>
                  <a:noFill/>
                </a:ln>
                <a:solidFill>
                  <a:schemeClr val="tx1"/>
                </a:solidFill>
                <a:effectLst/>
                <a:ea typeface="Times New Roman" pitchFamily="18" charset="0"/>
                <a:cs typeface="Times New Roman" pitchFamily="18" charset="0"/>
              </a:rPr>
              <a:t>Investors who would NOT have invested without tax Incentives</a:t>
            </a:r>
            <a:endParaRPr lang="en-US" dirty="0"/>
          </a:p>
        </p:txBody>
      </p:sp>
      <p:sp>
        <p:nvSpPr>
          <p:cNvPr id="3" name="Slide Number Placeholder 2"/>
          <p:cNvSpPr>
            <a:spLocks noGrp="1"/>
          </p:cNvSpPr>
          <p:nvPr>
            <p:ph type="sldNum" sz="quarter" idx="12"/>
          </p:nvPr>
        </p:nvSpPr>
        <p:spPr/>
        <p:txBody>
          <a:bodyPr/>
          <a:lstStyle/>
          <a:p>
            <a:fld id="{99DF1088-0058-404A-A5F2-40DDE36B7327}" type="slidenum">
              <a:rPr lang="en-US" smtClean="0"/>
              <a:t>21</a:t>
            </a:fld>
            <a:endParaRPr lang="en-US"/>
          </a:p>
        </p:txBody>
      </p:sp>
      <p:graphicFrame>
        <p:nvGraphicFramePr>
          <p:cNvPr id="5" name="Chart 4"/>
          <p:cNvGraphicFramePr>
            <a:graphicFrameLocks/>
          </p:cNvGraphicFramePr>
          <p:nvPr>
            <p:extLst>
              <p:ext uri="{D42A27DB-BD31-4B8C-83A1-F6EECF244321}">
                <p14:modId xmlns:p14="http://schemas.microsoft.com/office/powerpoint/2010/main" val="1345247046"/>
              </p:ext>
            </p:extLst>
          </p:nvPr>
        </p:nvGraphicFramePr>
        <p:xfrm>
          <a:off x="457200" y="1524000"/>
          <a:ext cx="8382000" cy="4724400"/>
        </p:xfrm>
        <a:graphic>
          <a:graphicData uri="http://schemas.openxmlformats.org/drawingml/2006/chart">
            <c:chart xmlns:c="http://schemas.openxmlformats.org/drawingml/2006/chart" xmlns:r="http://schemas.openxmlformats.org/officeDocument/2006/relationships" r:id="rId2"/>
          </a:graphicData>
        </a:graphic>
      </p:graphicFrame>
      <p:sp>
        <p:nvSpPr>
          <p:cNvPr id="6" name="Rectangle 3"/>
          <p:cNvSpPr>
            <a:spLocks noChangeArrowheads="1"/>
          </p:cNvSpPr>
          <p:nvPr/>
        </p:nvSpPr>
        <p:spPr bwMode="auto">
          <a:xfrm>
            <a:off x="0" y="3200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0045893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3589" y="34344"/>
            <a:ext cx="8229600" cy="792162"/>
          </a:xfrm>
        </p:spPr>
        <p:txBody>
          <a:bodyPr>
            <a:normAutofit/>
          </a:bodyPr>
          <a:lstStyle/>
          <a:p>
            <a:r>
              <a:rPr lang="en-US" sz="3400" dirty="0"/>
              <a:t>US Outbound FDI and METR in host countries</a:t>
            </a:r>
          </a:p>
        </p:txBody>
      </p:sp>
      <p:sp>
        <p:nvSpPr>
          <p:cNvPr id="3" name="Content Placeholder 2"/>
          <p:cNvSpPr>
            <a:spLocks noGrp="1"/>
          </p:cNvSpPr>
          <p:nvPr>
            <p:ph idx="1"/>
          </p:nvPr>
        </p:nvSpPr>
        <p:spPr/>
        <p:txBody>
          <a:bodyPr/>
          <a:lstStyle/>
          <a:p>
            <a:endParaRPr lang="en-US"/>
          </a:p>
        </p:txBody>
      </p:sp>
      <p:sp>
        <p:nvSpPr>
          <p:cNvPr id="5" name="Slide Number Placeholder 4"/>
          <p:cNvSpPr>
            <a:spLocks noGrp="1"/>
          </p:cNvSpPr>
          <p:nvPr>
            <p:ph type="sldNum" sz="quarter" idx="12"/>
          </p:nvPr>
        </p:nvSpPr>
        <p:spPr/>
        <p:txBody>
          <a:bodyPr/>
          <a:lstStyle/>
          <a:p>
            <a:fld id="{99DF1088-0058-404A-A5F2-40DDE36B7327}" type="slidenum">
              <a:rPr lang="en-US" smtClean="0"/>
              <a:t>22</a:t>
            </a:fld>
            <a:endParaRPr lang="en-US"/>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21" y="685800"/>
            <a:ext cx="9263621"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228600" y="6172200"/>
            <a:ext cx="8686800" cy="646331"/>
          </a:xfrm>
          <a:prstGeom prst="rect">
            <a:avLst/>
          </a:prstGeom>
          <a:noFill/>
        </p:spPr>
        <p:txBody>
          <a:bodyPr wrap="square" rtlCol="0">
            <a:spAutoFit/>
          </a:bodyPr>
          <a:lstStyle/>
          <a:p>
            <a:r>
              <a:rPr lang="en-US" b="1" dirty="0"/>
              <a:t>FDI in Manufacturing responds significantly but not FDI in mining which depends on the availability of the resource</a:t>
            </a:r>
          </a:p>
        </p:txBody>
      </p:sp>
    </p:spTree>
    <p:extLst>
      <p:ext uri="{BB962C8B-B14F-4D97-AF65-F5344CB8AC3E}">
        <p14:creationId xmlns:p14="http://schemas.microsoft.com/office/powerpoint/2010/main" val="34916176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066" y="0"/>
            <a:ext cx="8991600" cy="1143000"/>
          </a:xfrm>
        </p:spPr>
        <p:txBody>
          <a:bodyPr/>
          <a:lstStyle/>
          <a:p>
            <a:r>
              <a:rPr lang="en-US" sz="3500" b="1" dirty="0"/>
              <a:t>Typology of FDI and response to Tax Incentives</a:t>
            </a:r>
            <a:endParaRPr lang="en-US" sz="3500" dirty="0"/>
          </a:p>
        </p:txBody>
      </p:sp>
      <p:sp>
        <p:nvSpPr>
          <p:cNvPr id="3" name="Slide Number Placeholder 2"/>
          <p:cNvSpPr>
            <a:spLocks noGrp="1"/>
          </p:cNvSpPr>
          <p:nvPr>
            <p:ph type="sldNum" sz="quarter" idx="12"/>
          </p:nvPr>
        </p:nvSpPr>
        <p:spPr/>
        <p:txBody>
          <a:bodyPr/>
          <a:lstStyle/>
          <a:p>
            <a:fld id="{99DF1088-0058-404A-A5F2-40DDE36B7327}" type="slidenum">
              <a:rPr lang="en-US" smtClean="0"/>
              <a:t>23</a:t>
            </a:fld>
            <a:endParaRPr lang="en-US"/>
          </a:p>
        </p:txBody>
      </p:sp>
      <p:graphicFrame>
        <p:nvGraphicFramePr>
          <p:cNvPr id="9" name="Table 8"/>
          <p:cNvGraphicFramePr>
            <a:graphicFrameLocks noGrp="1"/>
          </p:cNvGraphicFramePr>
          <p:nvPr>
            <p:extLst>
              <p:ext uri="{D42A27DB-BD31-4B8C-83A1-F6EECF244321}">
                <p14:modId xmlns:p14="http://schemas.microsoft.com/office/powerpoint/2010/main" val="487194154"/>
              </p:ext>
            </p:extLst>
          </p:nvPr>
        </p:nvGraphicFramePr>
        <p:xfrm>
          <a:off x="1" y="1106606"/>
          <a:ext cx="9143999" cy="5465220"/>
        </p:xfrm>
        <a:graphic>
          <a:graphicData uri="http://schemas.openxmlformats.org/drawingml/2006/table">
            <a:tbl>
              <a:tblPr firstRow="1" firstCol="1" bandRow="1">
                <a:tableStyleId>{5C22544A-7EE6-4342-B048-85BDC9FD1C3A}</a:tableStyleId>
              </a:tblPr>
              <a:tblGrid>
                <a:gridCol w="1613647">
                  <a:extLst>
                    <a:ext uri="{9D8B030D-6E8A-4147-A177-3AD203B41FA5}">
                      <a16:colId xmlns:a16="http://schemas.microsoft.com/office/drawing/2014/main" val="20000"/>
                    </a:ext>
                  </a:extLst>
                </a:gridCol>
                <a:gridCol w="4226218">
                  <a:extLst>
                    <a:ext uri="{9D8B030D-6E8A-4147-A177-3AD203B41FA5}">
                      <a16:colId xmlns:a16="http://schemas.microsoft.com/office/drawing/2014/main" val="20001"/>
                    </a:ext>
                  </a:extLst>
                </a:gridCol>
                <a:gridCol w="3304134">
                  <a:extLst>
                    <a:ext uri="{9D8B030D-6E8A-4147-A177-3AD203B41FA5}">
                      <a16:colId xmlns:a16="http://schemas.microsoft.com/office/drawing/2014/main" val="20002"/>
                    </a:ext>
                  </a:extLst>
                </a:gridCol>
              </a:tblGrid>
              <a:tr h="356655">
                <a:tc>
                  <a:txBody>
                    <a:bodyPr/>
                    <a:lstStyle/>
                    <a:p>
                      <a:pPr marL="0" marR="0" algn="ctr">
                        <a:spcBef>
                          <a:spcPts val="0"/>
                        </a:spcBef>
                        <a:spcAft>
                          <a:spcPts val="0"/>
                        </a:spcAft>
                      </a:pPr>
                      <a:r>
                        <a:rPr lang="en-US" sz="2000" b="1" dirty="0">
                          <a:effectLst/>
                        </a:rPr>
                        <a:t>Type of Investment</a:t>
                      </a:r>
                      <a:endParaRPr lang="en-US" sz="2000" b="1" dirty="0">
                        <a:effectLst/>
                        <a:latin typeface="Arial"/>
                        <a:ea typeface="Calibri"/>
                        <a:cs typeface="Times New Roman"/>
                      </a:endParaRPr>
                    </a:p>
                  </a:txBody>
                  <a:tcPr marL="65278" marR="65278" marT="0" marB="0"/>
                </a:tc>
                <a:tc>
                  <a:txBody>
                    <a:bodyPr/>
                    <a:lstStyle/>
                    <a:p>
                      <a:pPr marL="0" marR="0" algn="ctr">
                        <a:spcBef>
                          <a:spcPts val="0"/>
                        </a:spcBef>
                        <a:spcAft>
                          <a:spcPts val="0"/>
                        </a:spcAft>
                      </a:pPr>
                      <a:r>
                        <a:rPr lang="en-US" sz="2000" b="1" dirty="0">
                          <a:effectLst/>
                        </a:rPr>
                        <a:t>Factors that drive it</a:t>
                      </a:r>
                      <a:endParaRPr lang="en-US" sz="2000" b="1" dirty="0">
                        <a:effectLst/>
                        <a:latin typeface="Arial"/>
                        <a:ea typeface="Calibri"/>
                        <a:cs typeface="Times New Roman"/>
                      </a:endParaRPr>
                    </a:p>
                  </a:txBody>
                  <a:tcPr marL="65278" marR="65278" marT="0" marB="0"/>
                </a:tc>
                <a:tc>
                  <a:txBody>
                    <a:bodyPr/>
                    <a:lstStyle/>
                    <a:p>
                      <a:pPr marL="0" marR="0" algn="ctr">
                        <a:spcBef>
                          <a:spcPts val="0"/>
                        </a:spcBef>
                        <a:spcAft>
                          <a:spcPts val="0"/>
                        </a:spcAft>
                      </a:pPr>
                      <a:r>
                        <a:rPr lang="en-US" sz="2000" b="1" dirty="0">
                          <a:effectLst/>
                        </a:rPr>
                        <a:t>Response to investment incentives</a:t>
                      </a:r>
                      <a:endParaRPr lang="en-US" sz="2000" b="1" dirty="0">
                        <a:effectLst/>
                        <a:latin typeface="Arial"/>
                        <a:ea typeface="Calibri"/>
                        <a:cs typeface="Times New Roman"/>
                      </a:endParaRPr>
                    </a:p>
                  </a:txBody>
                  <a:tcPr marL="65278" marR="65278" marT="0" marB="0"/>
                </a:tc>
                <a:extLst>
                  <a:ext uri="{0D108BD9-81ED-4DB2-BD59-A6C34878D82A}">
                    <a16:rowId xmlns:a16="http://schemas.microsoft.com/office/drawing/2014/main" val="10000"/>
                  </a:ext>
                </a:extLst>
              </a:tr>
              <a:tr h="534982">
                <a:tc>
                  <a:txBody>
                    <a:bodyPr/>
                    <a:lstStyle/>
                    <a:p>
                      <a:pPr marL="0" marR="0" algn="just">
                        <a:spcBef>
                          <a:spcPts val="0"/>
                        </a:spcBef>
                        <a:spcAft>
                          <a:spcPts val="0"/>
                        </a:spcAft>
                      </a:pPr>
                      <a:r>
                        <a:rPr lang="en-US" sz="1500" dirty="0">
                          <a:effectLst/>
                        </a:rPr>
                        <a:t>Natural Resource/Skill-seeking FDI</a:t>
                      </a:r>
                      <a:endParaRPr lang="en-US" sz="1500" dirty="0">
                        <a:effectLst/>
                        <a:latin typeface="Arial"/>
                        <a:ea typeface="Calibri"/>
                        <a:cs typeface="Times New Roman"/>
                      </a:endParaRPr>
                    </a:p>
                  </a:txBody>
                  <a:tcPr marL="65278" marR="65278" marT="0" marB="0"/>
                </a:tc>
                <a:tc>
                  <a:txBody>
                    <a:bodyPr/>
                    <a:lstStyle/>
                    <a:p>
                      <a:pPr marL="0" marR="0" algn="just">
                        <a:spcBef>
                          <a:spcPts val="0"/>
                        </a:spcBef>
                        <a:spcAft>
                          <a:spcPts val="0"/>
                        </a:spcAft>
                      </a:pPr>
                      <a:r>
                        <a:rPr lang="en-US" sz="1500" dirty="0">
                          <a:effectLst/>
                        </a:rPr>
                        <a:t>Location of Natural Resources/Skills</a:t>
                      </a:r>
                      <a:endParaRPr lang="en-US" sz="1500" dirty="0">
                        <a:effectLst/>
                        <a:latin typeface="Arial"/>
                        <a:ea typeface="Calibri"/>
                        <a:cs typeface="Times New Roman"/>
                      </a:endParaRPr>
                    </a:p>
                  </a:txBody>
                  <a:tcPr marL="65278" marR="65278" marT="0" marB="0"/>
                </a:tc>
                <a:tc>
                  <a:txBody>
                    <a:bodyPr/>
                    <a:lstStyle/>
                    <a:p>
                      <a:pPr marL="0" marR="0" algn="just">
                        <a:spcBef>
                          <a:spcPts val="0"/>
                        </a:spcBef>
                        <a:spcAft>
                          <a:spcPts val="0"/>
                        </a:spcAft>
                      </a:pPr>
                      <a:r>
                        <a:rPr lang="en-US" sz="1500" dirty="0">
                          <a:effectLst/>
                        </a:rPr>
                        <a:t>Low response. FDI driven primarily by non-tax factors.</a:t>
                      </a:r>
                      <a:endParaRPr lang="en-US" sz="1500" dirty="0">
                        <a:effectLst/>
                        <a:latin typeface="Arial"/>
                        <a:ea typeface="Calibri"/>
                        <a:cs typeface="Times New Roman"/>
                      </a:endParaRPr>
                    </a:p>
                  </a:txBody>
                  <a:tcPr marL="65278" marR="65278" marT="0" marB="0"/>
                </a:tc>
                <a:extLst>
                  <a:ext uri="{0D108BD9-81ED-4DB2-BD59-A6C34878D82A}">
                    <a16:rowId xmlns:a16="http://schemas.microsoft.com/office/drawing/2014/main" val="10001"/>
                  </a:ext>
                </a:extLst>
              </a:tr>
              <a:tr h="1426620">
                <a:tc>
                  <a:txBody>
                    <a:bodyPr/>
                    <a:lstStyle/>
                    <a:p>
                      <a:pPr marL="0" marR="0" algn="just">
                        <a:spcBef>
                          <a:spcPts val="0"/>
                        </a:spcBef>
                        <a:spcAft>
                          <a:spcPts val="0"/>
                        </a:spcAft>
                      </a:pPr>
                      <a:r>
                        <a:rPr lang="en-US" sz="1500" dirty="0">
                          <a:effectLst/>
                        </a:rPr>
                        <a:t>Market-seeking FDI</a:t>
                      </a:r>
                      <a:endParaRPr lang="en-US" sz="1500" dirty="0">
                        <a:effectLst/>
                        <a:latin typeface="Arial"/>
                        <a:ea typeface="Calibri"/>
                        <a:cs typeface="Times New Roman"/>
                      </a:endParaRPr>
                    </a:p>
                  </a:txBody>
                  <a:tcPr marL="65278" marR="65278" marT="0" marB="0"/>
                </a:tc>
                <a:tc>
                  <a:txBody>
                    <a:bodyPr/>
                    <a:lstStyle/>
                    <a:p>
                      <a:pPr marL="0" marR="0" algn="just">
                        <a:spcBef>
                          <a:spcPts val="0"/>
                        </a:spcBef>
                        <a:spcAft>
                          <a:spcPts val="0"/>
                        </a:spcAft>
                      </a:pPr>
                      <a:r>
                        <a:rPr lang="en-US" sz="1500" dirty="0">
                          <a:effectLst/>
                        </a:rPr>
                        <a:t>Market potential</a:t>
                      </a:r>
                    </a:p>
                    <a:p>
                      <a:pPr marL="1600200" marR="0" lvl="3" indent="-228600" algn="just">
                        <a:spcBef>
                          <a:spcPts val="0"/>
                        </a:spcBef>
                        <a:spcAft>
                          <a:spcPts val="0"/>
                        </a:spcAft>
                        <a:buFont typeface="Times New Roman"/>
                        <a:buChar char="-"/>
                      </a:pPr>
                      <a:r>
                        <a:rPr lang="en-US" sz="1500" dirty="0">
                          <a:effectLst/>
                        </a:rPr>
                        <a:t>Market dimensions</a:t>
                      </a:r>
                    </a:p>
                    <a:p>
                      <a:pPr marL="1600200" marR="0" lvl="3" indent="-228600" algn="just">
                        <a:spcBef>
                          <a:spcPts val="0"/>
                        </a:spcBef>
                        <a:spcAft>
                          <a:spcPts val="0"/>
                        </a:spcAft>
                        <a:buFont typeface="Times New Roman"/>
                        <a:buChar char="-"/>
                      </a:pPr>
                      <a:r>
                        <a:rPr lang="en-US" sz="1500" dirty="0">
                          <a:effectLst/>
                        </a:rPr>
                        <a:t>Income per-capita</a:t>
                      </a:r>
                    </a:p>
                    <a:p>
                      <a:pPr marL="1600200" marR="0" lvl="3" indent="-228600" algn="just">
                        <a:spcBef>
                          <a:spcPts val="0"/>
                        </a:spcBef>
                        <a:spcAft>
                          <a:spcPts val="0"/>
                        </a:spcAft>
                        <a:buFont typeface="Times New Roman"/>
                        <a:buChar char="-"/>
                      </a:pPr>
                      <a:r>
                        <a:rPr lang="en-US" sz="1500" dirty="0">
                          <a:effectLst/>
                        </a:rPr>
                        <a:t>Customer specific preferences</a:t>
                      </a:r>
                    </a:p>
                    <a:p>
                      <a:pPr marL="1600200" marR="0" lvl="3" indent="-228600" algn="just">
                        <a:spcBef>
                          <a:spcPts val="0"/>
                        </a:spcBef>
                        <a:spcAft>
                          <a:spcPts val="0"/>
                        </a:spcAft>
                        <a:buFont typeface="Times New Roman"/>
                        <a:buChar char="-"/>
                      </a:pPr>
                      <a:r>
                        <a:rPr lang="en-US" sz="1500" dirty="0">
                          <a:effectLst/>
                        </a:rPr>
                        <a:t>Kind of goods and services to be provided</a:t>
                      </a:r>
                      <a:endParaRPr lang="en-US" sz="1500" dirty="0">
                        <a:effectLst/>
                        <a:latin typeface="Arial"/>
                        <a:ea typeface="Times New Roman"/>
                        <a:cs typeface="Times New Roman"/>
                      </a:endParaRPr>
                    </a:p>
                  </a:txBody>
                  <a:tcPr marL="65278" marR="65278" marT="0" marB="0"/>
                </a:tc>
                <a:tc>
                  <a:txBody>
                    <a:bodyPr/>
                    <a:lstStyle/>
                    <a:p>
                      <a:pPr marL="0" marR="0" algn="just">
                        <a:spcBef>
                          <a:spcPts val="0"/>
                        </a:spcBef>
                        <a:spcAft>
                          <a:spcPts val="0"/>
                        </a:spcAft>
                      </a:pPr>
                      <a:r>
                        <a:rPr lang="en-US" sz="1500">
                          <a:effectLst/>
                        </a:rPr>
                        <a:t>Low response. Level playing field between firms is critical (same tax system for all competitors).  </a:t>
                      </a:r>
                      <a:endParaRPr lang="en-US" sz="1500">
                        <a:effectLst/>
                        <a:latin typeface="Arial"/>
                        <a:ea typeface="Calibri"/>
                        <a:cs typeface="Times New Roman"/>
                      </a:endParaRPr>
                    </a:p>
                  </a:txBody>
                  <a:tcPr marL="65278" marR="65278" marT="0" marB="0"/>
                </a:tc>
                <a:extLst>
                  <a:ext uri="{0D108BD9-81ED-4DB2-BD59-A6C34878D82A}">
                    <a16:rowId xmlns:a16="http://schemas.microsoft.com/office/drawing/2014/main" val="10002"/>
                  </a:ext>
                </a:extLst>
              </a:tr>
              <a:tr h="1248292">
                <a:tc>
                  <a:txBody>
                    <a:bodyPr/>
                    <a:lstStyle/>
                    <a:p>
                      <a:pPr marL="0" marR="0" algn="just">
                        <a:spcBef>
                          <a:spcPts val="0"/>
                        </a:spcBef>
                        <a:spcAft>
                          <a:spcPts val="0"/>
                        </a:spcAft>
                      </a:pPr>
                      <a:r>
                        <a:rPr lang="en-US" sz="1500">
                          <a:effectLst/>
                        </a:rPr>
                        <a:t>Strategic Asset-seeking FDI</a:t>
                      </a:r>
                      <a:endParaRPr lang="en-US" sz="1500">
                        <a:effectLst/>
                        <a:latin typeface="Arial"/>
                        <a:ea typeface="Calibri"/>
                        <a:cs typeface="Times New Roman"/>
                      </a:endParaRPr>
                    </a:p>
                  </a:txBody>
                  <a:tcPr marL="65278" marR="65278" marT="0" marB="0"/>
                </a:tc>
                <a:tc>
                  <a:txBody>
                    <a:bodyPr/>
                    <a:lstStyle/>
                    <a:p>
                      <a:pPr marL="0" marR="0" algn="just">
                        <a:spcBef>
                          <a:spcPts val="0"/>
                        </a:spcBef>
                        <a:spcAft>
                          <a:spcPts val="0"/>
                        </a:spcAft>
                      </a:pPr>
                      <a:r>
                        <a:rPr lang="en-US" sz="1500">
                          <a:effectLst/>
                        </a:rPr>
                        <a:t>Acquiring Strategic Assets</a:t>
                      </a:r>
                    </a:p>
                    <a:p>
                      <a:pPr marL="1600200" marR="0" lvl="3" indent="-228600" algn="just">
                        <a:spcBef>
                          <a:spcPts val="0"/>
                        </a:spcBef>
                        <a:spcAft>
                          <a:spcPts val="0"/>
                        </a:spcAft>
                        <a:buFont typeface="Times New Roman"/>
                        <a:buChar char="-"/>
                      </a:pPr>
                      <a:r>
                        <a:rPr lang="en-US" sz="1500">
                          <a:effectLst/>
                        </a:rPr>
                        <a:t>Brands and Market positioning</a:t>
                      </a:r>
                    </a:p>
                    <a:p>
                      <a:pPr marL="1600200" marR="0" lvl="3" indent="-228600" algn="just">
                        <a:spcBef>
                          <a:spcPts val="0"/>
                        </a:spcBef>
                        <a:spcAft>
                          <a:spcPts val="0"/>
                        </a:spcAft>
                        <a:buFont typeface="Times New Roman"/>
                        <a:buChar char="-"/>
                      </a:pPr>
                      <a:r>
                        <a:rPr lang="en-US" sz="1500">
                          <a:effectLst/>
                        </a:rPr>
                        <a:t>Know-how</a:t>
                      </a:r>
                    </a:p>
                    <a:p>
                      <a:pPr marL="1600200" marR="0" lvl="3" indent="-228600" algn="just">
                        <a:spcBef>
                          <a:spcPts val="0"/>
                        </a:spcBef>
                        <a:spcAft>
                          <a:spcPts val="0"/>
                        </a:spcAft>
                        <a:buFont typeface="Times New Roman"/>
                        <a:buChar char="-"/>
                      </a:pPr>
                      <a:r>
                        <a:rPr lang="en-US" sz="1500">
                          <a:effectLst/>
                        </a:rPr>
                        <a:t>Technology</a:t>
                      </a:r>
                    </a:p>
                    <a:p>
                      <a:pPr marL="1600200" marR="0" lvl="3" indent="-228600" algn="just">
                        <a:spcBef>
                          <a:spcPts val="0"/>
                        </a:spcBef>
                        <a:spcAft>
                          <a:spcPts val="0"/>
                        </a:spcAft>
                        <a:buFont typeface="Times New Roman"/>
                        <a:buChar char="-"/>
                      </a:pPr>
                      <a:r>
                        <a:rPr lang="en-US" sz="1500">
                          <a:effectLst/>
                        </a:rPr>
                        <a:t>Distribution Networks</a:t>
                      </a:r>
                    </a:p>
                    <a:p>
                      <a:pPr marL="1600200" marR="0" lvl="3" indent="-228600" algn="just">
                        <a:spcBef>
                          <a:spcPts val="0"/>
                        </a:spcBef>
                        <a:spcAft>
                          <a:spcPts val="0"/>
                        </a:spcAft>
                        <a:buFont typeface="Times New Roman"/>
                        <a:buChar char="-"/>
                      </a:pPr>
                      <a:r>
                        <a:rPr lang="en-US" sz="1500">
                          <a:effectLst/>
                        </a:rPr>
                        <a:t>Human Capital</a:t>
                      </a:r>
                      <a:endParaRPr lang="en-US" sz="1500">
                        <a:effectLst/>
                        <a:latin typeface="Arial"/>
                        <a:ea typeface="Times New Roman"/>
                        <a:cs typeface="Times New Roman"/>
                      </a:endParaRPr>
                    </a:p>
                  </a:txBody>
                  <a:tcPr marL="65278" marR="65278" marT="0" marB="0"/>
                </a:tc>
                <a:tc>
                  <a:txBody>
                    <a:bodyPr/>
                    <a:lstStyle/>
                    <a:p>
                      <a:pPr marL="0" marR="0" algn="just">
                        <a:spcBef>
                          <a:spcPts val="0"/>
                        </a:spcBef>
                        <a:spcAft>
                          <a:spcPts val="0"/>
                        </a:spcAft>
                      </a:pPr>
                      <a:r>
                        <a:rPr lang="en-US" sz="1500">
                          <a:effectLst/>
                        </a:rPr>
                        <a:t>Low response. FDI is driven by the location of the asset.  However lower taxes on capital gains reduces the costs of the transfer of these assets.</a:t>
                      </a:r>
                      <a:endParaRPr lang="en-US" sz="1500">
                        <a:effectLst/>
                        <a:latin typeface="Arial"/>
                        <a:ea typeface="Calibri"/>
                        <a:cs typeface="Times New Roman"/>
                      </a:endParaRPr>
                    </a:p>
                  </a:txBody>
                  <a:tcPr marL="65278" marR="65278" marT="0" marB="0"/>
                </a:tc>
                <a:extLst>
                  <a:ext uri="{0D108BD9-81ED-4DB2-BD59-A6C34878D82A}">
                    <a16:rowId xmlns:a16="http://schemas.microsoft.com/office/drawing/2014/main" val="10003"/>
                  </a:ext>
                </a:extLst>
              </a:tr>
              <a:tr h="1069965">
                <a:tc>
                  <a:txBody>
                    <a:bodyPr/>
                    <a:lstStyle/>
                    <a:p>
                      <a:pPr marL="0" marR="0" algn="just">
                        <a:spcBef>
                          <a:spcPts val="0"/>
                        </a:spcBef>
                        <a:spcAft>
                          <a:spcPts val="0"/>
                        </a:spcAft>
                      </a:pPr>
                      <a:r>
                        <a:rPr lang="en-US" sz="1500">
                          <a:effectLst/>
                        </a:rPr>
                        <a:t>Efficiency-seeking FDI</a:t>
                      </a:r>
                      <a:endParaRPr lang="en-US" sz="1500">
                        <a:effectLst/>
                        <a:latin typeface="Arial"/>
                        <a:ea typeface="Calibri"/>
                        <a:cs typeface="Times New Roman"/>
                      </a:endParaRPr>
                    </a:p>
                  </a:txBody>
                  <a:tcPr marL="65278" marR="65278" marT="0" marB="0"/>
                </a:tc>
                <a:tc>
                  <a:txBody>
                    <a:bodyPr/>
                    <a:lstStyle/>
                    <a:p>
                      <a:pPr marL="0" marR="0" algn="just">
                        <a:spcBef>
                          <a:spcPts val="0"/>
                        </a:spcBef>
                        <a:spcAft>
                          <a:spcPts val="0"/>
                        </a:spcAft>
                      </a:pPr>
                      <a:r>
                        <a:rPr lang="en-US" sz="1500">
                          <a:effectLst/>
                        </a:rPr>
                        <a:t>Lower Costs</a:t>
                      </a:r>
                    </a:p>
                    <a:p>
                      <a:pPr marL="1600200" marR="0" lvl="3" indent="-228600" algn="just">
                        <a:spcBef>
                          <a:spcPts val="0"/>
                        </a:spcBef>
                        <a:spcAft>
                          <a:spcPts val="0"/>
                        </a:spcAft>
                        <a:buFont typeface="Times New Roman"/>
                        <a:buChar char="-"/>
                      </a:pPr>
                      <a:r>
                        <a:rPr lang="en-US" sz="1500">
                          <a:effectLst/>
                        </a:rPr>
                        <a:t>Mostly export oriented</a:t>
                      </a:r>
                    </a:p>
                    <a:p>
                      <a:pPr marL="1600200" marR="0" lvl="3" indent="-228600" algn="just">
                        <a:spcBef>
                          <a:spcPts val="0"/>
                        </a:spcBef>
                        <a:spcAft>
                          <a:spcPts val="0"/>
                        </a:spcAft>
                        <a:buFont typeface="Times New Roman"/>
                        <a:buChar char="-"/>
                      </a:pPr>
                      <a:r>
                        <a:rPr lang="en-US" sz="1500">
                          <a:effectLst/>
                        </a:rPr>
                        <a:t>Availability of skills at a Low cost skills</a:t>
                      </a:r>
                    </a:p>
                    <a:p>
                      <a:pPr marL="1600200" marR="0" lvl="3" indent="-228600" algn="just">
                        <a:spcBef>
                          <a:spcPts val="0"/>
                        </a:spcBef>
                        <a:spcAft>
                          <a:spcPts val="0"/>
                        </a:spcAft>
                        <a:buFont typeface="Times New Roman"/>
                        <a:buChar char="-"/>
                      </a:pPr>
                      <a:r>
                        <a:rPr lang="en-US" sz="1500">
                          <a:effectLst/>
                        </a:rPr>
                        <a:t>Close to markets</a:t>
                      </a:r>
                    </a:p>
                    <a:p>
                      <a:pPr marL="1600200" marR="0" lvl="3" indent="-228600" algn="just">
                        <a:spcBef>
                          <a:spcPts val="0"/>
                        </a:spcBef>
                        <a:spcAft>
                          <a:spcPts val="0"/>
                        </a:spcAft>
                        <a:buFont typeface="Times New Roman"/>
                        <a:buChar char="-"/>
                      </a:pPr>
                      <a:r>
                        <a:rPr lang="en-US" sz="1500">
                          <a:effectLst/>
                        </a:rPr>
                        <a:t>Low relocation costs</a:t>
                      </a:r>
                      <a:endParaRPr lang="en-US" sz="1500">
                        <a:effectLst/>
                        <a:latin typeface="Arial"/>
                        <a:ea typeface="Times New Roman"/>
                        <a:cs typeface="Times New Roman"/>
                      </a:endParaRPr>
                    </a:p>
                  </a:txBody>
                  <a:tcPr marL="65278" marR="65278" marT="0" marB="0"/>
                </a:tc>
                <a:tc>
                  <a:txBody>
                    <a:bodyPr/>
                    <a:lstStyle/>
                    <a:p>
                      <a:pPr marL="0" marR="0" algn="just">
                        <a:spcBef>
                          <a:spcPts val="0"/>
                        </a:spcBef>
                        <a:spcAft>
                          <a:spcPts val="0"/>
                        </a:spcAft>
                      </a:pPr>
                      <a:r>
                        <a:rPr lang="en-US" sz="1500" dirty="0">
                          <a:effectLst/>
                        </a:rPr>
                        <a:t>High response to tax incentives. Firms are expected to compete globally, hence the lower the costs, the better their ability to compete globally.</a:t>
                      </a:r>
                      <a:endParaRPr lang="en-US" sz="1500" dirty="0">
                        <a:effectLst/>
                        <a:latin typeface="Arial"/>
                        <a:ea typeface="Calibri"/>
                        <a:cs typeface="Times New Roman"/>
                      </a:endParaRPr>
                    </a:p>
                  </a:txBody>
                  <a:tcPr marL="65278" marR="65278"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0550805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762000"/>
          </a:xfrm>
        </p:spPr>
        <p:txBody>
          <a:bodyPr/>
          <a:lstStyle/>
          <a:p>
            <a:pPr algn="l"/>
            <a:r>
              <a:rPr lang="en-US" sz="3200" dirty="0"/>
              <a:t>Results from Surveys</a:t>
            </a:r>
          </a:p>
        </p:txBody>
      </p:sp>
      <p:sp>
        <p:nvSpPr>
          <p:cNvPr id="114689" name="Rectangle 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 name="Slide Number Placeholder 8"/>
          <p:cNvSpPr>
            <a:spLocks noGrp="1"/>
          </p:cNvSpPr>
          <p:nvPr>
            <p:ph type="sldNum" sz="quarter" idx="4294967295"/>
          </p:nvPr>
        </p:nvSpPr>
        <p:spPr>
          <a:xfrm>
            <a:off x="6553200" y="6356350"/>
            <a:ext cx="2133600" cy="365125"/>
          </a:xfrm>
          <a:prstGeom prst="rect">
            <a:avLst/>
          </a:prstGeom>
        </p:spPr>
        <p:txBody>
          <a:bodyPr/>
          <a:lstStyle/>
          <a:p>
            <a:pPr>
              <a:defRPr/>
            </a:pPr>
            <a:fld id="{ADF31621-AB54-4775-B102-4DF18FEE075B}" type="slidenum">
              <a:rPr lang="en-US" smtClean="0"/>
              <a:pPr>
                <a:defRPr/>
              </a:pPr>
              <a:t>24</a:t>
            </a:fld>
            <a:endParaRPr lang="en-US"/>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200640328"/>
              </p:ext>
            </p:extLst>
          </p:nvPr>
        </p:nvGraphicFramePr>
        <p:xfrm>
          <a:off x="60959" y="762005"/>
          <a:ext cx="9083039" cy="6053444"/>
        </p:xfrm>
        <a:graphic>
          <a:graphicData uri="http://schemas.openxmlformats.org/drawingml/2006/table">
            <a:tbl>
              <a:tblPr firstRow="1" firstCol="1" bandRow="1" bandCol="1">
                <a:tableStyleId>{5C22544A-7EE6-4342-B048-85BDC9FD1C3A}</a:tableStyleId>
              </a:tblPr>
              <a:tblGrid>
                <a:gridCol w="2146467">
                  <a:extLst>
                    <a:ext uri="{9D8B030D-6E8A-4147-A177-3AD203B41FA5}">
                      <a16:colId xmlns:a16="http://schemas.microsoft.com/office/drawing/2014/main" val="20000"/>
                    </a:ext>
                  </a:extLst>
                </a:gridCol>
                <a:gridCol w="2280754">
                  <a:extLst>
                    <a:ext uri="{9D8B030D-6E8A-4147-A177-3AD203B41FA5}">
                      <a16:colId xmlns:a16="http://schemas.microsoft.com/office/drawing/2014/main" val="20001"/>
                    </a:ext>
                  </a:extLst>
                </a:gridCol>
                <a:gridCol w="1503028">
                  <a:extLst>
                    <a:ext uri="{9D8B030D-6E8A-4147-A177-3AD203B41FA5}">
                      <a16:colId xmlns:a16="http://schemas.microsoft.com/office/drawing/2014/main" val="20002"/>
                    </a:ext>
                  </a:extLst>
                </a:gridCol>
                <a:gridCol w="1354472">
                  <a:extLst>
                    <a:ext uri="{9D8B030D-6E8A-4147-A177-3AD203B41FA5}">
                      <a16:colId xmlns:a16="http://schemas.microsoft.com/office/drawing/2014/main" val="20003"/>
                    </a:ext>
                  </a:extLst>
                </a:gridCol>
                <a:gridCol w="1798318">
                  <a:extLst>
                    <a:ext uri="{9D8B030D-6E8A-4147-A177-3AD203B41FA5}">
                      <a16:colId xmlns:a16="http://schemas.microsoft.com/office/drawing/2014/main" val="20004"/>
                    </a:ext>
                  </a:extLst>
                </a:gridCol>
              </a:tblGrid>
              <a:tr h="579115">
                <a:tc>
                  <a:txBody>
                    <a:bodyPr/>
                    <a:lstStyle/>
                    <a:p>
                      <a:pPr marL="0" marR="0">
                        <a:spcBef>
                          <a:spcPts val="0"/>
                        </a:spcBef>
                        <a:spcAft>
                          <a:spcPts val="0"/>
                        </a:spcAft>
                      </a:pPr>
                      <a:r>
                        <a:rPr lang="en-US" sz="1200" dirty="0">
                          <a:effectLst/>
                        </a:rPr>
                        <a:t>Author</a:t>
                      </a:r>
                      <a:endParaRPr lang="en-US" sz="1200" dirty="0">
                        <a:effectLst/>
                        <a:latin typeface="Cambria"/>
                        <a:ea typeface="Times New Roman"/>
                        <a:cs typeface="Times New Roman"/>
                      </a:endParaRPr>
                    </a:p>
                  </a:txBody>
                  <a:tcPr marL="39471" marR="39471" marT="0" marB="0"/>
                </a:tc>
                <a:tc>
                  <a:txBody>
                    <a:bodyPr/>
                    <a:lstStyle/>
                    <a:p>
                      <a:pPr marL="0" marR="0">
                        <a:spcBef>
                          <a:spcPts val="0"/>
                        </a:spcBef>
                        <a:spcAft>
                          <a:spcPts val="0"/>
                        </a:spcAft>
                      </a:pPr>
                      <a:r>
                        <a:rPr lang="en-US" sz="1200">
                          <a:effectLst/>
                        </a:rPr>
                        <a:t>Focus of survey</a:t>
                      </a:r>
                      <a:endParaRPr lang="en-US" sz="1200">
                        <a:effectLst/>
                        <a:latin typeface="Cambria"/>
                        <a:ea typeface="Times New Roman"/>
                        <a:cs typeface="Times New Roman"/>
                      </a:endParaRPr>
                    </a:p>
                  </a:txBody>
                  <a:tcPr marL="39471" marR="39471" marT="0" marB="0"/>
                </a:tc>
                <a:tc gridSpan="2">
                  <a:txBody>
                    <a:bodyPr/>
                    <a:lstStyle/>
                    <a:p>
                      <a:pPr marL="0" marR="0">
                        <a:spcBef>
                          <a:spcPts val="0"/>
                        </a:spcBef>
                        <a:spcAft>
                          <a:spcPts val="0"/>
                        </a:spcAft>
                      </a:pPr>
                      <a:r>
                        <a:rPr lang="en-US" sz="1200">
                          <a:effectLst/>
                        </a:rPr>
                        <a:t>Conclusion</a:t>
                      </a:r>
                      <a:endParaRPr lang="en-US" sz="1200">
                        <a:effectLst/>
                        <a:latin typeface="Cambria"/>
                        <a:ea typeface="Times New Roman"/>
                        <a:cs typeface="Times New Roman"/>
                      </a:endParaRPr>
                    </a:p>
                  </a:txBody>
                  <a:tcPr marL="39471" marR="39471" marT="0" marB="0"/>
                </a:tc>
                <a:tc hMerge="1">
                  <a:txBody>
                    <a:bodyPr/>
                    <a:lstStyle/>
                    <a:p>
                      <a:endParaRPr lang="en-US"/>
                    </a:p>
                  </a:txBody>
                  <a:tcPr/>
                </a:tc>
                <a:tc>
                  <a:txBody>
                    <a:bodyPr/>
                    <a:lstStyle/>
                    <a:p>
                      <a:pPr marL="0" marR="0">
                        <a:spcBef>
                          <a:spcPts val="0"/>
                        </a:spcBef>
                        <a:spcAft>
                          <a:spcPts val="0"/>
                        </a:spcAft>
                      </a:pPr>
                      <a:r>
                        <a:rPr lang="en-US" sz="1200" dirty="0">
                          <a:effectLst/>
                        </a:rPr>
                        <a:t>Did incentives influence Investment level? (% saying yes)</a:t>
                      </a:r>
                      <a:endParaRPr lang="en-US" sz="1200" dirty="0">
                        <a:effectLst/>
                        <a:latin typeface="Cambria"/>
                        <a:ea typeface="Times New Roman"/>
                        <a:cs typeface="Times New Roman"/>
                      </a:endParaRPr>
                    </a:p>
                  </a:txBody>
                  <a:tcPr marL="39471" marR="39471" marT="0" marB="0"/>
                </a:tc>
                <a:extLst>
                  <a:ext uri="{0D108BD9-81ED-4DB2-BD59-A6C34878D82A}">
                    <a16:rowId xmlns:a16="http://schemas.microsoft.com/office/drawing/2014/main" val="10000"/>
                  </a:ext>
                </a:extLst>
              </a:tr>
              <a:tr h="180658">
                <a:tc rowSpan="9">
                  <a:txBody>
                    <a:bodyPr/>
                    <a:lstStyle/>
                    <a:p>
                      <a:pPr marL="0" marR="0">
                        <a:spcBef>
                          <a:spcPts val="0"/>
                        </a:spcBef>
                        <a:spcAft>
                          <a:spcPts val="0"/>
                        </a:spcAft>
                      </a:pPr>
                      <a:r>
                        <a:rPr lang="en-US" sz="1200" dirty="0">
                          <a:effectLst/>
                          <a:latin typeface="+mj-lt"/>
                        </a:rPr>
                        <a:t>Investment Climate Advisory (FIAS)—investor motivation surveys </a:t>
                      </a:r>
                      <a:endParaRPr lang="en-US" sz="1200" dirty="0">
                        <a:effectLst/>
                        <a:latin typeface="+mj-lt"/>
                        <a:ea typeface="Times New Roman"/>
                        <a:cs typeface="Times New Roman"/>
                      </a:endParaRPr>
                    </a:p>
                  </a:txBody>
                  <a:tcPr marL="39471" marR="39471" marT="0" marB="0"/>
                </a:tc>
                <a:tc>
                  <a:txBody>
                    <a:bodyPr/>
                    <a:lstStyle/>
                    <a:p>
                      <a:pPr marL="0" marR="0">
                        <a:spcBef>
                          <a:spcPts val="0"/>
                        </a:spcBef>
                        <a:spcAft>
                          <a:spcPts val="0"/>
                        </a:spcAft>
                      </a:pPr>
                      <a:r>
                        <a:rPr lang="en-US" sz="1200" dirty="0">
                          <a:effectLst/>
                          <a:latin typeface="+mj-lt"/>
                          <a:ea typeface="Times New Roman"/>
                          <a:cs typeface="Times New Roman"/>
                        </a:rPr>
                        <a:t>Cambodia</a:t>
                      </a:r>
                    </a:p>
                  </a:txBody>
                  <a:tcPr marL="39471" marR="39471" marT="0" marB="0"/>
                </a:tc>
                <a:tc rowSpan="14">
                  <a:txBody>
                    <a:bodyPr/>
                    <a:lstStyle/>
                    <a:p>
                      <a:pPr marL="0" marR="0">
                        <a:spcBef>
                          <a:spcPts val="0"/>
                        </a:spcBef>
                        <a:spcAft>
                          <a:spcPts val="0"/>
                        </a:spcAft>
                      </a:pPr>
                      <a:r>
                        <a:rPr lang="en-US" sz="1200">
                          <a:effectLst/>
                        </a:rPr>
                        <a:t>Redundancy ratio for incentives (Would have invested even if Incentives were not provided) </a:t>
                      </a:r>
                      <a:endParaRPr lang="en-US" sz="1200">
                        <a:effectLst/>
                        <a:latin typeface="Cambria"/>
                        <a:ea typeface="Times New Roman"/>
                        <a:cs typeface="Times New Roman"/>
                      </a:endParaRPr>
                    </a:p>
                  </a:txBody>
                  <a:tcPr marL="39471" marR="39471" marT="0" marB="0"/>
                </a:tc>
                <a:tc>
                  <a:txBody>
                    <a:bodyPr/>
                    <a:lstStyle/>
                    <a:p>
                      <a:pPr marL="0" marR="0" algn="ctr">
                        <a:spcBef>
                          <a:spcPts val="0"/>
                        </a:spcBef>
                        <a:spcAft>
                          <a:spcPts val="0"/>
                        </a:spcAft>
                      </a:pPr>
                      <a:r>
                        <a:rPr lang="en-US" sz="1200" dirty="0">
                          <a:effectLst/>
                          <a:latin typeface="+mj-lt"/>
                          <a:ea typeface="Times New Roman"/>
                          <a:cs typeface="Times New Roman"/>
                        </a:rPr>
                        <a:t>22%</a:t>
                      </a:r>
                    </a:p>
                  </a:txBody>
                  <a:tcPr marL="39471" marR="39471" marT="0" marB="0"/>
                </a:tc>
                <a:tc>
                  <a:txBody>
                    <a:bodyPr/>
                    <a:lstStyle/>
                    <a:p>
                      <a:pPr marL="0" marR="0" algn="ctr">
                        <a:spcBef>
                          <a:spcPts val="0"/>
                        </a:spcBef>
                        <a:spcAft>
                          <a:spcPts val="0"/>
                        </a:spcAft>
                      </a:pPr>
                      <a:endParaRPr lang="en-US" sz="1200" dirty="0">
                        <a:effectLst/>
                        <a:latin typeface="Cambria"/>
                        <a:ea typeface="Times New Roman"/>
                        <a:cs typeface="Times New Roman"/>
                      </a:endParaRPr>
                    </a:p>
                  </a:txBody>
                  <a:tcPr marL="39471" marR="39471" marT="0" marB="0"/>
                </a:tc>
                <a:extLst>
                  <a:ext uri="{0D108BD9-81ED-4DB2-BD59-A6C34878D82A}">
                    <a16:rowId xmlns:a16="http://schemas.microsoft.com/office/drawing/2014/main" val="10001"/>
                  </a:ext>
                </a:extLst>
              </a:tr>
              <a:tr h="180658">
                <a:tc vMerge="1">
                  <a:txBody>
                    <a:bodyPr/>
                    <a:lstStyle/>
                    <a:p>
                      <a:endParaRPr lang="en-US"/>
                    </a:p>
                  </a:txBody>
                  <a:tcPr/>
                </a:tc>
                <a:tc>
                  <a:txBody>
                    <a:bodyPr/>
                    <a:lstStyle/>
                    <a:p>
                      <a:pPr marL="0" marR="0">
                        <a:spcBef>
                          <a:spcPts val="0"/>
                        </a:spcBef>
                        <a:spcAft>
                          <a:spcPts val="0"/>
                        </a:spcAft>
                      </a:pPr>
                      <a:r>
                        <a:rPr lang="en-US" sz="1200" dirty="0">
                          <a:effectLst/>
                        </a:rPr>
                        <a:t>Guinea (2012)</a:t>
                      </a:r>
                      <a:endParaRPr lang="en-US" sz="1200" dirty="0">
                        <a:effectLst/>
                        <a:latin typeface="Cambria"/>
                        <a:ea typeface="Times New Roman"/>
                        <a:cs typeface="Times New Roman"/>
                      </a:endParaRPr>
                    </a:p>
                  </a:txBody>
                  <a:tcPr marL="39471" marR="39471" marT="0" marB="0"/>
                </a:tc>
                <a:tc vMerge="1">
                  <a:txBody>
                    <a:bodyPr/>
                    <a:lstStyle/>
                    <a:p>
                      <a:endParaRPr lang="en-US"/>
                    </a:p>
                  </a:txBody>
                  <a:tcPr/>
                </a:tc>
                <a:tc>
                  <a:txBody>
                    <a:bodyPr/>
                    <a:lstStyle/>
                    <a:p>
                      <a:pPr marL="0" marR="0" algn="ctr">
                        <a:spcBef>
                          <a:spcPts val="0"/>
                        </a:spcBef>
                        <a:spcAft>
                          <a:spcPts val="0"/>
                        </a:spcAft>
                      </a:pPr>
                      <a:r>
                        <a:rPr lang="en-US" sz="1200" dirty="0">
                          <a:effectLst/>
                        </a:rPr>
                        <a:t>92%</a:t>
                      </a:r>
                      <a:endParaRPr lang="en-US" sz="1200" dirty="0">
                        <a:effectLst/>
                        <a:latin typeface="Cambria"/>
                        <a:ea typeface="Times New Roman"/>
                        <a:cs typeface="Times New Roman"/>
                      </a:endParaRPr>
                    </a:p>
                  </a:txBody>
                  <a:tcPr marL="39471" marR="39471" marT="0" marB="0"/>
                </a:tc>
                <a:tc>
                  <a:txBody>
                    <a:bodyPr/>
                    <a:lstStyle/>
                    <a:p>
                      <a:pPr marL="0" marR="0" algn="ctr">
                        <a:spcBef>
                          <a:spcPts val="0"/>
                        </a:spcBef>
                        <a:spcAft>
                          <a:spcPts val="0"/>
                        </a:spcAft>
                      </a:pPr>
                      <a:r>
                        <a:rPr lang="en-US" sz="1200">
                          <a:effectLst/>
                        </a:rPr>
                        <a:t>6%</a:t>
                      </a:r>
                      <a:endParaRPr lang="en-US" sz="1200">
                        <a:effectLst/>
                        <a:latin typeface="Cambria"/>
                        <a:ea typeface="Times New Roman"/>
                        <a:cs typeface="Times New Roman"/>
                      </a:endParaRPr>
                    </a:p>
                  </a:txBody>
                  <a:tcPr marL="39471" marR="39471" marT="0" marB="0"/>
                </a:tc>
                <a:extLst>
                  <a:ext uri="{0D108BD9-81ED-4DB2-BD59-A6C34878D82A}">
                    <a16:rowId xmlns:a16="http://schemas.microsoft.com/office/drawing/2014/main" val="10002"/>
                  </a:ext>
                </a:extLst>
              </a:tr>
              <a:tr h="180658">
                <a:tc vMerge="1">
                  <a:txBody>
                    <a:bodyPr/>
                    <a:lstStyle/>
                    <a:p>
                      <a:endParaRPr lang="en-US"/>
                    </a:p>
                  </a:txBody>
                  <a:tcPr/>
                </a:tc>
                <a:tc>
                  <a:txBody>
                    <a:bodyPr/>
                    <a:lstStyle/>
                    <a:p>
                      <a:pPr marL="0" marR="0">
                        <a:spcBef>
                          <a:spcPts val="0"/>
                        </a:spcBef>
                        <a:spcAft>
                          <a:spcPts val="0"/>
                        </a:spcAft>
                      </a:pPr>
                      <a:r>
                        <a:rPr lang="en-US" sz="1200">
                          <a:effectLst/>
                        </a:rPr>
                        <a:t>Jordan (2009)</a:t>
                      </a:r>
                      <a:endParaRPr lang="en-US" sz="1200">
                        <a:effectLst/>
                        <a:latin typeface="Cambria"/>
                        <a:ea typeface="Times New Roman"/>
                        <a:cs typeface="Times New Roman"/>
                      </a:endParaRPr>
                    </a:p>
                  </a:txBody>
                  <a:tcPr marL="39471" marR="39471" marT="0" marB="0"/>
                </a:tc>
                <a:tc vMerge="1">
                  <a:txBody>
                    <a:bodyPr/>
                    <a:lstStyle/>
                    <a:p>
                      <a:endParaRPr lang="en-US"/>
                    </a:p>
                  </a:txBody>
                  <a:tcPr/>
                </a:tc>
                <a:tc>
                  <a:txBody>
                    <a:bodyPr/>
                    <a:lstStyle/>
                    <a:p>
                      <a:pPr marL="0" marR="0" algn="ctr">
                        <a:spcBef>
                          <a:spcPts val="0"/>
                        </a:spcBef>
                        <a:spcAft>
                          <a:spcPts val="0"/>
                        </a:spcAft>
                      </a:pPr>
                      <a:r>
                        <a:rPr lang="en-US" sz="1200">
                          <a:effectLst/>
                        </a:rPr>
                        <a:t>70%</a:t>
                      </a:r>
                      <a:endParaRPr lang="en-US" sz="1200">
                        <a:effectLst/>
                        <a:latin typeface="Cambria"/>
                        <a:ea typeface="Times New Roman"/>
                        <a:cs typeface="Times New Roman"/>
                      </a:endParaRPr>
                    </a:p>
                  </a:txBody>
                  <a:tcPr marL="39471" marR="39471" marT="0" marB="0"/>
                </a:tc>
                <a:tc>
                  <a:txBody>
                    <a:bodyPr/>
                    <a:lstStyle/>
                    <a:p>
                      <a:pPr marL="0" marR="0" algn="ctr">
                        <a:spcBef>
                          <a:spcPts val="0"/>
                        </a:spcBef>
                        <a:spcAft>
                          <a:spcPts val="0"/>
                        </a:spcAft>
                      </a:pPr>
                      <a:r>
                        <a:rPr lang="en-US" sz="1200">
                          <a:effectLst/>
                        </a:rPr>
                        <a:t>28%</a:t>
                      </a:r>
                      <a:endParaRPr lang="en-US" sz="1200">
                        <a:effectLst/>
                        <a:latin typeface="Cambria"/>
                        <a:ea typeface="Times New Roman"/>
                        <a:cs typeface="Times New Roman"/>
                      </a:endParaRPr>
                    </a:p>
                  </a:txBody>
                  <a:tcPr marL="39471" marR="39471" marT="0" marB="0"/>
                </a:tc>
                <a:extLst>
                  <a:ext uri="{0D108BD9-81ED-4DB2-BD59-A6C34878D82A}">
                    <a16:rowId xmlns:a16="http://schemas.microsoft.com/office/drawing/2014/main" val="10003"/>
                  </a:ext>
                </a:extLst>
              </a:tr>
              <a:tr h="180658">
                <a:tc vMerge="1">
                  <a:txBody>
                    <a:bodyPr/>
                    <a:lstStyle/>
                    <a:p>
                      <a:endParaRPr lang="en-US"/>
                    </a:p>
                  </a:txBody>
                  <a:tcPr/>
                </a:tc>
                <a:tc>
                  <a:txBody>
                    <a:bodyPr/>
                    <a:lstStyle/>
                    <a:p>
                      <a:pPr marL="0" marR="0">
                        <a:spcBef>
                          <a:spcPts val="0"/>
                        </a:spcBef>
                        <a:spcAft>
                          <a:spcPts val="0"/>
                        </a:spcAft>
                      </a:pPr>
                      <a:r>
                        <a:rPr lang="en-US" sz="1200">
                          <a:effectLst/>
                        </a:rPr>
                        <a:t>Kenya (2012)</a:t>
                      </a:r>
                      <a:endParaRPr lang="en-US" sz="1200">
                        <a:effectLst/>
                        <a:latin typeface="Cambria"/>
                        <a:ea typeface="Times New Roman"/>
                        <a:cs typeface="Times New Roman"/>
                      </a:endParaRPr>
                    </a:p>
                  </a:txBody>
                  <a:tcPr marL="39471" marR="39471" marT="0" marB="0"/>
                </a:tc>
                <a:tc vMerge="1">
                  <a:txBody>
                    <a:bodyPr/>
                    <a:lstStyle/>
                    <a:p>
                      <a:endParaRPr lang="en-US"/>
                    </a:p>
                  </a:txBody>
                  <a:tcPr/>
                </a:tc>
                <a:tc>
                  <a:txBody>
                    <a:bodyPr/>
                    <a:lstStyle/>
                    <a:p>
                      <a:pPr marL="0" marR="0" algn="ctr">
                        <a:spcBef>
                          <a:spcPts val="0"/>
                        </a:spcBef>
                        <a:spcAft>
                          <a:spcPts val="0"/>
                        </a:spcAft>
                      </a:pPr>
                      <a:r>
                        <a:rPr lang="en-US" sz="1200">
                          <a:effectLst/>
                        </a:rPr>
                        <a:t>61%</a:t>
                      </a:r>
                      <a:endParaRPr lang="en-US" sz="1200">
                        <a:effectLst/>
                        <a:latin typeface="Cambria"/>
                        <a:ea typeface="Times New Roman"/>
                        <a:cs typeface="Times New Roman"/>
                      </a:endParaRPr>
                    </a:p>
                  </a:txBody>
                  <a:tcPr marL="39471" marR="39471" marT="0" marB="0"/>
                </a:tc>
                <a:tc>
                  <a:txBody>
                    <a:bodyPr/>
                    <a:lstStyle/>
                    <a:p>
                      <a:pPr marL="0" marR="0" algn="ctr">
                        <a:spcBef>
                          <a:spcPts val="0"/>
                        </a:spcBef>
                        <a:spcAft>
                          <a:spcPts val="0"/>
                        </a:spcAft>
                      </a:pPr>
                      <a:r>
                        <a:rPr lang="en-US" sz="1200">
                          <a:effectLst/>
                        </a:rPr>
                        <a:t>11%</a:t>
                      </a:r>
                      <a:endParaRPr lang="en-US" sz="1200">
                        <a:effectLst/>
                        <a:latin typeface="Cambria"/>
                        <a:ea typeface="Times New Roman"/>
                        <a:cs typeface="Times New Roman"/>
                      </a:endParaRPr>
                    </a:p>
                  </a:txBody>
                  <a:tcPr marL="39471" marR="39471" marT="0" marB="0"/>
                </a:tc>
                <a:extLst>
                  <a:ext uri="{0D108BD9-81ED-4DB2-BD59-A6C34878D82A}">
                    <a16:rowId xmlns:a16="http://schemas.microsoft.com/office/drawing/2014/main" val="10004"/>
                  </a:ext>
                </a:extLst>
              </a:tr>
              <a:tr h="541973">
                <a:tc vMerge="1">
                  <a:txBody>
                    <a:bodyPr/>
                    <a:lstStyle/>
                    <a:p>
                      <a:endParaRPr lang="en-US"/>
                    </a:p>
                  </a:txBody>
                  <a:tcPr/>
                </a:tc>
                <a:tc>
                  <a:txBody>
                    <a:bodyPr/>
                    <a:lstStyle/>
                    <a:p>
                      <a:pPr marL="0" marR="0">
                        <a:spcBef>
                          <a:spcPts val="0"/>
                        </a:spcBef>
                        <a:spcAft>
                          <a:spcPts val="0"/>
                        </a:spcAft>
                      </a:pPr>
                      <a:r>
                        <a:rPr lang="en-US" sz="1200" dirty="0">
                          <a:effectLst/>
                          <a:latin typeface="+mj-lt"/>
                          <a:ea typeface="Times New Roman"/>
                          <a:cs typeface="Times New Roman"/>
                        </a:rPr>
                        <a:t>El Salvador (2013)</a:t>
                      </a:r>
                    </a:p>
                  </a:txBody>
                  <a:tcPr marL="39471" marR="39471" marT="0" marB="0"/>
                </a:tc>
                <a:tc vMerge="1">
                  <a:txBody>
                    <a:bodyPr/>
                    <a:lstStyle/>
                    <a:p>
                      <a:endParaRPr lang="en-US"/>
                    </a:p>
                  </a:txBody>
                  <a:tcPr/>
                </a:tc>
                <a:tc>
                  <a:txBody>
                    <a:bodyPr/>
                    <a:lstStyle/>
                    <a:p>
                      <a:pPr marL="0" marR="0" algn="ctr">
                        <a:spcBef>
                          <a:spcPts val="0"/>
                        </a:spcBef>
                        <a:spcAft>
                          <a:spcPts val="0"/>
                        </a:spcAft>
                      </a:pPr>
                      <a:r>
                        <a:rPr lang="en-US" sz="1200" dirty="0">
                          <a:effectLst/>
                          <a:latin typeface="+mj-lt"/>
                          <a:ea typeface="Times New Roman"/>
                          <a:cs typeface="Times New Roman"/>
                        </a:rPr>
                        <a:t>37%</a:t>
                      </a:r>
                    </a:p>
                  </a:txBody>
                  <a:tcPr marL="39471" marR="39471" marT="0" marB="0"/>
                </a:tc>
                <a:tc>
                  <a:txBody>
                    <a:bodyPr/>
                    <a:lstStyle/>
                    <a:p>
                      <a:pPr marL="0" marR="0" algn="ctr">
                        <a:spcBef>
                          <a:spcPts val="0"/>
                        </a:spcBef>
                        <a:spcAft>
                          <a:spcPts val="0"/>
                        </a:spcAft>
                      </a:pPr>
                      <a:r>
                        <a:rPr lang="en-US" sz="1200" dirty="0">
                          <a:effectLst/>
                          <a:latin typeface="+mj-lt"/>
                          <a:ea typeface="Times New Roman"/>
                          <a:cs typeface="Times New Roman"/>
                        </a:rPr>
                        <a:t>13%</a:t>
                      </a:r>
                    </a:p>
                  </a:txBody>
                  <a:tcPr marL="39471" marR="39471" marT="0" marB="0"/>
                </a:tc>
                <a:extLst>
                  <a:ext uri="{0D108BD9-81ED-4DB2-BD59-A6C34878D82A}">
                    <a16:rowId xmlns:a16="http://schemas.microsoft.com/office/drawing/2014/main" val="10005"/>
                  </a:ext>
                </a:extLst>
              </a:tr>
              <a:tr h="541973">
                <a:tc vMerge="1">
                  <a:txBody>
                    <a:bodyPr/>
                    <a:lstStyle/>
                    <a:p>
                      <a:endParaRPr lang="en-US"/>
                    </a:p>
                  </a:txBody>
                  <a:tcPr/>
                </a:tc>
                <a:tc>
                  <a:txBody>
                    <a:bodyPr/>
                    <a:lstStyle/>
                    <a:p>
                      <a:pPr marL="0" marR="0">
                        <a:spcBef>
                          <a:spcPts val="0"/>
                        </a:spcBef>
                        <a:spcAft>
                          <a:spcPts val="0"/>
                        </a:spcAft>
                      </a:pPr>
                      <a:r>
                        <a:rPr lang="en-US" sz="1200" dirty="0">
                          <a:effectLst/>
                        </a:rPr>
                        <a:t>Nicaragua (2009)</a:t>
                      </a:r>
                      <a:endParaRPr lang="en-US" sz="1200" dirty="0">
                        <a:effectLst/>
                        <a:latin typeface="Cambria"/>
                        <a:ea typeface="Times New Roman"/>
                        <a:cs typeface="Times New Roman"/>
                      </a:endParaRPr>
                    </a:p>
                  </a:txBody>
                  <a:tcPr marL="39471" marR="39471" marT="0" marB="0"/>
                </a:tc>
                <a:tc vMerge="1">
                  <a:txBody>
                    <a:bodyPr/>
                    <a:lstStyle/>
                    <a:p>
                      <a:endParaRPr lang="en-US"/>
                    </a:p>
                  </a:txBody>
                  <a:tcPr/>
                </a:tc>
                <a:tc>
                  <a:txBody>
                    <a:bodyPr/>
                    <a:lstStyle/>
                    <a:p>
                      <a:pPr marL="0" marR="0" algn="ctr">
                        <a:spcBef>
                          <a:spcPts val="0"/>
                        </a:spcBef>
                        <a:spcAft>
                          <a:spcPts val="0"/>
                        </a:spcAft>
                      </a:pPr>
                      <a:r>
                        <a:rPr lang="en-US" sz="1200">
                          <a:effectLst/>
                        </a:rPr>
                        <a:t>15% (51% for non-exporting firms outside free zones)</a:t>
                      </a:r>
                      <a:endParaRPr lang="en-US" sz="1200">
                        <a:effectLst/>
                        <a:latin typeface="Cambria"/>
                        <a:ea typeface="Times New Roman"/>
                        <a:cs typeface="Times New Roman"/>
                      </a:endParaRPr>
                    </a:p>
                  </a:txBody>
                  <a:tcPr marL="39471" marR="39471" marT="0" marB="0"/>
                </a:tc>
                <a:tc>
                  <a:txBody>
                    <a:bodyPr/>
                    <a:lstStyle/>
                    <a:p>
                      <a:pPr marL="0" marR="0" algn="ctr">
                        <a:spcBef>
                          <a:spcPts val="0"/>
                        </a:spcBef>
                        <a:spcAft>
                          <a:spcPts val="0"/>
                        </a:spcAft>
                      </a:pPr>
                      <a:r>
                        <a:rPr lang="en-US" sz="1200">
                          <a:effectLst/>
                        </a:rPr>
                        <a:t>17%</a:t>
                      </a:r>
                      <a:endParaRPr lang="en-US" sz="1200">
                        <a:effectLst/>
                        <a:latin typeface="Cambria"/>
                        <a:ea typeface="Times New Roman"/>
                        <a:cs typeface="Times New Roman"/>
                      </a:endParaRPr>
                    </a:p>
                  </a:txBody>
                  <a:tcPr marL="39471" marR="39471" marT="0" marB="0"/>
                </a:tc>
                <a:extLst>
                  <a:ext uri="{0D108BD9-81ED-4DB2-BD59-A6C34878D82A}">
                    <a16:rowId xmlns:a16="http://schemas.microsoft.com/office/drawing/2014/main" val="10006"/>
                  </a:ext>
                </a:extLst>
              </a:tr>
              <a:tr h="180658">
                <a:tc vMerge="1">
                  <a:txBody>
                    <a:bodyPr/>
                    <a:lstStyle/>
                    <a:p>
                      <a:endParaRPr lang="en-US"/>
                    </a:p>
                  </a:txBody>
                  <a:tcPr/>
                </a:tc>
                <a:tc>
                  <a:txBody>
                    <a:bodyPr/>
                    <a:lstStyle/>
                    <a:p>
                      <a:pPr marL="0" marR="0">
                        <a:spcBef>
                          <a:spcPts val="0"/>
                        </a:spcBef>
                        <a:spcAft>
                          <a:spcPts val="0"/>
                        </a:spcAft>
                      </a:pPr>
                      <a:r>
                        <a:rPr lang="en-US" sz="1200" dirty="0">
                          <a:effectLst/>
                        </a:rPr>
                        <a:t>Serbia (2009)</a:t>
                      </a:r>
                      <a:endParaRPr lang="en-US" sz="1200" dirty="0">
                        <a:effectLst/>
                        <a:latin typeface="Cambria"/>
                        <a:ea typeface="Times New Roman"/>
                        <a:cs typeface="Times New Roman"/>
                      </a:endParaRPr>
                    </a:p>
                  </a:txBody>
                  <a:tcPr marL="39471" marR="39471" marT="0" marB="0"/>
                </a:tc>
                <a:tc vMerge="1">
                  <a:txBody>
                    <a:bodyPr/>
                    <a:lstStyle/>
                    <a:p>
                      <a:endParaRPr lang="en-US"/>
                    </a:p>
                  </a:txBody>
                  <a:tcPr/>
                </a:tc>
                <a:tc>
                  <a:txBody>
                    <a:bodyPr/>
                    <a:lstStyle/>
                    <a:p>
                      <a:pPr marL="0" marR="0" algn="ctr">
                        <a:spcBef>
                          <a:spcPts val="0"/>
                        </a:spcBef>
                        <a:spcAft>
                          <a:spcPts val="0"/>
                        </a:spcAft>
                      </a:pPr>
                      <a:r>
                        <a:rPr lang="en-US" sz="1200">
                          <a:effectLst/>
                        </a:rPr>
                        <a:t>71%</a:t>
                      </a:r>
                      <a:endParaRPr lang="en-US" sz="1200">
                        <a:effectLst/>
                        <a:latin typeface="Cambria"/>
                        <a:ea typeface="Times New Roman"/>
                        <a:cs typeface="Times New Roman"/>
                      </a:endParaRPr>
                    </a:p>
                  </a:txBody>
                  <a:tcPr marL="39471" marR="39471" marT="0" marB="0"/>
                </a:tc>
                <a:tc>
                  <a:txBody>
                    <a:bodyPr/>
                    <a:lstStyle/>
                    <a:p>
                      <a:pPr marL="0" marR="0" algn="ctr">
                        <a:spcBef>
                          <a:spcPts val="0"/>
                        </a:spcBef>
                        <a:spcAft>
                          <a:spcPts val="0"/>
                        </a:spcAft>
                      </a:pPr>
                      <a:r>
                        <a:rPr lang="en-US" sz="1200">
                          <a:effectLst/>
                        </a:rPr>
                        <a:t>6%</a:t>
                      </a:r>
                      <a:endParaRPr lang="en-US" sz="1200">
                        <a:effectLst/>
                        <a:latin typeface="Cambria"/>
                        <a:ea typeface="Times New Roman"/>
                        <a:cs typeface="Times New Roman"/>
                      </a:endParaRPr>
                    </a:p>
                  </a:txBody>
                  <a:tcPr marL="39471" marR="39471" marT="0" marB="0"/>
                </a:tc>
                <a:extLst>
                  <a:ext uri="{0D108BD9-81ED-4DB2-BD59-A6C34878D82A}">
                    <a16:rowId xmlns:a16="http://schemas.microsoft.com/office/drawing/2014/main" val="10007"/>
                  </a:ext>
                </a:extLst>
              </a:tr>
              <a:tr h="180658">
                <a:tc vMerge="1">
                  <a:txBody>
                    <a:bodyPr/>
                    <a:lstStyle/>
                    <a:p>
                      <a:endParaRPr lang="en-US"/>
                    </a:p>
                  </a:txBody>
                  <a:tcPr/>
                </a:tc>
                <a:tc>
                  <a:txBody>
                    <a:bodyPr/>
                    <a:lstStyle/>
                    <a:p>
                      <a:pPr marL="0" marR="0">
                        <a:spcBef>
                          <a:spcPts val="0"/>
                        </a:spcBef>
                        <a:spcAft>
                          <a:spcPts val="0"/>
                        </a:spcAft>
                      </a:pPr>
                      <a:r>
                        <a:rPr lang="en-US" sz="1200">
                          <a:effectLst/>
                        </a:rPr>
                        <a:t>Tanzania (2011)</a:t>
                      </a:r>
                      <a:endParaRPr lang="en-US" sz="1200">
                        <a:effectLst/>
                        <a:latin typeface="Cambria"/>
                        <a:ea typeface="Times New Roman"/>
                        <a:cs typeface="Times New Roman"/>
                      </a:endParaRPr>
                    </a:p>
                  </a:txBody>
                  <a:tcPr marL="39471" marR="39471" marT="0" marB="0"/>
                </a:tc>
                <a:tc vMerge="1">
                  <a:txBody>
                    <a:bodyPr/>
                    <a:lstStyle/>
                    <a:p>
                      <a:endParaRPr lang="en-US"/>
                    </a:p>
                  </a:txBody>
                  <a:tcPr/>
                </a:tc>
                <a:tc>
                  <a:txBody>
                    <a:bodyPr/>
                    <a:lstStyle/>
                    <a:p>
                      <a:pPr marL="0" marR="0" algn="ctr">
                        <a:spcBef>
                          <a:spcPts val="0"/>
                        </a:spcBef>
                        <a:spcAft>
                          <a:spcPts val="0"/>
                        </a:spcAft>
                      </a:pPr>
                      <a:r>
                        <a:rPr lang="en-US" sz="1200">
                          <a:effectLst/>
                        </a:rPr>
                        <a:t>91%</a:t>
                      </a:r>
                      <a:endParaRPr lang="en-US" sz="1200">
                        <a:effectLst/>
                        <a:latin typeface="Cambria"/>
                        <a:ea typeface="Times New Roman"/>
                        <a:cs typeface="Times New Roman"/>
                      </a:endParaRPr>
                    </a:p>
                  </a:txBody>
                  <a:tcPr marL="39471" marR="39471" marT="0" marB="0"/>
                </a:tc>
                <a:tc>
                  <a:txBody>
                    <a:bodyPr/>
                    <a:lstStyle/>
                    <a:p>
                      <a:pPr marL="0" marR="0" algn="ctr">
                        <a:spcBef>
                          <a:spcPts val="0"/>
                        </a:spcBef>
                        <a:spcAft>
                          <a:spcPts val="0"/>
                        </a:spcAft>
                      </a:pPr>
                      <a:r>
                        <a:rPr lang="en-US" sz="1200">
                          <a:effectLst/>
                        </a:rPr>
                        <a:t>8%</a:t>
                      </a:r>
                      <a:endParaRPr lang="en-US" sz="1200">
                        <a:effectLst/>
                        <a:latin typeface="Cambria"/>
                        <a:ea typeface="Times New Roman"/>
                        <a:cs typeface="Times New Roman"/>
                      </a:endParaRPr>
                    </a:p>
                  </a:txBody>
                  <a:tcPr marL="39471" marR="39471" marT="0" marB="0"/>
                </a:tc>
                <a:extLst>
                  <a:ext uri="{0D108BD9-81ED-4DB2-BD59-A6C34878D82A}">
                    <a16:rowId xmlns:a16="http://schemas.microsoft.com/office/drawing/2014/main" val="10008"/>
                  </a:ext>
                </a:extLst>
              </a:tr>
              <a:tr h="180658">
                <a:tc vMerge="1">
                  <a:txBody>
                    <a:bodyPr/>
                    <a:lstStyle/>
                    <a:p>
                      <a:endParaRPr lang="en-US"/>
                    </a:p>
                  </a:txBody>
                  <a:tcPr/>
                </a:tc>
                <a:tc>
                  <a:txBody>
                    <a:bodyPr/>
                    <a:lstStyle/>
                    <a:p>
                      <a:pPr marL="0" marR="0">
                        <a:spcBef>
                          <a:spcPts val="0"/>
                        </a:spcBef>
                        <a:spcAft>
                          <a:spcPts val="0"/>
                        </a:spcAft>
                      </a:pPr>
                      <a:r>
                        <a:rPr lang="en-US" sz="1200">
                          <a:effectLst/>
                        </a:rPr>
                        <a:t>Tunisia (2012)</a:t>
                      </a:r>
                      <a:endParaRPr lang="en-US" sz="1200">
                        <a:effectLst/>
                        <a:latin typeface="Cambria"/>
                        <a:ea typeface="Times New Roman"/>
                        <a:cs typeface="Times New Roman"/>
                      </a:endParaRPr>
                    </a:p>
                  </a:txBody>
                  <a:tcPr marL="39471" marR="39471" marT="0" marB="0"/>
                </a:tc>
                <a:tc vMerge="1">
                  <a:txBody>
                    <a:bodyPr/>
                    <a:lstStyle/>
                    <a:p>
                      <a:endParaRPr lang="en-US"/>
                    </a:p>
                  </a:txBody>
                  <a:tcPr/>
                </a:tc>
                <a:tc>
                  <a:txBody>
                    <a:bodyPr/>
                    <a:lstStyle/>
                    <a:p>
                      <a:pPr marL="0" marR="0" algn="ctr">
                        <a:spcBef>
                          <a:spcPts val="0"/>
                        </a:spcBef>
                        <a:spcAft>
                          <a:spcPts val="0"/>
                        </a:spcAft>
                      </a:pPr>
                      <a:r>
                        <a:rPr lang="en-US" sz="1200">
                          <a:effectLst/>
                        </a:rPr>
                        <a:t>58%</a:t>
                      </a:r>
                      <a:endParaRPr lang="en-US" sz="1200">
                        <a:effectLst/>
                        <a:latin typeface="Cambria"/>
                        <a:ea typeface="Times New Roman"/>
                        <a:cs typeface="Times New Roman"/>
                      </a:endParaRPr>
                    </a:p>
                  </a:txBody>
                  <a:tcPr marL="39471" marR="39471" marT="0" marB="0"/>
                </a:tc>
                <a:tc>
                  <a:txBody>
                    <a:bodyPr/>
                    <a:lstStyle/>
                    <a:p>
                      <a:pPr marL="0" marR="0" algn="ctr">
                        <a:spcBef>
                          <a:spcPts val="0"/>
                        </a:spcBef>
                        <a:spcAft>
                          <a:spcPts val="0"/>
                        </a:spcAft>
                      </a:pPr>
                      <a:r>
                        <a:rPr lang="en-US" sz="1200">
                          <a:effectLst/>
                        </a:rPr>
                        <a:t>25%</a:t>
                      </a:r>
                      <a:endParaRPr lang="en-US" sz="1200">
                        <a:effectLst/>
                        <a:latin typeface="Cambria"/>
                        <a:ea typeface="Times New Roman"/>
                        <a:cs typeface="Times New Roman"/>
                      </a:endParaRPr>
                    </a:p>
                  </a:txBody>
                  <a:tcPr marL="39471" marR="39471" marT="0" marB="0"/>
                </a:tc>
                <a:extLst>
                  <a:ext uri="{0D108BD9-81ED-4DB2-BD59-A6C34878D82A}">
                    <a16:rowId xmlns:a16="http://schemas.microsoft.com/office/drawing/2014/main" val="10009"/>
                  </a:ext>
                </a:extLst>
              </a:tr>
              <a:tr h="180658">
                <a:tc>
                  <a:txBody>
                    <a:bodyPr/>
                    <a:lstStyle/>
                    <a:p>
                      <a:pPr marL="0" marR="0">
                        <a:spcBef>
                          <a:spcPts val="0"/>
                        </a:spcBef>
                        <a:spcAft>
                          <a:spcPts val="0"/>
                        </a:spcAft>
                      </a:pPr>
                      <a:r>
                        <a:rPr lang="en-US" sz="1200" dirty="0">
                          <a:effectLst/>
                        </a:rPr>
                        <a:t>FIAS </a:t>
                      </a:r>
                      <a:endParaRPr lang="en-US" sz="1200" dirty="0">
                        <a:effectLst/>
                        <a:latin typeface="Cambria"/>
                        <a:ea typeface="Times New Roman"/>
                        <a:cs typeface="Times New Roman"/>
                      </a:endParaRPr>
                    </a:p>
                  </a:txBody>
                  <a:tcPr marL="39471" marR="39471" marT="0" marB="0"/>
                </a:tc>
                <a:tc>
                  <a:txBody>
                    <a:bodyPr/>
                    <a:lstStyle/>
                    <a:p>
                      <a:pPr marL="0" marR="0">
                        <a:spcBef>
                          <a:spcPts val="0"/>
                        </a:spcBef>
                        <a:spcAft>
                          <a:spcPts val="0"/>
                        </a:spcAft>
                      </a:pPr>
                      <a:r>
                        <a:rPr lang="en-US" sz="1200">
                          <a:effectLst/>
                        </a:rPr>
                        <a:t>Vietnam (2004) </a:t>
                      </a:r>
                      <a:endParaRPr lang="en-US" sz="1200">
                        <a:effectLst/>
                        <a:latin typeface="Cambria"/>
                        <a:ea typeface="Times New Roman"/>
                        <a:cs typeface="Times New Roman"/>
                      </a:endParaRPr>
                    </a:p>
                  </a:txBody>
                  <a:tcPr marL="39471" marR="39471" marT="0" marB="0"/>
                </a:tc>
                <a:tc vMerge="1">
                  <a:txBody>
                    <a:bodyPr/>
                    <a:lstStyle/>
                    <a:p>
                      <a:endParaRPr lang="en-US"/>
                    </a:p>
                  </a:txBody>
                  <a:tcPr/>
                </a:tc>
                <a:tc>
                  <a:txBody>
                    <a:bodyPr/>
                    <a:lstStyle/>
                    <a:p>
                      <a:pPr marL="0" marR="0" algn="ctr">
                        <a:spcBef>
                          <a:spcPts val="0"/>
                        </a:spcBef>
                        <a:spcAft>
                          <a:spcPts val="0"/>
                        </a:spcAft>
                      </a:pPr>
                      <a:r>
                        <a:rPr lang="en-US" sz="1200">
                          <a:effectLst/>
                        </a:rPr>
                        <a:t>85%</a:t>
                      </a:r>
                      <a:endParaRPr lang="en-US" sz="1200">
                        <a:effectLst/>
                        <a:latin typeface="Cambria"/>
                        <a:ea typeface="Times New Roman"/>
                        <a:cs typeface="Times New Roman"/>
                      </a:endParaRPr>
                    </a:p>
                  </a:txBody>
                  <a:tcPr marL="39471" marR="39471" marT="0" marB="0"/>
                </a:tc>
                <a:tc>
                  <a:txBody>
                    <a:bodyPr/>
                    <a:lstStyle/>
                    <a:p>
                      <a:pPr marL="0" marR="0" algn="ctr">
                        <a:spcBef>
                          <a:spcPts val="0"/>
                        </a:spcBef>
                        <a:spcAft>
                          <a:spcPts val="0"/>
                        </a:spcAft>
                      </a:pPr>
                      <a:r>
                        <a:rPr lang="en-US" sz="1200">
                          <a:effectLst/>
                        </a:rPr>
                        <a:t>-</a:t>
                      </a:r>
                      <a:endParaRPr lang="en-US" sz="1200">
                        <a:effectLst/>
                        <a:latin typeface="Cambria"/>
                        <a:ea typeface="Times New Roman"/>
                        <a:cs typeface="Times New Roman"/>
                      </a:endParaRPr>
                    </a:p>
                  </a:txBody>
                  <a:tcPr marL="39471" marR="39471" marT="0" marB="0"/>
                </a:tc>
                <a:extLst>
                  <a:ext uri="{0D108BD9-81ED-4DB2-BD59-A6C34878D82A}">
                    <a16:rowId xmlns:a16="http://schemas.microsoft.com/office/drawing/2014/main" val="10010"/>
                  </a:ext>
                </a:extLst>
              </a:tr>
              <a:tr h="180658">
                <a:tc>
                  <a:txBody>
                    <a:bodyPr/>
                    <a:lstStyle/>
                    <a:p>
                      <a:pPr marL="0" marR="0">
                        <a:spcBef>
                          <a:spcPts val="0"/>
                        </a:spcBef>
                        <a:spcAft>
                          <a:spcPts val="0"/>
                        </a:spcAft>
                      </a:pPr>
                      <a:r>
                        <a:rPr lang="en-US" sz="1200">
                          <a:effectLst/>
                        </a:rPr>
                        <a:t>FIAS </a:t>
                      </a:r>
                      <a:endParaRPr lang="en-US" sz="1200">
                        <a:effectLst/>
                        <a:latin typeface="Cambria"/>
                        <a:ea typeface="Times New Roman"/>
                        <a:cs typeface="Times New Roman"/>
                      </a:endParaRPr>
                    </a:p>
                  </a:txBody>
                  <a:tcPr marL="39471" marR="39471" marT="0" marB="0"/>
                </a:tc>
                <a:tc>
                  <a:txBody>
                    <a:bodyPr/>
                    <a:lstStyle/>
                    <a:p>
                      <a:pPr marL="0" marR="0">
                        <a:spcBef>
                          <a:spcPts val="0"/>
                        </a:spcBef>
                        <a:spcAft>
                          <a:spcPts val="0"/>
                        </a:spcAft>
                      </a:pPr>
                      <a:r>
                        <a:rPr lang="en-US" sz="1200">
                          <a:effectLst/>
                        </a:rPr>
                        <a:t>Thailand (1999)</a:t>
                      </a:r>
                      <a:endParaRPr lang="en-US" sz="1200">
                        <a:effectLst/>
                        <a:latin typeface="Cambria"/>
                        <a:ea typeface="Times New Roman"/>
                        <a:cs typeface="Times New Roman"/>
                      </a:endParaRPr>
                    </a:p>
                  </a:txBody>
                  <a:tcPr marL="39471" marR="39471" marT="0" marB="0"/>
                </a:tc>
                <a:tc vMerge="1">
                  <a:txBody>
                    <a:bodyPr/>
                    <a:lstStyle/>
                    <a:p>
                      <a:endParaRPr lang="en-US"/>
                    </a:p>
                  </a:txBody>
                  <a:tcPr/>
                </a:tc>
                <a:tc>
                  <a:txBody>
                    <a:bodyPr/>
                    <a:lstStyle/>
                    <a:p>
                      <a:pPr marL="0" marR="0" algn="ctr">
                        <a:spcBef>
                          <a:spcPts val="0"/>
                        </a:spcBef>
                        <a:spcAft>
                          <a:spcPts val="0"/>
                        </a:spcAft>
                      </a:pPr>
                      <a:r>
                        <a:rPr lang="en-US" sz="1200">
                          <a:effectLst/>
                        </a:rPr>
                        <a:t>81%</a:t>
                      </a:r>
                      <a:endParaRPr lang="en-US" sz="1200">
                        <a:effectLst/>
                        <a:latin typeface="Cambria"/>
                        <a:ea typeface="Times New Roman"/>
                        <a:cs typeface="Times New Roman"/>
                      </a:endParaRPr>
                    </a:p>
                  </a:txBody>
                  <a:tcPr marL="39471" marR="39471" marT="0" marB="0"/>
                </a:tc>
                <a:tc>
                  <a:txBody>
                    <a:bodyPr/>
                    <a:lstStyle/>
                    <a:p>
                      <a:pPr marL="0" marR="0" algn="ctr">
                        <a:spcBef>
                          <a:spcPts val="0"/>
                        </a:spcBef>
                        <a:spcAft>
                          <a:spcPts val="0"/>
                        </a:spcAft>
                      </a:pPr>
                      <a:r>
                        <a:rPr lang="en-US" sz="1200">
                          <a:effectLst/>
                        </a:rPr>
                        <a:t>-</a:t>
                      </a:r>
                      <a:endParaRPr lang="en-US" sz="1200">
                        <a:effectLst/>
                        <a:latin typeface="Cambria"/>
                        <a:ea typeface="Times New Roman"/>
                        <a:cs typeface="Times New Roman"/>
                      </a:endParaRPr>
                    </a:p>
                  </a:txBody>
                  <a:tcPr marL="39471" marR="39471" marT="0" marB="0"/>
                </a:tc>
                <a:extLst>
                  <a:ext uri="{0D108BD9-81ED-4DB2-BD59-A6C34878D82A}">
                    <a16:rowId xmlns:a16="http://schemas.microsoft.com/office/drawing/2014/main" val="10011"/>
                  </a:ext>
                </a:extLst>
              </a:tr>
              <a:tr h="180658">
                <a:tc>
                  <a:txBody>
                    <a:bodyPr/>
                    <a:lstStyle/>
                    <a:p>
                      <a:pPr marL="0" marR="0">
                        <a:spcBef>
                          <a:spcPts val="0"/>
                        </a:spcBef>
                        <a:spcAft>
                          <a:spcPts val="0"/>
                        </a:spcAft>
                      </a:pPr>
                      <a:r>
                        <a:rPr lang="en-US" sz="1200">
                          <a:effectLst/>
                        </a:rPr>
                        <a:t>Nathan Associates </a:t>
                      </a:r>
                      <a:endParaRPr lang="en-US" sz="1200">
                        <a:effectLst/>
                        <a:latin typeface="Cambria"/>
                        <a:ea typeface="Times New Roman"/>
                        <a:cs typeface="Times New Roman"/>
                      </a:endParaRPr>
                    </a:p>
                  </a:txBody>
                  <a:tcPr marL="39471" marR="39471" marT="0" marB="0"/>
                </a:tc>
                <a:tc>
                  <a:txBody>
                    <a:bodyPr/>
                    <a:lstStyle/>
                    <a:p>
                      <a:pPr marL="0" marR="0">
                        <a:spcBef>
                          <a:spcPts val="0"/>
                        </a:spcBef>
                        <a:spcAft>
                          <a:spcPts val="0"/>
                        </a:spcAft>
                      </a:pPr>
                      <a:r>
                        <a:rPr lang="en-US" sz="1200">
                          <a:effectLst/>
                        </a:rPr>
                        <a:t>Mozambique (2009)</a:t>
                      </a:r>
                      <a:endParaRPr lang="en-US" sz="1200">
                        <a:effectLst/>
                        <a:latin typeface="Cambria"/>
                        <a:ea typeface="Times New Roman"/>
                        <a:cs typeface="Times New Roman"/>
                      </a:endParaRPr>
                    </a:p>
                  </a:txBody>
                  <a:tcPr marL="39471" marR="39471" marT="0" marB="0"/>
                </a:tc>
                <a:tc vMerge="1">
                  <a:txBody>
                    <a:bodyPr/>
                    <a:lstStyle/>
                    <a:p>
                      <a:endParaRPr lang="en-US"/>
                    </a:p>
                  </a:txBody>
                  <a:tcPr/>
                </a:tc>
                <a:tc>
                  <a:txBody>
                    <a:bodyPr/>
                    <a:lstStyle/>
                    <a:p>
                      <a:pPr marL="0" marR="0" algn="ctr">
                        <a:spcBef>
                          <a:spcPts val="0"/>
                        </a:spcBef>
                        <a:spcAft>
                          <a:spcPts val="0"/>
                        </a:spcAft>
                      </a:pPr>
                      <a:r>
                        <a:rPr lang="en-US" sz="1200">
                          <a:effectLst/>
                        </a:rPr>
                        <a:t>78%</a:t>
                      </a:r>
                      <a:endParaRPr lang="en-US" sz="1200">
                        <a:effectLst/>
                        <a:latin typeface="Cambria"/>
                        <a:ea typeface="Times New Roman"/>
                        <a:cs typeface="Times New Roman"/>
                      </a:endParaRPr>
                    </a:p>
                  </a:txBody>
                  <a:tcPr marL="39471" marR="39471" marT="0" marB="0"/>
                </a:tc>
                <a:tc>
                  <a:txBody>
                    <a:bodyPr/>
                    <a:lstStyle/>
                    <a:p>
                      <a:pPr marL="0" marR="0" algn="ctr">
                        <a:spcBef>
                          <a:spcPts val="0"/>
                        </a:spcBef>
                        <a:spcAft>
                          <a:spcPts val="0"/>
                        </a:spcAft>
                      </a:pPr>
                      <a:r>
                        <a:rPr lang="en-US" sz="1200">
                          <a:effectLst/>
                        </a:rPr>
                        <a:t>13%</a:t>
                      </a:r>
                      <a:endParaRPr lang="en-US" sz="1200">
                        <a:effectLst/>
                        <a:latin typeface="Cambria"/>
                        <a:ea typeface="Times New Roman"/>
                        <a:cs typeface="Times New Roman"/>
                      </a:endParaRPr>
                    </a:p>
                  </a:txBody>
                  <a:tcPr marL="39471" marR="39471" marT="0" marB="0"/>
                </a:tc>
                <a:extLst>
                  <a:ext uri="{0D108BD9-81ED-4DB2-BD59-A6C34878D82A}">
                    <a16:rowId xmlns:a16="http://schemas.microsoft.com/office/drawing/2014/main" val="10012"/>
                  </a:ext>
                </a:extLst>
              </a:tr>
              <a:tr h="556260">
                <a:tc>
                  <a:txBody>
                    <a:bodyPr/>
                    <a:lstStyle/>
                    <a:p>
                      <a:pPr marL="0" marR="0">
                        <a:spcBef>
                          <a:spcPts val="0"/>
                        </a:spcBef>
                        <a:spcAft>
                          <a:spcPts val="0"/>
                        </a:spcAft>
                      </a:pPr>
                      <a:r>
                        <a:rPr lang="en-US" sz="1200">
                          <a:effectLst/>
                        </a:rPr>
                        <a:t>Guisinger and Associates (1985)</a:t>
                      </a:r>
                      <a:endParaRPr lang="en-US" sz="1200">
                        <a:effectLst/>
                        <a:latin typeface="Cambria"/>
                        <a:ea typeface="Times New Roman"/>
                        <a:cs typeface="Times New Roman"/>
                      </a:endParaRPr>
                    </a:p>
                  </a:txBody>
                  <a:tcPr marL="39471" marR="39471" marT="0" marB="0"/>
                </a:tc>
                <a:tc>
                  <a:txBody>
                    <a:bodyPr/>
                    <a:lstStyle/>
                    <a:p>
                      <a:pPr marL="0" marR="0">
                        <a:spcBef>
                          <a:spcPts val="0"/>
                        </a:spcBef>
                        <a:spcAft>
                          <a:spcPts val="0"/>
                        </a:spcAft>
                      </a:pPr>
                      <a:r>
                        <a:rPr lang="en-US" sz="1200">
                          <a:effectLst/>
                        </a:rPr>
                        <a:t>Investment incentives and performance requirements for export-oriented firms</a:t>
                      </a:r>
                      <a:endParaRPr lang="en-US" sz="1200">
                        <a:effectLst/>
                        <a:latin typeface="Cambria"/>
                        <a:ea typeface="Times New Roman"/>
                        <a:cs typeface="Times New Roman"/>
                      </a:endParaRPr>
                    </a:p>
                  </a:txBody>
                  <a:tcPr marL="39471" marR="39471" marT="0" marB="0"/>
                </a:tc>
                <a:tc vMerge="1">
                  <a:txBody>
                    <a:bodyPr/>
                    <a:lstStyle/>
                    <a:p>
                      <a:endParaRPr lang="en-US"/>
                    </a:p>
                  </a:txBody>
                  <a:tcPr/>
                </a:tc>
                <a:tc>
                  <a:txBody>
                    <a:bodyPr/>
                    <a:lstStyle/>
                    <a:p>
                      <a:pPr marL="0" marR="0" algn="ctr">
                        <a:spcBef>
                          <a:spcPts val="0"/>
                        </a:spcBef>
                        <a:spcAft>
                          <a:spcPts val="0"/>
                        </a:spcAft>
                      </a:pPr>
                      <a:r>
                        <a:rPr lang="en-US" sz="1200">
                          <a:effectLst/>
                        </a:rPr>
                        <a:t>33%</a:t>
                      </a:r>
                      <a:endParaRPr lang="en-US" sz="1200">
                        <a:effectLst/>
                        <a:latin typeface="Cambria"/>
                        <a:ea typeface="Times New Roman"/>
                        <a:cs typeface="Times New Roman"/>
                      </a:endParaRPr>
                    </a:p>
                  </a:txBody>
                  <a:tcPr marL="39471" marR="39471" marT="0" marB="0"/>
                </a:tc>
                <a:tc>
                  <a:txBody>
                    <a:bodyPr/>
                    <a:lstStyle/>
                    <a:p>
                      <a:pPr marL="0" marR="0">
                        <a:spcBef>
                          <a:spcPts val="0"/>
                        </a:spcBef>
                        <a:spcAft>
                          <a:spcPts val="0"/>
                        </a:spcAft>
                      </a:pPr>
                      <a:r>
                        <a:rPr lang="en-US" sz="1200">
                          <a:effectLst/>
                        </a:rPr>
                        <a:t> </a:t>
                      </a:r>
                      <a:endParaRPr lang="en-US" sz="1200">
                        <a:effectLst/>
                        <a:latin typeface="Cambria"/>
                        <a:ea typeface="Times New Roman"/>
                        <a:cs typeface="Times New Roman"/>
                      </a:endParaRPr>
                    </a:p>
                  </a:txBody>
                  <a:tcPr marL="39471" marR="39471" marT="0" marB="0"/>
                </a:tc>
                <a:extLst>
                  <a:ext uri="{0D108BD9-81ED-4DB2-BD59-A6C34878D82A}">
                    <a16:rowId xmlns:a16="http://schemas.microsoft.com/office/drawing/2014/main" val="10013"/>
                  </a:ext>
                </a:extLst>
              </a:tr>
              <a:tr h="502801">
                <a:tc>
                  <a:txBody>
                    <a:bodyPr/>
                    <a:lstStyle/>
                    <a:p>
                      <a:pPr marL="0" marR="0">
                        <a:spcBef>
                          <a:spcPts val="0"/>
                        </a:spcBef>
                        <a:spcAft>
                          <a:spcPts val="0"/>
                        </a:spcAft>
                      </a:pPr>
                      <a:r>
                        <a:rPr lang="en-US" sz="1200" dirty="0" err="1">
                          <a:effectLst/>
                        </a:rPr>
                        <a:t>Reuber</a:t>
                      </a:r>
                      <a:r>
                        <a:rPr lang="en-US" sz="1200" dirty="0">
                          <a:effectLst/>
                        </a:rPr>
                        <a:t> (1973) </a:t>
                      </a:r>
                      <a:endParaRPr lang="en-US" sz="1200" dirty="0">
                        <a:effectLst/>
                        <a:latin typeface="Cambria"/>
                        <a:ea typeface="Times New Roman"/>
                        <a:cs typeface="Times New Roman"/>
                      </a:endParaRPr>
                    </a:p>
                  </a:txBody>
                  <a:tcPr marL="39471" marR="39471" marT="0" marB="0"/>
                </a:tc>
                <a:tc>
                  <a:txBody>
                    <a:bodyPr/>
                    <a:lstStyle/>
                    <a:p>
                      <a:pPr marL="0" marR="0">
                        <a:spcBef>
                          <a:spcPts val="0"/>
                        </a:spcBef>
                        <a:spcAft>
                          <a:spcPts val="0"/>
                        </a:spcAft>
                      </a:pPr>
                      <a:r>
                        <a:rPr lang="en-US" sz="1200">
                          <a:effectLst/>
                        </a:rPr>
                        <a:t>FDI and market orientation</a:t>
                      </a:r>
                      <a:endParaRPr lang="en-US" sz="1200">
                        <a:effectLst/>
                        <a:latin typeface="Cambria"/>
                        <a:ea typeface="Times New Roman"/>
                        <a:cs typeface="Times New Roman"/>
                      </a:endParaRPr>
                    </a:p>
                  </a:txBody>
                  <a:tcPr marL="39471" marR="39471" marT="0" marB="0"/>
                </a:tc>
                <a:tc vMerge="1">
                  <a:txBody>
                    <a:bodyPr/>
                    <a:lstStyle/>
                    <a:p>
                      <a:endParaRPr lang="en-US"/>
                    </a:p>
                  </a:txBody>
                  <a:tcPr/>
                </a:tc>
                <a:tc>
                  <a:txBody>
                    <a:bodyPr/>
                    <a:lstStyle/>
                    <a:p>
                      <a:pPr marL="0" marR="0">
                        <a:spcBef>
                          <a:spcPts val="0"/>
                        </a:spcBef>
                        <a:spcAft>
                          <a:spcPts val="0"/>
                        </a:spcAft>
                      </a:pPr>
                      <a:r>
                        <a:rPr lang="en-US" sz="1200" dirty="0">
                          <a:effectLst/>
                        </a:rPr>
                        <a:t>52% for export-oriented firms</a:t>
                      </a:r>
                      <a:endParaRPr lang="en-US" sz="1200" dirty="0">
                        <a:effectLst/>
                        <a:latin typeface="Cambria"/>
                        <a:ea typeface="Times New Roman"/>
                        <a:cs typeface="Times New Roman"/>
                      </a:endParaRPr>
                    </a:p>
                  </a:txBody>
                  <a:tcPr marL="39471" marR="39471" marT="0" marB="0"/>
                </a:tc>
                <a:tc>
                  <a:txBody>
                    <a:bodyPr/>
                    <a:lstStyle/>
                    <a:p>
                      <a:pPr marL="0" marR="0">
                        <a:spcBef>
                          <a:spcPts val="0"/>
                        </a:spcBef>
                        <a:spcAft>
                          <a:spcPts val="0"/>
                        </a:spcAft>
                      </a:pPr>
                      <a:r>
                        <a:rPr lang="en-US" sz="1200">
                          <a:effectLst/>
                        </a:rPr>
                        <a:t> </a:t>
                      </a:r>
                      <a:endParaRPr lang="en-US" sz="1200">
                        <a:effectLst/>
                        <a:latin typeface="Cambria"/>
                        <a:ea typeface="Times New Roman"/>
                        <a:cs typeface="Times New Roman"/>
                      </a:endParaRPr>
                    </a:p>
                  </a:txBody>
                  <a:tcPr marL="39471" marR="39471" marT="0" marB="0"/>
                </a:tc>
                <a:extLst>
                  <a:ext uri="{0D108BD9-81ED-4DB2-BD59-A6C34878D82A}">
                    <a16:rowId xmlns:a16="http://schemas.microsoft.com/office/drawing/2014/main" val="10014"/>
                  </a:ext>
                </a:extLst>
              </a:tr>
              <a:tr h="544314">
                <a:tc>
                  <a:txBody>
                    <a:bodyPr/>
                    <a:lstStyle/>
                    <a:p>
                      <a:pPr marL="0" marR="0">
                        <a:spcBef>
                          <a:spcPts val="0"/>
                        </a:spcBef>
                        <a:spcAft>
                          <a:spcPts val="0"/>
                        </a:spcAft>
                      </a:pPr>
                      <a:r>
                        <a:rPr lang="en-US" sz="1200" dirty="0" err="1">
                          <a:effectLst/>
                        </a:rPr>
                        <a:t>Mckinsey</a:t>
                      </a:r>
                      <a:r>
                        <a:rPr lang="en-US" sz="1200" dirty="0">
                          <a:effectLst/>
                        </a:rPr>
                        <a:t>—MNE investment in developing economies (2003)</a:t>
                      </a:r>
                      <a:endParaRPr lang="en-US" sz="1200" dirty="0">
                        <a:effectLst/>
                        <a:latin typeface="Cambria"/>
                        <a:ea typeface="Times New Roman"/>
                        <a:cs typeface="Times New Roman"/>
                      </a:endParaRPr>
                    </a:p>
                  </a:txBody>
                  <a:tcPr marL="39471" marR="39471" marT="0" marB="0"/>
                </a:tc>
                <a:tc>
                  <a:txBody>
                    <a:bodyPr/>
                    <a:lstStyle/>
                    <a:p>
                      <a:pPr marL="0" marR="0">
                        <a:spcBef>
                          <a:spcPts val="0"/>
                        </a:spcBef>
                        <a:spcAft>
                          <a:spcPts val="0"/>
                        </a:spcAft>
                      </a:pPr>
                      <a:r>
                        <a:rPr lang="en-US" sz="1200">
                          <a:effectLst/>
                        </a:rPr>
                        <a:t>Business process outsourcing (BPO) and automobile sectors in India (2003)</a:t>
                      </a:r>
                      <a:endParaRPr lang="en-US" sz="1200">
                        <a:effectLst/>
                        <a:latin typeface="Cambria"/>
                        <a:ea typeface="Times New Roman"/>
                        <a:cs typeface="Times New Roman"/>
                      </a:endParaRPr>
                    </a:p>
                  </a:txBody>
                  <a:tcPr marL="39471" marR="39471" marT="0" marB="0"/>
                </a:tc>
                <a:tc gridSpan="2">
                  <a:txBody>
                    <a:bodyPr/>
                    <a:lstStyle/>
                    <a:p>
                      <a:pPr marL="0" marR="0">
                        <a:spcBef>
                          <a:spcPts val="0"/>
                        </a:spcBef>
                        <a:spcAft>
                          <a:spcPts val="0"/>
                        </a:spcAft>
                      </a:pPr>
                      <a:r>
                        <a:rPr lang="en-US" sz="1200">
                          <a:effectLst/>
                        </a:rPr>
                        <a:t>Incentives not among top 3 factors driving location decisions</a:t>
                      </a:r>
                      <a:endParaRPr lang="en-US" sz="1200">
                        <a:effectLst/>
                        <a:latin typeface="Cambria"/>
                        <a:ea typeface="Times New Roman"/>
                        <a:cs typeface="Times New Roman"/>
                      </a:endParaRPr>
                    </a:p>
                  </a:txBody>
                  <a:tcPr marL="39471" marR="39471" marT="0" marB="0"/>
                </a:tc>
                <a:tc hMerge="1">
                  <a:txBody>
                    <a:bodyPr/>
                    <a:lstStyle/>
                    <a:p>
                      <a:endParaRPr lang="en-US"/>
                    </a:p>
                  </a:txBody>
                  <a:tcPr/>
                </a:tc>
                <a:tc>
                  <a:txBody>
                    <a:bodyPr/>
                    <a:lstStyle/>
                    <a:p>
                      <a:pPr marL="0" marR="0">
                        <a:spcBef>
                          <a:spcPts val="0"/>
                        </a:spcBef>
                        <a:spcAft>
                          <a:spcPts val="0"/>
                        </a:spcAft>
                      </a:pPr>
                      <a:r>
                        <a:rPr lang="en-US" sz="1200">
                          <a:effectLst/>
                        </a:rPr>
                        <a:t> </a:t>
                      </a:r>
                      <a:endParaRPr lang="en-US" sz="1200">
                        <a:effectLst/>
                        <a:latin typeface="Cambria"/>
                        <a:ea typeface="Times New Roman"/>
                        <a:cs typeface="Times New Roman"/>
                      </a:endParaRPr>
                    </a:p>
                  </a:txBody>
                  <a:tcPr marL="39471" marR="39471" marT="0" marB="0"/>
                </a:tc>
                <a:extLst>
                  <a:ext uri="{0D108BD9-81ED-4DB2-BD59-A6C34878D82A}">
                    <a16:rowId xmlns:a16="http://schemas.microsoft.com/office/drawing/2014/main" val="10015"/>
                  </a:ext>
                </a:extLst>
              </a:tr>
              <a:tr h="361315">
                <a:tc>
                  <a:txBody>
                    <a:bodyPr/>
                    <a:lstStyle/>
                    <a:p>
                      <a:pPr marL="0" marR="0">
                        <a:spcBef>
                          <a:spcPts val="0"/>
                        </a:spcBef>
                        <a:spcAft>
                          <a:spcPts val="0"/>
                        </a:spcAft>
                      </a:pPr>
                      <a:r>
                        <a:rPr lang="en-US" sz="1200">
                          <a:effectLst/>
                        </a:rPr>
                        <a:t>Fortune/Deloitte and Touche (1997)</a:t>
                      </a:r>
                      <a:endParaRPr lang="en-US" sz="1200">
                        <a:effectLst/>
                        <a:latin typeface="Cambria"/>
                        <a:ea typeface="Times New Roman"/>
                        <a:cs typeface="Times New Roman"/>
                      </a:endParaRPr>
                    </a:p>
                  </a:txBody>
                  <a:tcPr marL="39471" marR="39471" marT="0" marB="0"/>
                </a:tc>
                <a:tc>
                  <a:txBody>
                    <a:bodyPr/>
                    <a:lstStyle/>
                    <a:p>
                      <a:pPr marL="0" marR="0">
                        <a:spcBef>
                          <a:spcPts val="0"/>
                        </a:spcBef>
                        <a:spcAft>
                          <a:spcPts val="0"/>
                        </a:spcAft>
                      </a:pPr>
                      <a:r>
                        <a:rPr lang="en-US" sz="1200">
                          <a:effectLst/>
                        </a:rPr>
                        <a:t>Business location study</a:t>
                      </a:r>
                      <a:endParaRPr lang="en-US" sz="1200">
                        <a:effectLst/>
                        <a:latin typeface="Cambria"/>
                        <a:ea typeface="Times New Roman"/>
                        <a:cs typeface="Times New Roman"/>
                      </a:endParaRPr>
                    </a:p>
                  </a:txBody>
                  <a:tcPr marL="39471" marR="39471" marT="0" marB="0"/>
                </a:tc>
                <a:tc gridSpan="2">
                  <a:txBody>
                    <a:bodyPr/>
                    <a:lstStyle/>
                    <a:p>
                      <a:pPr marL="0" marR="0">
                        <a:spcBef>
                          <a:spcPts val="0"/>
                        </a:spcBef>
                        <a:spcAft>
                          <a:spcPts val="0"/>
                        </a:spcAft>
                      </a:pPr>
                      <a:r>
                        <a:rPr lang="en-US" sz="1200">
                          <a:effectLst/>
                        </a:rPr>
                        <a:t>Taxes ranked 13</a:t>
                      </a:r>
                      <a:r>
                        <a:rPr lang="en-US" sz="1200" baseline="30000">
                          <a:effectLst/>
                        </a:rPr>
                        <a:t>th</a:t>
                      </a:r>
                      <a:r>
                        <a:rPr lang="en-US" sz="1200">
                          <a:effectLst/>
                        </a:rPr>
                        <a:t> of 26 factors in importance for investments</a:t>
                      </a:r>
                      <a:endParaRPr lang="en-US" sz="1200">
                        <a:effectLst/>
                        <a:latin typeface="Cambria"/>
                        <a:ea typeface="Times New Roman"/>
                        <a:cs typeface="Times New Roman"/>
                      </a:endParaRPr>
                    </a:p>
                  </a:txBody>
                  <a:tcPr marL="39471" marR="39471" marT="0" marB="0"/>
                </a:tc>
                <a:tc hMerge="1">
                  <a:txBody>
                    <a:bodyPr/>
                    <a:lstStyle/>
                    <a:p>
                      <a:endParaRPr lang="en-US"/>
                    </a:p>
                  </a:txBody>
                  <a:tcPr/>
                </a:tc>
                <a:tc>
                  <a:txBody>
                    <a:bodyPr/>
                    <a:lstStyle/>
                    <a:p>
                      <a:pPr marL="0" marR="0">
                        <a:spcBef>
                          <a:spcPts val="0"/>
                        </a:spcBef>
                        <a:spcAft>
                          <a:spcPts val="0"/>
                        </a:spcAft>
                      </a:pPr>
                      <a:r>
                        <a:rPr lang="en-US" sz="1200">
                          <a:effectLst/>
                        </a:rPr>
                        <a:t> </a:t>
                      </a:r>
                      <a:endParaRPr lang="en-US" sz="1200">
                        <a:effectLst/>
                        <a:latin typeface="Cambria"/>
                        <a:ea typeface="Times New Roman"/>
                        <a:cs typeface="Times New Roman"/>
                      </a:endParaRPr>
                    </a:p>
                  </a:txBody>
                  <a:tcPr marL="39471" marR="39471" marT="0" marB="0"/>
                </a:tc>
                <a:extLst>
                  <a:ext uri="{0D108BD9-81ED-4DB2-BD59-A6C34878D82A}">
                    <a16:rowId xmlns:a16="http://schemas.microsoft.com/office/drawing/2014/main" val="10016"/>
                  </a:ext>
                </a:extLst>
              </a:tr>
              <a:tr h="581455">
                <a:tc>
                  <a:txBody>
                    <a:bodyPr/>
                    <a:lstStyle/>
                    <a:p>
                      <a:pPr marL="0" marR="0">
                        <a:spcBef>
                          <a:spcPts val="0"/>
                        </a:spcBef>
                        <a:spcAft>
                          <a:spcPts val="0"/>
                        </a:spcAft>
                      </a:pPr>
                      <a:r>
                        <a:rPr lang="en-US" sz="1200">
                          <a:effectLst/>
                        </a:rPr>
                        <a:t>G–30 (1984)</a:t>
                      </a:r>
                      <a:endParaRPr lang="en-US" sz="1200">
                        <a:effectLst/>
                        <a:latin typeface="Cambria"/>
                        <a:ea typeface="Times New Roman"/>
                        <a:cs typeface="Times New Roman"/>
                      </a:endParaRPr>
                    </a:p>
                  </a:txBody>
                  <a:tcPr marL="39471" marR="39471" marT="0" marB="0"/>
                </a:tc>
                <a:tc>
                  <a:txBody>
                    <a:bodyPr/>
                    <a:lstStyle/>
                    <a:p>
                      <a:pPr marL="0" marR="0">
                        <a:spcBef>
                          <a:spcPts val="0"/>
                        </a:spcBef>
                        <a:spcAft>
                          <a:spcPts val="0"/>
                        </a:spcAft>
                      </a:pPr>
                      <a:r>
                        <a:rPr lang="en-US" sz="1200">
                          <a:effectLst/>
                        </a:rPr>
                        <a:t>Study of 52 multinational corporations covering half of world’s FDI stock</a:t>
                      </a:r>
                      <a:endParaRPr lang="en-US" sz="1200">
                        <a:effectLst/>
                        <a:latin typeface="Cambria"/>
                        <a:ea typeface="Times New Roman"/>
                        <a:cs typeface="Times New Roman"/>
                      </a:endParaRPr>
                    </a:p>
                  </a:txBody>
                  <a:tcPr marL="39471" marR="39471" marT="0" marB="0"/>
                </a:tc>
                <a:tc gridSpan="2">
                  <a:txBody>
                    <a:bodyPr/>
                    <a:lstStyle/>
                    <a:p>
                      <a:pPr marL="0" marR="0">
                        <a:spcBef>
                          <a:spcPts val="0"/>
                        </a:spcBef>
                        <a:spcAft>
                          <a:spcPts val="0"/>
                        </a:spcAft>
                      </a:pPr>
                      <a:r>
                        <a:rPr lang="en-US" sz="1200" dirty="0">
                          <a:effectLst/>
                        </a:rPr>
                        <a:t>Incentives ranked 7</a:t>
                      </a:r>
                      <a:r>
                        <a:rPr lang="en-US" sz="1200" baseline="30000" dirty="0">
                          <a:effectLst/>
                        </a:rPr>
                        <a:t>th</a:t>
                      </a:r>
                      <a:r>
                        <a:rPr lang="en-US" sz="1200" dirty="0">
                          <a:effectLst/>
                        </a:rPr>
                        <a:t> in importance for investments</a:t>
                      </a:r>
                      <a:endParaRPr lang="en-US" sz="1200" dirty="0">
                        <a:effectLst/>
                        <a:latin typeface="Cambria"/>
                        <a:ea typeface="Times New Roman"/>
                        <a:cs typeface="Times New Roman"/>
                      </a:endParaRPr>
                    </a:p>
                  </a:txBody>
                  <a:tcPr marL="39471" marR="39471" marT="0" marB="0"/>
                </a:tc>
                <a:tc hMerge="1">
                  <a:txBody>
                    <a:bodyPr/>
                    <a:lstStyle/>
                    <a:p>
                      <a:endParaRPr lang="en-US"/>
                    </a:p>
                  </a:txBody>
                  <a:tcPr/>
                </a:tc>
                <a:tc>
                  <a:txBody>
                    <a:bodyPr/>
                    <a:lstStyle/>
                    <a:p>
                      <a:pPr marL="0" marR="0">
                        <a:spcBef>
                          <a:spcPts val="0"/>
                        </a:spcBef>
                        <a:spcAft>
                          <a:spcPts val="0"/>
                        </a:spcAft>
                      </a:pPr>
                      <a:r>
                        <a:rPr lang="en-US" sz="1200" dirty="0">
                          <a:effectLst/>
                        </a:rPr>
                        <a:t> </a:t>
                      </a:r>
                      <a:endParaRPr lang="en-US" sz="1200" dirty="0">
                        <a:effectLst/>
                        <a:latin typeface="Cambria"/>
                        <a:ea typeface="Times New Roman"/>
                        <a:cs typeface="Times New Roman"/>
                      </a:endParaRPr>
                    </a:p>
                  </a:txBody>
                  <a:tcPr marL="39471" marR="39471" marT="0" marB="0"/>
                </a:tc>
                <a:extLst>
                  <a:ext uri="{0D108BD9-81ED-4DB2-BD59-A6C34878D82A}">
                    <a16:rowId xmlns:a16="http://schemas.microsoft.com/office/drawing/2014/main" val="10017"/>
                  </a:ext>
                </a:extLst>
              </a:tr>
            </a:tbl>
          </a:graphicData>
        </a:graphic>
      </p:graphicFrame>
      <p:sp>
        <p:nvSpPr>
          <p:cNvPr id="6" name="Rectangle 1"/>
          <p:cNvSpPr>
            <a:spLocks noChangeArrowheads="1"/>
          </p:cNvSpPr>
          <p:nvPr/>
        </p:nvSpPr>
        <p:spPr bwMode="auto">
          <a:xfrm>
            <a:off x="2828925" y="1570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6627715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57200" y="4419600"/>
            <a:ext cx="6934200" cy="457200"/>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57200" y="1600200"/>
            <a:ext cx="8229600" cy="4525963"/>
          </a:xfrm>
        </p:spPr>
        <p:txBody>
          <a:bodyPr>
            <a:normAutofit lnSpcReduction="10000"/>
          </a:bodyPr>
          <a:lstStyle/>
          <a:p>
            <a:r>
              <a:rPr lang="en-US" sz="2400" dirty="0"/>
              <a:t>The Incentives Framework </a:t>
            </a:r>
          </a:p>
          <a:p>
            <a:r>
              <a:rPr lang="en-US" sz="2400" dirty="0"/>
              <a:t>The econometric evidence</a:t>
            </a:r>
          </a:p>
          <a:p>
            <a:pPr lvl="1"/>
            <a:r>
              <a:rPr lang="en-US" sz="2400" dirty="0"/>
              <a:t>Current literature</a:t>
            </a:r>
          </a:p>
          <a:p>
            <a:pPr lvl="1"/>
            <a:r>
              <a:rPr lang="en-US" sz="2400" dirty="0"/>
              <a:t>Investment Climate Department research</a:t>
            </a:r>
          </a:p>
          <a:p>
            <a:r>
              <a:rPr lang="en-US" sz="2400" dirty="0"/>
              <a:t>The survey evidence</a:t>
            </a:r>
          </a:p>
          <a:p>
            <a:pPr lvl="1"/>
            <a:r>
              <a:rPr lang="en-US" sz="2400" dirty="0"/>
              <a:t>Previous surveys</a:t>
            </a:r>
          </a:p>
          <a:p>
            <a:pPr lvl="1"/>
            <a:r>
              <a:rPr lang="en-US" sz="2400" dirty="0"/>
              <a:t>Investment Climate Advisory’s surveys</a:t>
            </a:r>
          </a:p>
          <a:p>
            <a:r>
              <a:rPr lang="en-US" sz="2400" dirty="0"/>
              <a:t>Incentives and Public Goods</a:t>
            </a:r>
          </a:p>
          <a:p>
            <a:r>
              <a:rPr lang="en-US" sz="2400" dirty="0"/>
              <a:t>Cost of Incentives</a:t>
            </a:r>
          </a:p>
          <a:p>
            <a:r>
              <a:rPr lang="en-US" sz="2400" dirty="0"/>
              <a:t>Political Economy</a:t>
            </a:r>
          </a:p>
          <a:p>
            <a:r>
              <a:rPr lang="en-US" sz="2400" dirty="0"/>
              <a:t>Policy advice</a:t>
            </a:r>
          </a:p>
          <a:p>
            <a:endParaRPr lang="en-US" sz="2400" dirty="0"/>
          </a:p>
          <a:p>
            <a:endParaRPr lang="en-US" sz="2400" dirty="0"/>
          </a:p>
          <a:p>
            <a:endParaRPr lang="en-US" sz="2400" dirty="0"/>
          </a:p>
          <a:p>
            <a:endParaRPr lang="en-US" sz="2400" dirty="0"/>
          </a:p>
          <a:p>
            <a:endParaRPr lang="en-US" sz="2400" dirty="0"/>
          </a:p>
        </p:txBody>
      </p:sp>
      <p:sp>
        <p:nvSpPr>
          <p:cNvPr id="5" name="Slide Number Placeholder 4"/>
          <p:cNvSpPr>
            <a:spLocks noGrp="1"/>
          </p:cNvSpPr>
          <p:nvPr>
            <p:ph type="sldNum" sz="quarter" idx="12"/>
          </p:nvPr>
        </p:nvSpPr>
        <p:spPr/>
        <p:txBody>
          <a:bodyPr/>
          <a:lstStyle/>
          <a:p>
            <a:pPr>
              <a:defRPr/>
            </a:pPr>
            <a:fld id="{ADF31621-AB54-4775-B102-4DF18FEE075B}" type="slidenum">
              <a:rPr lang="en-US" smtClean="0"/>
              <a:pPr>
                <a:defRPr/>
              </a:pPr>
              <a:t>25</a:t>
            </a:fld>
            <a:endParaRPr lang="en-US"/>
          </a:p>
        </p:txBody>
      </p:sp>
      <p:sp>
        <p:nvSpPr>
          <p:cNvPr id="7" name="Title 1"/>
          <p:cNvSpPr txBox="1">
            <a:spLocks/>
          </p:cNvSpPr>
          <p:nvPr/>
        </p:nvSpPr>
        <p:spPr bwMode="auto">
          <a:xfrm>
            <a:off x="0" y="0"/>
            <a:ext cx="82296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0" i="0" u="none" strike="noStrike" kern="1200" cap="none" spc="0" normalizeH="0" baseline="0" noProof="0" dirty="0">
                <a:ln>
                  <a:noFill/>
                </a:ln>
                <a:solidFill>
                  <a:schemeClr val="tx1"/>
                </a:solidFill>
                <a:effectLst/>
                <a:uLnTx/>
                <a:uFillTx/>
                <a:latin typeface="+mj-lt"/>
                <a:ea typeface="+mj-ea"/>
                <a:cs typeface="+mj-cs"/>
              </a:rPr>
              <a:t>Plan of the Presentation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715962"/>
          </a:xfrm>
        </p:spPr>
        <p:txBody>
          <a:bodyPr/>
          <a:lstStyle/>
          <a:p>
            <a:pPr algn="l"/>
            <a:r>
              <a:rPr lang="en-US" sz="3200" dirty="0"/>
              <a:t>Incentives and Public Goods</a:t>
            </a:r>
          </a:p>
        </p:txBody>
      </p:sp>
      <p:sp>
        <p:nvSpPr>
          <p:cNvPr id="3" name="Content Placeholder 2"/>
          <p:cNvSpPr>
            <a:spLocks noGrp="1"/>
          </p:cNvSpPr>
          <p:nvPr>
            <p:ph idx="1"/>
          </p:nvPr>
        </p:nvSpPr>
        <p:spPr>
          <a:xfrm>
            <a:off x="381000" y="1295400"/>
            <a:ext cx="8305800" cy="4876800"/>
          </a:xfrm>
        </p:spPr>
        <p:txBody>
          <a:bodyPr/>
          <a:lstStyle/>
          <a:p>
            <a:r>
              <a:rPr lang="en-US" sz="2800" dirty="0"/>
              <a:t>Investment incentives are recommended  when</a:t>
            </a:r>
          </a:p>
          <a:p>
            <a:pPr lvl="1"/>
            <a:r>
              <a:rPr lang="en-US" sz="2400" dirty="0"/>
              <a:t>investment assets available to general public</a:t>
            </a:r>
          </a:p>
          <a:p>
            <a:pPr lvl="2"/>
            <a:r>
              <a:rPr lang="en-US" sz="2000" dirty="0"/>
              <a:t>This is just another way to pay for public goods</a:t>
            </a:r>
          </a:p>
          <a:p>
            <a:pPr lvl="1"/>
            <a:r>
              <a:rPr lang="en-US" sz="2400" dirty="0"/>
              <a:t>investments generate positive externalities</a:t>
            </a:r>
          </a:p>
          <a:p>
            <a:pPr lvl="2"/>
            <a:r>
              <a:rPr lang="en-US" sz="2000" dirty="0"/>
              <a:t>Encouraging Green Technologies</a:t>
            </a:r>
          </a:p>
          <a:p>
            <a:pPr lvl="2"/>
            <a:r>
              <a:rPr lang="en-US" sz="2000" dirty="0"/>
              <a:t>Upgrading skills of workers</a:t>
            </a:r>
          </a:p>
          <a:p>
            <a:pPr lvl="2"/>
            <a:r>
              <a:rPr lang="en-US" sz="2000" dirty="0"/>
              <a:t>Anchor investments (slippery slope but have to be justified)</a:t>
            </a:r>
          </a:p>
          <a:p>
            <a:endParaRPr lang="en-US" sz="2800" dirty="0"/>
          </a:p>
        </p:txBody>
      </p:sp>
      <p:sp>
        <p:nvSpPr>
          <p:cNvPr id="5" name="Slide Number Placeholder 4"/>
          <p:cNvSpPr>
            <a:spLocks noGrp="1"/>
          </p:cNvSpPr>
          <p:nvPr>
            <p:ph type="sldNum" sz="quarter" idx="12"/>
          </p:nvPr>
        </p:nvSpPr>
        <p:spPr/>
        <p:txBody>
          <a:bodyPr/>
          <a:lstStyle/>
          <a:p>
            <a:pPr>
              <a:defRPr/>
            </a:pPr>
            <a:fld id="{ADF31621-AB54-4775-B102-4DF18FEE075B}" type="slidenum">
              <a:rPr lang="en-US" smtClean="0"/>
              <a:pPr>
                <a:defRPr/>
              </a:pPr>
              <a:t>26</a:t>
            </a:fld>
            <a:endParaRPr lang="en-US"/>
          </a:p>
        </p:txBody>
      </p:sp>
      <p:sp>
        <p:nvSpPr>
          <p:cNvPr id="6" name="Footer Placeholder 3"/>
          <p:cNvSpPr txBox="1">
            <a:spLocks/>
          </p:cNvSpPr>
          <p:nvPr/>
        </p:nvSpPr>
        <p:spPr>
          <a:xfrm>
            <a:off x="304800" y="6280150"/>
            <a:ext cx="7924800" cy="425450"/>
          </a:xfrm>
          <a:prstGeom prst="rect">
            <a:avLst/>
          </a:prstGeom>
        </p:spPr>
        <p:txBody>
          <a:bodyPr vert="horz" lIns="91440" tIns="45720" rIns="91440" bIns="45720" rtlCol="0" anchor="ctr"/>
          <a:lstStyle/>
          <a:p>
            <a:pPr marL="228600" marR="0" lvl="0" indent="-228600"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effectLst/>
                <a:uLnTx/>
                <a:uFillTx/>
                <a:latin typeface="+mn-lt"/>
                <a:ea typeface="+mn-ea"/>
                <a:cs typeface="+mn-cs"/>
              </a:rPr>
              <a:t>*: First best is to tackle</a:t>
            </a:r>
            <a:r>
              <a:rPr kumimoji="0" lang="en-US" sz="1400" b="0" i="0" u="none" strike="noStrike" kern="1200" cap="none" spc="0" normalizeH="0" noProof="0" dirty="0">
                <a:ln>
                  <a:noFill/>
                </a:ln>
                <a:effectLst/>
                <a:uLnTx/>
                <a:uFillTx/>
                <a:latin typeface="+mn-lt"/>
                <a:ea typeface="+mn-ea"/>
                <a:cs typeface="+mn-cs"/>
              </a:rPr>
              <a:t> the tax competition issue</a:t>
            </a:r>
            <a:endParaRPr kumimoji="0" lang="en-US" sz="1400" b="0" i="0" u="none" strike="noStrike" kern="1200" cap="none" spc="0" normalizeH="0" baseline="0" noProof="0" dirty="0">
              <a:ln>
                <a:noFill/>
              </a:ln>
              <a:effectLst/>
              <a:uLnTx/>
              <a:uFillTx/>
              <a:latin typeface="+mn-lt"/>
              <a:ea typeface="+mn-ea"/>
              <a:cs typeface="+mn-c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pPr algn="l"/>
            <a:r>
              <a:rPr lang="en-US" dirty="0"/>
              <a:t>Tax competition</a:t>
            </a:r>
          </a:p>
        </p:txBody>
      </p:sp>
      <p:sp>
        <p:nvSpPr>
          <p:cNvPr id="3" name="Content Placeholder 2"/>
          <p:cNvSpPr>
            <a:spLocks noGrp="1"/>
          </p:cNvSpPr>
          <p:nvPr>
            <p:ph idx="1"/>
          </p:nvPr>
        </p:nvSpPr>
        <p:spPr>
          <a:xfrm>
            <a:off x="457200" y="1066800"/>
            <a:ext cx="8229600" cy="5105400"/>
          </a:xfrm>
        </p:spPr>
        <p:txBody>
          <a:bodyPr/>
          <a:lstStyle/>
          <a:p>
            <a:r>
              <a:rPr lang="en-US" sz="2400" dirty="0"/>
              <a:t>Race to the bottom</a:t>
            </a:r>
          </a:p>
          <a:p>
            <a:pPr lvl="1"/>
            <a:r>
              <a:rPr lang="en-US" sz="2000" dirty="0"/>
              <a:t>Evidence shows that countries compete </a:t>
            </a:r>
          </a:p>
          <a:p>
            <a:pPr lvl="2"/>
            <a:r>
              <a:rPr lang="en-US" sz="1800" dirty="0"/>
              <a:t>by lowering tax rates</a:t>
            </a:r>
          </a:p>
          <a:p>
            <a:pPr lvl="2"/>
            <a:r>
              <a:rPr lang="en-US" sz="1800" dirty="0"/>
              <a:t>by providing more attractive tax holidays (</a:t>
            </a:r>
            <a:r>
              <a:rPr lang="en-US" sz="1800" dirty="0" err="1"/>
              <a:t>Klemm</a:t>
            </a:r>
            <a:r>
              <a:rPr lang="en-US" sz="1800" dirty="0"/>
              <a:t> and Van Parys, 2009) </a:t>
            </a:r>
          </a:p>
          <a:p>
            <a:pPr lvl="3"/>
            <a:r>
              <a:rPr lang="en-US" sz="1600" dirty="0"/>
              <a:t>Thought this cannot be extended to other kinds of tax incentives</a:t>
            </a:r>
          </a:p>
          <a:p>
            <a:pPr lvl="1"/>
            <a:r>
              <a:rPr lang="en-US" sz="2400" dirty="0"/>
              <a:t>Fighting off one country with the other is part of a strategy followed by some private sector</a:t>
            </a:r>
          </a:p>
          <a:p>
            <a:pPr lvl="2"/>
            <a:r>
              <a:rPr lang="en-US" sz="2000" dirty="0"/>
              <a:t>However, in many cases the final choice is already made</a:t>
            </a:r>
          </a:p>
          <a:p>
            <a:pPr lvl="1"/>
            <a:r>
              <a:rPr lang="en-US" sz="2400" dirty="0"/>
              <a:t>‘Winning’ countries in many cases suffer from the winners curse/buyers remorse, having given up too much</a:t>
            </a:r>
          </a:p>
          <a:p>
            <a:pPr lvl="1"/>
            <a:r>
              <a:rPr lang="en-US" sz="2400" dirty="0"/>
              <a:t>Only a coordinated response could avoid such a race to the bottom (Ex. agree on common minimum criteria)</a:t>
            </a:r>
          </a:p>
          <a:p>
            <a:r>
              <a:rPr lang="en-US" sz="2800" dirty="0"/>
              <a:t>There is also evidence of a race to the top ! </a:t>
            </a: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ADF31621-AB54-4775-B102-4DF18FEE075B}" type="slidenum">
              <a:rPr lang="en-US" smtClean="0"/>
              <a:pPr>
                <a:defRPr/>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666" y="228600"/>
            <a:ext cx="8229600" cy="1143000"/>
          </a:xfrm>
        </p:spPr>
        <p:txBody>
          <a:bodyPr>
            <a:normAutofit/>
          </a:bodyPr>
          <a:lstStyle/>
          <a:p>
            <a:r>
              <a:rPr lang="en-US" sz="3400" dirty="0"/>
              <a:t>More Regional Coordination/Harmonization of tax systems</a:t>
            </a:r>
          </a:p>
        </p:txBody>
      </p:sp>
      <p:sp>
        <p:nvSpPr>
          <p:cNvPr id="3" name="TextBox 2"/>
          <p:cNvSpPr txBox="1"/>
          <p:nvPr/>
        </p:nvSpPr>
        <p:spPr>
          <a:xfrm>
            <a:off x="381000" y="1447800"/>
            <a:ext cx="8229600" cy="4154984"/>
          </a:xfrm>
          <a:prstGeom prst="rect">
            <a:avLst/>
          </a:prstGeom>
          <a:noFill/>
        </p:spPr>
        <p:txBody>
          <a:bodyPr wrap="square" rtlCol="0">
            <a:spAutoFit/>
          </a:bodyPr>
          <a:lstStyle/>
          <a:p>
            <a:pPr>
              <a:buFont typeface="Wingdings" pitchFamily="2" charset="2"/>
              <a:buChar char="Ø"/>
            </a:pPr>
            <a:r>
              <a:rPr lang="en-US" sz="2400" dirty="0"/>
              <a:t> Countries need to avoid HARMFUL TAX COMPETITION</a:t>
            </a:r>
          </a:p>
          <a:p>
            <a:pPr>
              <a:buFont typeface="Wingdings" pitchFamily="2" charset="2"/>
              <a:buChar char="Ø"/>
            </a:pPr>
            <a:endParaRPr lang="en-US" sz="2400" dirty="0"/>
          </a:p>
          <a:p>
            <a:pPr>
              <a:buFont typeface="Wingdings" pitchFamily="2" charset="2"/>
              <a:buChar char="Ø"/>
            </a:pPr>
            <a:r>
              <a:rPr lang="en-US" sz="2400" dirty="0"/>
              <a:t> There are several degrees of Tax Harmonization </a:t>
            </a:r>
          </a:p>
          <a:p>
            <a:pPr lvl="1">
              <a:buFont typeface="Wingdings" pitchFamily="2" charset="2"/>
              <a:buChar char="Ø"/>
            </a:pPr>
            <a:r>
              <a:rPr lang="en-US" sz="2400" dirty="0"/>
              <a:t> Does not mean that all the taxes should be the same</a:t>
            </a:r>
          </a:p>
          <a:p>
            <a:pPr lvl="1">
              <a:buFont typeface="Wingdings" pitchFamily="2" charset="2"/>
              <a:buChar char="Ø"/>
            </a:pPr>
            <a:r>
              <a:rPr lang="en-US" sz="2400" dirty="0"/>
              <a:t> Countries could agree to coordinate (EAC pre-budget meeting of Finance Ministers)</a:t>
            </a:r>
          </a:p>
          <a:p>
            <a:pPr lvl="1">
              <a:buFont typeface="Wingdings" pitchFamily="2" charset="2"/>
              <a:buChar char="Ø"/>
            </a:pPr>
            <a:r>
              <a:rPr lang="en-US" sz="2400" dirty="0"/>
              <a:t> Countries could agree on a Code of Conduct</a:t>
            </a:r>
          </a:p>
          <a:p>
            <a:pPr lvl="1">
              <a:buFont typeface="Wingdings" pitchFamily="2" charset="2"/>
              <a:buChar char="Ø"/>
            </a:pPr>
            <a:r>
              <a:rPr lang="en-US" sz="2400" dirty="0"/>
              <a:t> Countries could define Rules (that can be enforced) on the use of Tax Incentives (EU State Aid Rules)</a:t>
            </a:r>
          </a:p>
          <a:p>
            <a:pPr lvl="1">
              <a:buFont typeface="Wingdings" pitchFamily="2" charset="2"/>
              <a:buChar char="Ø"/>
            </a:pPr>
            <a:r>
              <a:rPr lang="en-US" sz="2400" dirty="0"/>
              <a:t>Fiscal Union (common tax base and rates across the union)</a:t>
            </a:r>
          </a:p>
        </p:txBody>
      </p:sp>
    </p:spTree>
    <p:extLst>
      <p:ext uri="{BB962C8B-B14F-4D97-AF65-F5344CB8AC3E}">
        <p14:creationId xmlns:p14="http://schemas.microsoft.com/office/powerpoint/2010/main" val="27431425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763000" cy="1143000"/>
          </a:xfrm>
        </p:spPr>
        <p:txBody>
          <a:bodyPr>
            <a:normAutofit/>
          </a:bodyPr>
          <a:lstStyle/>
          <a:p>
            <a:r>
              <a:rPr lang="en-US" sz="3400" dirty="0"/>
              <a:t>Lessons learned on harmonizing tax incentives</a:t>
            </a:r>
          </a:p>
        </p:txBody>
      </p:sp>
      <p:sp>
        <p:nvSpPr>
          <p:cNvPr id="3" name="Content Placeholder 2"/>
          <p:cNvSpPr>
            <a:spLocks noGrp="1"/>
          </p:cNvSpPr>
          <p:nvPr>
            <p:ph idx="1"/>
          </p:nvPr>
        </p:nvSpPr>
        <p:spPr/>
        <p:txBody>
          <a:bodyPr/>
          <a:lstStyle/>
          <a:p>
            <a:r>
              <a:rPr lang="en-US" sz="3000" dirty="0"/>
              <a:t>The key to success is not to be too ambitious </a:t>
            </a:r>
          </a:p>
          <a:p>
            <a:r>
              <a:rPr lang="en-US" sz="3000" dirty="0"/>
              <a:t>Provide list of prohibited tax incentives (example, Countries shall not offer Tax Holidays longer than 10 years) </a:t>
            </a:r>
          </a:p>
          <a:p>
            <a:r>
              <a:rPr lang="en-US" sz="3000" dirty="0"/>
              <a:t>Provide reasonable exceptions to the general strict rule of full harmonization  </a:t>
            </a:r>
          </a:p>
          <a:p>
            <a:r>
              <a:rPr lang="en-US" sz="3000" dirty="0"/>
              <a:t>Have an enforcement mechanism</a:t>
            </a:r>
          </a:p>
          <a:p>
            <a:endParaRPr lang="en-US" dirty="0"/>
          </a:p>
        </p:txBody>
      </p:sp>
    </p:spTree>
    <p:extLst>
      <p:ext uri="{BB962C8B-B14F-4D97-AF65-F5344CB8AC3E}">
        <p14:creationId xmlns:p14="http://schemas.microsoft.com/office/powerpoint/2010/main" val="4223076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TextBox 3"/>
          <p:cNvSpPr txBox="1">
            <a:spLocks noChangeArrowheads="1"/>
          </p:cNvSpPr>
          <p:nvPr/>
        </p:nvSpPr>
        <p:spPr bwMode="auto">
          <a:xfrm>
            <a:off x="0" y="0"/>
            <a:ext cx="5867400" cy="584200"/>
          </a:xfrm>
          <a:prstGeom prst="rect">
            <a:avLst/>
          </a:prstGeom>
          <a:noFill/>
          <a:ln w="9525">
            <a:noFill/>
            <a:miter lim="800000"/>
            <a:headEnd/>
            <a:tailEnd/>
          </a:ln>
        </p:spPr>
        <p:txBody>
          <a:bodyPr>
            <a:spAutoFit/>
          </a:bodyPr>
          <a:lstStyle/>
          <a:p>
            <a:r>
              <a:rPr lang="en-US" sz="3200" dirty="0">
                <a:latin typeface="Calibri" pitchFamily="34" charset="0"/>
              </a:rPr>
              <a:t>Incentives and Tax - Project scope</a:t>
            </a:r>
          </a:p>
        </p:txBody>
      </p:sp>
      <p:sp>
        <p:nvSpPr>
          <p:cNvPr id="10245" name="TextBox 5"/>
          <p:cNvSpPr txBox="1">
            <a:spLocks noChangeArrowheads="1"/>
          </p:cNvSpPr>
          <p:nvPr/>
        </p:nvSpPr>
        <p:spPr bwMode="auto">
          <a:xfrm>
            <a:off x="838200" y="5334000"/>
            <a:ext cx="7543800" cy="954107"/>
          </a:xfrm>
          <a:prstGeom prst="rect">
            <a:avLst/>
          </a:prstGeom>
          <a:noFill/>
          <a:ln w="9525">
            <a:noFill/>
            <a:miter lim="800000"/>
            <a:headEnd/>
            <a:tailEnd/>
          </a:ln>
        </p:spPr>
        <p:txBody>
          <a:bodyPr wrap="square">
            <a:spAutoFit/>
          </a:bodyPr>
          <a:lstStyle/>
          <a:p>
            <a:r>
              <a:rPr lang="en-US" sz="2800" b="1" dirty="0">
                <a:latin typeface="Calibri" pitchFamily="34" charset="0"/>
              </a:rPr>
              <a:t>This project studies incentives in 41 countries across 4 continents</a:t>
            </a:r>
          </a:p>
        </p:txBody>
      </p:sp>
      <p:sp>
        <p:nvSpPr>
          <p:cNvPr id="6" name="Slide Number Placeholder 5"/>
          <p:cNvSpPr>
            <a:spLocks noGrp="1"/>
          </p:cNvSpPr>
          <p:nvPr>
            <p:ph type="sldNum" sz="quarter" idx="12"/>
          </p:nvPr>
        </p:nvSpPr>
        <p:spPr/>
        <p:txBody>
          <a:bodyPr/>
          <a:lstStyle/>
          <a:p>
            <a:pPr>
              <a:defRPr/>
            </a:pPr>
            <a:fld id="{6E28615F-F9FE-4633-A5C8-D20E2471DAB7}" type="slidenum">
              <a:rPr lang="en-US" smtClean="0"/>
              <a:pPr>
                <a:defRPr/>
              </a:pPr>
              <a:t>3</a:t>
            </a:fld>
            <a:endParaRPr lang="en-US"/>
          </a:p>
        </p:txBody>
      </p:sp>
      <p:pic>
        <p:nvPicPr>
          <p:cNvPr id="1026" name="Picture 2" descr="http://chart.apis.google.com/chart?cht=t&amp;chs=440x220&amp;chd=s:AAAAAAAAAAAAAAAAAAAAAAAAAAAAAAAAAAAAAAAAA&amp;chco=f5faf5,0afa0a,33ccaa&amp;chld=BJBFBICMCVCFTDCIGQGAGHGNGWKEMLMZNECGRWSNSLTZTGTNUGINMYTHVNRSJOYEAIAGDMGDKNLCVCSVNI&amp;chtm=world&amp;chf=bg,s,f0f0f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838200"/>
            <a:ext cx="8305800" cy="4419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57200" y="4800600"/>
            <a:ext cx="6934200" cy="457200"/>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57200" y="1600200"/>
            <a:ext cx="8229600" cy="4525963"/>
          </a:xfrm>
        </p:spPr>
        <p:txBody>
          <a:bodyPr>
            <a:normAutofit lnSpcReduction="10000"/>
          </a:bodyPr>
          <a:lstStyle/>
          <a:p>
            <a:r>
              <a:rPr lang="en-US" sz="2400" dirty="0"/>
              <a:t>The Incentives Framework </a:t>
            </a:r>
          </a:p>
          <a:p>
            <a:r>
              <a:rPr lang="en-US" sz="2400" dirty="0"/>
              <a:t>The econometric evidence</a:t>
            </a:r>
          </a:p>
          <a:p>
            <a:pPr lvl="1"/>
            <a:r>
              <a:rPr lang="en-US" sz="2400" dirty="0"/>
              <a:t>Current literature</a:t>
            </a:r>
          </a:p>
          <a:p>
            <a:pPr lvl="1"/>
            <a:r>
              <a:rPr lang="en-US" sz="2400" dirty="0"/>
              <a:t>Investment Climate Department research</a:t>
            </a:r>
          </a:p>
          <a:p>
            <a:r>
              <a:rPr lang="en-US" sz="2400" dirty="0"/>
              <a:t>The survey evidence</a:t>
            </a:r>
          </a:p>
          <a:p>
            <a:pPr lvl="1"/>
            <a:r>
              <a:rPr lang="en-US" sz="2400" dirty="0"/>
              <a:t>Previous surveys</a:t>
            </a:r>
          </a:p>
          <a:p>
            <a:pPr lvl="1"/>
            <a:r>
              <a:rPr lang="en-US" sz="2400" dirty="0"/>
              <a:t>Investment Climate Advisory’s surveys</a:t>
            </a:r>
          </a:p>
          <a:p>
            <a:r>
              <a:rPr lang="en-US" sz="2400" dirty="0"/>
              <a:t>Incentives and Public Goods</a:t>
            </a:r>
          </a:p>
          <a:p>
            <a:r>
              <a:rPr lang="en-US" sz="2400" dirty="0"/>
              <a:t>Cost of Incentives</a:t>
            </a:r>
          </a:p>
          <a:p>
            <a:r>
              <a:rPr lang="en-US" sz="2400" dirty="0"/>
              <a:t>Political Economy</a:t>
            </a:r>
          </a:p>
          <a:p>
            <a:r>
              <a:rPr lang="en-US" sz="2400" dirty="0"/>
              <a:t>Policy advice</a:t>
            </a:r>
          </a:p>
          <a:p>
            <a:endParaRPr lang="en-US" sz="2400" dirty="0"/>
          </a:p>
          <a:p>
            <a:endParaRPr lang="en-US" sz="2400" dirty="0"/>
          </a:p>
          <a:p>
            <a:endParaRPr lang="en-US" sz="2400" dirty="0"/>
          </a:p>
          <a:p>
            <a:endParaRPr lang="en-US" sz="2400" dirty="0"/>
          </a:p>
          <a:p>
            <a:endParaRPr lang="en-US" sz="2400" dirty="0"/>
          </a:p>
        </p:txBody>
      </p:sp>
      <p:sp>
        <p:nvSpPr>
          <p:cNvPr id="5" name="Slide Number Placeholder 4"/>
          <p:cNvSpPr>
            <a:spLocks noGrp="1"/>
          </p:cNvSpPr>
          <p:nvPr>
            <p:ph type="sldNum" sz="quarter" idx="12"/>
          </p:nvPr>
        </p:nvSpPr>
        <p:spPr/>
        <p:txBody>
          <a:bodyPr/>
          <a:lstStyle/>
          <a:p>
            <a:pPr>
              <a:defRPr/>
            </a:pPr>
            <a:fld id="{ADF31621-AB54-4775-B102-4DF18FEE075B}" type="slidenum">
              <a:rPr lang="en-US" smtClean="0"/>
              <a:pPr>
                <a:defRPr/>
              </a:pPr>
              <a:t>30</a:t>
            </a:fld>
            <a:endParaRPr lang="en-US"/>
          </a:p>
        </p:txBody>
      </p:sp>
      <p:sp>
        <p:nvSpPr>
          <p:cNvPr id="7" name="Title 1"/>
          <p:cNvSpPr txBox="1">
            <a:spLocks/>
          </p:cNvSpPr>
          <p:nvPr/>
        </p:nvSpPr>
        <p:spPr bwMode="auto">
          <a:xfrm>
            <a:off x="0" y="0"/>
            <a:ext cx="82296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0" i="0" u="none" strike="noStrike" kern="1200" cap="none" spc="0" normalizeH="0" baseline="0" noProof="0" dirty="0">
                <a:ln>
                  <a:noFill/>
                </a:ln>
                <a:solidFill>
                  <a:schemeClr val="tx1"/>
                </a:solidFill>
                <a:effectLst/>
                <a:uLnTx/>
                <a:uFillTx/>
                <a:latin typeface="+mj-lt"/>
                <a:ea typeface="+mj-ea"/>
                <a:cs typeface="+mj-cs"/>
              </a:rPr>
              <a:t>Plan of the Presentation</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838200"/>
          </a:xfrm>
        </p:spPr>
        <p:txBody>
          <a:bodyPr/>
          <a:lstStyle/>
          <a:p>
            <a:pPr algn="l"/>
            <a:r>
              <a:rPr lang="en-US" sz="3200" dirty="0"/>
              <a:t>Cost of Incentives</a:t>
            </a:r>
          </a:p>
        </p:txBody>
      </p:sp>
      <p:sp>
        <p:nvSpPr>
          <p:cNvPr id="6" name="Slide Number Placeholder 5"/>
          <p:cNvSpPr>
            <a:spLocks noGrp="1"/>
          </p:cNvSpPr>
          <p:nvPr>
            <p:ph type="sldNum" sz="quarter" idx="12"/>
          </p:nvPr>
        </p:nvSpPr>
        <p:spPr/>
        <p:txBody>
          <a:bodyPr/>
          <a:lstStyle/>
          <a:p>
            <a:pPr>
              <a:defRPr/>
            </a:pPr>
            <a:fld id="{ADF31621-AB54-4775-B102-4DF18FEE075B}" type="slidenum">
              <a:rPr lang="en-US" smtClean="0"/>
              <a:pPr>
                <a:defRPr/>
              </a:pPr>
              <a:t>31</a:t>
            </a:fld>
            <a:endParaRPr lang="en-US"/>
          </a:p>
        </p:txBody>
      </p:sp>
      <p:graphicFrame>
        <p:nvGraphicFramePr>
          <p:cNvPr id="9" name="Diagram 8"/>
          <p:cNvGraphicFramePr/>
          <p:nvPr/>
        </p:nvGraphicFramePr>
        <p:xfrm>
          <a:off x="685800" y="914400"/>
          <a:ext cx="8001000" cy="533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228600" y="609600"/>
          <a:ext cx="8496380" cy="6156960"/>
        </p:xfrm>
        <a:graphic>
          <a:graphicData uri="http://schemas.openxmlformats.org/drawingml/2006/table">
            <a:tbl>
              <a:tblPr/>
              <a:tblGrid>
                <a:gridCol w="850843">
                  <a:extLst>
                    <a:ext uri="{9D8B030D-6E8A-4147-A177-3AD203B41FA5}">
                      <a16:colId xmlns:a16="http://schemas.microsoft.com/office/drawing/2014/main" val="20000"/>
                    </a:ext>
                  </a:extLst>
                </a:gridCol>
                <a:gridCol w="116840">
                  <a:extLst>
                    <a:ext uri="{9D8B030D-6E8A-4147-A177-3AD203B41FA5}">
                      <a16:colId xmlns:a16="http://schemas.microsoft.com/office/drawing/2014/main" val="20001"/>
                    </a:ext>
                  </a:extLst>
                </a:gridCol>
                <a:gridCol w="296806">
                  <a:extLst>
                    <a:ext uri="{9D8B030D-6E8A-4147-A177-3AD203B41FA5}">
                      <a16:colId xmlns:a16="http://schemas.microsoft.com/office/drawing/2014/main" val="20002"/>
                    </a:ext>
                  </a:extLst>
                </a:gridCol>
                <a:gridCol w="1558230">
                  <a:extLst>
                    <a:ext uri="{9D8B030D-6E8A-4147-A177-3AD203B41FA5}">
                      <a16:colId xmlns:a16="http://schemas.microsoft.com/office/drawing/2014/main" val="20003"/>
                    </a:ext>
                  </a:extLst>
                </a:gridCol>
                <a:gridCol w="116840">
                  <a:extLst>
                    <a:ext uri="{9D8B030D-6E8A-4147-A177-3AD203B41FA5}">
                      <a16:colId xmlns:a16="http://schemas.microsoft.com/office/drawing/2014/main" val="20004"/>
                    </a:ext>
                  </a:extLst>
                </a:gridCol>
                <a:gridCol w="640705">
                  <a:extLst>
                    <a:ext uri="{9D8B030D-6E8A-4147-A177-3AD203B41FA5}">
                      <a16:colId xmlns:a16="http://schemas.microsoft.com/office/drawing/2014/main" val="20005"/>
                    </a:ext>
                  </a:extLst>
                </a:gridCol>
                <a:gridCol w="877951">
                  <a:extLst>
                    <a:ext uri="{9D8B030D-6E8A-4147-A177-3AD203B41FA5}">
                      <a16:colId xmlns:a16="http://schemas.microsoft.com/office/drawing/2014/main" val="20006"/>
                    </a:ext>
                  </a:extLst>
                </a:gridCol>
                <a:gridCol w="296806">
                  <a:extLst>
                    <a:ext uri="{9D8B030D-6E8A-4147-A177-3AD203B41FA5}">
                      <a16:colId xmlns:a16="http://schemas.microsoft.com/office/drawing/2014/main" val="20007"/>
                    </a:ext>
                  </a:extLst>
                </a:gridCol>
                <a:gridCol w="428448">
                  <a:extLst>
                    <a:ext uri="{9D8B030D-6E8A-4147-A177-3AD203B41FA5}">
                      <a16:colId xmlns:a16="http://schemas.microsoft.com/office/drawing/2014/main" val="20008"/>
                    </a:ext>
                  </a:extLst>
                </a:gridCol>
                <a:gridCol w="1352386">
                  <a:extLst>
                    <a:ext uri="{9D8B030D-6E8A-4147-A177-3AD203B41FA5}">
                      <a16:colId xmlns:a16="http://schemas.microsoft.com/office/drawing/2014/main" val="20009"/>
                    </a:ext>
                  </a:extLst>
                </a:gridCol>
                <a:gridCol w="116840">
                  <a:extLst>
                    <a:ext uri="{9D8B030D-6E8A-4147-A177-3AD203B41FA5}">
                      <a16:colId xmlns:a16="http://schemas.microsoft.com/office/drawing/2014/main" val="20010"/>
                    </a:ext>
                  </a:extLst>
                </a:gridCol>
                <a:gridCol w="1843685">
                  <a:extLst>
                    <a:ext uri="{9D8B030D-6E8A-4147-A177-3AD203B41FA5}">
                      <a16:colId xmlns:a16="http://schemas.microsoft.com/office/drawing/2014/main" val="20011"/>
                    </a:ext>
                  </a:extLst>
                </a:gridCol>
              </a:tblGrid>
              <a:tr h="685800">
                <a:tc gridSpan="2">
                  <a:txBody>
                    <a:bodyPr/>
                    <a:lstStyle/>
                    <a:p>
                      <a:pPr marL="0" marR="0" algn="just">
                        <a:spcBef>
                          <a:spcPts val="0"/>
                        </a:spcBef>
                        <a:spcAft>
                          <a:spcPts val="0"/>
                        </a:spcAft>
                      </a:pPr>
                      <a:r>
                        <a:rPr lang="en-US" sz="1800" dirty="0">
                          <a:latin typeface="Calibri"/>
                          <a:ea typeface="Times New Roman"/>
                          <a:cs typeface="Times New Roman"/>
                        </a:rPr>
                        <a:t>Percent</a:t>
                      </a:r>
                    </a:p>
                  </a:txBody>
                  <a:tcPr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tx2">
                        <a:lumMod val="20000"/>
                        <a:lumOff val="80000"/>
                      </a:schemeClr>
                    </a:solidFill>
                  </a:tcPr>
                </a:tc>
                <a:tc hMerge="1">
                  <a:txBody>
                    <a:bodyPr/>
                    <a:lstStyle/>
                    <a:p>
                      <a:endParaRPr lang="en-US"/>
                    </a:p>
                  </a:txBody>
                  <a:tcPr/>
                </a:tc>
                <a:tc gridSpan="2">
                  <a:txBody>
                    <a:bodyPr/>
                    <a:lstStyle/>
                    <a:p>
                      <a:pPr marL="0" marR="0" algn="just">
                        <a:spcBef>
                          <a:spcPts val="0"/>
                        </a:spcBef>
                        <a:spcAft>
                          <a:spcPts val="0"/>
                        </a:spcAft>
                      </a:pPr>
                      <a:r>
                        <a:rPr lang="en-US" sz="2000" b="1" dirty="0">
                          <a:latin typeface="Calibri"/>
                          <a:ea typeface="Times New Roman"/>
                          <a:cs typeface="Times New Roman"/>
                        </a:rPr>
                        <a:t>Mozambique </a:t>
                      </a:r>
                    </a:p>
                    <a:p>
                      <a:pPr marL="0" marR="0" algn="just">
                        <a:spcBef>
                          <a:spcPts val="0"/>
                        </a:spcBef>
                        <a:spcAft>
                          <a:spcPts val="0"/>
                        </a:spcAft>
                      </a:pPr>
                      <a:r>
                        <a:rPr lang="en-US" sz="1600" b="1" dirty="0">
                          <a:latin typeface="Calibri"/>
                          <a:ea typeface="Times New Roman"/>
                          <a:cs typeface="Times New Roman"/>
                        </a:rPr>
                        <a:t>(60 respondents)</a:t>
                      </a:r>
                      <a:endParaRPr lang="en-US" sz="1600" dirty="0">
                        <a:latin typeface="Cambria"/>
                        <a:ea typeface="Times New Roman"/>
                        <a:cs typeface="Times New Roman"/>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tx2">
                        <a:lumMod val="20000"/>
                        <a:lumOff val="80000"/>
                      </a:schemeClr>
                    </a:solidFill>
                  </a:tcPr>
                </a:tc>
                <a:tc hMerge="1">
                  <a:txBody>
                    <a:bodyPr/>
                    <a:lstStyle/>
                    <a:p>
                      <a:endParaRPr lang="en-US"/>
                    </a:p>
                  </a:txBody>
                  <a:tcPr/>
                </a:tc>
                <a:tc gridSpan="4">
                  <a:txBody>
                    <a:bodyPr/>
                    <a:lstStyle/>
                    <a:p>
                      <a:pPr marL="0" marR="0" algn="just">
                        <a:spcBef>
                          <a:spcPts val="0"/>
                        </a:spcBef>
                        <a:spcAft>
                          <a:spcPts val="0"/>
                        </a:spcAft>
                      </a:pPr>
                      <a:r>
                        <a:rPr lang="en-US" sz="2000" b="1" dirty="0">
                          <a:latin typeface="Calibri"/>
                          <a:ea typeface="Times New Roman"/>
                          <a:cs typeface="Times New Roman"/>
                        </a:rPr>
                        <a:t>Jordan </a:t>
                      </a:r>
                    </a:p>
                    <a:p>
                      <a:pPr marL="0" marR="0" indent="0" algn="just" defTabSz="914400" rtl="0" eaLnBrk="1" fontAlgn="auto" latinLnBrk="0" hangingPunct="1">
                        <a:lnSpc>
                          <a:spcPct val="100000"/>
                        </a:lnSpc>
                        <a:spcBef>
                          <a:spcPts val="0"/>
                        </a:spcBef>
                        <a:spcAft>
                          <a:spcPts val="0"/>
                        </a:spcAft>
                        <a:buClrTx/>
                        <a:buSzTx/>
                        <a:buFontTx/>
                        <a:buNone/>
                        <a:tabLst/>
                        <a:defRPr/>
                      </a:pPr>
                      <a:r>
                        <a:rPr lang="en-US" sz="1600" b="1" dirty="0">
                          <a:latin typeface="+mn-lt"/>
                          <a:ea typeface="Times New Roman"/>
                          <a:cs typeface="Times New Roman"/>
                        </a:rPr>
                        <a:t>(61 respondents)</a:t>
                      </a:r>
                      <a:endParaRPr lang="en-US" sz="2000" b="0" dirty="0">
                        <a:latin typeface="Cambria"/>
                        <a:ea typeface="Times New Roman"/>
                        <a:cs typeface="Times New Roman"/>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tx2">
                        <a:lumMod val="20000"/>
                        <a:lumOff val="80000"/>
                      </a:schemeClr>
                    </a:solidFill>
                  </a:tcPr>
                </a:tc>
                <a:tc hMerge="1">
                  <a:txBody>
                    <a:bodyPr/>
                    <a:lstStyle/>
                    <a:p>
                      <a:endParaRPr lang="en-US"/>
                    </a:p>
                  </a:txBody>
                  <a:tcPr/>
                </a:tc>
                <a:tc hMerge="1">
                  <a:txBody>
                    <a:bodyPr/>
                    <a:lstStyle/>
                    <a:p>
                      <a:pPr marL="0" marR="0" algn="just">
                        <a:spcBef>
                          <a:spcPts val="0"/>
                        </a:spcBef>
                        <a:spcAft>
                          <a:spcPts val="0"/>
                        </a:spcAft>
                      </a:pPr>
                      <a:endParaRPr lang="en-US" sz="2000" dirty="0">
                        <a:latin typeface="Cambria"/>
                        <a:ea typeface="Times New Roman"/>
                        <a:cs typeface="Times New Roman"/>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BBE0E3"/>
                    </a:solidFill>
                  </a:tcPr>
                </a:tc>
                <a:tc hMerge="1">
                  <a:txBody>
                    <a:bodyPr/>
                    <a:lstStyle/>
                    <a:p>
                      <a:endParaRPr lang="en-US"/>
                    </a:p>
                  </a:txBody>
                  <a:tcPr/>
                </a:tc>
                <a:tc gridSpan="3">
                  <a:txBody>
                    <a:bodyPr/>
                    <a:lstStyle/>
                    <a:p>
                      <a:pPr marL="0" marR="0" algn="just">
                        <a:spcBef>
                          <a:spcPts val="0"/>
                        </a:spcBef>
                        <a:spcAft>
                          <a:spcPts val="0"/>
                        </a:spcAft>
                      </a:pPr>
                      <a:r>
                        <a:rPr lang="en-US" sz="2000" b="1" dirty="0">
                          <a:latin typeface="Calibri"/>
                          <a:ea typeface="Times New Roman"/>
                          <a:cs typeface="Times New Roman"/>
                        </a:rPr>
                        <a:t>Serbia</a:t>
                      </a:r>
                    </a:p>
                    <a:p>
                      <a:pPr marL="0" marR="0" indent="0" algn="just" defTabSz="914400" rtl="0" eaLnBrk="1" fontAlgn="auto" latinLnBrk="0" hangingPunct="1">
                        <a:lnSpc>
                          <a:spcPct val="100000"/>
                        </a:lnSpc>
                        <a:spcBef>
                          <a:spcPts val="0"/>
                        </a:spcBef>
                        <a:spcAft>
                          <a:spcPts val="0"/>
                        </a:spcAft>
                        <a:buClrTx/>
                        <a:buSzTx/>
                        <a:buFontTx/>
                        <a:buNone/>
                        <a:tabLst/>
                        <a:defRPr/>
                      </a:pPr>
                      <a:r>
                        <a:rPr lang="en-US" sz="1600" b="1" dirty="0">
                          <a:latin typeface="+mn-lt"/>
                          <a:ea typeface="Times New Roman"/>
                          <a:cs typeface="Times New Roman"/>
                        </a:rPr>
                        <a:t>(50 respondents)</a:t>
                      </a:r>
                      <a:endParaRPr lang="en-US" sz="1600" b="0" dirty="0">
                        <a:latin typeface="Cambria"/>
                        <a:ea typeface="Times New Roman"/>
                        <a:cs typeface="Times New Roman"/>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tx2">
                        <a:lumMod val="20000"/>
                        <a:lumOff val="80000"/>
                      </a:schemeClr>
                    </a:solidFill>
                  </a:tcPr>
                </a:tc>
                <a:tc hMerge="1">
                  <a:txBody>
                    <a:bodyPr/>
                    <a:lstStyle/>
                    <a:p>
                      <a:pPr marL="0" marR="0" algn="just">
                        <a:spcBef>
                          <a:spcPts val="0"/>
                        </a:spcBef>
                        <a:spcAft>
                          <a:spcPts val="0"/>
                        </a:spcAft>
                      </a:pPr>
                      <a:endParaRPr lang="en-US" sz="2000" dirty="0">
                        <a:latin typeface="Cambria"/>
                        <a:ea typeface="Times New Roman"/>
                        <a:cs typeface="Times New Roman"/>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BBE0E3"/>
                    </a:solidFill>
                  </a:tcPr>
                </a:tc>
                <a:tc hMerge="1">
                  <a:txBody>
                    <a:bodyPr/>
                    <a:lstStyle/>
                    <a:p>
                      <a:endParaRPr lang="en-US"/>
                    </a:p>
                  </a:txBody>
                  <a:tcPr/>
                </a:tc>
                <a:tc>
                  <a:txBody>
                    <a:bodyPr/>
                    <a:lstStyle/>
                    <a:p>
                      <a:pPr marL="0" marR="0" algn="just">
                        <a:spcBef>
                          <a:spcPts val="0"/>
                        </a:spcBef>
                        <a:spcAft>
                          <a:spcPts val="0"/>
                        </a:spcAft>
                      </a:pPr>
                      <a:r>
                        <a:rPr lang="en-US" sz="2000" b="1" dirty="0">
                          <a:latin typeface="Calibri"/>
                          <a:ea typeface="Times New Roman"/>
                          <a:cs typeface="Times New Roman"/>
                        </a:rPr>
                        <a:t>Nicaragua</a:t>
                      </a:r>
                    </a:p>
                    <a:p>
                      <a:pPr marL="0" marR="0" algn="just">
                        <a:spcBef>
                          <a:spcPts val="0"/>
                        </a:spcBef>
                        <a:spcAft>
                          <a:spcPts val="0"/>
                        </a:spcAft>
                      </a:pPr>
                      <a:r>
                        <a:rPr lang="en-US" sz="1600" b="1" dirty="0">
                          <a:latin typeface="Calibri"/>
                          <a:ea typeface="Times New Roman"/>
                          <a:cs typeface="Times New Roman"/>
                        </a:rPr>
                        <a:t>(71 respondents)</a:t>
                      </a:r>
                      <a:endParaRPr lang="en-US" sz="1600" dirty="0">
                        <a:latin typeface="Cambria"/>
                        <a:ea typeface="Times New Roman"/>
                        <a:cs typeface="Times New Roman"/>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0"/>
                  </a:ext>
                </a:extLst>
              </a:tr>
              <a:tr h="327465">
                <a:tc gridSpan="12">
                  <a:txBody>
                    <a:bodyPr/>
                    <a:lstStyle/>
                    <a:p>
                      <a:pPr marL="914400" marR="0" indent="-231775" algn="just" defTabSz="914400" rtl="0" eaLnBrk="1" fontAlgn="auto" latinLnBrk="0" hangingPunct="1">
                        <a:lnSpc>
                          <a:spcPct val="100000"/>
                        </a:lnSpc>
                        <a:spcBef>
                          <a:spcPts val="0"/>
                        </a:spcBef>
                        <a:spcAft>
                          <a:spcPts val="0"/>
                        </a:spcAft>
                        <a:buClrTx/>
                        <a:buSzTx/>
                        <a:buFont typeface="Wingdings" pitchFamily="2" charset="2"/>
                        <a:buChar char="Ø"/>
                        <a:tabLst/>
                        <a:defRPr/>
                      </a:pPr>
                      <a:r>
                        <a:rPr lang="en-US" sz="1600" b="1" dirty="0">
                          <a:latin typeface="+mn-lt"/>
                          <a:ea typeface="Times New Roman"/>
                          <a:cs typeface="Times New Roman"/>
                        </a:rPr>
                        <a:t>Did obtaining incentives delay project implementation? </a:t>
                      </a:r>
                      <a:endParaRPr lang="en-US" sz="1600" dirty="0">
                        <a:latin typeface="Cambria"/>
                        <a:ea typeface="Times New Roman"/>
                        <a:cs typeface="Times New Roman"/>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tx2">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algn="just">
                        <a:spcBef>
                          <a:spcPts val="0"/>
                        </a:spcBef>
                        <a:spcAft>
                          <a:spcPts val="0"/>
                        </a:spcAft>
                      </a:pPr>
                      <a:endParaRPr lang="en-US" sz="2000" dirty="0">
                        <a:latin typeface="Cambria"/>
                        <a:ea typeface="Times New Roman"/>
                        <a:cs typeface="Times New Roman"/>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BBE0E3"/>
                    </a:solidFill>
                  </a:tcPr>
                </a:tc>
                <a:tc hMerge="1">
                  <a:txBody>
                    <a:bodyPr/>
                    <a:lstStyle/>
                    <a:p>
                      <a:endParaRPr lang="en-US"/>
                    </a:p>
                  </a:txBody>
                  <a:tcPr/>
                </a:tc>
                <a:tc hMerge="1">
                  <a:txBody>
                    <a:bodyPr/>
                    <a:lstStyle/>
                    <a:p>
                      <a:endParaRPr lang="en-US"/>
                    </a:p>
                  </a:txBody>
                  <a:tcPr/>
                </a:tc>
                <a:tc hMerge="1">
                  <a:txBody>
                    <a:bodyPr/>
                    <a:lstStyle/>
                    <a:p>
                      <a:pPr marL="0" marR="0" algn="just">
                        <a:spcBef>
                          <a:spcPts val="0"/>
                        </a:spcBef>
                        <a:spcAft>
                          <a:spcPts val="0"/>
                        </a:spcAft>
                      </a:pPr>
                      <a:endParaRPr lang="en-US" sz="2000" dirty="0">
                        <a:latin typeface="Cambria"/>
                        <a:ea typeface="Times New Roman"/>
                        <a:cs typeface="Times New Roman"/>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BBE0E3"/>
                    </a:solidFill>
                  </a:tcPr>
                </a:tc>
                <a:tc hMerge="1">
                  <a:txBody>
                    <a:bodyPr/>
                    <a:lstStyle/>
                    <a:p>
                      <a:endParaRPr lang="en-US"/>
                    </a:p>
                  </a:txBody>
                  <a:tcPr/>
                </a:tc>
                <a:tc hMerge="1">
                  <a:txBody>
                    <a:bodyPr/>
                    <a:lstStyle/>
                    <a:p>
                      <a:pPr marL="0" marR="0" algn="just">
                        <a:spcBef>
                          <a:spcPts val="0"/>
                        </a:spcBef>
                        <a:spcAft>
                          <a:spcPts val="0"/>
                        </a:spcAft>
                      </a:pPr>
                      <a:endParaRPr lang="en-US" sz="2000" dirty="0">
                        <a:latin typeface="Cambria"/>
                        <a:ea typeface="Times New Roman"/>
                        <a:cs typeface="Times New Roman"/>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BBE0E3"/>
                    </a:solidFill>
                  </a:tcPr>
                </a:tc>
                <a:extLst>
                  <a:ext uri="{0D108BD9-81ED-4DB2-BD59-A6C34878D82A}">
                    <a16:rowId xmlns:a16="http://schemas.microsoft.com/office/drawing/2014/main" val="10001"/>
                  </a:ext>
                </a:extLst>
              </a:tr>
              <a:tr h="1950720">
                <a:tc>
                  <a:txBody>
                    <a:bodyPr/>
                    <a:lstStyle/>
                    <a:p>
                      <a:pPr marL="0" marR="0">
                        <a:spcBef>
                          <a:spcPts val="0"/>
                        </a:spcBef>
                        <a:spcAft>
                          <a:spcPts val="0"/>
                        </a:spcAft>
                      </a:pPr>
                      <a:endParaRPr lang="en-US" sz="1600" dirty="0">
                        <a:latin typeface="Cambria"/>
                        <a:ea typeface="Times New Roman"/>
                        <a:cs typeface="Times New Roman"/>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F3F4"/>
                    </a:solidFill>
                  </a:tcPr>
                </a:tc>
                <a:tc gridSpan="3">
                  <a:txBody>
                    <a:bodyPr/>
                    <a:lstStyle/>
                    <a:p>
                      <a:endParaRPr lang="en-US"/>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F3F4"/>
                    </a:solidFill>
                  </a:tcPr>
                </a:tc>
                <a:tc hMerge="1">
                  <a:txBody>
                    <a:bodyPr/>
                    <a:lstStyle/>
                    <a:p>
                      <a:endParaRPr lang="en-US"/>
                    </a:p>
                  </a:txBody>
                  <a:tcPr/>
                </a:tc>
                <a:tc hMerge="1">
                  <a:txBody>
                    <a:bodyPr/>
                    <a:lstStyle/>
                    <a:p>
                      <a:endParaRPr lang="en-US" dirty="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F3F4"/>
                    </a:solidFill>
                  </a:tcPr>
                </a:tc>
                <a:tc gridSpan="4">
                  <a:txBody>
                    <a:bodyPr/>
                    <a:lstStyle/>
                    <a:p>
                      <a:endParaRPr lang="en-US" dirty="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F3F4"/>
                    </a:solidFill>
                  </a:tcPr>
                </a:tc>
                <a:tc hMerge="1">
                  <a:txBody>
                    <a:bodyPr/>
                    <a:lstStyle/>
                    <a:p>
                      <a:endParaRPr lang="en-US"/>
                    </a:p>
                  </a:txBody>
                  <a:tcPr/>
                </a:tc>
                <a:tc hMerge="1">
                  <a:txBody>
                    <a:bodyPr/>
                    <a:lstStyle/>
                    <a:p>
                      <a:pPr marL="0" marR="0">
                        <a:spcBef>
                          <a:spcPts val="0"/>
                        </a:spcBef>
                        <a:spcAft>
                          <a:spcPts val="0"/>
                        </a:spcAft>
                      </a:pPr>
                      <a:endParaRPr lang="en-US" sz="1600" dirty="0">
                        <a:latin typeface="Cambria"/>
                        <a:ea typeface="Times New Roman"/>
                        <a:cs typeface="Times New Roman"/>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F3F4"/>
                    </a:solidFill>
                  </a:tcPr>
                </a:tc>
                <a:tc hMerge="1">
                  <a:txBody>
                    <a:bodyPr/>
                    <a:lstStyle/>
                    <a:p>
                      <a:endParaRPr lang="en-US"/>
                    </a:p>
                  </a:txBody>
                  <a:tcPr/>
                </a:tc>
                <a:tc gridSpan="3">
                  <a:txBody>
                    <a:bodyPr/>
                    <a:lstStyle/>
                    <a:p>
                      <a:endParaRPr lang="en-US" dirty="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F3F4"/>
                    </a:solidFill>
                  </a:tcPr>
                </a:tc>
                <a:tc hMerge="1">
                  <a:txBody>
                    <a:bodyPr/>
                    <a:lstStyle/>
                    <a:p>
                      <a:pPr marL="0" marR="0">
                        <a:spcBef>
                          <a:spcPts val="0"/>
                        </a:spcBef>
                        <a:spcAft>
                          <a:spcPts val="0"/>
                        </a:spcAft>
                      </a:pPr>
                      <a:endParaRPr lang="en-US" sz="1600" dirty="0">
                        <a:latin typeface="Cambria"/>
                        <a:ea typeface="Times New Roman"/>
                        <a:cs typeface="Times New Roman"/>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F3F4"/>
                    </a:solidFill>
                  </a:tcPr>
                </a:tc>
                <a:tc hMerge="1">
                  <a:txBody>
                    <a:bodyPr/>
                    <a:lstStyle/>
                    <a:p>
                      <a:endParaRPr lang="en-US"/>
                    </a:p>
                  </a:txBody>
                  <a:tcPr/>
                </a:tc>
                <a:tc>
                  <a:txBody>
                    <a:bodyPr/>
                    <a:lstStyle/>
                    <a:p>
                      <a:pPr marL="0" marR="0">
                        <a:spcBef>
                          <a:spcPts val="0"/>
                        </a:spcBef>
                        <a:spcAft>
                          <a:spcPts val="0"/>
                        </a:spcAft>
                      </a:pPr>
                      <a:r>
                        <a:rPr lang="en-US" sz="1200" dirty="0">
                          <a:latin typeface="Calibri"/>
                          <a:ea typeface="Times New Roman"/>
                          <a:cs typeface="Times New Roman"/>
                        </a:rPr>
                        <a:t>20% by 2–12 months</a:t>
                      </a:r>
                    </a:p>
                    <a:p>
                      <a:pPr marL="0" marR="0">
                        <a:spcBef>
                          <a:spcPts val="0"/>
                        </a:spcBef>
                        <a:spcAft>
                          <a:spcPts val="0"/>
                        </a:spcAft>
                      </a:pPr>
                      <a:r>
                        <a:rPr lang="en-US" sz="1200" dirty="0">
                          <a:latin typeface="Calibri"/>
                          <a:ea typeface="Times New Roman"/>
                          <a:cs typeface="Times New Roman"/>
                        </a:rPr>
                        <a:t>1% by more than 1 year</a:t>
                      </a:r>
                      <a:endParaRPr lang="en-US" sz="1200" dirty="0">
                        <a:latin typeface="Cambria"/>
                        <a:ea typeface="Times New Roman"/>
                        <a:cs typeface="Times New Roman"/>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F3F4"/>
                    </a:solidFill>
                  </a:tcPr>
                </a:tc>
                <a:extLst>
                  <a:ext uri="{0D108BD9-81ED-4DB2-BD59-A6C34878D82A}">
                    <a16:rowId xmlns:a16="http://schemas.microsoft.com/office/drawing/2014/main" val="10002"/>
                  </a:ext>
                </a:extLst>
              </a:tr>
              <a:tr h="326904">
                <a:tc gridSpan="12">
                  <a:txBody>
                    <a:bodyPr/>
                    <a:lstStyle/>
                    <a:p>
                      <a:pPr marL="914400" marR="0" indent="-231775">
                        <a:spcBef>
                          <a:spcPts val="0"/>
                        </a:spcBef>
                        <a:spcAft>
                          <a:spcPts val="0"/>
                        </a:spcAft>
                        <a:buFont typeface="Wingdings" pitchFamily="2" charset="2"/>
                        <a:buChar char="Ø"/>
                      </a:pPr>
                      <a:r>
                        <a:rPr lang="en-US" sz="1600" b="1" dirty="0">
                          <a:latin typeface="+mn-lt"/>
                          <a:ea typeface="Times New Roman"/>
                          <a:cs typeface="Times New Roman"/>
                        </a:rPr>
                        <a:t>Did obtaining incentives add to project costs? </a:t>
                      </a:r>
                      <a:endParaRPr lang="en-US" sz="1600" dirty="0">
                        <a:latin typeface="Cambria"/>
                        <a:ea typeface="Times New Roman"/>
                        <a:cs typeface="Times New Roman"/>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tx2">
                        <a:lumMod val="20000"/>
                        <a:lumOff val="80000"/>
                      </a:schemeClr>
                    </a:solidFill>
                  </a:tcPr>
                </a:tc>
                <a:tc hMerge="1">
                  <a:txBody>
                    <a:bodyPr/>
                    <a:lstStyle/>
                    <a:p>
                      <a:endParaRPr lang="en-US"/>
                    </a:p>
                  </a:txBody>
                  <a:tcPr/>
                </a:tc>
                <a:tc hMerge="1">
                  <a:txBody>
                    <a:bodyPr/>
                    <a:lstStyle/>
                    <a:p>
                      <a:endParaRPr lang="en-US"/>
                    </a:p>
                  </a:txBody>
                  <a:tcPr/>
                </a:tc>
                <a:tc hMerge="1">
                  <a:txBody>
                    <a:bodyPr/>
                    <a:lstStyle/>
                    <a:p>
                      <a:pPr marL="0" marR="0">
                        <a:spcBef>
                          <a:spcPts val="0"/>
                        </a:spcBef>
                        <a:spcAft>
                          <a:spcPts val="0"/>
                        </a:spcAft>
                      </a:pPr>
                      <a:endParaRPr lang="en-US" sz="1600" dirty="0">
                        <a:latin typeface="Cambria"/>
                        <a:ea typeface="Times New Roman"/>
                        <a:cs typeface="Times New Roman"/>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3F9FA"/>
                    </a:solidFill>
                  </a:tcPr>
                </a:tc>
                <a:tc hMerge="1">
                  <a:txBody>
                    <a:bodyPr/>
                    <a:lstStyle/>
                    <a:p>
                      <a:endParaRPr lang="en-US"/>
                    </a:p>
                  </a:txBody>
                  <a:tcPr/>
                </a:tc>
                <a:tc hMerge="1">
                  <a:txBody>
                    <a:bodyPr/>
                    <a:lstStyle/>
                    <a:p>
                      <a:endParaRPr lang="en-US"/>
                    </a:p>
                  </a:txBody>
                  <a:tcPr/>
                </a:tc>
                <a:tc hMerge="1">
                  <a:txBody>
                    <a:bodyPr/>
                    <a:lstStyle/>
                    <a:p>
                      <a:pPr marL="0" marR="0">
                        <a:spcBef>
                          <a:spcPts val="0"/>
                        </a:spcBef>
                        <a:spcAft>
                          <a:spcPts val="0"/>
                        </a:spcAft>
                      </a:pPr>
                      <a:endParaRPr lang="en-US" sz="1600" dirty="0">
                        <a:latin typeface="Cambria"/>
                        <a:ea typeface="Times New Roman"/>
                        <a:cs typeface="Times New Roman"/>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3F9FA"/>
                    </a:solidFill>
                  </a:tcPr>
                </a:tc>
                <a:tc hMerge="1">
                  <a:txBody>
                    <a:bodyPr/>
                    <a:lstStyle/>
                    <a:p>
                      <a:endParaRPr lang="en-US"/>
                    </a:p>
                  </a:txBody>
                  <a:tcPr/>
                </a:tc>
                <a:tc hMerge="1">
                  <a:txBody>
                    <a:bodyPr/>
                    <a:lstStyle/>
                    <a:p>
                      <a:endParaRPr lang="en-US"/>
                    </a:p>
                  </a:txBody>
                  <a:tcPr/>
                </a:tc>
                <a:tc hMerge="1">
                  <a:txBody>
                    <a:bodyPr/>
                    <a:lstStyle/>
                    <a:p>
                      <a:pPr marL="0" marR="0">
                        <a:spcBef>
                          <a:spcPts val="0"/>
                        </a:spcBef>
                        <a:spcAft>
                          <a:spcPts val="0"/>
                        </a:spcAft>
                      </a:pPr>
                      <a:endParaRPr lang="en-US" sz="1600" dirty="0">
                        <a:latin typeface="Cambria"/>
                        <a:ea typeface="Times New Roman"/>
                        <a:cs typeface="Times New Roman"/>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3F9FA"/>
                    </a:solidFill>
                  </a:tcPr>
                </a:tc>
                <a:tc hMerge="1">
                  <a:txBody>
                    <a:bodyPr/>
                    <a:lstStyle/>
                    <a:p>
                      <a:endParaRPr lang="en-US"/>
                    </a:p>
                  </a:txBody>
                  <a:tcPr/>
                </a:tc>
                <a:tc hMerge="1">
                  <a:txBody>
                    <a:bodyPr/>
                    <a:lstStyle/>
                    <a:p>
                      <a:pPr marL="0" marR="0">
                        <a:spcBef>
                          <a:spcPts val="0"/>
                        </a:spcBef>
                        <a:spcAft>
                          <a:spcPts val="0"/>
                        </a:spcAft>
                      </a:pPr>
                      <a:endParaRPr lang="en-US" sz="1600" dirty="0">
                        <a:latin typeface="Cambria"/>
                        <a:ea typeface="Times New Roman"/>
                        <a:cs typeface="Times New Roman"/>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3F9FA"/>
                    </a:solidFill>
                  </a:tcPr>
                </a:tc>
                <a:extLst>
                  <a:ext uri="{0D108BD9-81ED-4DB2-BD59-A6C34878D82A}">
                    <a16:rowId xmlns:a16="http://schemas.microsoft.com/office/drawing/2014/main" val="10003"/>
                  </a:ext>
                </a:extLst>
              </a:tr>
              <a:tr h="1569720">
                <a:tc gridSpan="3">
                  <a:txBody>
                    <a:bodyPr/>
                    <a:lstStyle/>
                    <a:p>
                      <a:pPr marL="0" marR="0">
                        <a:spcBef>
                          <a:spcPts val="0"/>
                        </a:spcBef>
                        <a:spcAft>
                          <a:spcPts val="0"/>
                        </a:spcAft>
                      </a:pPr>
                      <a:endParaRPr lang="en-US" sz="1600" dirty="0">
                        <a:latin typeface="Cambria"/>
                        <a:ea typeface="Times New Roman"/>
                        <a:cs typeface="Times New Roman"/>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3F9FA"/>
                    </a:solidFill>
                  </a:tcPr>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pPr>
                      <a:endParaRPr lang="en-US" sz="1600" dirty="0">
                        <a:latin typeface="Cambria"/>
                        <a:ea typeface="Times New Roman"/>
                        <a:cs typeface="Times New Roman"/>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3F9FA"/>
                    </a:solidFill>
                  </a:tcPr>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pPr>
                      <a:endParaRPr lang="en-US" sz="1600" dirty="0">
                        <a:latin typeface="Cambria"/>
                        <a:ea typeface="Times New Roman"/>
                        <a:cs typeface="Times New Roman"/>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3F9FA"/>
                    </a:solidFill>
                  </a:tcPr>
                </a:tc>
                <a:tc hMerge="1">
                  <a:txBody>
                    <a:bodyPr/>
                    <a:lstStyle/>
                    <a:p>
                      <a:endParaRPr lang="en-US"/>
                    </a:p>
                  </a:txBody>
                  <a:tcPr/>
                </a:tc>
                <a:tc hMerge="1">
                  <a:txBody>
                    <a:bodyPr/>
                    <a:lstStyle/>
                    <a:p>
                      <a:endParaRPr lang="en-US"/>
                    </a:p>
                  </a:txBody>
                  <a:tcPr/>
                </a:tc>
                <a:tc gridSpan="2">
                  <a:txBody>
                    <a:bodyPr/>
                    <a:lstStyle/>
                    <a:p>
                      <a:pPr marL="0" marR="0">
                        <a:spcBef>
                          <a:spcPts val="0"/>
                        </a:spcBef>
                        <a:spcAft>
                          <a:spcPts val="0"/>
                        </a:spcAft>
                      </a:pPr>
                      <a:endParaRPr lang="en-US" sz="1600" dirty="0">
                        <a:latin typeface="Cambria"/>
                        <a:ea typeface="Times New Roman"/>
                        <a:cs typeface="Times New Roman"/>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3F9FA"/>
                    </a:solidFill>
                  </a:tcPr>
                </a:tc>
                <a:tc hMerge="1">
                  <a:txBody>
                    <a:bodyPr/>
                    <a:lstStyle/>
                    <a:p>
                      <a:endParaRPr lang="en-US"/>
                    </a:p>
                  </a:txBody>
                  <a:tcPr/>
                </a:tc>
                <a:tc>
                  <a:txBody>
                    <a:bodyPr/>
                    <a:lstStyle/>
                    <a:p>
                      <a:pPr marL="0" marR="0">
                        <a:spcBef>
                          <a:spcPts val="0"/>
                        </a:spcBef>
                        <a:spcAft>
                          <a:spcPts val="0"/>
                        </a:spcAft>
                      </a:pPr>
                      <a:endParaRPr lang="en-US" sz="1600" dirty="0">
                        <a:latin typeface="Cambria"/>
                        <a:ea typeface="Times New Roman"/>
                        <a:cs typeface="Times New Roman"/>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3F9FA"/>
                    </a:solidFill>
                  </a:tcPr>
                </a:tc>
                <a:extLst>
                  <a:ext uri="{0D108BD9-81ED-4DB2-BD59-A6C34878D82A}">
                    <a16:rowId xmlns:a16="http://schemas.microsoft.com/office/drawing/2014/main" val="10004"/>
                  </a:ext>
                </a:extLst>
              </a:tr>
              <a:tr h="320040">
                <a:tc gridSpan="12">
                  <a:txBody>
                    <a:bodyPr/>
                    <a:lstStyle/>
                    <a:p>
                      <a:pPr marL="914400" marR="0" indent="-231775" algn="l" defTabSz="914400" rtl="0" eaLnBrk="1" fontAlgn="auto" latinLnBrk="0" hangingPunct="1">
                        <a:lnSpc>
                          <a:spcPct val="100000"/>
                        </a:lnSpc>
                        <a:spcBef>
                          <a:spcPts val="0"/>
                        </a:spcBef>
                        <a:spcAft>
                          <a:spcPts val="0"/>
                        </a:spcAft>
                        <a:buClrTx/>
                        <a:buSzTx/>
                        <a:buFont typeface="Wingdings" pitchFamily="2" charset="2"/>
                        <a:buChar char="Ø"/>
                        <a:tabLst/>
                        <a:defRPr/>
                      </a:pPr>
                      <a:r>
                        <a:rPr lang="en-US" sz="1600" b="1" dirty="0">
                          <a:latin typeface="+mn-lt"/>
                          <a:ea typeface="Times New Roman"/>
                          <a:cs typeface="Times New Roman"/>
                        </a:rPr>
                        <a:t>What were the main additional costs?</a:t>
                      </a:r>
                      <a:endParaRPr lang="en-US" sz="1600" dirty="0">
                        <a:latin typeface="Cambria"/>
                        <a:ea typeface="Times New Roman"/>
                        <a:cs typeface="Times New Roman"/>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tx2">
                        <a:lumMod val="20000"/>
                        <a:lumOff val="80000"/>
                      </a:schemeClr>
                    </a:solidFill>
                  </a:tcPr>
                </a:tc>
                <a:tc hMerge="1">
                  <a:txBody>
                    <a:bodyPr/>
                    <a:lstStyle/>
                    <a:p>
                      <a:endParaRPr lang="en-US"/>
                    </a:p>
                  </a:txBody>
                  <a:tcPr/>
                </a:tc>
                <a:tc hMerge="1">
                  <a:txBody>
                    <a:bodyPr/>
                    <a:lstStyle/>
                    <a:p>
                      <a:endParaRPr lang="en-US"/>
                    </a:p>
                  </a:txBody>
                  <a:tcPr/>
                </a:tc>
                <a:tc hMerge="1">
                  <a:txBody>
                    <a:bodyPr/>
                    <a:lstStyle/>
                    <a:p>
                      <a:pPr marL="0" marR="0">
                        <a:spcBef>
                          <a:spcPts val="0"/>
                        </a:spcBef>
                        <a:spcAft>
                          <a:spcPts val="0"/>
                        </a:spcAft>
                      </a:pPr>
                      <a:endParaRPr lang="en-US" sz="1600" dirty="0">
                        <a:latin typeface="Cambria"/>
                        <a:ea typeface="Times New Roman"/>
                        <a:cs typeface="Times New Roman"/>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F3F4"/>
                    </a:solidFill>
                  </a:tcPr>
                </a:tc>
                <a:tc hMerge="1">
                  <a:txBody>
                    <a:bodyPr/>
                    <a:lstStyle/>
                    <a:p>
                      <a:endParaRPr lang="en-US"/>
                    </a:p>
                  </a:txBody>
                  <a:tcPr/>
                </a:tc>
                <a:tc hMerge="1">
                  <a:txBody>
                    <a:bodyPr/>
                    <a:lstStyle/>
                    <a:p>
                      <a:endParaRPr lang="en-US"/>
                    </a:p>
                  </a:txBody>
                  <a:tcPr/>
                </a:tc>
                <a:tc hMerge="1">
                  <a:txBody>
                    <a:bodyPr/>
                    <a:lstStyle/>
                    <a:p>
                      <a:pPr marL="0" marR="0">
                        <a:spcBef>
                          <a:spcPts val="0"/>
                        </a:spcBef>
                        <a:spcAft>
                          <a:spcPts val="0"/>
                        </a:spcAft>
                      </a:pPr>
                      <a:endParaRPr lang="en-US" sz="1600" dirty="0">
                        <a:latin typeface="Cambria"/>
                        <a:ea typeface="Times New Roman"/>
                        <a:cs typeface="Times New Roman"/>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F3F4"/>
                    </a:solidFill>
                  </a:tcPr>
                </a:tc>
                <a:tc hMerge="1">
                  <a:txBody>
                    <a:bodyPr/>
                    <a:lstStyle/>
                    <a:p>
                      <a:endParaRPr lang="en-US"/>
                    </a:p>
                  </a:txBody>
                  <a:tcPr/>
                </a:tc>
                <a:tc hMerge="1">
                  <a:txBody>
                    <a:bodyPr/>
                    <a:lstStyle/>
                    <a:p>
                      <a:endParaRPr lang="en-US"/>
                    </a:p>
                  </a:txBody>
                  <a:tcPr/>
                </a:tc>
                <a:tc hMerge="1">
                  <a:txBody>
                    <a:bodyPr/>
                    <a:lstStyle/>
                    <a:p>
                      <a:pPr marL="0" marR="0">
                        <a:spcBef>
                          <a:spcPts val="0"/>
                        </a:spcBef>
                        <a:spcAft>
                          <a:spcPts val="0"/>
                        </a:spcAft>
                      </a:pPr>
                      <a:endParaRPr lang="en-US" sz="1600" dirty="0">
                        <a:latin typeface="Cambria"/>
                        <a:ea typeface="Times New Roman"/>
                        <a:cs typeface="Times New Roman"/>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F3F4"/>
                    </a:solidFill>
                  </a:tcPr>
                </a:tc>
                <a:tc hMerge="1">
                  <a:txBody>
                    <a:bodyPr/>
                    <a:lstStyle/>
                    <a:p>
                      <a:endParaRPr lang="en-US"/>
                    </a:p>
                  </a:txBody>
                  <a:tcPr/>
                </a:tc>
                <a:tc hMerge="1">
                  <a:txBody>
                    <a:bodyPr/>
                    <a:lstStyle/>
                    <a:p>
                      <a:pPr marL="0" marR="0">
                        <a:spcBef>
                          <a:spcPts val="0"/>
                        </a:spcBef>
                        <a:spcAft>
                          <a:spcPts val="0"/>
                        </a:spcAft>
                      </a:pPr>
                      <a:endParaRPr lang="en-US" sz="1600" dirty="0">
                        <a:latin typeface="Cambria"/>
                        <a:ea typeface="Times New Roman"/>
                        <a:cs typeface="Times New Roman"/>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F3F4"/>
                    </a:solidFill>
                  </a:tcPr>
                </a:tc>
                <a:extLst>
                  <a:ext uri="{0D108BD9-81ED-4DB2-BD59-A6C34878D82A}">
                    <a16:rowId xmlns:a16="http://schemas.microsoft.com/office/drawing/2014/main" val="10005"/>
                  </a:ext>
                </a:extLst>
              </a:tr>
              <a:tr h="807720">
                <a:tc>
                  <a:txBody>
                    <a:bodyPr/>
                    <a:lstStyle/>
                    <a:p>
                      <a:pPr marL="0" marR="0">
                        <a:spcBef>
                          <a:spcPts val="0"/>
                        </a:spcBef>
                        <a:spcAft>
                          <a:spcPts val="0"/>
                        </a:spcAft>
                      </a:pPr>
                      <a:endParaRPr lang="en-US" sz="1600" dirty="0">
                        <a:latin typeface="Cambria"/>
                        <a:ea typeface="Times New Roman"/>
                        <a:cs typeface="Times New Roman"/>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F3F4"/>
                    </a:solidFill>
                  </a:tcPr>
                </a:tc>
                <a:tc gridSpan="4">
                  <a:txBody>
                    <a:bodyPr/>
                    <a:lstStyle/>
                    <a:p>
                      <a:pPr marL="0" marR="0">
                        <a:spcBef>
                          <a:spcPts val="0"/>
                        </a:spcBef>
                        <a:spcAft>
                          <a:spcPts val="0"/>
                        </a:spcAft>
                      </a:pPr>
                      <a:r>
                        <a:rPr lang="en-US" sz="1400" dirty="0">
                          <a:latin typeface="Calibri"/>
                          <a:ea typeface="Times New Roman"/>
                          <a:cs typeface="Times New Roman"/>
                        </a:rPr>
                        <a:t>Additional senior management time: 18%</a:t>
                      </a:r>
                      <a:endParaRPr lang="en-US" sz="1400" dirty="0">
                        <a:latin typeface="Cambria"/>
                        <a:ea typeface="Times New Roman"/>
                        <a:cs typeface="Times New Roman"/>
                      </a:endParaRPr>
                    </a:p>
                    <a:p>
                      <a:pPr marL="0" marR="0">
                        <a:spcBef>
                          <a:spcPts val="0"/>
                        </a:spcBef>
                        <a:spcAft>
                          <a:spcPts val="0"/>
                        </a:spcAft>
                      </a:pPr>
                      <a:r>
                        <a:rPr lang="en-US" sz="1400" dirty="0">
                          <a:latin typeface="Calibri"/>
                          <a:ea typeface="Times New Roman"/>
                          <a:cs typeface="Times New Roman"/>
                        </a:rPr>
                        <a:t>Loss of business:</a:t>
                      </a:r>
                      <a:r>
                        <a:rPr lang="en-US" sz="1400" baseline="0" dirty="0">
                          <a:latin typeface="Calibri"/>
                          <a:ea typeface="Times New Roman"/>
                          <a:cs typeface="Times New Roman"/>
                        </a:rPr>
                        <a:t> </a:t>
                      </a:r>
                      <a:r>
                        <a:rPr lang="en-US" sz="1400" dirty="0">
                          <a:latin typeface="+mn-lt"/>
                          <a:ea typeface="Times New Roman"/>
                          <a:cs typeface="Times New Roman"/>
                        </a:rPr>
                        <a:t>15% </a:t>
                      </a:r>
                      <a:endParaRPr lang="en-US" sz="1400" dirty="0">
                        <a:latin typeface="Cambria"/>
                        <a:ea typeface="Times New Roman"/>
                        <a:cs typeface="Times New Roman"/>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F3F4"/>
                    </a:solidFill>
                  </a:tcPr>
                </a:tc>
                <a:tc hMerge="1">
                  <a:txBody>
                    <a:bodyPr/>
                    <a:lstStyle/>
                    <a:p>
                      <a:pPr marL="0" marR="0">
                        <a:spcBef>
                          <a:spcPts val="0"/>
                        </a:spcBef>
                        <a:spcAft>
                          <a:spcPts val="0"/>
                        </a:spcAft>
                      </a:pPr>
                      <a:endParaRPr lang="en-US" sz="1400" dirty="0">
                        <a:latin typeface="Cambria"/>
                        <a:ea typeface="Times New Roman"/>
                        <a:cs typeface="Times New Roman"/>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F3F4"/>
                    </a:solidFill>
                  </a:tcPr>
                </a:tc>
                <a:tc hMerge="1">
                  <a:txBody>
                    <a:bodyPr/>
                    <a:lstStyle/>
                    <a:p>
                      <a:pPr marL="0" marR="0">
                        <a:spcBef>
                          <a:spcPts val="0"/>
                        </a:spcBef>
                        <a:spcAft>
                          <a:spcPts val="0"/>
                        </a:spcAft>
                      </a:pPr>
                      <a:endParaRPr lang="en-US" sz="1400" dirty="0">
                        <a:latin typeface="Cambria"/>
                        <a:ea typeface="Times New Roman"/>
                        <a:cs typeface="Times New Roman"/>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F3F4"/>
                    </a:solidFill>
                  </a:tcPr>
                </a:tc>
                <a:tc hMerge="1">
                  <a:txBody>
                    <a:bodyPr/>
                    <a:lstStyle/>
                    <a:p>
                      <a:pPr marL="0" marR="0" algn="ctr">
                        <a:spcBef>
                          <a:spcPts val="0"/>
                        </a:spcBef>
                        <a:spcAft>
                          <a:spcPts val="0"/>
                        </a:spcAft>
                      </a:pPr>
                      <a:endParaRPr lang="en-US" sz="1200" dirty="0">
                        <a:latin typeface="Cambria"/>
                        <a:ea typeface="Times New Roman"/>
                        <a:cs typeface="Times New Roman"/>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F3F4"/>
                    </a:solidFill>
                  </a:tcPr>
                </a:tc>
                <a:tc gridSpan="2">
                  <a:txBody>
                    <a:bodyPr/>
                    <a:lstStyle/>
                    <a:p>
                      <a:pPr marL="0" marR="0" algn="ctr">
                        <a:spcBef>
                          <a:spcPts val="0"/>
                        </a:spcBef>
                        <a:spcAft>
                          <a:spcPts val="0"/>
                        </a:spcAft>
                      </a:pPr>
                      <a:r>
                        <a:rPr lang="en-US" sz="1400" dirty="0">
                          <a:latin typeface="Calibri"/>
                          <a:ea typeface="Times New Roman"/>
                          <a:cs typeface="Times New Roman"/>
                        </a:rPr>
                        <a:t>Not an issue</a:t>
                      </a:r>
                      <a:endParaRPr lang="en-US" sz="1400" dirty="0">
                        <a:latin typeface="Cambria"/>
                        <a:ea typeface="Times New Roman"/>
                        <a:cs typeface="Times New Roman"/>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F3F4"/>
                    </a:solidFill>
                  </a:tcPr>
                </a:tc>
                <a:tc hMerge="1">
                  <a:txBody>
                    <a:bodyPr/>
                    <a:lstStyle/>
                    <a:p>
                      <a:pPr marL="0" marR="0">
                        <a:spcBef>
                          <a:spcPts val="0"/>
                        </a:spcBef>
                        <a:spcAft>
                          <a:spcPts val="0"/>
                        </a:spcAft>
                      </a:pPr>
                      <a:endParaRPr lang="en-US" sz="1200" dirty="0">
                        <a:latin typeface="Cambria"/>
                        <a:ea typeface="Times New Roman"/>
                        <a:cs typeface="Times New Roman"/>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F3F4"/>
                    </a:solidFill>
                  </a:tcPr>
                </a:tc>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latin typeface="+mn-lt"/>
                          <a:ea typeface="Times New Roman"/>
                          <a:cs typeface="Times New Roman"/>
                        </a:rPr>
                        <a:t>Additional senior management time : 6% </a:t>
                      </a:r>
                      <a:endParaRPr lang="en-US" sz="1400" dirty="0">
                        <a:latin typeface="Cambria"/>
                        <a:ea typeface="Times New Roman"/>
                        <a:cs typeface="Times New Roman"/>
                      </a:endParaRPr>
                    </a:p>
                    <a:p>
                      <a:pPr marL="0" marR="0">
                        <a:spcBef>
                          <a:spcPts val="0"/>
                        </a:spcBef>
                        <a:spcAft>
                          <a:spcPts val="0"/>
                        </a:spcAft>
                      </a:pPr>
                      <a:r>
                        <a:rPr lang="en-US" sz="1400" dirty="0">
                          <a:latin typeface="Calibri"/>
                          <a:ea typeface="Times New Roman"/>
                          <a:cs typeface="Times New Roman"/>
                        </a:rPr>
                        <a:t>Additional consulting </a:t>
                      </a:r>
                      <a:r>
                        <a:rPr lang="en-US" sz="1400" dirty="0">
                          <a:latin typeface="+mn-lt"/>
                          <a:ea typeface="Times New Roman"/>
                          <a:cs typeface="Times New Roman"/>
                        </a:rPr>
                        <a:t>fees: 12%</a:t>
                      </a:r>
                      <a:endParaRPr lang="en-US" sz="1400" dirty="0">
                        <a:latin typeface="Cambria"/>
                        <a:ea typeface="Times New Roman"/>
                        <a:cs typeface="Times New Roman"/>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F3F4"/>
                    </a:solidFill>
                  </a:tcPr>
                </a:tc>
                <a:tc hMerge="1">
                  <a:txBody>
                    <a:bodyPr/>
                    <a:lstStyle/>
                    <a:p>
                      <a:endParaRPr lang="en-US"/>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Cambria"/>
                        <a:ea typeface="Times New Roman"/>
                        <a:cs typeface="Times New Roman"/>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F3F4"/>
                    </a:solidFill>
                  </a:tcPr>
                </a:tc>
                <a:tc gridSpan="2">
                  <a:txBody>
                    <a:bodyPr/>
                    <a:lstStyle/>
                    <a:p>
                      <a:pPr marL="0" marR="0">
                        <a:spcBef>
                          <a:spcPts val="0"/>
                        </a:spcBef>
                        <a:spcAft>
                          <a:spcPts val="0"/>
                        </a:spcAft>
                      </a:pPr>
                      <a:r>
                        <a:rPr lang="en-US" sz="1400" dirty="0">
                          <a:latin typeface="Calibri"/>
                          <a:ea typeface="Times New Roman"/>
                          <a:cs typeface="Times New Roman"/>
                        </a:rPr>
                        <a:t>Additional senior management </a:t>
                      </a:r>
                      <a:r>
                        <a:rPr lang="en-US" sz="1400" dirty="0">
                          <a:latin typeface="+mn-lt"/>
                          <a:ea typeface="Times New Roman"/>
                          <a:cs typeface="Times New Roman"/>
                        </a:rPr>
                        <a:t>time: 26%</a:t>
                      </a:r>
                      <a:endParaRPr lang="en-US" sz="1400" dirty="0">
                        <a:latin typeface="Cambria"/>
                        <a:ea typeface="Times New Roman"/>
                        <a:cs typeface="Times New Roman"/>
                      </a:endParaRPr>
                    </a:p>
                    <a:p>
                      <a:pPr marL="0" marR="0">
                        <a:spcBef>
                          <a:spcPts val="0"/>
                        </a:spcBef>
                        <a:spcAft>
                          <a:spcPts val="0"/>
                        </a:spcAft>
                      </a:pPr>
                      <a:r>
                        <a:rPr lang="en-US" sz="1400" dirty="0">
                          <a:latin typeface="+mn-lt"/>
                          <a:ea typeface="Times New Roman"/>
                          <a:cs typeface="Times New Roman"/>
                        </a:rPr>
                        <a:t>Legal fees: 24% </a:t>
                      </a:r>
                      <a:endParaRPr lang="en-US" sz="1400" dirty="0">
                        <a:latin typeface="Cambria"/>
                        <a:ea typeface="Times New Roman"/>
                        <a:cs typeface="Times New Roman"/>
                      </a:endParaRPr>
                    </a:p>
                    <a:p>
                      <a:pPr marL="0" marR="0">
                        <a:spcBef>
                          <a:spcPts val="0"/>
                        </a:spcBef>
                        <a:spcAft>
                          <a:spcPts val="0"/>
                        </a:spcAft>
                      </a:pPr>
                      <a:r>
                        <a:rPr lang="en-US" sz="1400" dirty="0">
                          <a:latin typeface="Calibri"/>
                          <a:ea typeface="Times New Roman"/>
                          <a:cs typeface="Times New Roman"/>
                        </a:rPr>
                        <a:t>Loss of business:</a:t>
                      </a:r>
                      <a:r>
                        <a:rPr lang="en-US" sz="1400" baseline="0" dirty="0">
                          <a:latin typeface="Calibri"/>
                          <a:ea typeface="Times New Roman"/>
                          <a:cs typeface="Times New Roman"/>
                        </a:rPr>
                        <a:t> </a:t>
                      </a:r>
                      <a:r>
                        <a:rPr lang="en-US" sz="1400" dirty="0">
                          <a:latin typeface="+mn-lt"/>
                          <a:ea typeface="Times New Roman"/>
                          <a:cs typeface="Times New Roman"/>
                        </a:rPr>
                        <a:t>17%</a:t>
                      </a:r>
                      <a:endParaRPr lang="en-US" sz="1400" dirty="0">
                        <a:latin typeface="Cambria"/>
                        <a:ea typeface="Times New Roman"/>
                        <a:cs typeface="Times New Roman"/>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F3F4"/>
                    </a:solidFill>
                  </a:tcPr>
                </a:tc>
                <a:tc hMerge="1">
                  <a:txBody>
                    <a:bodyPr/>
                    <a:lstStyle/>
                    <a:p>
                      <a:pPr marL="0" marR="0">
                        <a:spcBef>
                          <a:spcPts val="0"/>
                        </a:spcBef>
                        <a:spcAft>
                          <a:spcPts val="0"/>
                        </a:spcAft>
                      </a:pPr>
                      <a:endParaRPr lang="en-US" sz="1400" dirty="0">
                        <a:latin typeface="Cambria"/>
                        <a:ea typeface="Times New Roman"/>
                        <a:cs typeface="Times New Roman"/>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F3F4"/>
                    </a:solidFill>
                  </a:tcPr>
                </a:tc>
                <a:extLst>
                  <a:ext uri="{0D108BD9-81ED-4DB2-BD59-A6C34878D82A}">
                    <a16:rowId xmlns:a16="http://schemas.microsoft.com/office/drawing/2014/main" val="10006"/>
                  </a:ext>
                </a:extLst>
              </a:tr>
            </a:tbl>
          </a:graphicData>
        </a:graphic>
      </p:graphicFrame>
      <p:sp>
        <p:nvSpPr>
          <p:cNvPr id="6" name="Slide Number Placeholder 5"/>
          <p:cNvSpPr>
            <a:spLocks noGrp="1"/>
          </p:cNvSpPr>
          <p:nvPr>
            <p:ph type="sldNum" sz="quarter" idx="12"/>
          </p:nvPr>
        </p:nvSpPr>
        <p:spPr>
          <a:xfrm>
            <a:off x="6934200" y="6477000"/>
            <a:ext cx="2133600" cy="365125"/>
          </a:xfrm>
        </p:spPr>
        <p:txBody>
          <a:bodyPr/>
          <a:lstStyle/>
          <a:p>
            <a:pPr>
              <a:defRPr/>
            </a:pPr>
            <a:fld id="{ADF31621-AB54-4775-B102-4DF18FEE075B}" type="slidenum">
              <a:rPr lang="en-US" smtClean="0"/>
              <a:pPr>
                <a:defRPr/>
              </a:pPr>
              <a:t>32</a:t>
            </a:fld>
            <a:endParaRPr lang="en-US" dirty="0"/>
          </a:p>
        </p:txBody>
      </p:sp>
      <p:graphicFrame>
        <p:nvGraphicFramePr>
          <p:cNvPr id="8" name="Chart 7"/>
          <p:cNvGraphicFramePr/>
          <p:nvPr/>
        </p:nvGraphicFramePr>
        <p:xfrm>
          <a:off x="1219200" y="2057400"/>
          <a:ext cx="3200400" cy="15240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p:cNvSpPr txBox="1"/>
          <p:nvPr/>
        </p:nvSpPr>
        <p:spPr>
          <a:xfrm>
            <a:off x="1447800" y="1676400"/>
            <a:ext cx="1416798" cy="461665"/>
          </a:xfrm>
          <a:prstGeom prst="rect">
            <a:avLst/>
          </a:prstGeom>
          <a:noFill/>
        </p:spPr>
        <p:txBody>
          <a:bodyPr wrap="none" rtlCol="0">
            <a:spAutoFit/>
          </a:bodyPr>
          <a:lstStyle/>
          <a:p>
            <a:r>
              <a:rPr lang="en-US" sz="1200" dirty="0">
                <a:latin typeface="Calibri"/>
                <a:ea typeface="Times New Roman"/>
                <a:cs typeface="Times New Roman"/>
              </a:rPr>
              <a:t>10% by 1–3 months</a:t>
            </a:r>
          </a:p>
          <a:p>
            <a:r>
              <a:rPr lang="en-US" sz="1200" dirty="0">
                <a:latin typeface="Calibri"/>
                <a:ea typeface="Times New Roman"/>
                <a:cs typeface="Times New Roman"/>
              </a:rPr>
              <a:t>8% by 3–6 months</a:t>
            </a:r>
            <a:endParaRPr lang="en-US" sz="1200" dirty="0"/>
          </a:p>
        </p:txBody>
      </p:sp>
      <p:graphicFrame>
        <p:nvGraphicFramePr>
          <p:cNvPr id="9" name="Chart 8"/>
          <p:cNvGraphicFramePr/>
          <p:nvPr/>
        </p:nvGraphicFramePr>
        <p:xfrm>
          <a:off x="3352800" y="2057400"/>
          <a:ext cx="3200400" cy="1524000"/>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Box 9"/>
          <p:cNvSpPr txBox="1"/>
          <p:nvPr/>
        </p:nvSpPr>
        <p:spPr>
          <a:xfrm>
            <a:off x="3458333" y="1676400"/>
            <a:ext cx="1799467" cy="461665"/>
          </a:xfrm>
          <a:prstGeom prst="rect">
            <a:avLst/>
          </a:prstGeom>
          <a:noFill/>
        </p:spPr>
        <p:txBody>
          <a:bodyPr wrap="none" rtlCol="0">
            <a:spAutoFit/>
          </a:bodyPr>
          <a:lstStyle/>
          <a:p>
            <a:r>
              <a:rPr lang="en-US" sz="1200" dirty="0">
                <a:latin typeface="Calibri"/>
                <a:ea typeface="Times New Roman"/>
                <a:cs typeface="Times New Roman"/>
              </a:rPr>
              <a:t>8% by 3–6 months</a:t>
            </a:r>
          </a:p>
          <a:p>
            <a:r>
              <a:rPr lang="en-US" sz="1200" dirty="0">
                <a:latin typeface="Calibri"/>
                <a:ea typeface="Times New Roman"/>
                <a:cs typeface="Times New Roman"/>
              </a:rPr>
              <a:t>2% by 18 months or more</a:t>
            </a:r>
            <a:endParaRPr lang="en-US" sz="1200" dirty="0"/>
          </a:p>
        </p:txBody>
      </p:sp>
      <p:graphicFrame>
        <p:nvGraphicFramePr>
          <p:cNvPr id="16" name="Chart 15"/>
          <p:cNvGraphicFramePr/>
          <p:nvPr/>
        </p:nvGraphicFramePr>
        <p:xfrm>
          <a:off x="7162800" y="2057400"/>
          <a:ext cx="3200400" cy="1524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7" name="Chart 16"/>
          <p:cNvGraphicFramePr/>
          <p:nvPr/>
        </p:nvGraphicFramePr>
        <p:xfrm>
          <a:off x="5334000" y="2057400"/>
          <a:ext cx="3200400" cy="1524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9" name="Chart 18"/>
          <p:cNvGraphicFramePr/>
          <p:nvPr/>
        </p:nvGraphicFramePr>
        <p:xfrm>
          <a:off x="1219200" y="3886200"/>
          <a:ext cx="3200400" cy="1524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5" name="Chart 24"/>
          <p:cNvGraphicFramePr/>
          <p:nvPr/>
        </p:nvGraphicFramePr>
        <p:xfrm>
          <a:off x="3352800" y="3886200"/>
          <a:ext cx="3200400" cy="1524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26" name="Chart 25"/>
          <p:cNvGraphicFramePr/>
          <p:nvPr/>
        </p:nvGraphicFramePr>
        <p:xfrm>
          <a:off x="5410200" y="3886200"/>
          <a:ext cx="3200400" cy="15240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27" name="Chart 26"/>
          <p:cNvGraphicFramePr/>
          <p:nvPr/>
        </p:nvGraphicFramePr>
        <p:xfrm>
          <a:off x="7162800" y="3886200"/>
          <a:ext cx="3200400" cy="1524000"/>
        </p:xfrm>
        <a:graphic>
          <a:graphicData uri="http://schemas.openxmlformats.org/drawingml/2006/chart">
            <c:chart xmlns:c="http://schemas.openxmlformats.org/drawingml/2006/chart" xmlns:r="http://schemas.openxmlformats.org/officeDocument/2006/relationships" r:id="rId9"/>
          </a:graphicData>
        </a:graphic>
      </p:graphicFrame>
      <p:sp>
        <p:nvSpPr>
          <p:cNvPr id="29" name="Title 1"/>
          <p:cNvSpPr txBox="1">
            <a:spLocks/>
          </p:cNvSpPr>
          <p:nvPr/>
        </p:nvSpPr>
        <p:spPr bwMode="auto">
          <a:xfrm>
            <a:off x="0" y="0"/>
            <a:ext cx="82296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defRPr/>
            </a:pPr>
            <a:r>
              <a:rPr lang="en-US" sz="3200" dirty="0">
                <a:solidFill>
                  <a:srgbClr val="000000"/>
                </a:solidFill>
                <a:latin typeface="+mn-lt"/>
                <a:ea typeface="Times New Roman"/>
                <a:cs typeface="Times New Roman"/>
              </a:rPr>
              <a:t>Costs of obtaining incentives</a:t>
            </a:r>
            <a:endParaRPr lang="en-US" sz="3200" dirty="0">
              <a:latin typeface="+mn-lt"/>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r>
              <a:rPr lang="en-US" dirty="0"/>
              <a:t>Cost v. Benefit of Tax Incentives - Jobs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66334185"/>
              </p:ext>
            </p:extLst>
          </p:nvPr>
        </p:nvGraphicFramePr>
        <p:xfrm>
          <a:off x="457200" y="1295405"/>
          <a:ext cx="8382000" cy="4267195"/>
        </p:xfrm>
        <a:graphic>
          <a:graphicData uri="http://schemas.openxmlformats.org/drawingml/2006/table">
            <a:tbl>
              <a:tblPr firstRow="1" firstCol="1">
                <a:tableStyleId>{5C22544A-7EE6-4342-B048-85BDC9FD1C3A}</a:tableStyleId>
              </a:tblPr>
              <a:tblGrid>
                <a:gridCol w="2023762">
                  <a:extLst>
                    <a:ext uri="{9D8B030D-6E8A-4147-A177-3AD203B41FA5}">
                      <a16:colId xmlns:a16="http://schemas.microsoft.com/office/drawing/2014/main" val="20000"/>
                    </a:ext>
                  </a:extLst>
                </a:gridCol>
                <a:gridCol w="1993557">
                  <a:extLst>
                    <a:ext uri="{9D8B030D-6E8A-4147-A177-3AD203B41FA5}">
                      <a16:colId xmlns:a16="http://schemas.microsoft.com/office/drawing/2014/main" val="20001"/>
                    </a:ext>
                  </a:extLst>
                </a:gridCol>
                <a:gridCol w="2038865">
                  <a:extLst>
                    <a:ext uri="{9D8B030D-6E8A-4147-A177-3AD203B41FA5}">
                      <a16:colId xmlns:a16="http://schemas.microsoft.com/office/drawing/2014/main" val="20002"/>
                    </a:ext>
                  </a:extLst>
                </a:gridCol>
                <a:gridCol w="2325816">
                  <a:extLst>
                    <a:ext uri="{9D8B030D-6E8A-4147-A177-3AD203B41FA5}">
                      <a16:colId xmlns:a16="http://schemas.microsoft.com/office/drawing/2014/main" val="20003"/>
                    </a:ext>
                  </a:extLst>
                </a:gridCol>
              </a:tblGrid>
              <a:tr h="831862">
                <a:tc>
                  <a:txBody>
                    <a:bodyPr/>
                    <a:lstStyle/>
                    <a:p>
                      <a:pPr algn="ctr" fontAlgn="ctr"/>
                      <a:r>
                        <a:rPr lang="en-US" sz="1600" b="1" u="none" strike="noStrike" dirty="0">
                          <a:effectLst/>
                        </a:rPr>
                        <a:t>Country Surveyed</a:t>
                      </a:r>
                      <a:endParaRPr lang="en-US" sz="1600" b="1" i="0" u="none" strike="noStrike" dirty="0">
                        <a:solidFill>
                          <a:srgbClr val="000000"/>
                        </a:solidFill>
                        <a:effectLst/>
                        <a:latin typeface="Times New Roman"/>
                      </a:endParaRPr>
                    </a:p>
                  </a:txBody>
                  <a:tcPr marL="9525" marR="9525" marT="9525" marB="0" anchor="ctr"/>
                </a:tc>
                <a:tc>
                  <a:txBody>
                    <a:bodyPr/>
                    <a:lstStyle/>
                    <a:p>
                      <a:pPr algn="ctr" fontAlgn="ctr"/>
                      <a:r>
                        <a:rPr lang="en-US" sz="1600" b="1" u="none" strike="noStrike" dirty="0">
                          <a:effectLst/>
                        </a:rPr>
                        <a:t>Marginal Investors as a % of total Investors</a:t>
                      </a:r>
                      <a:endParaRPr lang="en-US" sz="1600" b="1" i="0" u="none" strike="noStrike" dirty="0">
                        <a:solidFill>
                          <a:srgbClr val="000000"/>
                        </a:solidFill>
                        <a:effectLst/>
                        <a:latin typeface="Times New Roman"/>
                      </a:endParaRPr>
                    </a:p>
                  </a:txBody>
                  <a:tcPr marL="9525" marR="9525" marT="9525" marB="0" anchor="ctr"/>
                </a:tc>
                <a:tc>
                  <a:txBody>
                    <a:bodyPr/>
                    <a:lstStyle/>
                    <a:p>
                      <a:pPr algn="ctr" fontAlgn="ctr"/>
                      <a:r>
                        <a:rPr lang="en-US" sz="1600" b="1" u="none" strike="noStrike" dirty="0">
                          <a:effectLst/>
                        </a:rPr>
                        <a:t>Jobs Created by Marginal Investors as a % of total jobs created</a:t>
                      </a:r>
                      <a:endParaRPr lang="en-US" sz="1600" b="1" i="0" u="none" strike="noStrike" dirty="0">
                        <a:solidFill>
                          <a:srgbClr val="000000"/>
                        </a:solidFill>
                        <a:effectLst/>
                        <a:latin typeface="Times New Roman"/>
                      </a:endParaRPr>
                    </a:p>
                  </a:txBody>
                  <a:tcPr marL="9525" marR="9525" marT="9525" marB="0" anchor="ctr"/>
                </a:tc>
                <a:tc>
                  <a:txBody>
                    <a:bodyPr/>
                    <a:lstStyle/>
                    <a:p>
                      <a:pPr algn="ctr" fontAlgn="ctr"/>
                      <a:r>
                        <a:rPr lang="en-US" sz="1600" b="1" u="none" strike="noStrike" dirty="0">
                          <a:effectLst/>
                        </a:rPr>
                        <a:t>(%) Jobs by Marginal Investors – (%) of Marginal Investors  </a:t>
                      </a:r>
                      <a:endParaRPr lang="en-US" sz="1600" b="1" i="0" u="none" strike="noStrike" dirty="0">
                        <a:solidFill>
                          <a:srgbClr val="000000"/>
                        </a:solidFill>
                        <a:effectLst/>
                        <a:latin typeface="Times New Roman"/>
                      </a:endParaRPr>
                    </a:p>
                  </a:txBody>
                  <a:tcPr marL="9525" marR="9525" marT="9525" marB="0" anchor="ctr"/>
                </a:tc>
                <a:extLst>
                  <a:ext uri="{0D108BD9-81ED-4DB2-BD59-A6C34878D82A}">
                    <a16:rowId xmlns:a16="http://schemas.microsoft.com/office/drawing/2014/main" val="10000"/>
                  </a:ext>
                </a:extLst>
              </a:tr>
              <a:tr h="312303">
                <a:tc>
                  <a:txBody>
                    <a:bodyPr/>
                    <a:lstStyle/>
                    <a:p>
                      <a:pPr algn="ctr" fontAlgn="ctr"/>
                      <a:r>
                        <a:rPr lang="en-US" sz="1600" b="1" u="none" strike="noStrike" dirty="0">
                          <a:effectLst/>
                        </a:rPr>
                        <a:t>Burundi</a:t>
                      </a:r>
                      <a:endParaRPr lang="en-US" sz="1600" b="1" i="0" u="none" strike="noStrike" dirty="0">
                        <a:solidFill>
                          <a:srgbClr val="000000"/>
                        </a:solidFill>
                        <a:effectLst/>
                        <a:latin typeface="Times New Roman"/>
                      </a:endParaRPr>
                    </a:p>
                  </a:txBody>
                  <a:tcPr marL="9525" marR="9525" marT="9525" marB="0" anchor="ctr"/>
                </a:tc>
                <a:tc>
                  <a:txBody>
                    <a:bodyPr/>
                    <a:lstStyle/>
                    <a:p>
                      <a:pPr algn="ctr" fontAlgn="b"/>
                      <a:r>
                        <a:rPr lang="en-US" sz="1600" u="none" strike="noStrike" dirty="0">
                          <a:effectLst/>
                        </a:rPr>
                        <a:t>23%</a:t>
                      </a:r>
                      <a:endParaRPr lang="en-US" sz="1600" b="0" i="0" u="none" strike="noStrike" dirty="0">
                        <a:solidFill>
                          <a:srgbClr val="000000"/>
                        </a:solidFill>
                        <a:effectLst/>
                        <a:latin typeface="Times New Roman"/>
                      </a:endParaRPr>
                    </a:p>
                  </a:txBody>
                  <a:tcPr marL="9525" marR="9525" marT="9525" marB="0" anchor="ctr"/>
                </a:tc>
                <a:tc>
                  <a:txBody>
                    <a:bodyPr/>
                    <a:lstStyle/>
                    <a:p>
                      <a:pPr algn="ctr" fontAlgn="ctr"/>
                      <a:r>
                        <a:rPr lang="en-US" sz="1600" u="none" strike="noStrike" dirty="0">
                          <a:effectLst/>
                        </a:rPr>
                        <a:t>19%</a:t>
                      </a:r>
                      <a:endParaRPr lang="en-US" sz="1600" b="0" i="0" u="none" strike="noStrike" dirty="0">
                        <a:solidFill>
                          <a:srgbClr val="000000"/>
                        </a:solidFill>
                        <a:effectLst/>
                        <a:latin typeface="Times New Roman"/>
                      </a:endParaRPr>
                    </a:p>
                  </a:txBody>
                  <a:tcPr marL="9525" marR="9525" marT="9525" marB="0" anchor="ctr"/>
                </a:tc>
                <a:tc>
                  <a:txBody>
                    <a:bodyPr/>
                    <a:lstStyle/>
                    <a:p>
                      <a:pPr algn="ctr" fontAlgn="ctr"/>
                      <a:r>
                        <a:rPr lang="en-US" sz="1600" u="none" strike="noStrike" dirty="0">
                          <a:effectLst/>
                        </a:rPr>
                        <a:t>-4%</a:t>
                      </a:r>
                      <a:endParaRPr lang="en-US" sz="1600" b="0" i="0" u="none" strike="noStrike" dirty="0">
                        <a:solidFill>
                          <a:srgbClr val="000000"/>
                        </a:solidFill>
                        <a:effectLst/>
                        <a:latin typeface="Times New Roman"/>
                      </a:endParaRPr>
                    </a:p>
                  </a:txBody>
                  <a:tcPr marL="9525" marR="9525" marT="9525" marB="0" anchor="ctr"/>
                </a:tc>
                <a:extLst>
                  <a:ext uri="{0D108BD9-81ED-4DB2-BD59-A6C34878D82A}">
                    <a16:rowId xmlns:a16="http://schemas.microsoft.com/office/drawing/2014/main" val="10001"/>
                  </a:ext>
                </a:extLst>
              </a:tr>
              <a:tr h="312303">
                <a:tc>
                  <a:txBody>
                    <a:bodyPr/>
                    <a:lstStyle/>
                    <a:p>
                      <a:pPr algn="ctr" fontAlgn="ctr"/>
                      <a:r>
                        <a:rPr lang="en-US" sz="1600" b="1" u="none" strike="noStrike" dirty="0">
                          <a:effectLst/>
                        </a:rPr>
                        <a:t>Guinea</a:t>
                      </a:r>
                      <a:endParaRPr lang="en-US" sz="1600" b="1" i="0" u="none" strike="noStrike" dirty="0">
                        <a:solidFill>
                          <a:srgbClr val="000000"/>
                        </a:solidFill>
                        <a:effectLst/>
                        <a:latin typeface="Times New Roman"/>
                      </a:endParaRPr>
                    </a:p>
                  </a:txBody>
                  <a:tcPr marL="9525" marR="9525" marT="9525" marB="0" anchor="ctr"/>
                </a:tc>
                <a:tc>
                  <a:txBody>
                    <a:bodyPr/>
                    <a:lstStyle/>
                    <a:p>
                      <a:pPr algn="ctr" fontAlgn="b"/>
                      <a:r>
                        <a:rPr lang="en-US" sz="1600" u="none" strike="noStrike">
                          <a:effectLst/>
                        </a:rPr>
                        <a:t>8%</a:t>
                      </a:r>
                      <a:endParaRPr lang="en-US" sz="1600" b="0" i="0" u="none" strike="noStrike">
                        <a:solidFill>
                          <a:srgbClr val="000000"/>
                        </a:solidFill>
                        <a:effectLst/>
                        <a:latin typeface="Times New Roman"/>
                      </a:endParaRPr>
                    </a:p>
                  </a:txBody>
                  <a:tcPr marL="9525" marR="9525" marT="9525" marB="0" anchor="ctr"/>
                </a:tc>
                <a:tc>
                  <a:txBody>
                    <a:bodyPr/>
                    <a:lstStyle/>
                    <a:p>
                      <a:pPr algn="ctr" fontAlgn="ctr"/>
                      <a:r>
                        <a:rPr lang="en-US" sz="1600" u="none" strike="noStrike" dirty="0">
                          <a:effectLst/>
                        </a:rPr>
                        <a:t>13%</a:t>
                      </a:r>
                      <a:endParaRPr lang="en-US" sz="1600" b="0" i="0" u="none" strike="noStrike" dirty="0">
                        <a:solidFill>
                          <a:srgbClr val="000000"/>
                        </a:solidFill>
                        <a:effectLst/>
                        <a:latin typeface="Times New Roman"/>
                      </a:endParaRPr>
                    </a:p>
                  </a:txBody>
                  <a:tcPr marL="9525" marR="9525" marT="9525" marB="0" anchor="ctr"/>
                </a:tc>
                <a:tc>
                  <a:txBody>
                    <a:bodyPr/>
                    <a:lstStyle/>
                    <a:p>
                      <a:pPr algn="ctr" fontAlgn="ctr"/>
                      <a:r>
                        <a:rPr lang="en-US" sz="1600" u="none" strike="noStrike" dirty="0">
                          <a:effectLst/>
                        </a:rPr>
                        <a:t>5%</a:t>
                      </a:r>
                      <a:endParaRPr lang="en-US" sz="1600" b="0" i="0" u="none" strike="noStrike" dirty="0">
                        <a:solidFill>
                          <a:srgbClr val="000000"/>
                        </a:solidFill>
                        <a:effectLst/>
                        <a:latin typeface="Times New Roman"/>
                      </a:endParaRPr>
                    </a:p>
                  </a:txBody>
                  <a:tcPr marL="9525" marR="9525" marT="9525" marB="0" anchor="ctr"/>
                </a:tc>
                <a:extLst>
                  <a:ext uri="{0D108BD9-81ED-4DB2-BD59-A6C34878D82A}">
                    <a16:rowId xmlns:a16="http://schemas.microsoft.com/office/drawing/2014/main" val="10002"/>
                  </a:ext>
                </a:extLst>
              </a:tr>
              <a:tr h="312303">
                <a:tc>
                  <a:txBody>
                    <a:bodyPr/>
                    <a:lstStyle/>
                    <a:p>
                      <a:pPr algn="ctr" fontAlgn="ctr"/>
                      <a:r>
                        <a:rPr lang="en-US" sz="1600" b="1" u="none" strike="noStrike" dirty="0">
                          <a:effectLst/>
                        </a:rPr>
                        <a:t>Jordan</a:t>
                      </a:r>
                      <a:endParaRPr lang="en-US" sz="1600" b="1" i="0" u="none" strike="noStrike" dirty="0">
                        <a:solidFill>
                          <a:srgbClr val="000000"/>
                        </a:solidFill>
                        <a:effectLst/>
                        <a:latin typeface="Times New Roman"/>
                      </a:endParaRPr>
                    </a:p>
                  </a:txBody>
                  <a:tcPr marL="9525" marR="9525" marT="9525" marB="0" anchor="ctr"/>
                </a:tc>
                <a:tc>
                  <a:txBody>
                    <a:bodyPr/>
                    <a:lstStyle/>
                    <a:p>
                      <a:pPr algn="ctr" fontAlgn="b"/>
                      <a:r>
                        <a:rPr lang="en-US" sz="1600" u="none" strike="noStrike">
                          <a:effectLst/>
                        </a:rPr>
                        <a:t>30%</a:t>
                      </a:r>
                      <a:endParaRPr lang="en-US" sz="1600" b="0" i="0" u="none" strike="noStrike">
                        <a:solidFill>
                          <a:srgbClr val="000000"/>
                        </a:solidFill>
                        <a:effectLst/>
                        <a:latin typeface="Times New Roman"/>
                      </a:endParaRPr>
                    </a:p>
                  </a:txBody>
                  <a:tcPr marL="9525" marR="9525" marT="9525" marB="0" anchor="ctr"/>
                </a:tc>
                <a:tc>
                  <a:txBody>
                    <a:bodyPr/>
                    <a:lstStyle/>
                    <a:p>
                      <a:pPr algn="ctr" fontAlgn="ctr"/>
                      <a:r>
                        <a:rPr lang="en-US" sz="1600" u="none" strike="noStrike" dirty="0">
                          <a:effectLst/>
                        </a:rPr>
                        <a:t>21%</a:t>
                      </a:r>
                      <a:endParaRPr lang="en-US" sz="1600" b="0" i="0" u="none" strike="noStrike" dirty="0">
                        <a:solidFill>
                          <a:srgbClr val="000000"/>
                        </a:solidFill>
                        <a:effectLst/>
                        <a:latin typeface="Times New Roman"/>
                      </a:endParaRPr>
                    </a:p>
                  </a:txBody>
                  <a:tcPr marL="9525" marR="9525" marT="9525" marB="0" anchor="ctr"/>
                </a:tc>
                <a:tc>
                  <a:txBody>
                    <a:bodyPr/>
                    <a:lstStyle/>
                    <a:p>
                      <a:pPr algn="ctr" fontAlgn="ctr"/>
                      <a:r>
                        <a:rPr lang="en-US" sz="1600" u="none" strike="noStrike" dirty="0">
                          <a:effectLst/>
                        </a:rPr>
                        <a:t>-9%</a:t>
                      </a:r>
                      <a:endParaRPr lang="en-US" sz="1600" b="0" i="0" u="none" strike="noStrike" dirty="0">
                        <a:solidFill>
                          <a:srgbClr val="000000"/>
                        </a:solidFill>
                        <a:effectLst/>
                        <a:latin typeface="Times New Roman"/>
                      </a:endParaRPr>
                    </a:p>
                  </a:txBody>
                  <a:tcPr marL="9525" marR="9525" marT="9525" marB="0" anchor="ctr"/>
                </a:tc>
                <a:extLst>
                  <a:ext uri="{0D108BD9-81ED-4DB2-BD59-A6C34878D82A}">
                    <a16:rowId xmlns:a16="http://schemas.microsoft.com/office/drawing/2014/main" val="10003"/>
                  </a:ext>
                </a:extLst>
              </a:tr>
              <a:tr h="312303">
                <a:tc>
                  <a:txBody>
                    <a:bodyPr/>
                    <a:lstStyle/>
                    <a:p>
                      <a:pPr algn="ctr" fontAlgn="ctr"/>
                      <a:r>
                        <a:rPr lang="en-US" sz="1600" b="1" u="none" strike="noStrike" dirty="0">
                          <a:effectLst/>
                        </a:rPr>
                        <a:t>Kenya</a:t>
                      </a:r>
                      <a:endParaRPr lang="en-US" sz="1600" b="1" i="0" u="none" strike="noStrike" dirty="0">
                        <a:solidFill>
                          <a:srgbClr val="000000"/>
                        </a:solidFill>
                        <a:effectLst/>
                        <a:latin typeface="Times New Roman"/>
                      </a:endParaRPr>
                    </a:p>
                  </a:txBody>
                  <a:tcPr marL="9525" marR="9525" marT="9525" marB="0" anchor="ctr"/>
                </a:tc>
                <a:tc>
                  <a:txBody>
                    <a:bodyPr/>
                    <a:lstStyle/>
                    <a:p>
                      <a:pPr algn="ctr" fontAlgn="b"/>
                      <a:r>
                        <a:rPr lang="en-US" sz="1600" u="none" strike="noStrike" dirty="0">
                          <a:effectLst/>
                        </a:rPr>
                        <a:t>39%</a:t>
                      </a:r>
                      <a:endParaRPr lang="en-US" sz="1600" b="0" i="0" u="none" strike="noStrike" dirty="0">
                        <a:solidFill>
                          <a:srgbClr val="000000"/>
                        </a:solidFill>
                        <a:effectLst/>
                        <a:latin typeface="Times New Roman"/>
                      </a:endParaRPr>
                    </a:p>
                  </a:txBody>
                  <a:tcPr marL="9525" marR="9525" marT="9525" marB="0" anchor="ctr"/>
                </a:tc>
                <a:tc>
                  <a:txBody>
                    <a:bodyPr/>
                    <a:lstStyle/>
                    <a:p>
                      <a:pPr algn="ctr" fontAlgn="ctr"/>
                      <a:r>
                        <a:rPr lang="en-US" sz="1600" u="none" strike="noStrike" dirty="0">
                          <a:effectLst/>
                        </a:rPr>
                        <a:t>42%</a:t>
                      </a:r>
                      <a:endParaRPr lang="en-US" sz="1600" b="0" i="0" u="none" strike="noStrike" dirty="0">
                        <a:solidFill>
                          <a:srgbClr val="000000"/>
                        </a:solidFill>
                        <a:effectLst/>
                        <a:latin typeface="Times New Roman"/>
                      </a:endParaRPr>
                    </a:p>
                  </a:txBody>
                  <a:tcPr marL="9525" marR="9525" marT="9525" marB="0" anchor="ctr"/>
                </a:tc>
                <a:tc>
                  <a:txBody>
                    <a:bodyPr/>
                    <a:lstStyle/>
                    <a:p>
                      <a:pPr algn="ctr" fontAlgn="ctr"/>
                      <a:r>
                        <a:rPr lang="en-US" sz="1600" u="none" strike="noStrike" dirty="0">
                          <a:effectLst/>
                        </a:rPr>
                        <a:t>3%</a:t>
                      </a:r>
                      <a:endParaRPr lang="en-US" sz="1600" b="0" i="0" u="none" strike="noStrike" dirty="0">
                        <a:solidFill>
                          <a:srgbClr val="000000"/>
                        </a:solidFill>
                        <a:effectLst/>
                        <a:latin typeface="Times New Roman"/>
                      </a:endParaRPr>
                    </a:p>
                  </a:txBody>
                  <a:tcPr marL="9525" marR="9525" marT="9525" marB="0" anchor="ctr"/>
                </a:tc>
                <a:extLst>
                  <a:ext uri="{0D108BD9-81ED-4DB2-BD59-A6C34878D82A}">
                    <a16:rowId xmlns:a16="http://schemas.microsoft.com/office/drawing/2014/main" val="10004"/>
                  </a:ext>
                </a:extLst>
              </a:tr>
              <a:tr h="312303">
                <a:tc>
                  <a:txBody>
                    <a:bodyPr/>
                    <a:lstStyle/>
                    <a:p>
                      <a:pPr algn="ctr" fontAlgn="b"/>
                      <a:r>
                        <a:rPr lang="en-US" sz="1600" b="1" u="none" strike="noStrike" dirty="0">
                          <a:effectLst/>
                        </a:rPr>
                        <a:t>Mozambique</a:t>
                      </a:r>
                      <a:endParaRPr lang="en-US" sz="1600" b="1" i="0" u="none" strike="noStrike" dirty="0">
                        <a:solidFill>
                          <a:srgbClr val="000000"/>
                        </a:solidFill>
                        <a:effectLst/>
                        <a:latin typeface="Times New Roman"/>
                      </a:endParaRPr>
                    </a:p>
                  </a:txBody>
                  <a:tcPr marL="9525" marR="9525" marT="9525" marB="0" anchor="b"/>
                </a:tc>
                <a:tc>
                  <a:txBody>
                    <a:bodyPr/>
                    <a:lstStyle/>
                    <a:p>
                      <a:pPr algn="ctr" fontAlgn="b"/>
                      <a:r>
                        <a:rPr lang="en-US" sz="1600" u="none" strike="noStrike">
                          <a:effectLst/>
                        </a:rPr>
                        <a:t>22%</a:t>
                      </a:r>
                      <a:endParaRPr lang="en-US" sz="1600" b="0" i="0" u="none" strike="noStrike">
                        <a:solidFill>
                          <a:srgbClr val="000000"/>
                        </a:solidFill>
                        <a:effectLst/>
                        <a:latin typeface="Times New Roman"/>
                      </a:endParaRPr>
                    </a:p>
                  </a:txBody>
                  <a:tcPr marL="9525" marR="9525" marT="9525" marB="0" anchor="ctr"/>
                </a:tc>
                <a:tc>
                  <a:txBody>
                    <a:bodyPr/>
                    <a:lstStyle/>
                    <a:p>
                      <a:pPr algn="ctr" fontAlgn="ctr"/>
                      <a:r>
                        <a:rPr lang="en-US" sz="1600" u="none" strike="noStrike" dirty="0">
                          <a:effectLst/>
                        </a:rPr>
                        <a:t>15%</a:t>
                      </a:r>
                      <a:endParaRPr lang="en-US" sz="1600" b="0" i="0" u="none" strike="noStrike" dirty="0">
                        <a:solidFill>
                          <a:srgbClr val="000000"/>
                        </a:solidFill>
                        <a:effectLst/>
                        <a:latin typeface="Times New Roman"/>
                      </a:endParaRPr>
                    </a:p>
                  </a:txBody>
                  <a:tcPr marL="9525" marR="9525" marT="9525" marB="0" anchor="ctr"/>
                </a:tc>
                <a:tc>
                  <a:txBody>
                    <a:bodyPr/>
                    <a:lstStyle/>
                    <a:p>
                      <a:pPr algn="ctr" fontAlgn="ctr"/>
                      <a:r>
                        <a:rPr lang="en-US" sz="1600" u="none" strike="noStrike" dirty="0">
                          <a:effectLst/>
                        </a:rPr>
                        <a:t>-7%</a:t>
                      </a:r>
                      <a:endParaRPr lang="en-US" sz="1600" b="0" i="0" u="none" strike="noStrike" dirty="0">
                        <a:solidFill>
                          <a:srgbClr val="000000"/>
                        </a:solidFill>
                        <a:effectLst/>
                        <a:latin typeface="Times New Roman"/>
                      </a:endParaRPr>
                    </a:p>
                  </a:txBody>
                  <a:tcPr marL="9525" marR="9525" marT="9525" marB="0" anchor="ctr"/>
                </a:tc>
                <a:extLst>
                  <a:ext uri="{0D108BD9-81ED-4DB2-BD59-A6C34878D82A}">
                    <a16:rowId xmlns:a16="http://schemas.microsoft.com/office/drawing/2014/main" val="10005"/>
                  </a:ext>
                </a:extLst>
              </a:tr>
              <a:tr h="312303">
                <a:tc>
                  <a:txBody>
                    <a:bodyPr/>
                    <a:lstStyle/>
                    <a:p>
                      <a:pPr algn="ctr" fontAlgn="ctr"/>
                      <a:r>
                        <a:rPr lang="en-US" sz="1600" b="1" u="none" strike="noStrike" dirty="0">
                          <a:effectLst/>
                        </a:rPr>
                        <a:t>Rwanda</a:t>
                      </a:r>
                      <a:endParaRPr lang="en-US" sz="1600" b="1" i="0" u="none" strike="noStrike" dirty="0">
                        <a:solidFill>
                          <a:srgbClr val="000000"/>
                        </a:solidFill>
                        <a:effectLst/>
                        <a:latin typeface="Times New Roman"/>
                      </a:endParaRPr>
                    </a:p>
                  </a:txBody>
                  <a:tcPr marL="9525" marR="9525" marT="9525" marB="0" anchor="ctr"/>
                </a:tc>
                <a:tc>
                  <a:txBody>
                    <a:bodyPr/>
                    <a:lstStyle/>
                    <a:p>
                      <a:pPr algn="ctr" fontAlgn="b"/>
                      <a:r>
                        <a:rPr lang="en-US" sz="1600" u="none" strike="noStrike">
                          <a:effectLst/>
                        </a:rPr>
                        <a:t>2%</a:t>
                      </a:r>
                      <a:endParaRPr lang="en-US" sz="1600" b="0" i="0" u="none" strike="noStrike">
                        <a:solidFill>
                          <a:srgbClr val="000000"/>
                        </a:solidFill>
                        <a:effectLst/>
                        <a:latin typeface="Times New Roman"/>
                      </a:endParaRPr>
                    </a:p>
                  </a:txBody>
                  <a:tcPr marL="9525" marR="9525" marT="9525" marB="0" anchor="ctr"/>
                </a:tc>
                <a:tc>
                  <a:txBody>
                    <a:bodyPr/>
                    <a:lstStyle/>
                    <a:p>
                      <a:pPr algn="ctr" fontAlgn="ctr"/>
                      <a:r>
                        <a:rPr lang="en-US" sz="1600" u="none" strike="noStrike" dirty="0">
                          <a:effectLst/>
                        </a:rPr>
                        <a:t>1%</a:t>
                      </a:r>
                      <a:endParaRPr lang="en-US" sz="1600" b="0" i="0" u="none" strike="noStrike" dirty="0">
                        <a:solidFill>
                          <a:srgbClr val="000000"/>
                        </a:solidFill>
                        <a:effectLst/>
                        <a:latin typeface="Times New Roman"/>
                      </a:endParaRPr>
                    </a:p>
                  </a:txBody>
                  <a:tcPr marL="9525" marR="9525" marT="9525" marB="0" anchor="ctr"/>
                </a:tc>
                <a:tc>
                  <a:txBody>
                    <a:bodyPr/>
                    <a:lstStyle/>
                    <a:p>
                      <a:pPr algn="ctr" fontAlgn="ctr"/>
                      <a:r>
                        <a:rPr lang="en-US" sz="1600" u="none" strike="noStrike" dirty="0">
                          <a:effectLst/>
                        </a:rPr>
                        <a:t>-1%</a:t>
                      </a:r>
                      <a:endParaRPr lang="en-US" sz="1600" b="0" i="0" u="none" strike="noStrike" dirty="0">
                        <a:solidFill>
                          <a:srgbClr val="000000"/>
                        </a:solidFill>
                        <a:effectLst/>
                        <a:latin typeface="Times New Roman"/>
                      </a:endParaRPr>
                    </a:p>
                  </a:txBody>
                  <a:tcPr marL="9525" marR="9525" marT="9525" marB="0" anchor="ctr"/>
                </a:tc>
                <a:extLst>
                  <a:ext uri="{0D108BD9-81ED-4DB2-BD59-A6C34878D82A}">
                    <a16:rowId xmlns:a16="http://schemas.microsoft.com/office/drawing/2014/main" val="10006"/>
                  </a:ext>
                </a:extLst>
              </a:tr>
              <a:tr h="312303">
                <a:tc>
                  <a:txBody>
                    <a:bodyPr/>
                    <a:lstStyle/>
                    <a:p>
                      <a:pPr algn="ctr" fontAlgn="ctr"/>
                      <a:r>
                        <a:rPr lang="en-US" sz="1600" b="1" u="none" strike="noStrike" dirty="0">
                          <a:effectLst/>
                        </a:rPr>
                        <a:t>Serbia</a:t>
                      </a:r>
                      <a:endParaRPr lang="en-US" sz="1600" b="1" i="0" u="none" strike="noStrike" dirty="0">
                        <a:solidFill>
                          <a:srgbClr val="000000"/>
                        </a:solidFill>
                        <a:effectLst/>
                        <a:latin typeface="Times New Roman"/>
                      </a:endParaRPr>
                    </a:p>
                  </a:txBody>
                  <a:tcPr marL="9525" marR="9525" marT="9525" marB="0" anchor="ctr"/>
                </a:tc>
                <a:tc>
                  <a:txBody>
                    <a:bodyPr/>
                    <a:lstStyle/>
                    <a:p>
                      <a:pPr algn="ctr" fontAlgn="b"/>
                      <a:r>
                        <a:rPr lang="en-US" sz="1600" u="none" strike="noStrike">
                          <a:effectLst/>
                        </a:rPr>
                        <a:t>29%</a:t>
                      </a:r>
                      <a:endParaRPr lang="en-US" sz="1600" b="0" i="0" u="none" strike="noStrike">
                        <a:solidFill>
                          <a:srgbClr val="000000"/>
                        </a:solidFill>
                        <a:effectLst/>
                        <a:latin typeface="Times New Roman"/>
                      </a:endParaRPr>
                    </a:p>
                  </a:txBody>
                  <a:tcPr marL="9525" marR="9525" marT="9525" marB="0" anchor="ctr"/>
                </a:tc>
                <a:tc>
                  <a:txBody>
                    <a:bodyPr/>
                    <a:lstStyle/>
                    <a:p>
                      <a:pPr algn="ctr" fontAlgn="ctr"/>
                      <a:r>
                        <a:rPr lang="en-US" sz="1600" u="none" strike="noStrike" dirty="0">
                          <a:effectLst/>
                        </a:rPr>
                        <a:t>31%</a:t>
                      </a:r>
                      <a:endParaRPr lang="en-US" sz="1600" b="0" i="0" u="none" strike="noStrike" dirty="0">
                        <a:solidFill>
                          <a:srgbClr val="000000"/>
                        </a:solidFill>
                        <a:effectLst/>
                        <a:latin typeface="Times New Roman"/>
                      </a:endParaRPr>
                    </a:p>
                  </a:txBody>
                  <a:tcPr marL="9525" marR="9525" marT="9525" marB="0" anchor="ctr"/>
                </a:tc>
                <a:tc>
                  <a:txBody>
                    <a:bodyPr/>
                    <a:lstStyle/>
                    <a:p>
                      <a:pPr algn="ctr" fontAlgn="ctr"/>
                      <a:r>
                        <a:rPr lang="en-US" sz="1600" u="none" strike="noStrike" dirty="0">
                          <a:effectLst/>
                        </a:rPr>
                        <a:t>2%</a:t>
                      </a:r>
                      <a:endParaRPr lang="en-US" sz="1600" b="0" i="0" u="none" strike="noStrike" dirty="0">
                        <a:solidFill>
                          <a:srgbClr val="000000"/>
                        </a:solidFill>
                        <a:effectLst/>
                        <a:latin typeface="Times New Roman"/>
                      </a:endParaRPr>
                    </a:p>
                  </a:txBody>
                  <a:tcPr marL="9525" marR="9525" marT="9525" marB="0" anchor="ctr"/>
                </a:tc>
                <a:extLst>
                  <a:ext uri="{0D108BD9-81ED-4DB2-BD59-A6C34878D82A}">
                    <a16:rowId xmlns:a16="http://schemas.microsoft.com/office/drawing/2014/main" val="10007"/>
                  </a:ext>
                </a:extLst>
              </a:tr>
              <a:tr h="312303">
                <a:tc>
                  <a:txBody>
                    <a:bodyPr/>
                    <a:lstStyle/>
                    <a:p>
                      <a:pPr algn="ctr" fontAlgn="ctr"/>
                      <a:r>
                        <a:rPr lang="en-US" sz="1600" b="1" u="none" strike="noStrike" dirty="0">
                          <a:effectLst/>
                        </a:rPr>
                        <a:t>Tanzania</a:t>
                      </a:r>
                      <a:endParaRPr lang="en-US" sz="1600" b="1" i="0" u="none" strike="noStrike" dirty="0">
                        <a:solidFill>
                          <a:srgbClr val="000000"/>
                        </a:solidFill>
                        <a:effectLst/>
                        <a:latin typeface="Times New Roman"/>
                      </a:endParaRPr>
                    </a:p>
                  </a:txBody>
                  <a:tcPr marL="9525" marR="9525" marT="9525" marB="0" anchor="ctr"/>
                </a:tc>
                <a:tc>
                  <a:txBody>
                    <a:bodyPr/>
                    <a:lstStyle/>
                    <a:p>
                      <a:pPr algn="ctr" fontAlgn="b"/>
                      <a:r>
                        <a:rPr lang="en-US" sz="1600" u="none" strike="noStrike">
                          <a:effectLst/>
                        </a:rPr>
                        <a:t>9%</a:t>
                      </a:r>
                      <a:endParaRPr lang="en-US" sz="1600" b="0" i="0" u="none" strike="noStrike">
                        <a:solidFill>
                          <a:srgbClr val="000000"/>
                        </a:solidFill>
                        <a:effectLst/>
                        <a:latin typeface="Times New Roman"/>
                      </a:endParaRPr>
                    </a:p>
                  </a:txBody>
                  <a:tcPr marL="9525" marR="9525" marT="9525" marB="0" anchor="ctr"/>
                </a:tc>
                <a:tc>
                  <a:txBody>
                    <a:bodyPr/>
                    <a:lstStyle/>
                    <a:p>
                      <a:pPr algn="ctr" fontAlgn="ctr"/>
                      <a:r>
                        <a:rPr lang="en-US" sz="1600" u="none" strike="noStrike">
                          <a:effectLst/>
                        </a:rPr>
                        <a:t>16%</a:t>
                      </a:r>
                      <a:endParaRPr lang="en-US" sz="1600" b="0" i="0" u="none" strike="noStrike">
                        <a:solidFill>
                          <a:srgbClr val="000000"/>
                        </a:solidFill>
                        <a:effectLst/>
                        <a:latin typeface="Times New Roman"/>
                      </a:endParaRPr>
                    </a:p>
                  </a:txBody>
                  <a:tcPr marL="9525" marR="9525" marT="9525" marB="0" anchor="ctr"/>
                </a:tc>
                <a:tc>
                  <a:txBody>
                    <a:bodyPr/>
                    <a:lstStyle/>
                    <a:p>
                      <a:pPr algn="ctr" fontAlgn="ctr"/>
                      <a:r>
                        <a:rPr lang="en-US" sz="1600" u="none" strike="noStrike" dirty="0">
                          <a:effectLst/>
                        </a:rPr>
                        <a:t>7%</a:t>
                      </a:r>
                      <a:endParaRPr lang="en-US" sz="1600" b="0" i="0" u="none" strike="noStrike" dirty="0">
                        <a:solidFill>
                          <a:srgbClr val="000000"/>
                        </a:solidFill>
                        <a:effectLst/>
                        <a:latin typeface="Times New Roman"/>
                      </a:endParaRPr>
                    </a:p>
                  </a:txBody>
                  <a:tcPr marL="9525" marR="9525" marT="9525" marB="0" anchor="ctr"/>
                </a:tc>
                <a:extLst>
                  <a:ext uri="{0D108BD9-81ED-4DB2-BD59-A6C34878D82A}">
                    <a16:rowId xmlns:a16="http://schemas.microsoft.com/office/drawing/2014/main" val="10008"/>
                  </a:ext>
                </a:extLst>
              </a:tr>
              <a:tr h="312303">
                <a:tc>
                  <a:txBody>
                    <a:bodyPr/>
                    <a:lstStyle/>
                    <a:p>
                      <a:pPr algn="ctr" fontAlgn="b"/>
                      <a:r>
                        <a:rPr lang="en-US" sz="1600" b="1" u="none" strike="noStrike" dirty="0">
                          <a:effectLst/>
                        </a:rPr>
                        <a:t>Thailand</a:t>
                      </a:r>
                      <a:endParaRPr lang="en-US" sz="1600" b="1" i="0" u="none" strike="noStrike" dirty="0">
                        <a:solidFill>
                          <a:srgbClr val="000000"/>
                        </a:solidFill>
                        <a:effectLst/>
                        <a:latin typeface="Times New Roman"/>
                      </a:endParaRPr>
                    </a:p>
                  </a:txBody>
                  <a:tcPr marL="9525" marR="9525" marT="9525" marB="0" anchor="b"/>
                </a:tc>
                <a:tc>
                  <a:txBody>
                    <a:bodyPr/>
                    <a:lstStyle/>
                    <a:p>
                      <a:pPr algn="ctr" fontAlgn="b"/>
                      <a:r>
                        <a:rPr lang="en-US" sz="1600" u="none" strike="noStrike">
                          <a:effectLst/>
                        </a:rPr>
                        <a:t>19%</a:t>
                      </a:r>
                      <a:endParaRPr lang="en-US" sz="1600" b="0" i="0" u="none" strike="noStrike">
                        <a:solidFill>
                          <a:srgbClr val="000000"/>
                        </a:solidFill>
                        <a:effectLst/>
                        <a:latin typeface="Times New Roman"/>
                      </a:endParaRPr>
                    </a:p>
                  </a:txBody>
                  <a:tcPr marL="9525" marR="9525" marT="9525" marB="0" anchor="ctr"/>
                </a:tc>
                <a:tc>
                  <a:txBody>
                    <a:bodyPr/>
                    <a:lstStyle/>
                    <a:p>
                      <a:pPr algn="ctr" fontAlgn="ctr"/>
                      <a:r>
                        <a:rPr lang="en-US" sz="1600" u="none" strike="noStrike">
                          <a:effectLst/>
                        </a:rPr>
                        <a:t>-</a:t>
                      </a:r>
                      <a:endParaRPr lang="en-US" sz="1600" b="0" i="0" u="none" strike="noStrike">
                        <a:solidFill>
                          <a:srgbClr val="000000"/>
                        </a:solidFill>
                        <a:effectLst/>
                        <a:latin typeface="Times New Roman"/>
                      </a:endParaRPr>
                    </a:p>
                  </a:txBody>
                  <a:tcPr marL="9525" marR="9525" marT="9525" marB="0" anchor="ctr"/>
                </a:tc>
                <a:tc>
                  <a:txBody>
                    <a:bodyPr/>
                    <a:lstStyle/>
                    <a:p>
                      <a:pPr algn="ctr" fontAlgn="ctr"/>
                      <a:r>
                        <a:rPr lang="en-US" sz="1600" u="none" strike="noStrike" dirty="0">
                          <a:effectLst/>
                        </a:rPr>
                        <a:t>-</a:t>
                      </a:r>
                      <a:endParaRPr lang="en-US" sz="1600" b="0" i="0" u="none" strike="noStrike" dirty="0">
                        <a:solidFill>
                          <a:srgbClr val="000000"/>
                        </a:solidFill>
                        <a:effectLst/>
                        <a:latin typeface="Times New Roman"/>
                      </a:endParaRPr>
                    </a:p>
                  </a:txBody>
                  <a:tcPr marL="9525" marR="9525" marT="9525" marB="0" anchor="ctr"/>
                </a:tc>
                <a:extLst>
                  <a:ext uri="{0D108BD9-81ED-4DB2-BD59-A6C34878D82A}">
                    <a16:rowId xmlns:a16="http://schemas.microsoft.com/office/drawing/2014/main" val="10009"/>
                  </a:ext>
                </a:extLst>
              </a:tr>
              <a:tr h="312303">
                <a:tc>
                  <a:txBody>
                    <a:bodyPr/>
                    <a:lstStyle/>
                    <a:p>
                      <a:pPr algn="ctr" fontAlgn="ctr"/>
                      <a:r>
                        <a:rPr lang="en-US" sz="1600" b="1" u="none" strike="noStrike" dirty="0">
                          <a:effectLst/>
                        </a:rPr>
                        <a:t>Tunisia</a:t>
                      </a:r>
                      <a:endParaRPr lang="en-US" sz="1600" b="1" i="0" u="none" strike="noStrike" dirty="0">
                        <a:solidFill>
                          <a:srgbClr val="000000"/>
                        </a:solidFill>
                        <a:effectLst/>
                        <a:latin typeface="Times New Roman"/>
                      </a:endParaRPr>
                    </a:p>
                  </a:txBody>
                  <a:tcPr marL="9525" marR="9525" marT="9525" marB="0" anchor="ctr"/>
                </a:tc>
                <a:tc>
                  <a:txBody>
                    <a:bodyPr/>
                    <a:lstStyle/>
                    <a:p>
                      <a:pPr algn="ctr" fontAlgn="b"/>
                      <a:r>
                        <a:rPr lang="en-US" sz="1600" u="none" strike="noStrike">
                          <a:effectLst/>
                        </a:rPr>
                        <a:t>42%</a:t>
                      </a:r>
                      <a:endParaRPr lang="en-US" sz="1600" b="0" i="0" u="none" strike="noStrike">
                        <a:solidFill>
                          <a:srgbClr val="000000"/>
                        </a:solidFill>
                        <a:effectLst/>
                        <a:latin typeface="Times New Roman"/>
                      </a:endParaRPr>
                    </a:p>
                  </a:txBody>
                  <a:tcPr marL="9525" marR="9525" marT="9525" marB="0" anchor="ctr"/>
                </a:tc>
                <a:tc>
                  <a:txBody>
                    <a:bodyPr/>
                    <a:lstStyle/>
                    <a:p>
                      <a:pPr algn="ctr" fontAlgn="ctr"/>
                      <a:r>
                        <a:rPr lang="en-US" sz="1600" u="none" strike="noStrike">
                          <a:effectLst/>
                        </a:rPr>
                        <a:t>35%</a:t>
                      </a:r>
                      <a:endParaRPr lang="en-US" sz="1600" b="0" i="0" u="none" strike="noStrike">
                        <a:solidFill>
                          <a:srgbClr val="000000"/>
                        </a:solidFill>
                        <a:effectLst/>
                        <a:latin typeface="Times New Roman"/>
                      </a:endParaRPr>
                    </a:p>
                  </a:txBody>
                  <a:tcPr marL="9525" marR="9525" marT="9525" marB="0" anchor="ctr"/>
                </a:tc>
                <a:tc>
                  <a:txBody>
                    <a:bodyPr/>
                    <a:lstStyle/>
                    <a:p>
                      <a:pPr algn="ctr" fontAlgn="ctr"/>
                      <a:r>
                        <a:rPr lang="en-US" sz="1600" u="none" strike="noStrike" dirty="0">
                          <a:effectLst/>
                        </a:rPr>
                        <a:t>-7%</a:t>
                      </a:r>
                      <a:endParaRPr lang="en-US" sz="1600" b="0" i="0" u="none" strike="noStrike" dirty="0">
                        <a:solidFill>
                          <a:srgbClr val="000000"/>
                        </a:solidFill>
                        <a:effectLst/>
                        <a:latin typeface="Times New Roman"/>
                      </a:endParaRPr>
                    </a:p>
                  </a:txBody>
                  <a:tcPr marL="9525" marR="9525" marT="9525" marB="0" anchor="ctr"/>
                </a:tc>
                <a:extLst>
                  <a:ext uri="{0D108BD9-81ED-4DB2-BD59-A6C34878D82A}">
                    <a16:rowId xmlns:a16="http://schemas.microsoft.com/office/drawing/2014/main" val="10010"/>
                  </a:ext>
                </a:extLst>
              </a:tr>
              <a:tr h="312303">
                <a:tc>
                  <a:txBody>
                    <a:bodyPr/>
                    <a:lstStyle/>
                    <a:p>
                      <a:pPr algn="ctr" fontAlgn="ctr"/>
                      <a:r>
                        <a:rPr lang="en-US" sz="1600" b="1" u="none" strike="noStrike" dirty="0">
                          <a:effectLst/>
                        </a:rPr>
                        <a:t>Uganda</a:t>
                      </a:r>
                      <a:endParaRPr lang="en-US" sz="1600" b="1" i="0" u="none" strike="noStrike" dirty="0">
                        <a:solidFill>
                          <a:srgbClr val="000000"/>
                        </a:solidFill>
                        <a:effectLst/>
                        <a:latin typeface="Times New Roman"/>
                      </a:endParaRPr>
                    </a:p>
                  </a:txBody>
                  <a:tcPr marL="9525" marR="9525" marT="9525" marB="0" anchor="ctr"/>
                </a:tc>
                <a:tc>
                  <a:txBody>
                    <a:bodyPr/>
                    <a:lstStyle/>
                    <a:p>
                      <a:pPr algn="ctr" fontAlgn="b"/>
                      <a:r>
                        <a:rPr lang="en-US" sz="1600" u="none" strike="noStrike">
                          <a:effectLst/>
                        </a:rPr>
                        <a:t>7%</a:t>
                      </a:r>
                      <a:endParaRPr lang="en-US" sz="1600" b="0" i="0" u="none" strike="noStrike">
                        <a:solidFill>
                          <a:srgbClr val="000000"/>
                        </a:solidFill>
                        <a:effectLst/>
                        <a:latin typeface="Times New Roman"/>
                      </a:endParaRPr>
                    </a:p>
                  </a:txBody>
                  <a:tcPr marL="9525" marR="9525" marT="9525" marB="0" anchor="ctr"/>
                </a:tc>
                <a:tc>
                  <a:txBody>
                    <a:bodyPr/>
                    <a:lstStyle/>
                    <a:p>
                      <a:pPr algn="ctr" fontAlgn="ctr"/>
                      <a:r>
                        <a:rPr lang="en-US" sz="1600" u="none" strike="noStrike">
                          <a:effectLst/>
                        </a:rPr>
                        <a:t>7%</a:t>
                      </a:r>
                      <a:endParaRPr lang="en-US" sz="1600" b="0" i="0" u="none" strike="noStrike">
                        <a:solidFill>
                          <a:srgbClr val="000000"/>
                        </a:solidFill>
                        <a:effectLst/>
                        <a:latin typeface="Times New Roman"/>
                      </a:endParaRPr>
                    </a:p>
                  </a:txBody>
                  <a:tcPr marL="9525" marR="9525" marT="9525" marB="0" anchor="ctr"/>
                </a:tc>
                <a:tc>
                  <a:txBody>
                    <a:bodyPr/>
                    <a:lstStyle/>
                    <a:p>
                      <a:pPr algn="ctr" fontAlgn="ctr"/>
                      <a:r>
                        <a:rPr lang="en-US" sz="1600" u="none" strike="noStrike" dirty="0">
                          <a:effectLst/>
                        </a:rPr>
                        <a:t>0%</a:t>
                      </a:r>
                      <a:endParaRPr lang="en-US" sz="1600" b="0" i="0" u="none" strike="noStrike" dirty="0">
                        <a:solidFill>
                          <a:srgbClr val="000000"/>
                        </a:solidFill>
                        <a:effectLst/>
                        <a:latin typeface="Times New Roman"/>
                      </a:endParaRPr>
                    </a:p>
                  </a:txBody>
                  <a:tcPr marL="9525" marR="9525" marT="9525" marB="0" anchor="ctr"/>
                </a:tc>
                <a:extLst>
                  <a:ext uri="{0D108BD9-81ED-4DB2-BD59-A6C34878D82A}">
                    <a16:rowId xmlns:a16="http://schemas.microsoft.com/office/drawing/2014/main" val="10011"/>
                  </a:ext>
                </a:extLst>
              </a:tr>
            </a:tbl>
          </a:graphicData>
        </a:graphic>
      </p:graphicFrame>
      <p:sp>
        <p:nvSpPr>
          <p:cNvPr id="4" name="Slide Number Placeholder 3"/>
          <p:cNvSpPr>
            <a:spLocks noGrp="1"/>
          </p:cNvSpPr>
          <p:nvPr>
            <p:ph type="sldNum" sz="quarter" idx="12"/>
          </p:nvPr>
        </p:nvSpPr>
        <p:spPr/>
        <p:txBody>
          <a:bodyPr/>
          <a:lstStyle/>
          <a:p>
            <a:fld id="{99DF1088-0058-404A-A5F2-40DDE36B7327}" type="slidenum">
              <a:rPr lang="en-US" smtClean="0"/>
              <a:t>33</a:t>
            </a:fld>
            <a:endParaRPr lang="en-US"/>
          </a:p>
        </p:txBody>
      </p:sp>
      <p:sp>
        <p:nvSpPr>
          <p:cNvPr id="3" name="TextBox 2"/>
          <p:cNvSpPr txBox="1"/>
          <p:nvPr/>
        </p:nvSpPr>
        <p:spPr>
          <a:xfrm>
            <a:off x="304800" y="5715000"/>
            <a:ext cx="8458200" cy="646331"/>
          </a:xfrm>
          <a:prstGeom prst="rect">
            <a:avLst/>
          </a:prstGeom>
          <a:noFill/>
        </p:spPr>
        <p:txBody>
          <a:bodyPr wrap="square" rtlCol="0">
            <a:spAutoFit/>
          </a:bodyPr>
          <a:lstStyle/>
          <a:p>
            <a:r>
              <a:rPr lang="en-US" dirty="0"/>
              <a:t>Tax given up per job created – El Salvador ($2084); Tunisia ($18,487); Yemen ($5,819)</a:t>
            </a:r>
          </a:p>
        </p:txBody>
      </p:sp>
    </p:spTree>
    <p:extLst>
      <p:ext uri="{BB962C8B-B14F-4D97-AF65-F5344CB8AC3E}">
        <p14:creationId xmlns:p14="http://schemas.microsoft.com/office/powerpoint/2010/main" val="12070476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57200" y="5257800"/>
            <a:ext cx="6934200" cy="457200"/>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57200" y="1600200"/>
            <a:ext cx="8229600" cy="4572000"/>
          </a:xfrm>
        </p:spPr>
        <p:txBody>
          <a:bodyPr>
            <a:normAutofit lnSpcReduction="10000"/>
          </a:bodyPr>
          <a:lstStyle/>
          <a:p>
            <a:r>
              <a:rPr lang="en-US" sz="2400" dirty="0"/>
              <a:t>The Incentives Framework </a:t>
            </a:r>
          </a:p>
          <a:p>
            <a:r>
              <a:rPr lang="en-US" sz="2400" dirty="0"/>
              <a:t>The econometric evidence</a:t>
            </a:r>
          </a:p>
          <a:p>
            <a:pPr lvl="1"/>
            <a:r>
              <a:rPr lang="en-US" sz="2400" dirty="0"/>
              <a:t>Current literature</a:t>
            </a:r>
          </a:p>
          <a:p>
            <a:pPr lvl="1"/>
            <a:r>
              <a:rPr lang="en-US" sz="2400" dirty="0"/>
              <a:t>Investment Climate Department research</a:t>
            </a:r>
          </a:p>
          <a:p>
            <a:r>
              <a:rPr lang="en-US" sz="2400" dirty="0"/>
              <a:t>The survey evidence</a:t>
            </a:r>
          </a:p>
          <a:p>
            <a:pPr lvl="1"/>
            <a:r>
              <a:rPr lang="en-US" sz="2400" dirty="0"/>
              <a:t>Previous surveys</a:t>
            </a:r>
          </a:p>
          <a:p>
            <a:pPr lvl="1"/>
            <a:r>
              <a:rPr lang="en-US" sz="2400" dirty="0"/>
              <a:t>Investment Climate Advisory’s surveys</a:t>
            </a:r>
          </a:p>
          <a:p>
            <a:r>
              <a:rPr lang="en-US" sz="2400" dirty="0"/>
              <a:t>Incentives and Public Goods</a:t>
            </a:r>
          </a:p>
          <a:p>
            <a:r>
              <a:rPr lang="en-US" sz="2400" dirty="0"/>
              <a:t>Cost of Incentives</a:t>
            </a:r>
          </a:p>
          <a:p>
            <a:r>
              <a:rPr lang="en-US" sz="2400" dirty="0"/>
              <a:t>Political Economy</a:t>
            </a:r>
          </a:p>
          <a:p>
            <a:r>
              <a:rPr lang="en-US" sz="2400" dirty="0"/>
              <a:t>Policy advice</a:t>
            </a:r>
          </a:p>
          <a:p>
            <a:endParaRPr lang="en-US" sz="2400" dirty="0"/>
          </a:p>
          <a:p>
            <a:endParaRPr lang="en-US" sz="2400" dirty="0"/>
          </a:p>
          <a:p>
            <a:endParaRPr lang="en-US" sz="2400" dirty="0"/>
          </a:p>
          <a:p>
            <a:endParaRPr lang="en-US" sz="2400" dirty="0"/>
          </a:p>
          <a:p>
            <a:endParaRPr lang="en-US" sz="2400" dirty="0"/>
          </a:p>
        </p:txBody>
      </p:sp>
      <p:sp>
        <p:nvSpPr>
          <p:cNvPr id="5" name="Slide Number Placeholder 4"/>
          <p:cNvSpPr>
            <a:spLocks noGrp="1"/>
          </p:cNvSpPr>
          <p:nvPr>
            <p:ph type="sldNum" sz="quarter" idx="12"/>
          </p:nvPr>
        </p:nvSpPr>
        <p:spPr>
          <a:xfrm>
            <a:off x="6858000" y="6416675"/>
            <a:ext cx="2133600" cy="365125"/>
          </a:xfrm>
        </p:spPr>
        <p:txBody>
          <a:bodyPr/>
          <a:lstStyle/>
          <a:p>
            <a:pPr>
              <a:defRPr/>
            </a:pPr>
            <a:fld id="{ADF31621-AB54-4775-B102-4DF18FEE075B}" type="slidenum">
              <a:rPr lang="en-US" smtClean="0"/>
              <a:pPr>
                <a:defRPr/>
              </a:pPr>
              <a:t>34</a:t>
            </a:fld>
            <a:endParaRPr lang="en-US" dirty="0"/>
          </a:p>
        </p:txBody>
      </p:sp>
      <p:sp>
        <p:nvSpPr>
          <p:cNvPr id="8" name="Title 1"/>
          <p:cNvSpPr txBox="1">
            <a:spLocks/>
          </p:cNvSpPr>
          <p:nvPr/>
        </p:nvSpPr>
        <p:spPr bwMode="auto">
          <a:xfrm>
            <a:off x="0" y="0"/>
            <a:ext cx="82296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0" i="0" u="none" strike="noStrike" kern="1200" cap="none" spc="0" normalizeH="0" baseline="0" noProof="0" dirty="0">
                <a:ln>
                  <a:noFill/>
                </a:ln>
                <a:solidFill>
                  <a:schemeClr val="tx1"/>
                </a:solidFill>
                <a:effectLst/>
                <a:uLnTx/>
                <a:uFillTx/>
                <a:latin typeface="+mj-lt"/>
                <a:ea typeface="+mj-ea"/>
                <a:cs typeface="+mj-cs"/>
              </a:rPr>
              <a:t>Plan of the Presentation</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838200"/>
          </a:xfrm>
        </p:spPr>
        <p:txBody>
          <a:bodyPr/>
          <a:lstStyle/>
          <a:p>
            <a:pPr algn="l"/>
            <a:r>
              <a:rPr lang="en-US" sz="3200" dirty="0"/>
              <a:t>Political Economy of Incentives</a:t>
            </a:r>
          </a:p>
        </p:txBody>
      </p:sp>
      <p:sp>
        <p:nvSpPr>
          <p:cNvPr id="5" name="Slide Number Placeholder 4"/>
          <p:cNvSpPr>
            <a:spLocks noGrp="1"/>
          </p:cNvSpPr>
          <p:nvPr>
            <p:ph type="sldNum" sz="quarter" idx="12"/>
          </p:nvPr>
        </p:nvSpPr>
        <p:spPr>
          <a:xfrm>
            <a:off x="6858000" y="6416675"/>
            <a:ext cx="2133600" cy="365125"/>
          </a:xfrm>
        </p:spPr>
        <p:txBody>
          <a:bodyPr/>
          <a:lstStyle/>
          <a:p>
            <a:pPr>
              <a:defRPr/>
            </a:pPr>
            <a:fld id="{ADF31621-AB54-4775-B102-4DF18FEE075B}" type="slidenum">
              <a:rPr lang="en-US" smtClean="0"/>
              <a:pPr>
                <a:defRPr/>
              </a:pPr>
              <a:t>35</a:t>
            </a:fld>
            <a:endParaRPr lang="en-US"/>
          </a:p>
        </p:txBody>
      </p:sp>
      <p:graphicFrame>
        <p:nvGraphicFramePr>
          <p:cNvPr id="6" name="Diagram 5"/>
          <p:cNvGraphicFramePr/>
          <p:nvPr/>
        </p:nvGraphicFramePr>
        <p:xfrm>
          <a:off x="1524000" y="1371600"/>
          <a:ext cx="6096000"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534400" cy="990600"/>
          </a:xfrm>
        </p:spPr>
        <p:txBody>
          <a:bodyPr/>
          <a:lstStyle/>
          <a:p>
            <a:pPr algn="l"/>
            <a:r>
              <a:rPr lang="en-US" sz="3200" dirty="0"/>
              <a:t>How to tackle Political Economy of Tax Incentives</a:t>
            </a:r>
          </a:p>
        </p:txBody>
      </p:sp>
      <p:sp>
        <p:nvSpPr>
          <p:cNvPr id="3" name="Content Placeholder 2"/>
          <p:cNvSpPr>
            <a:spLocks noGrp="1"/>
          </p:cNvSpPr>
          <p:nvPr>
            <p:ph idx="1"/>
          </p:nvPr>
        </p:nvSpPr>
        <p:spPr>
          <a:xfrm>
            <a:off x="457200" y="990600"/>
            <a:ext cx="5257800" cy="5334000"/>
          </a:xfrm>
        </p:spPr>
        <p:txBody>
          <a:bodyPr>
            <a:normAutofit fontScale="92500" lnSpcReduction="20000"/>
          </a:bodyPr>
          <a:lstStyle/>
          <a:p>
            <a:r>
              <a:rPr lang="en-US" sz="2400" dirty="0"/>
              <a:t>Increase Transparency</a:t>
            </a:r>
          </a:p>
          <a:p>
            <a:pPr lvl="1"/>
            <a:r>
              <a:rPr lang="en-US" sz="2000" dirty="0"/>
              <a:t>Measure the cost of Incentives (Tax Expenditure Statements)</a:t>
            </a:r>
          </a:p>
          <a:p>
            <a:pPr lvl="1"/>
            <a:r>
              <a:rPr lang="en-US" sz="2000" dirty="0"/>
              <a:t>This allows the costs to be scrutinized by the public</a:t>
            </a:r>
          </a:p>
          <a:p>
            <a:pPr lvl="1"/>
            <a:r>
              <a:rPr lang="en-US" sz="2000" dirty="0"/>
              <a:t>Place a budget on tax incentives</a:t>
            </a:r>
          </a:p>
          <a:p>
            <a:r>
              <a:rPr lang="en-US" sz="2400" dirty="0"/>
              <a:t>Reduce Discretion</a:t>
            </a:r>
          </a:p>
          <a:p>
            <a:pPr lvl="1"/>
            <a:r>
              <a:rPr lang="en-US" sz="2000" dirty="0"/>
              <a:t>Replace discretionary Incentives with those that flows out of the Tax Code</a:t>
            </a:r>
          </a:p>
          <a:p>
            <a:pPr lvl="1"/>
            <a:r>
              <a:rPr lang="en-US" sz="2000" dirty="0"/>
              <a:t>This ensures the role of the legislature</a:t>
            </a:r>
          </a:p>
          <a:p>
            <a:pPr lvl="1"/>
            <a:r>
              <a:rPr lang="en-US" sz="2000" dirty="0"/>
              <a:t>Even if a ‘big’ deal has to be given tax incentives ensure that criteria is defined</a:t>
            </a:r>
          </a:p>
          <a:p>
            <a:r>
              <a:rPr lang="en-US" sz="2400" dirty="0"/>
              <a:t>Tighten administration</a:t>
            </a:r>
          </a:p>
          <a:p>
            <a:pPr lvl="1"/>
            <a:r>
              <a:rPr lang="en-US" sz="2000" dirty="0"/>
              <a:t>Reduce leakage on the usage of Tax Incentives (filing of tax returns)</a:t>
            </a:r>
          </a:p>
          <a:p>
            <a:r>
              <a:rPr lang="en-US" sz="2400" dirty="0"/>
              <a:t>Periodically study the effectiveness </a:t>
            </a:r>
          </a:p>
          <a:p>
            <a:pPr lvl="1"/>
            <a:r>
              <a:rPr lang="en-US" sz="2000" dirty="0"/>
              <a:t>This allow the public to see for themselves if incentives work</a:t>
            </a: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ADF31621-AB54-4775-B102-4DF18FEE075B}" type="slidenum">
              <a:rPr lang="en-US" smtClean="0"/>
              <a:pPr>
                <a:defRPr/>
              </a:pPr>
              <a:t>36</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224895252"/>
              </p:ext>
            </p:extLst>
          </p:nvPr>
        </p:nvGraphicFramePr>
        <p:xfrm>
          <a:off x="5943600" y="990600"/>
          <a:ext cx="2971799" cy="2743199"/>
        </p:xfrm>
        <a:graphic>
          <a:graphicData uri="http://schemas.openxmlformats.org/drawingml/2006/table">
            <a:tbl>
              <a:tblPr>
                <a:tableStyleId>{5C22544A-7EE6-4342-B048-85BDC9FD1C3A}</a:tableStyleId>
              </a:tblPr>
              <a:tblGrid>
                <a:gridCol w="608949">
                  <a:extLst>
                    <a:ext uri="{9D8B030D-6E8A-4147-A177-3AD203B41FA5}">
                      <a16:colId xmlns:a16="http://schemas.microsoft.com/office/drawing/2014/main" val="20000"/>
                    </a:ext>
                  </a:extLst>
                </a:gridCol>
                <a:gridCol w="675553">
                  <a:extLst>
                    <a:ext uri="{9D8B030D-6E8A-4147-A177-3AD203B41FA5}">
                      <a16:colId xmlns:a16="http://schemas.microsoft.com/office/drawing/2014/main" val="20001"/>
                    </a:ext>
                  </a:extLst>
                </a:gridCol>
                <a:gridCol w="1078348">
                  <a:extLst>
                    <a:ext uri="{9D8B030D-6E8A-4147-A177-3AD203B41FA5}">
                      <a16:colId xmlns:a16="http://schemas.microsoft.com/office/drawing/2014/main" val="20002"/>
                    </a:ext>
                  </a:extLst>
                </a:gridCol>
                <a:gridCol w="608949">
                  <a:extLst>
                    <a:ext uri="{9D8B030D-6E8A-4147-A177-3AD203B41FA5}">
                      <a16:colId xmlns:a16="http://schemas.microsoft.com/office/drawing/2014/main" val="20003"/>
                    </a:ext>
                  </a:extLst>
                </a:gridCol>
              </a:tblGrid>
              <a:tr h="573437">
                <a:tc>
                  <a:txBody>
                    <a:bodyPr/>
                    <a:lstStyle/>
                    <a:p>
                      <a:pPr algn="l" fontAlgn="b"/>
                      <a:r>
                        <a:rPr lang="en-US" sz="1100" u="none" strike="noStrike" dirty="0">
                          <a:effectLst/>
                        </a:rPr>
                        <a:t> </a:t>
                      </a:r>
                      <a:endParaRPr lang="en-US" sz="1100" b="0" i="0" u="none" strike="noStrike" dirty="0">
                        <a:solidFill>
                          <a:srgbClr val="000000"/>
                        </a:solidFill>
                        <a:effectLst/>
                        <a:latin typeface="Calibri"/>
                      </a:endParaRPr>
                    </a:p>
                  </a:txBody>
                  <a:tcPr marL="9525" marR="9525" marT="9525" marB="0" anchor="ctr"/>
                </a:tc>
                <a:tc>
                  <a:txBody>
                    <a:bodyPr/>
                    <a:lstStyle/>
                    <a:p>
                      <a:pPr algn="ctr" fontAlgn="b"/>
                      <a:r>
                        <a:rPr lang="en-US" sz="1100" u="none" strike="noStrike" dirty="0">
                          <a:effectLst/>
                        </a:rPr>
                        <a:t>Total Countries</a:t>
                      </a:r>
                      <a:endParaRPr lang="en-US" sz="1100" b="0" i="0" u="none" strike="noStrike" dirty="0">
                        <a:solidFill>
                          <a:srgbClr val="000000"/>
                        </a:solidFill>
                        <a:effectLst/>
                        <a:latin typeface="Calibri"/>
                      </a:endParaRPr>
                    </a:p>
                  </a:txBody>
                  <a:tcPr marL="9525" marR="9525" marT="9525" marB="0" anchor="ctr"/>
                </a:tc>
                <a:tc>
                  <a:txBody>
                    <a:bodyPr/>
                    <a:lstStyle/>
                    <a:p>
                      <a:pPr algn="ctr" fontAlgn="b"/>
                      <a:r>
                        <a:rPr lang="en-US" sz="1100" u="none" strike="noStrike">
                          <a:effectLst/>
                        </a:rPr>
                        <a:t>Countries where TE are available</a:t>
                      </a:r>
                      <a:endParaRPr lang="en-US" sz="1100" b="0" i="0" u="none" strike="noStrike">
                        <a:solidFill>
                          <a:srgbClr val="000000"/>
                        </a:solidFill>
                        <a:effectLst/>
                        <a:latin typeface="Calibri"/>
                      </a:endParaRPr>
                    </a:p>
                  </a:txBody>
                  <a:tcPr marL="9525" marR="9525" marT="9525" marB="0" anchor="ctr"/>
                </a:tc>
                <a:tc>
                  <a:txBody>
                    <a:bodyPr/>
                    <a:lstStyle/>
                    <a:p>
                      <a:pPr algn="ctr" fontAlgn="b"/>
                      <a:r>
                        <a:rPr lang="en-US" sz="1100" u="none" strike="noStrike" dirty="0">
                          <a:effectLst/>
                        </a:rPr>
                        <a:t> </a:t>
                      </a:r>
                      <a:endParaRPr lang="en-US" sz="11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0"/>
                  </a:ext>
                </a:extLst>
              </a:tr>
              <a:tr h="309966">
                <a:tc>
                  <a:txBody>
                    <a:bodyPr/>
                    <a:lstStyle/>
                    <a:p>
                      <a:pPr algn="l" fontAlgn="b"/>
                      <a:r>
                        <a:rPr lang="en-US" sz="1100" u="none" strike="noStrike">
                          <a:effectLst/>
                        </a:rPr>
                        <a:t>EAP</a:t>
                      </a:r>
                      <a:endParaRPr lang="en-US" sz="1100" b="0" i="0" u="none" strike="noStrike">
                        <a:solidFill>
                          <a:srgbClr val="000000"/>
                        </a:solidFill>
                        <a:effectLst/>
                        <a:latin typeface="Calibri"/>
                      </a:endParaRPr>
                    </a:p>
                  </a:txBody>
                  <a:tcPr marL="9525" marR="9525" marT="9525" marB="0" anchor="ctr"/>
                </a:tc>
                <a:tc>
                  <a:txBody>
                    <a:bodyPr/>
                    <a:lstStyle/>
                    <a:p>
                      <a:pPr algn="ctr" fontAlgn="b"/>
                      <a:r>
                        <a:rPr lang="en-US" sz="1100" u="none" strike="noStrike" dirty="0">
                          <a:effectLst/>
                        </a:rPr>
                        <a:t>33</a:t>
                      </a:r>
                      <a:endParaRPr lang="en-US" sz="1100" b="0" i="0" u="none" strike="noStrike" dirty="0">
                        <a:solidFill>
                          <a:srgbClr val="000000"/>
                        </a:solidFill>
                        <a:effectLst/>
                        <a:latin typeface="Calibri"/>
                      </a:endParaRPr>
                    </a:p>
                  </a:txBody>
                  <a:tcPr marL="9525" marR="9525" marT="9525" marB="0" anchor="ctr"/>
                </a:tc>
                <a:tc>
                  <a:txBody>
                    <a:bodyPr/>
                    <a:lstStyle/>
                    <a:p>
                      <a:pPr algn="ctr" fontAlgn="b"/>
                      <a:r>
                        <a:rPr lang="en-US" sz="1100" u="none" strike="noStrike">
                          <a:effectLst/>
                        </a:rPr>
                        <a:t>3</a:t>
                      </a:r>
                      <a:endParaRPr lang="en-US" sz="1100" b="0" i="0" u="none" strike="noStrike">
                        <a:solidFill>
                          <a:srgbClr val="000000"/>
                        </a:solidFill>
                        <a:effectLst/>
                        <a:latin typeface="Calibri"/>
                      </a:endParaRPr>
                    </a:p>
                  </a:txBody>
                  <a:tcPr marL="9525" marR="9525" marT="9525" marB="0" anchor="ctr"/>
                </a:tc>
                <a:tc>
                  <a:txBody>
                    <a:bodyPr/>
                    <a:lstStyle/>
                    <a:p>
                      <a:pPr algn="ctr" fontAlgn="b"/>
                      <a:r>
                        <a:rPr lang="en-US" sz="1100" u="none" strike="noStrike">
                          <a:effectLst/>
                        </a:rPr>
                        <a:t>9%</a:t>
                      </a:r>
                      <a:endParaRPr lang="en-US" sz="1100" b="0" i="0" u="none" strike="noStrike">
                        <a:solidFill>
                          <a:srgbClr val="000000"/>
                        </a:solidFill>
                        <a:effectLst/>
                        <a:latin typeface="Calibri"/>
                      </a:endParaRPr>
                    </a:p>
                  </a:txBody>
                  <a:tcPr marL="9525" marR="9525" marT="9525" marB="0" anchor="ctr"/>
                </a:tc>
                <a:extLst>
                  <a:ext uri="{0D108BD9-81ED-4DB2-BD59-A6C34878D82A}">
                    <a16:rowId xmlns:a16="http://schemas.microsoft.com/office/drawing/2014/main" val="10001"/>
                  </a:ext>
                </a:extLst>
              </a:tr>
              <a:tr h="309966">
                <a:tc>
                  <a:txBody>
                    <a:bodyPr/>
                    <a:lstStyle/>
                    <a:p>
                      <a:pPr algn="l" fontAlgn="b"/>
                      <a:r>
                        <a:rPr lang="en-US" sz="1100" u="none" strike="noStrike">
                          <a:effectLst/>
                        </a:rPr>
                        <a:t>ECA</a:t>
                      </a:r>
                      <a:endParaRPr lang="en-US" sz="1100" b="0" i="0" u="none" strike="noStrike">
                        <a:solidFill>
                          <a:srgbClr val="000000"/>
                        </a:solidFill>
                        <a:effectLst/>
                        <a:latin typeface="Calibri"/>
                      </a:endParaRPr>
                    </a:p>
                  </a:txBody>
                  <a:tcPr marL="9525" marR="9525" marT="9525" marB="0" anchor="ctr"/>
                </a:tc>
                <a:tc>
                  <a:txBody>
                    <a:bodyPr/>
                    <a:lstStyle/>
                    <a:p>
                      <a:pPr algn="ctr" fontAlgn="b"/>
                      <a:r>
                        <a:rPr lang="en-US" sz="1100" u="none" strike="noStrike">
                          <a:effectLst/>
                        </a:rPr>
                        <a:t>32</a:t>
                      </a:r>
                      <a:endParaRPr lang="en-US" sz="1100" b="0" i="0" u="none" strike="noStrike">
                        <a:solidFill>
                          <a:srgbClr val="000000"/>
                        </a:solidFill>
                        <a:effectLst/>
                        <a:latin typeface="Calibri"/>
                      </a:endParaRPr>
                    </a:p>
                  </a:txBody>
                  <a:tcPr marL="9525" marR="9525" marT="9525" marB="0" anchor="ctr"/>
                </a:tc>
                <a:tc>
                  <a:txBody>
                    <a:bodyPr/>
                    <a:lstStyle/>
                    <a:p>
                      <a:pPr algn="ctr" fontAlgn="b"/>
                      <a:r>
                        <a:rPr lang="en-US" sz="1100" u="none" strike="noStrike">
                          <a:effectLst/>
                        </a:rPr>
                        <a:t>3</a:t>
                      </a:r>
                      <a:endParaRPr lang="en-US" sz="1100" b="0" i="0" u="none" strike="noStrike">
                        <a:solidFill>
                          <a:srgbClr val="000000"/>
                        </a:solidFill>
                        <a:effectLst/>
                        <a:latin typeface="Calibri"/>
                      </a:endParaRPr>
                    </a:p>
                  </a:txBody>
                  <a:tcPr marL="9525" marR="9525" marT="9525" marB="0" anchor="ctr"/>
                </a:tc>
                <a:tc>
                  <a:txBody>
                    <a:bodyPr/>
                    <a:lstStyle/>
                    <a:p>
                      <a:pPr algn="ctr" fontAlgn="b"/>
                      <a:r>
                        <a:rPr lang="en-US" sz="1100" u="none" strike="noStrike">
                          <a:effectLst/>
                        </a:rPr>
                        <a:t>9%</a:t>
                      </a:r>
                      <a:endParaRPr lang="en-US" sz="1100" b="0" i="0" u="none" strike="noStrike">
                        <a:solidFill>
                          <a:srgbClr val="000000"/>
                        </a:solidFill>
                        <a:effectLst/>
                        <a:latin typeface="Calibri"/>
                      </a:endParaRPr>
                    </a:p>
                  </a:txBody>
                  <a:tcPr marL="9525" marR="9525" marT="9525" marB="0" anchor="ctr"/>
                </a:tc>
                <a:extLst>
                  <a:ext uri="{0D108BD9-81ED-4DB2-BD59-A6C34878D82A}">
                    <a16:rowId xmlns:a16="http://schemas.microsoft.com/office/drawing/2014/main" val="10002"/>
                  </a:ext>
                </a:extLst>
              </a:tr>
              <a:tr h="309966">
                <a:tc>
                  <a:txBody>
                    <a:bodyPr/>
                    <a:lstStyle/>
                    <a:p>
                      <a:pPr algn="l" fontAlgn="b"/>
                      <a:r>
                        <a:rPr lang="en-US" sz="1100" u="none" strike="noStrike">
                          <a:effectLst/>
                        </a:rPr>
                        <a:t>LAC</a:t>
                      </a:r>
                      <a:endParaRPr lang="en-US" sz="1100" b="0" i="0" u="none" strike="noStrike">
                        <a:solidFill>
                          <a:srgbClr val="000000"/>
                        </a:solidFill>
                        <a:effectLst/>
                        <a:latin typeface="Calibri"/>
                      </a:endParaRPr>
                    </a:p>
                  </a:txBody>
                  <a:tcPr marL="9525" marR="9525" marT="9525" marB="0" anchor="ctr"/>
                </a:tc>
                <a:tc>
                  <a:txBody>
                    <a:bodyPr/>
                    <a:lstStyle/>
                    <a:p>
                      <a:pPr algn="ctr" fontAlgn="b"/>
                      <a:r>
                        <a:rPr lang="en-US" sz="1100" u="none" strike="noStrike">
                          <a:effectLst/>
                        </a:rPr>
                        <a:t>40</a:t>
                      </a:r>
                      <a:endParaRPr lang="en-US" sz="1100" b="0" i="0" u="none" strike="noStrike">
                        <a:solidFill>
                          <a:srgbClr val="000000"/>
                        </a:solidFill>
                        <a:effectLst/>
                        <a:latin typeface="Calibri"/>
                      </a:endParaRPr>
                    </a:p>
                  </a:txBody>
                  <a:tcPr marL="9525" marR="9525" marT="9525" marB="0" anchor="ctr"/>
                </a:tc>
                <a:tc>
                  <a:txBody>
                    <a:bodyPr/>
                    <a:lstStyle/>
                    <a:p>
                      <a:pPr algn="ctr" fontAlgn="b"/>
                      <a:r>
                        <a:rPr lang="en-US" sz="1100" u="none" strike="noStrike">
                          <a:effectLst/>
                        </a:rPr>
                        <a:t>13</a:t>
                      </a:r>
                      <a:endParaRPr lang="en-US" sz="1100" b="0" i="0" u="none" strike="noStrike">
                        <a:solidFill>
                          <a:srgbClr val="000000"/>
                        </a:solidFill>
                        <a:effectLst/>
                        <a:latin typeface="Calibri"/>
                      </a:endParaRPr>
                    </a:p>
                  </a:txBody>
                  <a:tcPr marL="9525" marR="9525" marT="9525" marB="0" anchor="ctr"/>
                </a:tc>
                <a:tc>
                  <a:txBody>
                    <a:bodyPr/>
                    <a:lstStyle/>
                    <a:p>
                      <a:pPr algn="ctr" fontAlgn="b"/>
                      <a:r>
                        <a:rPr lang="en-US" sz="1100" u="none" strike="noStrike">
                          <a:effectLst/>
                        </a:rPr>
                        <a:t>33%</a:t>
                      </a:r>
                      <a:endParaRPr lang="en-US" sz="1100" b="0" i="0" u="none" strike="noStrike">
                        <a:solidFill>
                          <a:srgbClr val="000000"/>
                        </a:solidFill>
                        <a:effectLst/>
                        <a:latin typeface="Calibri"/>
                      </a:endParaRPr>
                    </a:p>
                  </a:txBody>
                  <a:tcPr marL="9525" marR="9525" marT="9525" marB="0" anchor="ctr"/>
                </a:tc>
                <a:extLst>
                  <a:ext uri="{0D108BD9-81ED-4DB2-BD59-A6C34878D82A}">
                    <a16:rowId xmlns:a16="http://schemas.microsoft.com/office/drawing/2014/main" val="10003"/>
                  </a:ext>
                </a:extLst>
              </a:tr>
              <a:tr h="309966">
                <a:tc>
                  <a:txBody>
                    <a:bodyPr/>
                    <a:lstStyle/>
                    <a:p>
                      <a:pPr algn="l" fontAlgn="b"/>
                      <a:r>
                        <a:rPr lang="en-US" sz="1100" u="none" strike="noStrike">
                          <a:effectLst/>
                        </a:rPr>
                        <a:t>MENA</a:t>
                      </a:r>
                      <a:endParaRPr lang="en-US" sz="1100" b="0" i="0" u="none" strike="noStrike">
                        <a:solidFill>
                          <a:srgbClr val="000000"/>
                        </a:solidFill>
                        <a:effectLst/>
                        <a:latin typeface="Calibri"/>
                      </a:endParaRPr>
                    </a:p>
                  </a:txBody>
                  <a:tcPr marL="9525" marR="9525" marT="9525" marB="0" anchor="ctr"/>
                </a:tc>
                <a:tc>
                  <a:txBody>
                    <a:bodyPr/>
                    <a:lstStyle/>
                    <a:p>
                      <a:pPr algn="ctr" fontAlgn="b"/>
                      <a:r>
                        <a:rPr lang="en-US" sz="1100" u="none" strike="noStrike">
                          <a:effectLst/>
                        </a:rPr>
                        <a:t>20</a:t>
                      </a:r>
                      <a:endParaRPr lang="en-US" sz="1100" b="0" i="0" u="none" strike="noStrike">
                        <a:solidFill>
                          <a:srgbClr val="000000"/>
                        </a:solidFill>
                        <a:effectLst/>
                        <a:latin typeface="Calibri"/>
                      </a:endParaRPr>
                    </a:p>
                  </a:txBody>
                  <a:tcPr marL="9525" marR="9525" marT="9525" marB="0" anchor="ctr"/>
                </a:tc>
                <a:tc>
                  <a:txBody>
                    <a:bodyPr/>
                    <a:lstStyle/>
                    <a:p>
                      <a:pPr algn="ctr" fontAlgn="b"/>
                      <a:r>
                        <a:rPr lang="en-US" sz="1100" u="none" strike="noStrike">
                          <a:effectLst/>
                        </a:rPr>
                        <a:t>2</a:t>
                      </a:r>
                      <a:endParaRPr lang="en-US" sz="1100" b="0" i="0" u="none" strike="noStrike">
                        <a:solidFill>
                          <a:srgbClr val="000000"/>
                        </a:solidFill>
                        <a:effectLst/>
                        <a:latin typeface="Calibri"/>
                      </a:endParaRPr>
                    </a:p>
                  </a:txBody>
                  <a:tcPr marL="9525" marR="9525" marT="9525" marB="0" anchor="ctr"/>
                </a:tc>
                <a:tc>
                  <a:txBody>
                    <a:bodyPr/>
                    <a:lstStyle/>
                    <a:p>
                      <a:pPr algn="ctr" fontAlgn="b"/>
                      <a:r>
                        <a:rPr lang="en-US" sz="1100" u="none" strike="noStrike">
                          <a:effectLst/>
                        </a:rPr>
                        <a:t>10%</a:t>
                      </a:r>
                      <a:endParaRPr lang="en-US" sz="1100" b="0" i="0" u="none" strike="noStrike">
                        <a:solidFill>
                          <a:srgbClr val="000000"/>
                        </a:solidFill>
                        <a:effectLst/>
                        <a:latin typeface="Calibri"/>
                      </a:endParaRPr>
                    </a:p>
                  </a:txBody>
                  <a:tcPr marL="9525" marR="9525" marT="9525" marB="0" anchor="ctr"/>
                </a:tc>
                <a:extLst>
                  <a:ext uri="{0D108BD9-81ED-4DB2-BD59-A6C34878D82A}">
                    <a16:rowId xmlns:a16="http://schemas.microsoft.com/office/drawing/2014/main" val="10004"/>
                  </a:ext>
                </a:extLst>
              </a:tr>
              <a:tr h="309966">
                <a:tc>
                  <a:txBody>
                    <a:bodyPr/>
                    <a:lstStyle/>
                    <a:p>
                      <a:pPr algn="l" fontAlgn="b"/>
                      <a:r>
                        <a:rPr lang="en-US" sz="1100" u="none" strike="noStrike">
                          <a:effectLst/>
                        </a:rPr>
                        <a:t>OECD</a:t>
                      </a:r>
                      <a:endParaRPr lang="en-US" sz="1100" b="0" i="0" u="none" strike="noStrike">
                        <a:solidFill>
                          <a:srgbClr val="000000"/>
                        </a:solidFill>
                        <a:effectLst/>
                        <a:latin typeface="Calibri"/>
                      </a:endParaRPr>
                    </a:p>
                  </a:txBody>
                  <a:tcPr marL="9525" marR="9525" marT="9525" marB="0" anchor="ctr"/>
                </a:tc>
                <a:tc>
                  <a:txBody>
                    <a:bodyPr/>
                    <a:lstStyle/>
                    <a:p>
                      <a:pPr algn="ctr" fontAlgn="b"/>
                      <a:r>
                        <a:rPr lang="en-US" sz="1100" u="none" strike="noStrike">
                          <a:effectLst/>
                        </a:rPr>
                        <a:t>34</a:t>
                      </a:r>
                      <a:endParaRPr lang="en-US" sz="1100" b="0" i="0" u="none" strike="noStrike">
                        <a:solidFill>
                          <a:srgbClr val="000000"/>
                        </a:solidFill>
                        <a:effectLst/>
                        <a:latin typeface="Calibri"/>
                      </a:endParaRPr>
                    </a:p>
                  </a:txBody>
                  <a:tcPr marL="9525" marR="9525" marT="9525" marB="0" anchor="ctr"/>
                </a:tc>
                <a:tc>
                  <a:txBody>
                    <a:bodyPr/>
                    <a:lstStyle/>
                    <a:p>
                      <a:pPr algn="ctr" fontAlgn="b"/>
                      <a:r>
                        <a:rPr lang="en-US" sz="1100" u="none" strike="noStrike" dirty="0">
                          <a:effectLst/>
                        </a:rPr>
                        <a:t>21</a:t>
                      </a:r>
                      <a:endParaRPr lang="en-US" sz="1100" b="0" i="0" u="none" strike="noStrike" dirty="0">
                        <a:solidFill>
                          <a:srgbClr val="000000"/>
                        </a:solidFill>
                        <a:effectLst/>
                        <a:latin typeface="Calibri"/>
                      </a:endParaRPr>
                    </a:p>
                  </a:txBody>
                  <a:tcPr marL="9525" marR="9525" marT="9525" marB="0" anchor="ctr"/>
                </a:tc>
                <a:tc>
                  <a:txBody>
                    <a:bodyPr/>
                    <a:lstStyle/>
                    <a:p>
                      <a:pPr algn="ctr" fontAlgn="b"/>
                      <a:r>
                        <a:rPr lang="en-US" sz="1100" u="none" strike="noStrike">
                          <a:effectLst/>
                        </a:rPr>
                        <a:t>62%</a:t>
                      </a:r>
                      <a:endParaRPr lang="en-US" sz="1100" b="0" i="0" u="none" strike="noStrike">
                        <a:solidFill>
                          <a:srgbClr val="000000"/>
                        </a:solidFill>
                        <a:effectLst/>
                        <a:latin typeface="Calibri"/>
                      </a:endParaRPr>
                    </a:p>
                  </a:txBody>
                  <a:tcPr marL="9525" marR="9525" marT="9525" marB="0" anchor="ctr"/>
                </a:tc>
                <a:extLst>
                  <a:ext uri="{0D108BD9-81ED-4DB2-BD59-A6C34878D82A}">
                    <a16:rowId xmlns:a16="http://schemas.microsoft.com/office/drawing/2014/main" val="10005"/>
                  </a:ext>
                </a:extLst>
              </a:tr>
              <a:tr h="309966">
                <a:tc>
                  <a:txBody>
                    <a:bodyPr/>
                    <a:lstStyle/>
                    <a:p>
                      <a:pPr algn="l" fontAlgn="b"/>
                      <a:r>
                        <a:rPr lang="en-US" sz="1100" u="none" strike="noStrike">
                          <a:effectLst/>
                        </a:rPr>
                        <a:t>SA</a:t>
                      </a:r>
                      <a:endParaRPr lang="en-US" sz="1100" b="0" i="0" u="none" strike="noStrike">
                        <a:solidFill>
                          <a:srgbClr val="000000"/>
                        </a:solidFill>
                        <a:effectLst/>
                        <a:latin typeface="Calibri"/>
                      </a:endParaRPr>
                    </a:p>
                  </a:txBody>
                  <a:tcPr marL="9525" marR="9525" marT="9525" marB="0" anchor="ctr"/>
                </a:tc>
                <a:tc>
                  <a:txBody>
                    <a:bodyPr/>
                    <a:lstStyle/>
                    <a:p>
                      <a:pPr algn="ctr" fontAlgn="b"/>
                      <a:r>
                        <a:rPr lang="en-US" sz="1100" u="none" strike="noStrike">
                          <a:effectLst/>
                        </a:rPr>
                        <a:t>7</a:t>
                      </a:r>
                      <a:endParaRPr lang="en-US" sz="1100" b="0" i="0" u="none" strike="noStrike">
                        <a:solidFill>
                          <a:srgbClr val="000000"/>
                        </a:solidFill>
                        <a:effectLst/>
                        <a:latin typeface="Calibri"/>
                      </a:endParaRPr>
                    </a:p>
                  </a:txBody>
                  <a:tcPr marL="9525" marR="9525" marT="9525" marB="0" anchor="ctr"/>
                </a:tc>
                <a:tc>
                  <a:txBody>
                    <a:bodyPr/>
                    <a:lstStyle/>
                    <a:p>
                      <a:pPr algn="ctr" fontAlgn="b"/>
                      <a:r>
                        <a:rPr lang="en-US" sz="1100" b="0" i="0" u="none" strike="noStrike" dirty="0">
                          <a:solidFill>
                            <a:schemeClr val="dk1"/>
                          </a:solidFill>
                          <a:effectLst/>
                          <a:latin typeface="+mn-lt"/>
                        </a:rPr>
                        <a:t>2</a:t>
                      </a:r>
                      <a:endParaRPr lang="en-US" sz="1100" b="0" i="0" u="none" strike="noStrike" dirty="0">
                        <a:solidFill>
                          <a:srgbClr val="000000"/>
                        </a:solidFill>
                        <a:effectLst/>
                        <a:latin typeface="Calibri"/>
                      </a:endParaRPr>
                    </a:p>
                  </a:txBody>
                  <a:tcPr marL="9525" marR="9525" marT="9525" marB="0" anchor="ctr"/>
                </a:tc>
                <a:tc>
                  <a:txBody>
                    <a:bodyPr/>
                    <a:lstStyle/>
                    <a:p>
                      <a:pPr algn="ctr" fontAlgn="b"/>
                      <a:r>
                        <a:rPr lang="en-US" sz="1100" u="none" strike="noStrike" dirty="0">
                          <a:effectLst/>
                        </a:rPr>
                        <a:t>29%</a:t>
                      </a:r>
                      <a:endParaRPr lang="en-US" sz="11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6"/>
                  </a:ext>
                </a:extLst>
              </a:tr>
              <a:tr h="309966">
                <a:tc>
                  <a:txBody>
                    <a:bodyPr/>
                    <a:lstStyle/>
                    <a:p>
                      <a:pPr algn="l" fontAlgn="b"/>
                      <a:r>
                        <a:rPr lang="en-US" sz="1100" u="none" strike="noStrike">
                          <a:effectLst/>
                        </a:rPr>
                        <a:t>SSA</a:t>
                      </a:r>
                      <a:endParaRPr lang="en-US" sz="1100" b="0" i="0" u="none" strike="noStrike">
                        <a:solidFill>
                          <a:srgbClr val="000000"/>
                        </a:solidFill>
                        <a:effectLst/>
                        <a:latin typeface="Calibri"/>
                      </a:endParaRPr>
                    </a:p>
                  </a:txBody>
                  <a:tcPr marL="9525" marR="9525" marT="9525" marB="0" anchor="ctr"/>
                </a:tc>
                <a:tc>
                  <a:txBody>
                    <a:bodyPr/>
                    <a:lstStyle/>
                    <a:p>
                      <a:pPr algn="ctr" fontAlgn="b"/>
                      <a:r>
                        <a:rPr lang="en-US" sz="1100" u="none" strike="noStrike">
                          <a:effectLst/>
                        </a:rPr>
                        <a:t>48</a:t>
                      </a:r>
                      <a:endParaRPr lang="en-US" sz="1100" b="0" i="0" u="none" strike="noStrike">
                        <a:solidFill>
                          <a:srgbClr val="000000"/>
                        </a:solidFill>
                        <a:effectLst/>
                        <a:latin typeface="Calibri"/>
                      </a:endParaRPr>
                    </a:p>
                  </a:txBody>
                  <a:tcPr marL="9525" marR="9525" marT="9525" marB="0" anchor="ctr"/>
                </a:tc>
                <a:tc>
                  <a:txBody>
                    <a:bodyPr/>
                    <a:lstStyle/>
                    <a:p>
                      <a:pPr algn="ctr" fontAlgn="b"/>
                      <a:r>
                        <a:rPr lang="en-US" sz="1100" u="none" strike="noStrike">
                          <a:effectLst/>
                        </a:rPr>
                        <a:t>10</a:t>
                      </a:r>
                      <a:endParaRPr lang="en-US" sz="1100" b="0" i="0" u="none" strike="noStrike">
                        <a:solidFill>
                          <a:srgbClr val="000000"/>
                        </a:solidFill>
                        <a:effectLst/>
                        <a:latin typeface="Calibri"/>
                      </a:endParaRPr>
                    </a:p>
                  </a:txBody>
                  <a:tcPr marL="9525" marR="9525" marT="9525" marB="0" anchor="ctr"/>
                </a:tc>
                <a:tc>
                  <a:txBody>
                    <a:bodyPr/>
                    <a:lstStyle/>
                    <a:p>
                      <a:pPr algn="ctr" fontAlgn="b"/>
                      <a:r>
                        <a:rPr lang="en-US" sz="1100" u="none" strike="noStrike" dirty="0">
                          <a:effectLst/>
                        </a:rPr>
                        <a:t>21%</a:t>
                      </a:r>
                      <a:endParaRPr lang="en-US" sz="11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7"/>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57200" y="5715000"/>
            <a:ext cx="6934200" cy="457200"/>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57200" y="1676400"/>
            <a:ext cx="8229600" cy="4449763"/>
          </a:xfrm>
        </p:spPr>
        <p:txBody>
          <a:bodyPr>
            <a:normAutofit lnSpcReduction="10000"/>
          </a:bodyPr>
          <a:lstStyle/>
          <a:p>
            <a:r>
              <a:rPr lang="en-US" sz="2400" dirty="0"/>
              <a:t>The Incentives Framework </a:t>
            </a:r>
          </a:p>
          <a:p>
            <a:r>
              <a:rPr lang="en-US" sz="2400" dirty="0"/>
              <a:t>The econometric evidence</a:t>
            </a:r>
          </a:p>
          <a:p>
            <a:pPr lvl="1"/>
            <a:r>
              <a:rPr lang="en-US" sz="2400" dirty="0"/>
              <a:t>Current literature</a:t>
            </a:r>
          </a:p>
          <a:p>
            <a:pPr lvl="1"/>
            <a:r>
              <a:rPr lang="en-US" sz="2400" dirty="0"/>
              <a:t>Investment Climate Department research</a:t>
            </a:r>
          </a:p>
          <a:p>
            <a:r>
              <a:rPr lang="en-US" sz="2400" dirty="0"/>
              <a:t>The survey evidence</a:t>
            </a:r>
          </a:p>
          <a:p>
            <a:pPr lvl="1"/>
            <a:r>
              <a:rPr lang="en-US" sz="2400" dirty="0"/>
              <a:t>Previous surveys</a:t>
            </a:r>
          </a:p>
          <a:p>
            <a:pPr lvl="1"/>
            <a:r>
              <a:rPr lang="en-US" sz="2400" dirty="0"/>
              <a:t>Investment Climate Advisory’s surveys</a:t>
            </a:r>
          </a:p>
          <a:p>
            <a:r>
              <a:rPr lang="en-US" sz="2400" dirty="0"/>
              <a:t>Incentives and Public Goods</a:t>
            </a:r>
          </a:p>
          <a:p>
            <a:r>
              <a:rPr lang="en-US" sz="2400" dirty="0"/>
              <a:t>Cost of Incentives</a:t>
            </a:r>
          </a:p>
          <a:p>
            <a:r>
              <a:rPr lang="en-US" sz="2400" dirty="0"/>
              <a:t>Political Economy</a:t>
            </a:r>
          </a:p>
          <a:p>
            <a:r>
              <a:rPr lang="en-US" sz="2400" dirty="0"/>
              <a:t>Policy advice</a:t>
            </a:r>
          </a:p>
          <a:p>
            <a:endParaRPr lang="en-US" sz="2400" dirty="0"/>
          </a:p>
          <a:p>
            <a:endParaRPr lang="en-US" sz="2400" dirty="0"/>
          </a:p>
          <a:p>
            <a:endParaRPr lang="en-US" sz="2400" dirty="0"/>
          </a:p>
          <a:p>
            <a:endParaRPr lang="en-US" sz="2400" dirty="0"/>
          </a:p>
          <a:p>
            <a:endParaRPr lang="en-US" sz="2400" dirty="0"/>
          </a:p>
        </p:txBody>
      </p:sp>
      <p:sp>
        <p:nvSpPr>
          <p:cNvPr id="5" name="Slide Number Placeholder 4"/>
          <p:cNvSpPr>
            <a:spLocks noGrp="1"/>
          </p:cNvSpPr>
          <p:nvPr>
            <p:ph type="sldNum" sz="quarter" idx="12"/>
          </p:nvPr>
        </p:nvSpPr>
        <p:spPr>
          <a:xfrm>
            <a:off x="6934200" y="6356350"/>
            <a:ext cx="2133600" cy="365125"/>
          </a:xfrm>
        </p:spPr>
        <p:txBody>
          <a:bodyPr/>
          <a:lstStyle/>
          <a:p>
            <a:pPr>
              <a:defRPr/>
            </a:pPr>
            <a:fld id="{ADF31621-AB54-4775-B102-4DF18FEE075B}" type="slidenum">
              <a:rPr lang="en-US" smtClean="0"/>
              <a:pPr>
                <a:defRPr/>
              </a:pPr>
              <a:t>37</a:t>
            </a:fld>
            <a:endParaRPr lang="en-US"/>
          </a:p>
        </p:txBody>
      </p:sp>
      <p:sp>
        <p:nvSpPr>
          <p:cNvPr id="7" name="Title 1"/>
          <p:cNvSpPr txBox="1">
            <a:spLocks/>
          </p:cNvSpPr>
          <p:nvPr/>
        </p:nvSpPr>
        <p:spPr bwMode="auto">
          <a:xfrm>
            <a:off x="0" y="0"/>
            <a:ext cx="82296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0" i="0" u="none" strike="noStrike" kern="1200" cap="none" spc="0" normalizeH="0" baseline="0" noProof="0" dirty="0">
                <a:ln>
                  <a:noFill/>
                </a:ln>
                <a:solidFill>
                  <a:schemeClr val="tx1"/>
                </a:solidFill>
                <a:effectLst/>
                <a:uLnTx/>
                <a:uFillTx/>
                <a:latin typeface="+mj-lt"/>
                <a:ea typeface="+mj-ea"/>
                <a:cs typeface="+mj-cs"/>
              </a:rPr>
              <a:t>Plan of the Presentation</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a:t>Principles of Transparency of Tax Incentives</a:t>
            </a:r>
          </a:p>
        </p:txBody>
      </p:sp>
      <p:sp>
        <p:nvSpPr>
          <p:cNvPr id="3" name="Content Placeholder 2"/>
          <p:cNvSpPr>
            <a:spLocks noGrp="1"/>
          </p:cNvSpPr>
          <p:nvPr>
            <p:ph idx="1"/>
          </p:nvPr>
        </p:nvSpPr>
        <p:spPr/>
        <p:txBody>
          <a:bodyPr>
            <a:normAutofit fontScale="55000" lnSpcReduction="20000"/>
          </a:bodyPr>
          <a:lstStyle/>
          <a:p>
            <a:pPr lvl="0"/>
            <a:r>
              <a:rPr lang="en-GB" b="1" dirty="0"/>
              <a:t>Make public a statement of fiscal policy objectives outlining policies of the Government in the medium term and the short term relating to taxation, expenditure, market borrowing and other liabilities, lending and investments and the key fiscal measures;  </a:t>
            </a:r>
            <a:endParaRPr lang="en-US" dirty="0"/>
          </a:p>
          <a:p>
            <a:pPr lvl="0"/>
            <a:endParaRPr lang="en-GB" b="1" dirty="0"/>
          </a:p>
          <a:p>
            <a:pPr lvl="0"/>
            <a:r>
              <a:rPr lang="en-GB" b="1" dirty="0"/>
              <a:t>Consolidate all the tax incentives that are provided either through the tax laws or otherwise</a:t>
            </a:r>
            <a:endParaRPr lang="en-US" dirty="0"/>
          </a:p>
          <a:p>
            <a:pPr lvl="0"/>
            <a:endParaRPr lang="en-GB" b="1" dirty="0"/>
          </a:p>
          <a:p>
            <a:pPr lvl="0"/>
            <a:r>
              <a:rPr lang="en-GB" b="1" dirty="0"/>
              <a:t>Calculate the amount of revenue losses attributable to Tax Incentives, in a yearly Statement of Tax Expenditures.</a:t>
            </a:r>
            <a:r>
              <a:rPr lang="en-GB" dirty="0"/>
              <a:t> </a:t>
            </a:r>
            <a:endParaRPr lang="en-US" dirty="0"/>
          </a:p>
          <a:p>
            <a:pPr lvl="0"/>
            <a:endParaRPr lang="en-GB" b="1" dirty="0"/>
          </a:p>
          <a:p>
            <a:pPr lvl="0"/>
            <a:r>
              <a:rPr lang="en-GB" b="1" dirty="0"/>
              <a:t>The Statement of Tax Expenditure shall include the largest beneficiaries of the tax incentives by individual taxpayer, sector, by specific tax provision and other criteria as required</a:t>
            </a:r>
            <a:endParaRPr lang="en-US" dirty="0"/>
          </a:p>
          <a:p>
            <a:pPr lvl="0"/>
            <a:endParaRPr lang="en-GB" b="1" dirty="0"/>
          </a:p>
          <a:p>
            <a:pPr lvl="0"/>
            <a:r>
              <a:rPr lang="en-GB" b="1" dirty="0"/>
              <a:t>The Government shall grant tax incentives in accordance with a comprehensive policy on tax incentives, which shall lay down principles and policies for introduction or continuation of a tax incentive. </a:t>
            </a:r>
            <a:endParaRPr lang="en-US" dirty="0"/>
          </a:p>
        </p:txBody>
      </p:sp>
      <p:sp>
        <p:nvSpPr>
          <p:cNvPr id="4" name="Slide Number Placeholder 3"/>
          <p:cNvSpPr>
            <a:spLocks noGrp="1"/>
          </p:cNvSpPr>
          <p:nvPr>
            <p:ph type="sldNum" sz="quarter" idx="12"/>
          </p:nvPr>
        </p:nvSpPr>
        <p:spPr/>
        <p:txBody>
          <a:bodyPr/>
          <a:lstStyle/>
          <a:p>
            <a:fld id="{99DF1088-0058-404A-A5F2-40DDE36B7327}" type="slidenum">
              <a:rPr lang="en-US" smtClean="0"/>
              <a:t>38</a:t>
            </a:fld>
            <a:endParaRPr lang="en-US"/>
          </a:p>
        </p:txBody>
      </p:sp>
    </p:spTree>
    <p:extLst>
      <p:ext uri="{BB962C8B-B14F-4D97-AF65-F5344CB8AC3E}">
        <p14:creationId xmlns:p14="http://schemas.microsoft.com/office/powerpoint/2010/main" val="36114576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pPr lvl="0"/>
            <a:r>
              <a:rPr lang="en-GB" b="1" dirty="0"/>
              <a:t>The Government shall carry out periodic review of the continuance of existing tax incentives by assessing the extent to which the tax incentives could meet the stated objectives </a:t>
            </a:r>
            <a:endParaRPr lang="en-US" dirty="0"/>
          </a:p>
          <a:p>
            <a:pPr marL="0" indent="0">
              <a:buNone/>
            </a:pPr>
            <a:endParaRPr lang="en-US" dirty="0"/>
          </a:p>
          <a:p>
            <a:pPr lvl="0"/>
            <a:r>
              <a:rPr lang="en-GB" b="1" dirty="0"/>
              <a:t>Tax incentives may be provided only through laws ratified through the law making body or Parliament</a:t>
            </a:r>
            <a:endParaRPr lang="en-US" dirty="0"/>
          </a:p>
          <a:p>
            <a:pPr marL="0" indent="0">
              <a:buNone/>
            </a:pPr>
            <a:endParaRPr lang="en-US" dirty="0"/>
          </a:p>
          <a:p>
            <a:pPr lvl="0"/>
            <a:r>
              <a:rPr lang="en-GB" b="1" dirty="0"/>
              <a:t>Tax Incentives once provided need to be administered in a transparent manner</a:t>
            </a:r>
            <a:endParaRPr lang="en-US" dirty="0"/>
          </a:p>
          <a:p>
            <a:pPr marL="0" indent="0">
              <a:buNone/>
            </a:pPr>
            <a:endParaRPr lang="en-US" dirty="0"/>
          </a:p>
          <a:p>
            <a:pPr lvl="0"/>
            <a:r>
              <a:rPr lang="en-GB" b="1" dirty="0"/>
              <a:t>The government shall </a:t>
            </a:r>
            <a:r>
              <a:rPr lang="en-US" b="1" dirty="0"/>
              <a:t>set up a mechanism for periodic data collection, which shall be used to prepare the Statement of Tax Expenditure. </a:t>
            </a:r>
            <a:endParaRPr lang="en-US" dirty="0"/>
          </a:p>
          <a:p>
            <a:pPr marL="0" indent="0">
              <a:buNone/>
            </a:pPr>
            <a:r>
              <a:rPr lang="en-GB" dirty="0"/>
              <a:t> </a:t>
            </a:r>
            <a:endParaRPr lang="en-US" dirty="0"/>
          </a:p>
          <a:p>
            <a:pPr lvl="0"/>
            <a:r>
              <a:rPr lang="en-US" b="1" dirty="0"/>
              <a:t>Governments shall make commitments through regional agreements to avoid harmful tax competition</a:t>
            </a:r>
            <a:endParaRPr lang="en-US" dirty="0"/>
          </a:p>
        </p:txBody>
      </p:sp>
      <p:sp>
        <p:nvSpPr>
          <p:cNvPr id="4" name="Slide Number Placeholder 3"/>
          <p:cNvSpPr>
            <a:spLocks noGrp="1"/>
          </p:cNvSpPr>
          <p:nvPr>
            <p:ph type="sldNum" sz="quarter" idx="12"/>
          </p:nvPr>
        </p:nvSpPr>
        <p:spPr/>
        <p:txBody>
          <a:bodyPr/>
          <a:lstStyle/>
          <a:p>
            <a:fld id="{99DF1088-0058-404A-A5F2-40DDE36B7327}" type="slidenum">
              <a:rPr lang="en-US" smtClean="0"/>
              <a:t>39</a:t>
            </a:fld>
            <a:endParaRPr lang="en-US"/>
          </a:p>
        </p:txBody>
      </p:sp>
    </p:spTree>
    <p:extLst>
      <p:ext uri="{BB962C8B-B14F-4D97-AF65-F5344CB8AC3E}">
        <p14:creationId xmlns:p14="http://schemas.microsoft.com/office/powerpoint/2010/main" val="2043392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57200" y="1295400"/>
            <a:ext cx="6934200" cy="457200"/>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57200" y="1295400"/>
            <a:ext cx="8229600" cy="4830763"/>
          </a:xfrm>
        </p:spPr>
        <p:txBody>
          <a:bodyPr>
            <a:normAutofit lnSpcReduction="10000"/>
          </a:bodyPr>
          <a:lstStyle/>
          <a:p>
            <a:r>
              <a:rPr lang="en-US" sz="2400" dirty="0"/>
              <a:t>The Incentives Framework </a:t>
            </a:r>
          </a:p>
          <a:p>
            <a:r>
              <a:rPr lang="en-US" sz="2400" dirty="0"/>
              <a:t>The econometric evidence</a:t>
            </a:r>
          </a:p>
          <a:p>
            <a:pPr lvl="1"/>
            <a:r>
              <a:rPr lang="en-US" sz="2400" dirty="0"/>
              <a:t>Current literature</a:t>
            </a:r>
          </a:p>
          <a:p>
            <a:pPr lvl="1"/>
            <a:r>
              <a:rPr lang="en-US" sz="2400" dirty="0"/>
              <a:t>Investment Climate Department research</a:t>
            </a:r>
          </a:p>
          <a:p>
            <a:r>
              <a:rPr lang="en-US" sz="2400" dirty="0"/>
              <a:t>The survey evidence</a:t>
            </a:r>
          </a:p>
          <a:p>
            <a:pPr lvl="1"/>
            <a:r>
              <a:rPr lang="en-US" sz="2400" dirty="0"/>
              <a:t>Previous surveys</a:t>
            </a:r>
          </a:p>
          <a:p>
            <a:pPr lvl="1"/>
            <a:r>
              <a:rPr lang="en-US" sz="2400" dirty="0"/>
              <a:t>Investment Climate Advisory’s surveys</a:t>
            </a:r>
          </a:p>
          <a:p>
            <a:r>
              <a:rPr lang="en-US" sz="2400" dirty="0"/>
              <a:t>Incentives for Public Goods</a:t>
            </a:r>
          </a:p>
          <a:p>
            <a:r>
              <a:rPr lang="en-US" sz="2400" dirty="0"/>
              <a:t>Cost of Incentives</a:t>
            </a:r>
          </a:p>
          <a:p>
            <a:r>
              <a:rPr lang="en-US" sz="2400" dirty="0"/>
              <a:t>Political Economy</a:t>
            </a:r>
          </a:p>
          <a:p>
            <a:r>
              <a:rPr lang="en-US" sz="2400" dirty="0"/>
              <a:t>Policy advice</a:t>
            </a:r>
          </a:p>
          <a:p>
            <a:endParaRPr lang="en-US" sz="2400" dirty="0"/>
          </a:p>
          <a:p>
            <a:endParaRPr lang="en-US" sz="2400" dirty="0"/>
          </a:p>
          <a:p>
            <a:endParaRPr lang="en-US" sz="2400" dirty="0"/>
          </a:p>
          <a:p>
            <a:endParaRPr lang="en-US" sz="2400" dirty="0"/>
          </a:p>
          <a:p>
            <a:endParaRPr lang="en-US" sz="2400" dirty="0"/>
          </a:p>
        </p:txBody>
      </p:sp>
      <p:sp>
        <p:nvSpPr>
          <p:cNvPr id="5" name="Slide Number Placeholder 4"/>
          <p:cNvSpPr>
            <a:spLocks noGrp="1"/>
          </p:cNvSpPr>
          <p:nvPr>
            <p:ph type="sldNum" sz="quarter" idx="12"/>
          </p:nvPr>
        </p:nvSpPr>
        <p:spPr/>
        <p:txBody>
          <a:bodyPr/>
          <a:lstStyle/>
          <a:p>
            <a:pPr>
              <a:defRPr/>
            </a:pPr>
            <a:fld id="{ADF31621-AB54-4775-B102-4DF18FEE075B}" type="slidenum">
              <a:rPr lang="en-US" smtClean="0"/>
              <a:pPr>
                <a:defRPr/>
              </a:pPr>
              <a:t>4</a:t>
            </a:fld>
            <a:endParaRPr lang="en-US"/>
          </a:p>
        </p:txBody>
      </p:sp>
      <p:sp>
        <p:nvSpPr>
          <p:cNvPr id="7" name="Title 1"/>
          <p:cNvSpPr txBox="1">
            <a:spLocks/>
          </p:cNvSpPr>
          <p:nvPr/>
        </p:nvSpPr>
        <p:spPr bwMode="auto">
          <a:xfrm>
            <a:off x="0" y="0"/>
            <a:ext cx="82296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0" i="0" u="none" strike="noStrike" kern="1200" cap="none" spc="0" normalizeH="0" baseline="0" noProof="0" dirty="0">
                <a:ln>
                  <a:noFill/>
                </a:ln>
                <a:solidFill>
                  <a:schemeClr val="tx1"/>
                </a:solidFill>
                <a:effectLst/>
                <a:uLnTx/>
                <a:uFillTx/>
                <a:latin typeface="+mj-lt"/>
                <a:ea typeface="+mj-ea"/>
                <a:cs typeface="+mj-cs"/>
              </a:rPr>
              <a:t>Plan of the Presentation</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b="1" dirty="0"/>
              <a:t>Typical issues associated with incentive policy around the World – Procedural/Administrative</a:t>
            </a:r>
            <a:br>
              <a:rPr lang="en-US" sz="2400" b="1" dirty="0"/>
            </a:br>
            <a:endParaRPr lang="en-US" sz="2400" b="1"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59959088"/>
              </p:ext>
            </p:extLst>
          </p:nvPr>
        </p:nvGraphicFramePr>
        <p:xfrm>
          <a:off x="357188" y="1697038"/>
          <a:ext cx="8478837" cy="4389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2"/>
          </p:nvPr>
        </p:nvSpPr>
        <p:spPr/>
        <p:txBody>
          <a:bodyPr/>
          <a:lstStyle/>
          <a:p>
            <a:fld id="{A7BF9ED9-32DE-404A-9BD0-05E9C876544E}" type="slidenum">
              <a:rPr lang="en-US" smtClean="0"/>
              <a:pPr/>
              <a:t>40</a:t>
            </a:fld>
            <a:endParaRPr lang="en-US"/>
          </a:p>
        </p:txBody>
      </p:sp>
    </p:spTree>
    <p:extLst>
      <p:ext uri="{BB962C8B-B14F-4D97-AF65-F5344CB8AC3E}">
        <p14:creationId xmlns:p14="http://schemas.microsoft.com/office/powerpoint/2010/main" val="21136557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b="1" dirty="0"/>
              <a:t>Typical issues associated with incentive policy around the World – Substantive/Policy</a:t>
            </a:r>
            <a:br>
              <a:rPr lang="en-US" sz="2400" b="1" dirty="0"/>
            </a:br>
            <a:endParaRPr lang="en-US" sz="2400" b="1"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407125009"/>
              </p:ext>
            </p:extLst>
          </p:nvPr>
        </p:nvGraphicFramePr>
        <p:xfrm>
          <a:off x="357188" y="1697038"/>
          <a:ext cx="8478837" cy="4389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2"/>
          </p:nvPr>
        </p:nvSpPr>
        <p:spPr/>
        <p:txBody>
          <a:bodyPr/>
          <a:lstStyle/>
          <a:p>
            <a:fld id="{A7BF9ED9-32DE-404A-9BD0-05E9C876544E}" type="slidenum">
              <a:rPr lang="en-US" smtClean="0"/>
              <a:pPr/>
              <a:t>41</a:t>
            </a:fld>
            <a:endParaRPr lang="en-US"/>
          </a:p>
        </p:txBody>
      </p:sp>
    </p:spTree>
    <p:extLst>
      <p:ext uri="{BB962C8B-B14F-4D97-AF65-F5344CB8AC3E}">
        <p14:creationId xmlns:p14="http://schemas.microsoft.com/office/powerpoint/2010/main" val="16263460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88" y="301625"/>
            <a:ext cx="8461375" cy="802780"/>
          </a:xfrm>
        </p:spPr>
        <p:txBody>
          <a:bodyPr>
            <a:normAutofit fontScale="90000"/>
          </a:bodyPr>
          <a:lstStyle/>
          <a:p>
            <a:r>
              <a:rPr lang="en-US" b="1" dirty="0"/>
              <a:t>Who needs Tax Incentives?</a:t>
            </a:r>
            <a:br>
              <a:rPr lang="en-US" b="1" dirty="0"/>
            </a:br>
            <a:endParaRPr lang="en-US" b="1" dirty="0"/>
          </a:p>
        </p:txBody>
      </p:sp>
      <p:sp>
        <p:nvSpPr>
          <p:cNvPr id="4" name="Slide Number Placeholder 3"/>
          <p:cNvSpPr>
            <a:spLocks noGrp="1"/>
          </p:cNvSpPr>
          <p:nvPr>
            <p:ph type="sldNum" sz="quarter" idx="12"/>
          </p:nvPr>
        </p:nvSpPr>
        <p:spPr/>
        <p:txBody>
          <a:bodyPr/>
          <a:lstStyle/>
          <a:p>
            <a:fld id="{A7BF9ED9-32DE-404A-9BD0-05E9C876544E}" type="slidenum">
              <a:rPr lang="en-US" smtClean="0"/>
              <a:pPr/>
              <a:t>42</a:t>
            </a:fld>
            <a:endParaRPr lang="en-US"/>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459835861"/>
              </p:ext>
            </p:extLst>
          </p:nvPr>
        </p:nvGraphicFramePr>
        <p:xfrm>
          <a:off x="985654" y="1235035"/>
          <a:ext cx="6772959" cy="4554866"/>
        </p:xfrm>
        <a:graphic>
          <a:graphicData uri="http://schemas.openxmlformats.org/drawingml/2006/table">
            <a:tbl>
              <a:tblPr/>
              <a:tblGrid>
                <a:gridCol w="950025">
                  <a:extLst>
                    <a:ext uri="{9D8B030D-6E8A-4147-A177-3AD203B41FA5}">
                      <a16:colId xmlns:a16="http://schemas.microsoft.com/office/drawing/2014/main" val="20000"/>
                    </a:ext>
                  </a:extLst>
                </a:gridCol>
                <a:gridCol w="950025">
                  <a:extLst>
                    <a:ext uri="{9D8B030D-6E8A-4147-A177-3AD203B41FA5}">
                      <a16:colId xmlns:a16="http://schemas.microsoft.com/office/drawing/2014/main" val="20001"/>
                    </a:ext>
                  </a:extLst>
                </a:gridCol>
                <a:gridCol w="2416629">
                  <a:extLst>
                    <a:ext uri="{9D8B030D-6E8A-4147-A177-3AD203B41FA5}">
                      <a16:colId xmlns:a16="http://schemas.microsoft.com/office/drawing/2014/main" val="20002"/>
                    </a:ext>
                  </a:extLst>
                </a:gridCol>
                <a:gridCol w="2456280">
                  <a:extLst>
                    <a:ext uri="{9D8B030D-6E8A-4147-A177-3AD203B41FA5}">
                      <a16:colId xmlns:a16="http://schemas.microsoft.com/office/drawing/2014/main" val="20003"/>
                    </a:ext>
                  </a:extLst>
                </a:gridCol>
              </a:tblGrid>
              <a:tr h="587828">
                <a:tc rowSpan="2" gridSpan="2">
                  <a:txBody>
                    <a:bodyPr/>
                    <a:lstStyle/>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tcPr>
                </a:tc>
                <a:tc rowSpan="2" hMerge="1">
                  <a:txBody>
                    <a:bodyPr/>
                    <a:lstStyle/>
                    <a:p>
                      <a:endParaRPr lang="en-US"/>
                    </a:p>
                  </a:txBody>
                  <a:tcPr/>
                </a:tc>
                <a:tc gridSpan="2">
                  <a:txBody>
                    <a:bodyPr/>
                    <a:lstStyle/>
                    <a:p>
                      <a:pPr algn="ctr"/>
                      <a:r>
                        <a:rPr lang="en-US" dirty="0"/>
                        <a:t>Benefits to the Economy by the Sector/Industry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0"/>
                  </a:ext>
                </a:extLst>
              </a:tr>
              <a:tr h="587828">
                <a:tc gridSpan="2" vMerge="1">
                  <a:txBody>
                    <a:bodyPr/>
                    <a:lstStyle/>
                    <a:p>
                      <a:endParaRPr lang="en-US"/>
                    </a:p>
                  </a:txBody>
                  <a:tcPr/>
                </a:tc>
                <a:tc hMerge="1" v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HIGH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LOW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689605">
                <a:tc rowSpan="2">
                  <a:txBody>
                    <a:bodyPr/>
                    <a:lstStyle/>
                    <a:p>
                      <a:pPr algn="ctr"/>
                      <a:r>
                        <a:rPr lang="en-US" dirty="0"/>
                        <a:t>Return of Investment of the</a:t>
                      </a:r>
                      <a:r>
                        <a:rPr lang="en-US" baseline="0" dirty="0"/>
                        <a:t> Sector/Industry</a:t>
                      </a:r>
                      <a:endParaRPr lang="en-US" dirty="0"/>
                    </a:p>
                  </a:txBody>
                  <a:tcPr vert="vert270" anchor="ct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pPr algn="ctr"/>
                      <a:r>
                        <a:rPr lang="en-US" dirty="0"/>
                        <a:t>HIGH</a:t>
                      </a: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Incentives not necessary as investment is sustainable without incentives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pPr algn="ctr"/>
                      <a:r>
                        <a:rPr lang="en-US" dirty="0"/>
                        <a:t>Incentives not necessary as investment is sustainable and low benefits to economy</a:t>
                      </a:r>
                    </a:p>
                  </a:txBody>
                  <a:tcPr anchor="ct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689605">
                <a:tc vMerge="1">
                  <a:txBody>
                    <a:bodyPr/>
                    <a:lstStyle/>
                    <a:p>
                      <a:endParaRPr lang="en-US" dirty="0"/>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mpd="sng">
                      <a:solidFill>
                        <a:schemeClr val="tx1"/>
                      </a:solidFill>
                      <a:prstDash val="solid"/>
                    </a:lnB>
                  </a:tcPr>
                </a:tc>
                <a:tc>
                  <a:txBody>
                    <a:bodyPr/>
                    <a:lstStyle/>
                    <a:p>
                      <a:pPr algn="ctr"/>
                      <a:r>
                        <a:rPr lang="en-US" dirty="0"/>
                        <a:t>LOW</a:t>
                      </a: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a:sym typeface="Wingdings"/>
                        </a:rPr>
                        <a:t></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solidFill>
                        <a:schemeClr val="tx1"/>
                      </a:solidFill>
                      <a:prstDash val="solid"/>
                    </a:lnT>
                    <a:lnB w="12700" cmpd="sng">
                      <a:solidFill>
                        <a:schemeClr val="tx1"/>
                      </a:solidFill>
                      <a:prstDash val="solid"/>
                    </a:lnB>
                  </a:tcPr>
                </a:tc>
                <a:tc>
                  <a:txBody>
                    <a:bodyPr/>
                    <a:lstStyle/>
                    <a:p>
                      <a:pPr algn="ctr"/>
                      <a:r>
                        <a:rPr lang="en-US" dirty="0"/>
                        <a:t>Incentives not needed as low benefits to the economy</a:t>
                      </a:r>
                    </a:p>
                  </a:txBody>
                  <a:tcPr anchor="ctr">
                    <a:lnL w="12700" cap="flat" cmpd="sng" algn="ctr">
                      <a:solidFill>
                        <a:schemeClr val="tx1"/>
                      </a:solidFill>
                      <a:prstDash val="solid"/>
                      <a:round/>
                      <a:headEnd type="none" w="med" len="med"/>
                      <a:tailEnd type="none" w="med" len="me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3313646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215" y="3200401"/>
            <a:ext cx="6759881" cy="1239885"/>
          </a:xfrm>
        </p:spPr>
        <p:txBody>
          <a:bodyPr>
            <a:normAutofit fontScale="90000"/>
          </a:bodyPr>
          <a:lstStyle/>
          <a:p>
            <a:r>
              <a:rPr lang="en-US" b="1" dirty="0"/>
              <a:t>Is The Corporate Tax System Helping Job Creation? </a:t>
            </a:r>
          </a:p>
        </p:txBody>
      </p:sp>
      <p:sp>
        <p:nvSpPr>
          <p:cNvPr id="7" name="Text Placeholder 6"/>
          <p:cNvSpPr>
            <a:spLocks noGrp="1"/>
          </p:cNvSpPr>
          <p:nvPr>
            <p:ph type="body" idx="1"/>
          </p:nvPr>
        </p:nvSpPr>
        <p:spPr>
          <a:xfrm>
            <a:off x="520754" y="5862927"/>
            <a:ext cx="6620968" cy="860400"/>
          </a:xfrm>
        </p:spPr>
        <p:txBody>
          <a:bodyPr>
            <a:normAutofit/>
          </a:bodyPr>
          <a:lstStyle/>
          <a:p>
            <a:r>
              <a:rPr lang="en-US" dirty="0"/>
              <a:t>Supplement Cost of Capital by Firm From CIT Tax Returns</a:t>
            </a:r>
          </a:p>
          <a:p>
            <a:r>
              <a:rPr lang="en-US" dirty="0"/>
              <a:t>With Formal Sector Jobs Impact From PIT Tax Returns</a:t>
            </a:r>
          </a:p>
        </p:txBody>
      </p:sp>
      <p:grpSp>
        <p:nvGrpSpPr>
          <p:cNvPr id="4" name="Group 3"/>
          <p:cNvGrpSpPr/>
          <p:nvPr/>
        </p:nvGrpSpPr>
        <p:grpSpPr>
          <a:xfrm>
            <a:off x="2308428" y="311240"/>
            <a:ext cx="4391282" cy="314151"/>
            <a:chOff x="197414" y="6379785"/>
            <a:chExt cx="5855042" cy="418868"/>
          </a:xfrm>
        </p:grpSpPr>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7414" y="6379785"/>
              <a:ext cx="2138992" cy="418868"/>
            </a:xfrm>
            <a:prstGeom prst="rect">
              <a:avLst/>
            </a:prstGeom>
          </p:spPr>
        </p:pic>
        <p:sp>
          <p:nvSpPr>
            <p:cNvPr id="6" name="TextBox 5"/>
            <p:cNvSpPr txBox="1"/>
            <p:nvPr/>
          </p:nvSpPr>
          <p:spPr>
            <a:xfrm>
              <a:off x="2439726" y="6451364"/>
              <a:ext cx="3612730" cy="307776"/>
            </a:xfrm>
            <a:prstGeom prst="rect">
              <a:avLst/>
            </a:prstGeom>
            <a:noFill/>
          </p:spPr>
          <p:txBody>
            <a:bodyPr wrap="square" rtlCol="0">
              <a:spAutoFit/>
            </a:bodyPr>
            <a:lstStyle/>
            <a:p>
              <a:r>
                <a:rPr lang="en-US" sz="900" b="1" dirty="0">
                  <a:solidFill>
                    <a:srgbClr val="003159"/>
                  </a:solidFill>
                  <a:latin typeface="Arial" panose="020B0604020202020204" pitchFamily="34" charset="0"/>
                  <a:cs typeface="Arial" panose="020B0604020202020204" pitchFamily="34" charset="0"/>
                </a:rPr>
                <a:t>MACROECONOMIC &amp; FISCAL MANAGEMENT</a:t>
              </a:r>
            </a:p>
          </p:txBody>
        </p:sp>
      </p:grpSp>
      <p:graphicFrame>
        <p:nvGraphicFramePr>
          <p:cNvPr id="8" name="Chart 7"/>
          <p:cNvGraphicFramePr>
            <a:graphicFrameLocks/>
          </p:cNvGraphicFramePr>
          <p:nvPr>
            <p:extLst>
              <p:ext uri="{D42A27DB-BD31-4B8C-83A1-F6EECF244321}">
                <p14:modId xmlns:p14="http://schemas.microsoft.com/office/powerpoint/2010/main" val="1757253733"/>
              </p:ext>
            </p:extLst>
          </p:nvPr>
        </p:nvGraphicFramePr>
        <p:xfrm>
          <a:off x="307114" y="2154730"/>
          <a:ext cx="6207987" cy="3624656"/>
        </p:xfrm>
        <a:graphic>
          <a:graphicData uri="http://schemas.openxmlformats.org/drawingml/2006/chart">
            <c:chart xmlns:c="http://schemas.openxmlformats.org/drawingml/2006/chart" xmlns:r="http://schemas.openxmlformats.org/officeDocument/2006/relationships" r:id="rId4"/>
          </a:graphicData>
        </a:graphic>
      </p:graphicFrame>
      <p:sp>
        <p:nvSpPr>
          <p:cNvPr id="9" name="Title 1"/>
          <p:cNvSpPr txBox="1">
            <a:spLocks/>
          </p:cNvSpPr>
          <p:nvPr/>
        </p:nvSpPr>
        <p:spPr>
          <a:xfrm>
            <a:off x="441703" y="1175227"/>
            <a:ext cx="7053542" cy="819992"/>
          </a:xfrm>
          <a:prstGeom prst="rect">
            <a:avLst/>
          </a:prstGeom>
        </p:spPr>
        <p:txBody>
          <a:bodyPr vert="horz" lIns="68580" tIns="34290" rIns="68580" bIns="34290" rtlCol="0" anchor="b">
            <a:noAutofit/>
          </a:bodyPr>
          <a:lstStyle>
            <a:lvl1pPr algn="l" defTabSz="457200" rtl="0" eaLnBrk="1" latinLnBrk="0" hangingPunct="1">
              <a:spcBef>
                <a:spcPct val="0"/>
              </a:spcBef>
              <a:buNone/>
              <a:defRPr sz="4000" b="0" i="0" kern="1200" cap="none">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700" b="1" dirty="0"/>
              <a:t>How Are Tax Benefits Targeted?</a:t>
            </a:r>
            <a:br>
              <a:rPr lang="en-US" sz="2700" b="1" dirty="0"/>
            </a:br>
            <a:r>
              <a:rPr lang="en-US" sz="2700" b="1" dirty="0"/>
              <a:t>Investment Returns + Jobs Potential</a:t>
            </a:r>
          </a:p>
        </p:txBody>
      </p:sp>
      <p:sp>
        <p:nvSpPr>
          <p:cNvPr id="10" name="TextBox 9"/>
          <p:cNvSpPr txBox="1"/>
          <p:nvPr/>
        </p:nvSpPr>
        <p:spPr>
          <a:xfrm>
            <a:off x="6699710" y="2225623"/>
            <a:ext cx="2143125" cy="2862322"/>
          </a:xfrm>
          <a:prstGeom prst="rect">
            <a:avLst/>
          </a:prstGeom>
          <a:noFill/>
          <a:ln w="22225">
            <a:solidFill>
              <a:schemeClr val="accent1"/>
            </a:solidFill>
          </a:ln>
        </p:spPr>
        <p:txBody>
          <a:bodyPr wrap="square" rtlCol="0">
            <a:spAutoFit/>
          </a:bodyPr>
          <a:lstStyle/>
          <a:p>
            <a:pPr algn="just"/>
            <a:r>
              <a:rPr lang="en-US" sz="1200" dirty="0"/>
              <a:t>There are a few job intensive sectors where incentives could help raise returns on investment</a:t>
            </a:r>
          </a:p>
          <a:p>
            <a:pPr algn="just"/>
            <a:endParaRPr lang="en-US" sz="1200" dirty="0"/>
          </a:p>
          <a:p>
            <a:pPr algn="just"/>
            <a:endParaRPr lang="en-US" sz="1200" dirty="0"/>
          </a:p>
          <a:p>
            <a:pPr algn="just"/>
            <a:r>
              <a:rPr lang="en-US" sz="1200" b="1" dirty="0"/>
              <a:t>Clear Case?</a:t>
            </a:r>
          </a:p>
          <a:p>
            <a:pPr algn="just"/>
            <a:r>
              <a:rPr lang="en-US" sz="1200" dirty="0"/>
              <a:t>Agriculture, Construction, Services</a:t>
            </a:r>
          </a:p>
          <a:p>
            <a:pPr algn="just"/>
            <a:endParaRPr lang="en-US" sz="1200" dirty="0"/>
          </a:p>
          <a:p>
            <a:pPr algn="just"/>
            <a:r>
              <a:rPr lang="en-US" sz="1200" b="1" dirty="0"/>
              <a:t>On Boundary?</a:t>
            </a:r>
          </a:p>
          <a:p>
            <a:pPr algn="just"/>
            <a:endParaRPr lang="en-US" sz="1200" dirty="0"/>
          </a:p>
          <a:p>
            <a:pPr algn="just"/>
            <a:r>
              <a:rPr lang="en-US" sz="1200" dirty="0"/>
              <a:t>Transport</a:t>
            </a:r>
          </a:p>
          <a:p>
            <a:pPr algn="just"/>
            <a:r>
              <a:rPr lang="en-US" sz="1200" dirty="0"/>
              <a:t>Manufacturing</a:t>
            </a:r>
          </a:p>
          <a:p>
            <a:pPr algn="just"/>
            <a:endParaRPr lang="en-US" sz="1200" dirty="0"/>
          </a:p>
        </p:txBody>
      </p:sp>
    </p:spTree>
    <p:extLst>
      <p:ext uri="{BB962C8B-B14F-4D97-AF65-F5344CB8AC3E}">
        <p14:creationId xmlns:p14="http://schemas.microsoft.com/office/powerpoint/2010/main" val="7252378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F773F45-4910-42C5-A880-CDE0CC51D6F6}"/>
              </a:ext>
            </a:extLst>
          </p:cNvPr>
          <p:cNvPicPr>
            <a:picLocks noChangeAspect="1"/>
          </p:cNvPicPr>
          <p:nvPr/>
        </p:nvPicPr>
        <p:blipFill>
          <a:blip r:embed="rId2"/>
          <a:stretch>
            <a:fillRect/>
          </a:stretch>
        </p:blipFill>
        <p:spPr>
          <a:xfrm>
            <a:off x="482600" y="1495985"/>
            <a:ext cx="8178799" cy="3866029"/>
          </a:xfrm>
          <a:prstGeom prst="rect">
            <a:avLst/>
          </a:prstGeom>
        </p:spPr>
      </p:pic>
      <p:sp>
        <p:nvSpPr>
          <p:cNvPr id="5" name="Title 4">
            <a:extLst>
              <a:ext uri="{FF2B5EF4-FFF2-40B4-BE49-F238E27FC236}">
                <a16:creationId xmlns:a16="http://schemas.microsoft.com/office/drawing/2014/main" id="{F68ED801-98C7-4389-9056-03386C321D4A}"/>
              </a:ext>
            </a:extLst>
          </p:cNvPr>
          <p:cNvSpPr>
            <a:spLocks noGrp="1"/>
          </p:cNvSpPr>
          <p:nvPr>
            <p:ph type="title"/>
          </p:nvPr>
        </p:nvSpPr>
        <p:spPr/>
        <p:txBody>
          <a:bodyPr>
            <a:normAutofit/>
          </a:bodyPr>
          <a:lstStyle/>
          <a:p>
            <a:pPr algn="l"/>
            <a:r>
              <a:rPr lang="en-US" sz="3200" dirty="0"/>
              <a:t>Understanding the impact of Tax Incentives</a:t>
            </a:r>
            <a:br>
              <a:rPr lang="en-US" sz="3200" dirty="0"/>
            </a:br>
            <a:r>
              <a:rPr lang="en-US" sz="3200" dirty="0"/>
              <a:t>- Firm and Sector Level Analysis</a:t>
            </a:r>
          </a:p>
        </p:txBody>
      </p:sp>
      <p:sp>
        <p:nvSpPr>
          <p:cNvPr id="2" name="Footer Placeholder 1">
            <a:extLst>
              <a:ext uri="{FF2B5EF4-FFF2-40B4-BE49-F238E27FC236}">
                <a16:creationId xmlns:a16="http://schemas.microsoft.com/office/drawing/2014/main" id="{BF632A0D-688D-4152-9A6D-6E3CD34D011D}"/>
              </a:ext>
            </a:extLst>
          </p:cNvPr>
          <p:cNvSpPr>
            <a:spLocks noGrp="1"/>
          </p:cNvSpPr>
          <p:nvPr>
            <p:ph type="ftr" sz="quarter" idx="11"/>
          </p:nvPr>
        </p:nvSpPr>
        <p:spPr/>
        <p:txBody>
          <a:bodyPr>
            <a:normAutofit/>
          </a:bodyPr>
          <a:lstStyle/>
          <a:p>
            <a:pPr>
              <a:defRPr/>
            </a:pPr>
            <a:endParaRPr lang="en-US"/>
          </a:p>
        </p:txBody>
      </p:sp>
      <p:sp>
        <p:nvSpPr>
          <p:cNvPr id="3" name="Slide Number Placeholder 2">
            <a:extLst>
              <a:ext uri="{FF2B5EF4-FFF2-40B4-BE49-F238E27FC236}">
                <a16:creationId xmlns:a16="http://schemas.microsoft.com/office/drawing/2014/main" id="{213232E6-DF41-4825-8712-47E5FD3FD3F1}"/>
              </a:ext>
            </a:extLst>
          </p:cNvPr>
          <p:cNvSpPr>
            <a:spLocks noGrp="1"/>
          </p:cNvSpPr>
          <p:nvPr>
            <p:ph type="sldNum" sz="quarter" idx="12"/>
          </p:nvPr>
        </p:nvSpPr>
        <p:spPr/>
        <p:txBody>
          <a:bodyPr>
            <a:normAutofit/>
          </a:bodyPr>
          <a:lstStyle/>
          <a:p>
            <a:pPr>
              <a:spcAft>
                <a:spcPts val="600"/>
              </a:spcAft>
              <a:defRPr/>
            </a:pPr>
            <a:fld id="{6E28615F-F9FE-4633-A5C8-D20E2471DAB7}" type="slidenum">
              <a:rPr lang="en-US" smtClean="0"/>
              <a:pPr>
                <a:spcAft>
                  <a:spcPts val="600"/>
                </a:spcAft>
                <a:defRPr/>
              </a:pPr>
              <a:t>44</a:t>
            </a:fld>
            <a:endParaRPr lang="en-US"/>
          </a:p>
        </p:txBody>
      </p:sp>
      <p:sp>
        <p:nvSpPr>
          <p:cNvPr id="7" name="TextBox 6">
            <a:extLst>
              <a:ext uri="{FF2B5EF4-FFF2-40B4-BE49-F238E27FC236}">
                <a16:creationId xmlns:a16="http://schemas.microsoft.com/office/drawing/2014/main" id="{25A75A33-F441-40A7-BAEB-53DFBDF291CB}"/>
              </a:ext>
            </a:extLst>
          </p:cNvPr>
          <p:cNvSpPr txBox="1"/>
          <p:nvPr/>
        </p:nvSpPr>
        <p:spPr>
          <a:xfrm>
            <a:off x="482600" y="5362014"/>
            <a:ext cx="8280400" cy="923330"/>
          </a:xfrm>
          <a:prstGeom prst="rect">
            <a:avLst/>
          </a:prstGeom>
          <a:noFill/>
        </p:spPr>
        <p:txBody>
          <a:bodyPr wrap="square" rtlCol="0">
            <a:spAutoFit/>
          </a:bodyPr>
          <a:lstStyle/>
          <a:p>
            <a:r>
              <a:rPr lang="en-US" dirty="0"/>
              <a:t>Return on Investment (ROI) is affected positively by tax incentives and pushes sectors above the hurdle rate (makes them profitable), but are clearly redundant for some sectors</a:t>
            </a:r>
          </a:p>
        </p:txBody>
      </p:sp>
    </p:spTree>
    <p:extLst>
      <p:ext uri="{BB962C8B-B14F-4D97-AF65-F5344CB8AC3E}">
        <p14:creationId xmlns:p14="http://schemas.microsoft.com/office/powerpoint/2010/main" val="34306209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59240A-08B5-4EDD-990D-46DA84DB4D33}"/>
              </a:ext>
            </a:extLst>
          </p:cNvPr>
          <p:cNvPicPr>
            <a:picLocks noChangeAspect="1"/>
          </p:cNvPicPr>
          <p:nvPr/>
        </p:nvPicPr>
        <p:blipFill>
          <a:blip r:embed="rId2"/>
          <a:stretch>
            <a:fillRect/>
          </a:stretch>
        </p:blipFill>
        <p:spPr>
          <a:xfrm>
            <a:off x="482600" y="1023339"/>
            <a:ext cx="8178799" cy="4845938"/>
          </a:xfrm>
          <a:prstGeom prst="rect">
            <a:avLst/>
          </a:prstGeom>
        </p:spPr>
      </p:pic>
      <p:sp>
        <p:nvSpPr>
          <p:cNvPr id="2" name="Footer Placeholder 1">
            <a:extLst>
              <a:ext uri="{FF2B5EF4-FFF2-40B4-BE49-F238E27FC236}">
                <a16:creationId xmlns:a16="http://schemas.microsoft.com/office/drawing/2014/main" id="{A756D697-FF32-499D-B06F-7BD4577C6EF0}"/>
              </a:ext>
            </a:extLst>
          </p:cNvPr>
          <p:cNvSpPr>
            <a:spLocks noGrp="1"/>
          </p:cNvSpPr>
          <p:nvPr>
            <p:ph type="ftr" sz="quarter" idx="11"/>
          </p:nvPr>
        </p:nvSpPr>
        <p:spPr>
          <a:xfrm>
            <a:off x="3028950" y="6356350"/>
            <a:ext cx="3086100" cy="365125"/>
          </a:xfrm>
        </p:spPr>
        <p:txBody>
          <a:bodyPr>
            <a:normAutofit/>
          </a:bodyPr>
          <a:lstStyle/>
          <a:p>
            <a:pPr>
              <a:defRPr/>
            </a:pPr>
            <a:endParaRPr lang="en-US"/>
          </a:p>
        </p:txBody>
      </p:sp>
      <p:sp>
        <p:nvSpPr>
          <p:cNvPr id="3" name="Slide Number Placeholder 2">
            <a:extLst>
              <a:ext uri="{FF2B5EF4-FFF2-40B4-BE49-F238E27FC236}">
                <a16:creationId xmlns:a16="http://schemas.microsoft.com/office/drawing/2014/main" id="{4F81F090-A5C2-46DD-8C43-69B36E8D9C38}"/>
              </a:ext>
            </a:extLst>
          </p:cNvPr>
          <p:cNvSpPr>
            <a:spLocks noGrp="1"/>
          </p:cNvSpPr>
          <p:nvPr>
            <p:ph type="sldNum" sz="quarter" idx="12"/>
          </p:nvPr>
        </p:nvSpPr>
        <p:spPr>
          <a:xfrm>
            <a:off x="6457950" y="6356350"/>
            <a:ext cx="2057400" cy="365125"/>
          </a:xfrm>
        </p:spPr>
        <p:txBody>
          <a:bodyPr>
            <a:normAutofit/>
          </a:bodyPr>
          <a:lstStyle/>
          <a:p>
            <a:pPr>
              <a:spcAft>
                <a:spcPts val="600"/>
              </a:spcAft>
              <a:defRPr/>
            </a:pPr>
            <a:fld id="{6E28615F-F9FE-4633-A5C8-D20E2471DAB7}" type="slidenum">
              <a:rPr lang="en-US" smtClean="0"/>
              <a:pPr>
                <a:spcAft>
                  <a:spcPts val="600"/>
                </a:spcAft>
                <a:defRPr/>
              </a:pPr>
              <a:t>45</a:t>
            </a:fld>
            <a:endParaRPr lang="en-US"/>
          </a:p>
        </p:txBody>
      </p:sp>
      <p:sp>
        <p:nvSpPr>
          <p:cNvPr id="5" name="TextBox 4">
            <a:extLst>
              <a:ext uri="{FF2B5EF4-FFF2-40B4-BE49-F238E27FC236}">
                <a16:creationId xmlns:a16="http://schemas.microsoft.com/office/drawing/2014/main" id="{471FCC31-88FF-4EF3-93F6-9F1E0004665B}"/>
              </a:ext>
            </a:extLst>
          </p:cNvPr>
          <p:cNvSpPr txBox="1"/>
          <p:nvPr/>
        </p:nvSpPr>
        <p:spPr>
          <a:xfrm>
            <a:off x="380999" y="5638800"/>
            <a:ext cx="8280400" cy="738664"/>
          </a:xfrm>
          <a:prstGeom prst="rect">
            <a:avLst/>
          </a:prstGeom>
          <a:noFill/>
        </p:spPr>
        <p:txBody>
          <a:bodyPr wrap="square" rtlCol="0">
            <a:spAutoFit/>
          </a:bodyPr>
          <a:lstStyle/>
          <a:p>
            <a:r>
              <a:rPr lang="en-US" sz="1400" dirty="0"/>
              <a:t>Tax Incentives are beneficial for Exports, other manufacturing mining, food and beverage industry, chemicals and other services as it pushes these sectors above the hurdle rate. Some sectors continue to do badly even with incentives</a:t>
            </a:r>
          </a:p>
        </p:txBody>
      </p:sp>
      <p:sp>
        <p:nvSpPr>
          <p:cNvPr id="6" name="Title 4">
            <a:extLst>
              <a:ext uri="{FF2B5EF4-FFF2-40B4-BE49-F238E27FC236}">
                <a16:creationId xmlns:a16="http://schemas.microsoft.com/office/drawing/2014/main" id="{5011D5CA-5587-406E-9C9E-4005BE4E6D93}"/>
              </a:ext>
            </a:extLst>
          </p:cNvPr>
          <p:cNvSpPr txBox="1">
            <a:spLocks/>
          </p:cNvSpPr>
          <p:nvPr/>
        </p:nvSpPr>
        <p:spPr>
          <a:xfrm>
            <a:off x="457200" y="274638"/>
            <a:ext cx="8229600" cy="792162"/>
          </a:xfrm>
          <a:prstGeom prst="rect">
            <a:avLst/>
          </a:prstGeom>
        </p:spPr>
        <p:txBody>
          <a:bodyPr>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sz="3200" dirty="0"/>
              <a:t>Understanding the impact of Tax Incentives</a:t>
            </a:r>
            <a:br>
              <a:rPr lang="en-US" sz="3200" dirty="0"/>
            </a:br>
            <a:r>
              <a:rPr lang="en-US" sz="3200" dirty="0"/>
              <a:t>- Firm and Sector Level Analysis</a:t>
            </a:r>
          </a:p>
        </p:txBody>
      </p:sp>
    </p:spTree>
    <p:extLst>
      <p:ext uri="{BB962C8B-B14F-4D97-AF65-F5344CB8AC3E}">
        <p14:creationId xmlns:p14="http://schemas.microsoft.com/office/powerpoint/2010/main" val="28515632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Autofit/>
          </a:bodyPr>
          <a:lstStyle/>
          <a:p>
            <a:r>
              <a:rPr lang="en-US" sz="3200" dirty="0"/>
              <a:t>Econometric evidence using firm level information</a:t>
            </a:r>
          </a:p>
        </p:txBody>
      </p:sp>
      <p:sp>
        <p:nvSpPr>
          <p:cNvPr id="3" name="Content Placeholder 2"/>
          <p:cNvSpPr>
            <a:spLocks noGrp="1"/>
          </p:cNvSpPr>
          <p:nvPr>
            <p:ph idx="1"/>
          </p:nvPr>
        </p:nvSpPr>
        <p:spPr/>
        <p:txBody>
          <a:bodyPr>
            <a:normAutofit fontScale="92500" lnSpcReduction="20000"/>
          </a:bodyPr>
          <a:lstStyle/>
          <a:p>
            <a:r>
              <a:rPr lang="en-US" sz="3000" dirty="0"/>
              <a:t>METR vs AETR vs Corporate Tax Rate</a:t>
            </a:r>
          </a:p>
          <a:p>
            <a:r>
              <a:rPr lang="en-US" sz="3000" dirty="0"/>
              <a:t>User Cost of Capital – what is the true cost of $1 of capital investment</a:t>
            </a:r>
          </a:p>
          <a:p>
            <a:pPr lvl="1"/>
            <a:r>
              <a:rPr lang="en-US" sz="2600" dirty="0"/>
              <a:t>If taxes have no impact the cost should remain $1</a:t>
            </a:r>
          </a:p>
          <a:p>
            <a:pPr lvl="1"/>
            <a:r>
              <a:rPr lang="en-US" sz="2600" dirty="0"/>
              <a:t>If there are investment incentives this cost will be less than $1.</a:t>
            </a:r>
          </a:p>
          <a:p>
            <a:r>
              <a:rPr lang="en-US" sz="3000" dirty="0"/>
              <a:t>What is the elasticity of Investment to User Cost of Capital?</a:t>
            </a:r>
          </a:p>
          <a:p>
            <a:r>
              <a:rPr lang="en-US" sz="3000" dirty="0"/>
              <a:t>Once we get the elasticity of investment to the user cost of capital we could then estimate the actual investment that has been the result of the tax incentives</a:t>
            </a:r>
          </a:p>
          <a:p>
            <a:endParaRPr lang="en-US" sz="30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ADF31621-AB54-4775-B102-4DF18FEE075B}" type="slidenum">
              <a:rPr lang="en-US" smtClean="0"/>
              <a:pPr>
                <a:defRPr/>
              </a:pPr>
              <a:t>46</a:t>
            </a:fld>
            <a:endParaRPr lang="en-US"/>
          </a:p>
        </p:txBody>
      </p:sp>
    </p:spTree>
    <p:extLst>
      <p:ext uri="{BB962C8B-B14F-4D97-AF65-F5344CB8AC3E}">
        <p14:creationId xmlns:p14="http://schemas.microsoft.com/office/powerpoint/2010/main" val="20090713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0961" y="38283"/>
            <a:ext cx="8229600" cy="1143000"/>
          </a:xfrm>
        </p:spPr>
        <p:txBody>
          <a:bodyPr>
            <a:normAutofit fontScale="90000"/>
          </a:bodyPr>
          <a:lstStyle/>
          <a:p>
            <a:pPr algn="l"/>
            <a:r>
              <a:rPr lang="en-US" sz="3500" dirty="0"/>
              <a:t>Spread in User Cost of Capital </a:t>
            </a:r>
            <a:br>
              <a:rPr lang="en-US" sz="3500" dirty="0"/>
            </a:br>
            <a:r>
              <a:rPr lang="en-US" sz="3500" dirty="0"/>
              <a:t>– Example South Africa</a:t>
            </a:r>
          </a:p>
        </p:txBody>
      </p:sp>
      <p:pic>
        <p:nvPicPr>
          <p:cNvPr id="8" name="Content Placeholder 7"/>
          <p:cNvPicPr>
            <a:picLocks noGrp="1" noChangeAspect="1"/>
          </p:cNvPicPr>
          <p:nvPr>
            <p:ph idx="1"/>
          </p:nvPr>
        </p:nvPicPr>
        <p:blipFill>
          <a:blip r:embed="rId2"/>
          <a:stretch>
            <a:fillRect/>
          </a:stretch>
        </p:blipFill>
        <p:spPr>
          <a:xfrm>
            <a:off x="533400" y="1217509"/>
            <a:ext cx="10515600" cy="4525963"/>
          </a:xfrm>
          <a:prstGeom prst="rect">
            <a:avLst/>
          </a:prstGeom>
        </p:spPr>
      </p:pic>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ADF31621-AB54-4775-B102-4DF18FEE075B}" type="slidenum">
              <a:rPr lang="en-US" smtClean="0"/>
              <a:pPr>
                <a:defRPr/>
              </a:pPr>
              <a:t>47</a:t>
            </a:fld>
            <a:endParaRPr lang="en-US"/>
          </a:p>
        </p:txBody>
      </p:sp>
      <p:sp>
        <p:nvSpPr>
          <p:cNvPr id="3" name="TextBox 2">
            <a:extLst>
              <a:ext uri="{FF2B5EF4-FFF2-40B4-BE49-F238E27FC236}">
                <a16:creationId xmlns:a16="http://schemas.microsoft.com/office/drawing/2014/main" id="{4C50EF55-C5C6-42A9-81AB-4A45E51BEA28}"/>
              </a:ext>
            </a:extLst>
          </p:cNvPr>
          <p:cNvSpPr txBox="1"/>
          <p:nvPr/>
        </p:nvSpPr>
        <p:spPr>
          <a:xfrm>
            <a:off x="762000" y="5743472"/>
            <a:ext cx="7772400" cy="738664"/>
          </a:xfrm>
          <a:prstGeom prst="rect">
            <a:avLst/>
          </a:prstGeom>
          <a:noFill/>
        </p:spPr>
        <p:txBody>
          <a:bodyPr wrap="square" rtlCol="0">
            <a:spAutoFit/>
          </a:bodyPr>
          <a:lstStyle/>
          <a:p>
            <a:r>
              <a:rPr lang="en-US" sz="1400" dirty="0"/>
              <a:t>The User Cost of Capital varies by sectors because of the result of different tax treatment due to different incentives as well as the composition of assets, the cost of each asset affected differently by the tax system</a:t>
            </a:r>
          </a:p>
        </p:txBody>
      </p:sp>
    </p:spTree>
    <p:extLst>
      <p:ext uri="{BB962C8B-B14F-4D97-AF65-F5344CB8AC3E}">
        <p14:creationId xmlns:p14="http://schemas.microsoft.com/office/powerpoint/2010/main" val="5188506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5970" y="136524"/>
            <a:ext cx="8229600" cy="1143000"/>
          </a:xfrm>
        </p:spPr>
        <p:txBody>
          <a:bodyPr>
            <a:normAutofit/>
          </a:bodyPr>
          <a:lstStyle/>
          <a:p>
            <a:pPr lvl="0" algn="l"/>
            <a:r>
              <a:rPr lang="en-US" altLang="en-US" sz="3400" dirty="0">
                <a:ea typeface="Calibri" panose="020F0502020204030204" pitchFamily="34" charset="0"/>
                <a:cs typeface="Times New Roman" panose="02020603050405020304" pitchFamily="18" charset="0"/>
              </a:rPr>
              <a:t>Impact of Tax Incentives </a:t>
            </a:r>
            <a:br>
              <a:rPr lang="en-US" altLang="en-US" sz="3400" dirty="0">
                <a:ea typeface="Calibri" panose="020F0502020204030204" pitchFamily="34" charset="0"/>
                <a:cs typeface="Times New Roman" panose="02020603050405020304" pitchFamily="18" charset="0"/>
              </a:rPr>
            </a:br>
            <a:r>
              <a:rPr lang="en-US" altLang="en-US" sz="3400" dirty="0">
                <a:ea typeface="Calibri" panose="020F0502020204030204" pitchFamily="34" charset="0"/>
                <a:cs typeface="Times New Roman" panose="02020603050405020304" pitchFamily="18" charset="0"/>
              </a:rPr>
              <a:t>– Example South Africa</a:t>
            </a:r>
            <a:endParaRPr lang="en-US" sz="34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153357094"/>
              </p:ext>
            </p:extLst>
          </p:nvPr>
        </p:nvGraphicFramePr>
        <p:xfrm>
          <a:off x="433465" y="1282022"/>
          <a:ext cx="8077200" cy="4343400"/>
        </p:xfrm>
        <a:graphic>
          <a:graphicData uri="http://schemas.openxmlformats.org/drawingml/2006/table">
            <a:tbl>
              <a:tblPr firstRow="1" firstCol="1" bandRow="1">
                <a:tableStyleId>{5C22544A-7EE6-4342-B048-85BDC9FD1C3A}</a:tableStyleId>
              </a:tblPr>
              <a:tblGrid>
                <a:gridCol w="1981508">
                  <a:extLst>
                    <a:ext uri="{9D8B030D-6E8A-4147-A177-3AD203B41FA5}">
                      <a16:colId xmlns:a16="http://schemas.microsoft.com/office/drawing/2014/main" val="20000"/>
                    </a:ext>
                  </a:extLst>
                </a:gridCol>
                <a:gridCol w="1462639">
                  <a:extLst>
                    <a:ext uri="{9D8B030D-6E8A-4147-A177-3AD203B41FA5}">
                      <a16:colId xmlns:a16="http://schemas.microsoft.com/office/drawing/2014/main" val="20001"/>
                    </a:ext>
                  </a:extLst>
                </a:gridCol>
                <a:gridCol w="1277970">
                  <a:extLst>
                    <a:ext uri="{9D8B030D-6E8A-4147-A177-3AD203B41FA5}">
                      <a16:colId xmlns:a16="http://schemas.microsoft.com/office/drawing/2014/main" val="20002"/>
                    </a:ext>
                  </a:extLst>
                </a:gridCol>
                <a:gridCol w="1255091">
                  <a:extLst>
                    <a:ext uri="{9D8B030D-6E8A-4147-A177-3AD203B41FA5}">
                      <a16:colId xmlns:a16="http://schemas.microsoft.com/office/drawing/2014/main" val="20003"/>
                    </a:ext>
                  </a:extLst>
                </a:gridCol>
                <a:gridCol w="1084315">
                  <a:extLst>
                    <a:ext uri="{9D8B030D-6E8A-4147-A177-3AD203B41FA5}">
                      <a16:colId xmlns:a16="http://schemas.microsoft.com/office/drawing/2014/main" val="20004"/>
                    </a:ext>
                  </a:extLst>
                </a:gridCol>
                <a:gridCol w="1015677">
                  <a:extLst>
                    <a:ext uri="{9D8B030D-6E8A-4147-A177-3AD203B41FA5}">
                      <a16:colId xmlns:a16="http://schemas.microsoft.com/office/drawing/2014/main" val="20005"/>
                    </a:ext>
                  </a:extLst>
                </a:gridCol>
              </a:tblGrid>
              <a:tr h="1197389">
                <a:tc>
                  <a:txBody>
                    <a:bodyPr/>
                    <a:lstStyle/>
                    <a:p>
                      <a:pPr marL="0" marR="0">
                        <a:lnSpc>
                          <a:spcPct val="115000"/>
                        </a:lnSpc>
                        <a:spcBef>
                          <a:spcPts val="0"/>
                        </a:spcBef>
                        <a:spcAft>
                          <a:spcPts val="0"/>
                        </a:spcAft>
                      </a:pPr>
                      <a:r>
                        <a:rPr lang="en-US" sz="1400" dirty="0">
                          <a:effectLst/>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1400">
                          <a:effectLst/>
                        </a:rPr>
                        <a:t>Employment created per million rand in Investment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a:effectLst/>
                        </a:rPr>
                        <a:t>Additional Investment (in million Rand)</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400">
                          <a:effectLst/>
                        </a:rPr>
                        <a:t>Implied additional Employment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400">
                          <a:effectLst/>
                        </a:rPr>
                        <a:t>Revenue Foregone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400">
                          <a:effectLst/>
                        </a:rPr>
                        <a:t>Cost/Job*</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286001">
                <a:tc>
                  <a:txBody>
                    <a:bodyPr/>
                    <a:lstStyle/>
                    <a:p>
                      <a:pPr marL="0" marR="0">
                        <a:lnSpc>
                          <a:spcPct val="115000"/>
                        </a:lnSpc>
                        <a:spcBef>
                          <a:spcPts val="0"/>
                        </a:spcBef>
                        <a:spcAft>
                          <a:spcPts val="0"/>
                        </a:spcAft>
                      </a:pPr>
                      <a:r>
                        <a:rPr lang="en-US" sz="1400">
                          <a:effectLst/>
                        </a:rPr>
                        <a:t>Agriculture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400">
                          <a:effectLst/>
                        </a:rPr>
                        <a:t>6.6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1400">
                          <a:effectLst/>
                        </a:rPr>
                        <a:t>217.4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1400">
                          <a:effectLst/>
                        </a:rPr>
                        <a:t>1,441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1400">
                          <a:effectLst/>
                        </a:rPr>
                        <a:t>123.5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1400">
                          <a:effectLst/>
                        </a:rPr>
                        <a:t>85,701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286001">
                <a:tc>
                  <a:txBody>
                    <a:bodyPr/>
                    <a:lstStyle/>
                    <a:p>
                      <a:pPr marL="0" marR="0">
                        <a:lnSpc>
                          <a:spcPct val="115000"/>
                        </a:lnSpc>
                        <a:spcBef>
                          <a:spcPts val="0"/>
                        </a:spcBef>
                        <a:spcAft>
                          <a:spcPts val="0"/>
                        </a:spcAft>
                      </a:pPr>
                      <a:r>
                        <a:rPr lang="en-US" sz="1400">
                          <a:effectLst/>
                        </a:rPr>
                        <a:t>Construction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400">
                          <a:effectLst/>
                        </a:rPr>
                        <a:t>10.7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1400">
                          <a:effectLst/>
                        </a:rPr>
                        <a:t>310.3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1400">
                          <a:effectLst/>
                        </a:rPr>
                        <a:t>3,333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1400">
                          <a:effectLst/>
                        </a:rPr>
                        <a:t>69.0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1400">
                          <a:effectLst/>
                        </a:rPr>
                        <a:t>20,704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286001">
                <a:tc>
                  <a:txBody>
                    <a:bodyPr/>
                    <a:lstStyle/>
                    <a:p>
                      <a:pPr marL="0" marR="0">
                        <a:lnSpc>
                          <a:spcPct val="115000"/>
                        </a:lnSpc>
                        <a:spcBef>
                          <a:spcPts val="0"/>
                        </a:spcBef>
                        <a:spcAft>
                          <a:spcPts val="0"/>
                        </a:spcAft>
                      </a:pPr>
                      <a:r>
                        <a:rPr lang="en-US" sz="1400">
                          <a:effectLst/>
                        </a:rPr>
                        <a:t>Manufacturing</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400">
                          <a:effectLst/>
                        </a:rPr>
                        <a:t>7.9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1400">
                          <a:effectLst/>
                        </a:rPr>
                        <a:t>881.8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1400">
                          <a:effectLst/>
                        </a:rPr>
                        <a:t>6,922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1400">
                          <a:effectLst/>
                        </a:rPr>
                        <a:t>375.8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1400">
                          <a:effectLst/>
                        </a:rPr>
                        <a:t>54,293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r h="286001">
                <a:tc>
                  <a:txBody>
                    <a:bodyPr/>
                    <a:lstStyle/>
                    <a:p>
                      <a:pPr marL="0" marR="0">
                        <a:lnSpc>
                          <a:spcPct val="115000"/>
                        </a:lnSpc>
                        <a:spcBef>
                          <a:spcPts val="0"/>
                        </a:spcBef>
                        <a:spcAft>
                          <a:spcPts val="0"/>
                        </a:spcAft>
                      </a:pPr>
                      <a:r>
                        <a:rPr lang="en-US" sz="1400">
                          <a:effectLst/>
                        </a:rPr>
                        <a:t>Mining</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400">
                          <a:effectLst/>
                        </a:rPr>
                        <a:t>3.8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1400">
                          <a:effectLst/>
                        </a:rPr>
                        <a: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1400">
                          <a:effectLst/>
                        </a:rPr>
                        <a: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1400">
                          <a:effectLst/>
                        </a:rPr>
                        <a:t>278.5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1400">
                          <a:effectLst/>
                        </a:rPr>
                        <a:t>HIGH</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4"/>
                  </a:ext>
                </a:extLst>
              </a:tr>
              <a:tr h="286001">
                <a:tc>
                  <a:txBody>
                    <a:bodyPr/>
                    <a:lstStyle/>
                    <a:p>
                      <a:pPr marL="0" marR="0">
                        <a:lnSpc>
                          <a:spcPct val="115000"/>
                        </a:lnSpc>
                        <a:spcBef>
                          <a:spcPts val="0"/>
                        </a:spcBef>
                        <a:spcAft>
                          <a:spcPts val="0"/>
                        </a:spcAft>
                      </a:pPr>
                      <a:r>
                        <a:rPr lang="en-US" sz="1400">
                          <a:effectLst/>
                        </a:rPr>
                        <a:t>Real Estate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400">
                          <a:effectLst/>
                        </a:rPr>
                        <a:t>0.3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1400">
                          <a:effectLst/>
                        </a:rPr>
                        <a: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1400">
                          <a:effectLst/>
                        </a:rPr>
                        <a: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1400">
                          <a:effectLst/>
                        </a:rPr>
                        <a:t>141.1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1400">
                          <a:effectLst/>
                        </a:rPr>
                        <a:t>HIGH</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5"/>
                  </a:ext>
                </a:extLst>
              </a:tr>
              <a:tr h="286001">
                <a:tc>
                  <a:txBody>
                    <a:bodyPr/>
                    <a:lstStyle/>
                    <a:p>
                      <a:pPr marL="0" marR="0">
                        <a:lnSpc>
                          <a:spcPct val="115000"/>
                        </a:lnSpc>
                        <a:spcBef>
                          <a:spcPts val="0"/>
                        </a:spcBef>
                        <a:spcAft>
                          <a:spcPts val="0"/>
                        </a:spcAft>
                      </a:pPr>
                      <a:r>
                        <a:rPr lang="en-US" sz="1400">
                          <a:effectLst/>
                        </a:rPr>
                        <a:t>Services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400">
                          <a:effectLst/>
                        </a:rPr>
                        <a:t>22.8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1400">
                          <a:effectLst/>
                        </a:rPr>
                        <a:t>439.2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1400">
                          <a:effectLst/>
                        </a:rPr>
                        <a:t>10,019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1400">
                          <a:effectLst/>
                        </a:rPr>
                        <a:t>156.7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1400">
                          <a:effectLst/>
                        </a:rPr>
                        <a:t>15,639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6"/>
                  </a:ext>
                </a:extLst>
              </a:tr>
              <a:tr h="286001">
                <a:tc>
                  <a:txBody>
                    <a:bodyPr/>
                    <a:lstStyle/>
                    <a:p>
                      <a:pPr marL="0" marR="0">
                        <a:lnSpc>
                          <a:spcPct val="115000"/>
                        </a:lnSpc>
                        <a:spcBef>
                          <a:spcPts val="0"/>
                        </a:spcBef>
                        <a:spcAft>
                          <a:spcPts val="0"/>
                        </a:spcAft>
                      </a:pPr>
                      <a:r>
                        <a:rPr lang="en-US" sz="1400">
                          <a:effectLst/>
                        </a:rPr>
                        <a:t>Trade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400">
                          <a:effectLst/>
                        </a:rPr>
                        <a:t>8.7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1400">
                          <a:effectLst/>
                        </a:rPr>
                        <a:t>213.2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1400">
                          <a:effectLst/>
                        </a:rPr>
                        <a:t>1,844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1400">
                          <a:effectLst/>
                        </a:rPr>
                        <a:t>78.3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1400">
                          <a:effectLst/>
                        </a:rPr>
                        <a:t>42,431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7"/>
                  </a:ext>
                </a:extLst>
              </a:tr>
              <a:tr h="286001">
                <a:tc>
                  <a:txBody>
                    <a:bodyPr/>
                    <a:lstStyle/>
                    <a:p>
                      <a:pPr marL="0" marR="0">
                        <a:lnSpc>
                          <a:spcPct val="115000"/>
                        </a:lnSpc>
                        <a:spcBef>
                          <a:spcPts val="0"/>
                        </a:spcBef>
                        <a:spcAft>
                          <a:spcPts val="0"/>
                        </a:spcAft>
                      </a:pPr>
                      <a:r>
                        <a:rPr lang="en-US" sz="1400">
                          <a:effectLst/>
                        </a:rPr>
                        <a:t>Transport &amp; Logistics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400">
                          <a:effectLst/>
                        </a:rPr>
                        <a:t>1.3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1400">
                          <a:effectLst/>
                        </a:rPr>
                        <a: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1400">
                          <a:effectLst/>
                        </a:rPr>
                        <a: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1400">
                          <a:effectLst/>
                        </a:rPr>
                        <a:t>1037.8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1400">
                          <a:effectLst/>
                        </a:rPr>
                        <a:t>HIGH</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8"/>
                  </a:ext>
                </a:extLst>
              </a:tr>
              <a:tr h="286001">
                <a:tc>
                  <a:txBody>
                    <a:bodyPr/>
                    <a:lstStyle/>
                    <a:p>
                      <a:pPr marL="0" marR="0">
                        <a:lnSpc>
                          <a:spcPct val="115000"/>
                        </a:lnSpc>
                        <a:spcBef>
                          <a:spcPts val="0"/>
                        </a:spcBef>
                        <a:spcAft>
                          <a:spcPts val="0"/>
                        </a:spcAft>
                      </a:pPr>
                      <a:r>
                        <a:rPr lang="en-US" sz="1400">
                          <a:effectLst/>
                        </a:rPr>
                        <a:t>Utilities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400">
                          <a:effectLst/>
                        </a:rPr>
                        <a:t>0.4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1400">
                          <a:effectLst/>
                        </a:rPr>
                        <a: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1400">
                          <a:effectLst/>
                        </a:rPr>
                        <a: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1400">
                          <a:effectLst/>
                        </a:rPr>
                        <a:t>617.3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1400">
                          <a:effectLst/>
                        </a:rPr>
                        <a:t>HIGH</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9"/>
                  </a:ext>
                </a:extLst>
              </a:tr>
              <a:tr h="286001">
                <a:tc>
                  <a:txBody>
                    <a:bodyPr/>
                    <a:lstStyle/>
                    <a:p>
                      <a:pPr marL="0" marR="0">
                        <a:lnSpc>
                          <a:spcPct val="115000"/>
                        </a:lnSpc>
                        <a:spcBef>
                          <a:spcPts val="0"/>
                        </a:spcBef>
                        <a:spcAft>
                          <a:spcPts val="0"/>
                        </a:spcAft>
                      </a:pPr>
                      <a:r>
                        <a:rPr lang="en-US" sz="1400">
                          <a:effectLst/>
                        </a:rPr>
                        <a:t>SBCs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1400">
                          <a:effectLst/>
                        </a:rPr>
                        <a:t>13.7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1400">
                          <a:effectLst/>
                        </a:rPr>
                        <a:t>449.1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1400">
                          <a:effectLst/>
                        </a:rPr>
                        <a:t>6,167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1400">
                          <a:effectLst/>
                        </a:rPr>
                        <a:t>1055.8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1400">
                          <a:effectLst/>
                        </a:rPr>
                        <a:t>171,218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10"/>
                  </a:ext>
                </a:extLst>
              </a:tr>
              <a:tr h="286001">
                <a:tc>
                  <a:txBody>
                    <a:bodyPr/>
                    <a:lstStyle/>
                    <a:p>
                      <a:pPr marL="0" marR="0">
                        <a:lnSpc>
                          <a:spcPct val="115000"/>
                        </a:lnSpc>
                        <a:spcBef>
                          <a:spcPts val="0"/>
                        </a:spcBef>
                        <a:spcAft>
                          <a:spcPts val="0"/>
                        </a:spcAft>
                      </a:pPr>
                      <a:r>
                        <a:rPr lang="en-US" sz="1400">
                          <a:effectLst/>
                        </a:rPr>
                        <a:t>All Sectors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400">
                          <a:effectLst/>
                        </a:rPr>
                        <a:t>13.5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1400">
                          <a:effectLst/>
                        </a:rPr>
                        <a:t>2,511.1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1400">
                          <a:effectLst/>
                        </a:rPr>
                        <a:t>33,874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1400">
                          <a:effectLst/>
                        </a:rPr>
                        <a:t>3936.6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1400" dirty="0">
                          <a:effectLst/>
                        </a:rPr>
                        <a:t>116,213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11"/>
                  </a:ext>
                </a:extLst>
              </a:tr>
            </a:tbl>
          </a:graphicData>
        </a:graphic>
      </p:graphicFrame>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ADF31621-AB54-4775-B102-4DF18FEE075B}" type="slidenum">
              <a:rPr lang="en-US" smtClean="0"/>
              <a:pPr>
                <a:defRPr/>
              </a:pPr>
              <a:t>48</a:t>
            </a:fld>
            <a:endParaRPr lang="en-US"/>
          </a:p>
        </p:txBody>
      </p:sp>
      <p:sp>
        <p:nvSpPr>
          <p:cNvPr id="3" name="TextBox 2">
            <a:extLst>
              <a:ext uri="{FF2B5EF4-FFF2-40B4-BE49-F238E27FC236}">
                <a16:creationId xmlns:a16="http://schemas.microsoft.com/office/drawing/2014/main" id="{F07D4532-8D81-4445-9256-CC33AB89F73D}"/>
              </a:ext>
            </a:extLst>
          </p:cNvPr>
          <p:cNvSpPr txBox="1"/>
          <p:nvPr/>
        </p:nvSpPr>
        <p:spPr>
          <a:xfrm>
            <a:off x="433465" y="5710019"/>
            <a:ext cx="8024735" cy="738664"/>
          </a:xfrm>
          <a:prstGeom prst="rect">
            <a:avLst/>
          </a:prstGeom>
          <a:noFill/>
        </p:spPr>
        <p:txBody>
          <a:bodyPr wrap="square" rtlCol="0">
            <a:spAutoFit/>
          </a:bodyPr>
          <a:lstStyle/>
          <a:p>
            <a:r>
              <a:rPr lang="en-US" sz="1400" dirty="0"/>
              <a:t>Additional Investment as a result of the tax incentives is calculated by using the elasticity of investment to the user cost of capital and the change in user cost of capital as a result of the tax incentives</a:t>
            </a:r>
          </a:p>
        </p:txBody>
      </p:sp>
    </p:spTree>
    <p:extLst>
      <p:ext uri="{BB962C8B-B14F-4D97-AF65-F5344CB8AC3E}">
        <p14:creationId xmlns:p14="http://schemas.microsoft.com/office/powerpoint/2010/main" val="16387896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197"/>
            <a:ext cx="8229600" cy="972403"/>
          </a:xfrm>
        </p:spPr>
        <p:txBody>
          <a:bodyPr/>
          <a:lstStyle/>
          <a:p>
            <a:r>
              <a:rPr lang="en-US" sz="3500" dirty="0"/>
              <a:t>Policy questions to ask on new Incentives</a:t>
            </a:r>
          </a:p>
        </p:txBody>
      </p:sp>
      <p:sp>
        <p:nvSpPr>
          <p:cNvPr id="3" name="Content Placeholder 2"/>
          <p:cNvSpPr>
            <a:spLocks noGrp="1"/>
          </p:cNvSpPr>
          <p:nvPr>
            <p:ph idx="1"/>
          </p:nvPr>
        </p:nvSpPr>
        <p:spPr>
          <a:xfrm>
            <a:off x="457200" y="838200"/>
            <a:ext cx="8534400" cy="4267200"/>
          </a:xfrm>
        </p:spPr>
        <p:txBody>
          <a:bodyPr>
            <a:normAutofit lnSpcReduction="10000"/>
          </a:bodyPr>
          <a:lstStyle/>
          <a:p>
            <a:r>
              <a:rPr lang="en-US" sz="1800" dirty="0"/>
              <a:t>Would the Investment Come in anyway?</a:t>
            </a:r>
          </a:p>
          <a:p>
            <a:pPr lvl="0"/>
            <a:r>
              <a:rPr lang="en-US" sz="1800" dirty="0"/>
              <a:t>Would the Tax Incentive put existing businesses at a disadvantage?</a:t>
            </a:r>
          </a:p>
          <a:p>
            <a:pPr lvl="0"/>
            <a:r>
              <a:rPr lang="en-US" sz="1800" dirty="0"/>
              <a:t>Would the Investment realize tax revenues after the tax incentives are exhausted?</a:t>
            </a:r>
          </a:p>
          <a:p>
            <a:pPr lvl="0"/>
            <a:r>
              <a:rPr lang="en-US" sz="1800" dirty="0"/>
              <a:t>Does the Investment provide positive externalities?</a:t>
            </a:r>
          </a:p>
          <a:p>
            <a:pPr lvl="1"/>
            <a:r>
              <a:rPr lang="en-US" sz="1800" dirty="0"/>
              <a:t>Direct Jobs</a:t>
            </a:r>
          </a:p>
          <a:p>
            <a:pPr lvl="1"/>
            <a:r>
              <a:rPr lang="en-US" sz="1800" dirty="0"/>
              <a:t>New Technology/Skill up gradation</a:t>
            </a:r>
          </a:p>
          <a:p>
            <a:pPr lvl="1"/>
            <a:r>
              <a:rPr lang="en-US" sz="1800" dirty="0"/>
              <a:t>Import substitution</a:t>
            </a:r>
          </a:p>
          <a:p>
            <a:pPr lvl="1"/>
            <a:r>
              <a:rPr lang="en-US" sz="1800" dirty="0"/>
              <a:t>Infrastructure/Public Goods</a:t>
            </a:r>
          </a:p>
          <a:p>
            <a:pPr lvl="1"/>
            <a:r>
              <a:rPr lang="en-US" sz="1800" dirty="0"/>
              <a:t>New Industry</a:t>
            </a:r>
          </a:p>
          <a:p>
            <a:pPr lvl="1"/>
            <a:r>
              <a:rPr lang="en-US" sz="1800" dirty="0"/>
              <a:t>Spur Ancillary Industries</a:t>
            </a:r>
          </a:p>
          <a:p>
            <a:pPr lvl="0"/>
            <a:r>
              <a:rPr lang="en-US" sz="1800" dirty="0"/>
              <a:t>Does the Tax Incentive create opportunities for Tax Evasion?</a:t>
            </a:r>
          </a:p>
          <a:p>
            <a:pPr lvl="0"/>
            <a:r>
              <a:rPr lang="en-US" sz="1800" dirty="0"/>
              <a:t>Does the Investment cause negative externalities such as pollution?</a:t>
            </a:r>
          </a:p>
          <a:p>
            <a:pPr lvl="0"/>
            <a:r>
              <a:rPr lang="en-US" sz="1800" dirty="0"/>
              <a:t>Would this result in increasing demand for Incentives by other Investors?</a:t>
            </a:r>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ADF31621-AB54-4775-B102-4DF18FEE075B}" type="slidenum">
              <a:rPr lang="en-US" smtClean="0"/>
              <a:pPr>
                <a:defRPr/>
              </a:pPr>
              <a:t>49</a:t>
            </a:fld>
            <a:endParaRPr lang="en-US" dirty="0"/>
          </a:p>
        </p:txBody>
      </p:sp>
      <p:sp>
        <p:nvSpPr>
          <p:cNvPr id="6" name="TextBox 5"/>
          <p:cNvSpPr txBox="1"/>
          <p:nvPr/>
        </p:nvSpPr>
        <p:spPr>
          <a:xfrm>
            <a:off x="0" y="5108224"/>
            <a:ext cx="9144000" cy="1754326"/>
          </a:xfrm>
          <a:prstGeom prst="rect">
            <a:avLst/>
          </a:prstGeom>
          <a:noFill/>
          <a:ln>
            <a:solidFill>
              <a:schemeClr val="tx1"/>
            </a:solidFill>
          </a:ln>
        </p:spPr>
        <p:txBody>
          <a:bodyPr wrap="square" rtlCol="0">
            <a:spAutoFit/>
          </a:bodyPr>
          <a:lstStyle/>
          <a:p>
            <a:pPr lvl="0"/>
            <a:r>
              <a:rPr lang="en-US" b="1" dirty="0"/>
              <a:t>In general, few investments satisfy most or all of these criteria. The goal of the Government should be to improve the investment climate and make it conducive for businesses to invest and reduce their costs and make the return profitable. It may be necessary for the government to take a look at the competitiveness of the overall tax system rather than use tax incentives in specific cases to achieve the same end.</a:t>
            </a:r>
          </a:p>
        </p:txBody>
      </p:sp>
    </p:spTree>
    <p:extLst>
      <p:ext uri="{BB962C8B-B14F-4D97-AF65-F5344CB8AC3E}">
        <p14:creationId xmlns:p14="http://schemas.microsoft.com/office/powerpoint/2010/main" val="2187947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845"/>
            <a:ext cx="8229600" cy="1143000"/>
          </a:xfrm>
        </p:spPr>
        <p:txBody>
          <a:bodyPr/>
          <a:lstStyle/>
          <a:p>
            <a:r>
              <a:rPr lang="en-US" dirty="0"/>
              <a:t>Tax Expenditures around the world</a:t>
            </a:r>
          </a:p>
        </p:txBody>
      </p:sp>
      <p:sp>
        <p:nvSpPr>
          <p:cNvPr id="4" name="Slide Number Placeholder 3"/>
          <p:cNvSpPr>
            <a:spLocks noGrp="1"/>
          </p:cNvSpPr>
          <p:nvPr>
            <p:ph type="sldNum" sz="quarter" idx="12"/>
          </p:nvPr>
        </p:nvSpPr>
        <p:spPr/>
        <p:txBody>
          <a:bodyPr/>
          <a:lstStyle/>
          <a:p>
            <a:fld id="{99DF1088-0058-404A-A5F2-40DDE36B7327}" type="slidenum">
              <a:rPr lang="en-US" smtClean="0"/>
              <a:t>5</a:t>
            </a:fld>
            <a:endParaRPr lang="en-US"/>
          </a:p>
        </p:txBody>
      </p:sp>
      <p:sp>
        <p:nvSpPr>
          <p:cNvPr id="3" name="TextBox 2"/>
          <p:cNvSpPr txBox="1"/>
          <p:nvPr/>
        </p:nvSpPr>
        <p:spPr>
          <a:xfrm>
            <a:off x="685800" y="6205603"/>
            <a:ext cx="7772400" cy="369332"/>
          </a:xfrm>
          <a:prstGeom prst="rect">
            <a:avLst/>
          </a:prstGeom>
          <a:noFill/>
        </p:spPr>
        <p:txBody>
          <a:bodyPr wrap="square" rtlCol="0">
            <a:spAutoFit/>
          </a:bodyPr>
          <a:lstStyle/>
          <a:p>
            <a:r>
              <a:rPr lang="en-US" b="1" dirty="0"/>
              <a:t>The cost of tax incentives are non-trivial in many countries</a:t>
            </a:r>
          </a:p>
        </p:txBody>
      </p:sp>
      <p:graphicFrame>
        <p:nvGraphicFramePr>
          <p:cNvPr id="7" name="Chart 6"/>
          <p:cNvGraphicFramePr>
            <a:graphicFrameLocks/>
          </p:cNvGraphicFramePr>
          <p:nvPr>
            <p:extLst>
              <p:ext uri="{D42A27DB-BD31-4B8C-83A1-F6EECF244321}">
                <p14:modId xmlns:p14="http://schemas.microsoft.com/office/powerpoint/2010/main" val="3575644168"/>
              </p:ext>
            </p:extLst>
          </p:nvPr>
        </p:nvGraphicFramePr>
        <p:xfrm>
          <a:off x="152400" y="723900"/>
          <a:ext cx="8839200" cy="5410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7736600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Autofit/>
          </a:bodyPr>
          <a:lstStyle/>
          <a:p>
            <a:pPr algn="l"/>
            <a:r>
              <a:rPr lang="en-US" sz="4000" dirty="0"/>
              <a:t>Policy Options on the use of Tax Incentives</a:t>
            </a:r>
          </a:p>
        </p:txBody>
      </p:sp>
      <p:sp>
        <p:nvSpPr>
          <p:cNvPr id="3" name="Content Placeholder 2"/>
          <p:cNvSpPr>
            <a:spLocks noGrp="1"/>
          </p:cNvSpPr>
          <p:nvPr>
            <p:ph idx="1"/>
          </p:nvPr>
        </p:nvSpPr>
        <p:spPr>
          <a:xfrm>
            <a:off x="457200" y="1524000"/>
            <a:ext cx="8229600" cy="4602163"/>
          </a:xfrm>
        </p:spPr>
        <p:txBody>
          <a:bodyPr>
            <a:normAutofit fontScale="92500" lnSpcReduction="20000"/>
          </a:bodyPr>
          <a:lstStyle/>
          <a:p>
            <a:r>
              <a:rPr lang="en-US" dirty="0"/>
              <a:t>Use Investment linked Tax incentives rather than Tax Holidays</a:t>
            </a:r>
          </a:p>
          <a:p>
            <a:r>
              <a:rPr lang="en-US" dirty="0"/>
              <a:t>If using Tax Holidays use at least partial tax holidays (i.e. 50% tax exemption rather than 100%)</a:t>
            </a:r>
          </a:p>
          <a:p>
            <a:r>
              <a:rPr lang="en-US" dirty="0"/>
              <a:t>VAT incentives are redundant if the system works well</a:t>
            </a:r>
          </a:p>
          <a:p>
            <a:r>
              <a:rPr lang="en-US" dirty="0"/>
              <a:t>Re-design customs incentives by product rather than by use</a:t>
            </a:r>
          </a:p>
          <a:p>
            <a:r>
              <a:rPr lang="en-US" dirty="0"/>
              <a:t>Use minimum taxes to minimize loss of tax due to overly generous tax incentives</a:t>
            </a:r>
          </a:p>
          <a:p>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ADF31621-AB54-4775-B102-4DF18FEE075B}" type="slidenum">
              <a:rPr lang="en-US" smtClean="0"/>
              <a:pPr>
                <a:defRPr/>
              </a:pPr>
              <a:t>50</a:t>
            </a:fld>
            <a:endParaRPr lang="en-US"/>
          </a:p>
        </p:txBody>
      </p:sp>
    </p:spTree>
    <p:extLst>
      <p:ext uri="{BB962C8B-B14F-4D97-AF65-F5344CB8AC3E}">
        <p14:creationId xmlns:p14="http://schemas.microsoft.com/office/powerpoint/2010/main" val="2354353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AA50C-1306-4BAF-AD80-BB832347237F}"/>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6F0C4439-1926-40DA-ACEF-6CA70C7372F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767031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a:t>Corporate Tax and FDI</a:t>
            </a: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62000" y="914400"/>
            <a:ext cx="7620000" cy="4525963"/>
          </a:xfrm>
        </p:spPr>
      </p:pic>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ADF31621-AB54-4775-B102-4DF18FEE075B}" type="slidenum">
              <a:rPr lang="en-US" smtClean="0"/>
              <a:pPr>
                <a:defRPr/>
              </a:pPr>
              <a:t>52</a:t>
            </a:fld>
            <a:endParaRPr lang="en-US"/>
          </a:p>
        </p:txBody>
      </p:sp>
      <p:sp>
        <p:nvSpPr>
          <p:cNvPr id="7" name="TextBox 6"/>
          <p:cNvSpPr txBox="1"/>
          <p:nvPr/>
        </p:nvSpPr>
        <p:spPr>
          <a:xfrm>
            <a:off x="609600" y="5498246"/>
            <a:ext cx="8077200" cy="707886"/>
          </a:xfrm>
          <a:prstGeom prst="rect">
            <a:avLst/>
          </a:prstGeom>
          <a:noFill/>
        </p:spPr>
        <p:txBody>
          <a:bodyPr wrap="square" rtlCol="0">
            <a:spAutoFit/>
          </a:bodyPr>
          <a:lstStyle/>
          <a:p>
            <a:r>
              <a:rPr lang="en-US" sz="2000" dirty="0"/>
              <a:t>Response of FDI to GDP varies with the region and the response in South Asia is in the opposite direction – more FDI for higher tax rate</a:t>
            </a:r>
          </a:p>
        </p:txBody>
      </p:sp>
    </p:spTree>
    <p:extLst>
      <p:ext uri="{BB962C8B-B14F-4D97-AF65-F5344CB8AC3E}">
        <p14:creationId xmlns:p14="http://schemas.microsoft.com/office/powerpoint/2010/main" val="42724658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
            <a:ext cx="8229600" cy="1143000"/>
          </a:xfrm>
        </p:spPr>
        <p:txBody>
          <a:bodyPr>
            <a:normAutofit fontScale="90000"/>
          </a:bodyPr>
          <a:lstStyle/>
          <a:p>
            <a:r>
              <a:rPr lang="en-US" dirty="0"/>
              <a:t>FDI in Eastern Europe and Central Asia</a:t>
            </a: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60400" y="1143000"/>
            <a:ext cx="6223199" cy="4525963"/>
          </a:xfrm>
        </p:spPr>
      </p:pic>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ADF31621-AB54-4775-B102-4DF18FEE075B}" type="slidenum">
              <a:rPr lang="en-US" smtClean="0"/>
              <a:pPr>
                <a:defRPr/>
              </a:pPr>
              <a:t>53</a:t>
            </a:fld>
            <a:endParaRPr lang="en-US"/>
          </a:p>
        </p:txBody>
      </p:sp>
      <p:sp>
        <p:nvSpPr>
          <p:cNvPr id="7" name="TextBox 6"/>
          <p:cNvSpPr txBox="1"/>
          <p:nvPr/>
        </p:nvSpPr>
        <p:spPr>
          <a:xfrm>
            <a:off x="685800" y="5668963"/>
            <a:ext cx="8077200" cy="400110"/>
          </a:xfrm>
          <a:prstGeom prst="rect">
            <a:avLst/>
          </a:prstGeom>
          <a:noFill/>
        </p:spPr>
        <p:txBody>
          <a:bodyPr wrap="square" rtlCol="0">
            <a:spAutoFit/>
          </a:bodyPr>
          <a:lstStyle/>
          <a:p>
            <a:r>
              <a:rPr lang="en-US" sz="2000" dirty="0"/>
              <a:t>FDI is nearly flat with respect to Corporate Income Tax</a:t>
            </a:r>
          </a:p>
        </p:txBody>
      </p:sp>
    </p:spTree>
    <p:extLst>
      <p:ext uri="{BB962C8B-B14F-4D97-AF65-F5344CB8AC3E}">
        <p14:creationId xmlns:p14="http://schemas.microsoft.com/office/powerpoint/2010/main" val="247288400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4290"/>
            <a:ext cx="8229600" cy="1143000"/>
          </a:xfrm>
        </p:spPr>
        <p:txBody>
          <a:bodyPr>
            <a:normAutofit/>
          </a:bodyPr>
          <a:lstStyle/>
          <a:p>
            <a:r>
              <a:rPr lang="en-US" dirty="0"/>
              <a:t>FDI in East Asia and the Pacific</a:t>
            </a: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60400" y="1143000"/>
            <a:ext cx="6223199" cy="4525963"/>
          </a:xfrm>
        </p:spPr>
      </p:pic>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ADF31621-AB54-4775-B102-4DF18FEE075B}" type="slidenum">
              <a:rPr lang="en-US" smtClean="0"/>
              <a:pPr>
                <a:defRPr/>
              </a:pPr>
              <a:t>54</a:t>
            </a:fld>
            <a:endParaRPr lang="en-US"/>
          </a:p>
        </p:txBody>
      </p:sp>
      <p:sp>
        <p:nvSpPr>
          <p:cNvPr id="7" name="TextBox 6"/>
          <p:cNvSpPr txBox="1"/>
          <p:nvPr/>
        </p:nvSpPr>
        <p:spPr>
          <a:xfrm>
            <a:off x="685800" y="5668963"/>
            <a:ext cx="8077200" cy="400110"/>
          </a:xfrm>
          <a:prstGeom prst="rect">
            <a:avLst/>
          </a:prstGeom>
          <a:noFill/>
        </p:spPr>
        <p:txBody>
          <a:bodyPr wrap="square" rtlCol="0">
            <a:spAutoFit/>
          </a:bodyPr>
          <a:lstStyle/>
          <a:p>
            <a:r>
              <a:rPr lang="en-US" sz="2000" dirty="0"/>
              <a:t>FDI shows a high response to Corporate Income Tax </a:t>
            </a:r>
          </a:p>
        </p:txBody>
      </p:sp>
    </p:spTree>
    <p:extLst>
      <p:ext uri="{BB962C8B-B14F-4D97-AF65-F5344CB8AC3E}">
        <p14:creationId xmlns:p14="http://schemas.microsoft.com/office/powerpoint/2010/main" val="332729254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
            <a:ext cx="8229600" cy="1143000"/>
          </a:xfrm>
        </p:spPr>
        <p:txBody>
          <a:bodyPr>
            <a:normAutofit/>
          </a:bodyPr>
          <a:lstStyle/>
          <a:p>
            <a:r>
              <a:rPr lang="en-US" dirty="0"/>
              <a:t>FDI in South Asia</a:t>
            </a: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60400" y="1143000"/>
            <a:ext cx="6223199" cy="4525963"/>
          </a:xfrm>
        </p:spPr>
      </p:pic>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ADF31621-AB54-4775-B102-4DF18FEE075B}" type="slidenum">
              <a:rPr lang="en-US" smtClean="0"/>
              <a:pPr>
                <a:defRPr/>
              </a:pPr>
              <a:t>55</a:t>
            </a:fld>
            <a:endParaRPr lang="en-US"/>
          </a:p>
        </p:txBody>
      </p:sp>
      <p:sp>
        <p:nvSpPr>
          <p:cNvPr id="3" name="TextBox 2"/>
          <p:cNvSpPr txBox="1"/>
          <p:nvPr/>
        </p:nvSpPr>
        <p:spPr>
          <a:xfrm>
            <a:off x="685800" y="5668963"/>
            <a:ext cx="8077200" cy="707886"/>
          </a:xfrm>
          <a:prstGeom prst="rect">
            <a:avLst/>
          </a:prstGeom>
          <a:noFill/>
        </p:spPr>
        <p:txBody>
          <a:bodyPr wrap="square" rtlCol="0">
            <a:spAutoFit/>
          </a:bodyPr>
          <a:lstStyle/>
          <a:p>
            <a:r>
              <a:rPr lang="en-US" sz="2000" dirty="0"/>
              <a:t>FDI goes up with CIT rate – opposite to what is happening in East Asia</a:t>
            </a:r>
          </a:p>
        </p:txBody>
      </p:sp>
    </p:spTree>
    <p:extLst>
      <p:ext uri="{BB962C8B-B14F-4D97-AF65-F5344CB8AC3E}">
        <p14:creationId xmlns:p14="http://schemas.microsoft.com/office/powerpoint/2010/main" val="14313752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250" y="0"/>
            <a:ext cx="8229600" cy="1143000"/>
          </a:xfrm>
        </p:spPr>
        <p:txBody>
          <a:bodyPr/>
          <a:lstStyle/>
          <a:p>
            <a:r>
              <a:rPr lang="en-US" dirty="0"/>
              <a:t>FDI in South Asia</a:t>
            </a: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62000" y="1066800"/>
            <a:ext cx="7620000" cy="4525963"/>
          </a:xfrm>
        </p:spPr>
      </p:pic>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ADF31621-AB54-4775-B102-4DF18FEE075B}" type="slidenum">
              <a:rPr lang="en-US" smtClean="0"/>
              <a:pPr>
                <a:defRPr/>
              </a:pPr>
              <a:t>56</a:t>
            </a:fld>
            <a:endParaRPr lang="en-US"/>
          </a:p>
        </p:txBody>
      </p:sp>
      <p:sp>
        <p:nvSpPr>
          <p:cNvPr id="7" name="TextBox 6"/>
          <p:cNvSpPr txBox="1"/>
          <p:nvPr/>
        </p:nvSpPr>
        <p:spPr>
          <a:xfrm>
            <a:off x="685800" y="5668963"/>
            <a:ext cx="8077200" cy="400110"/>
          </a:xfrm>
          <a:prstGeom prst="rect">
            <a:avLst/>
          </a:prstGeom>
          <a:noFill/>
        </p:spPr>
        <p:txBody>
          <a:bodyPr wrap="square" rtlCol="0">
            <a:spAutoFit/>
          </a:bodyPr>
          <a:lstStyle/>
          <a:p>
            <a:r>
              <a:rPr lang="en-US" sz="2000" dirty="0"/>
              <a:t>FDI has been going down for nearly all countries since 2008</a:t>
            </a:r>
          </a:p>
        </p:txBody>
      </p:sp>
    </p:spTree>
    <p:extLst>
      <p:ext uri="{BB962C8B-B14F-4D97-AF65-F5344CB8AC3E}">
        <p14:creationId xmlns:p14="http://schemas.microsoft.com/office/powerpoint/2010/main" val="2726239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0"/>
            <a:ext cx="8229600" cy="1143000"/>
          </a:xfrm>
        </p:spPr>
        <p:txBody>
          <a:bodyPr/>
          <a:lstStyle/>
          <a:p>
            <a:r>
              <a:rPr lang="en-US" dirty="0"/>
              <a:t>Tax Revenue – South Asia</a:t>
            </a: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60400" y="1066800"/>
            <a:ext cx="6223199" cy="4525963"/>
          </a:xfrm>
        </p:spPr>
      </p:pic>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ADF31621-AB54-4775-B102-4DF18FEE075B}" type="slidenum">
              <a:rPr lang="en-US" smtClean="0"/>
              <a:pPr>
                <a:defRPr/>
              </a:pPr>
              <a:t>57</a:t>
            </a:fld>
            <a:endParaRPr lang="en-US"/>
          </a:p>
        </p:txBody>
      </p:sp>
      <p:sp>
        <p:nvSpPr>
          <p:cNvPr id="7" name="TextBox 6"/>
          <p:cNvSpPr txBox="1"/>
          <p:nvPr/>
        </p:nvSpPr>
        <p:spPr>
          <a:xfrm>
            <a:off x="685800" y="5668963"/>
            <a:ext cx="8077200" cy="400110"/>
          </a:xfrm>
          <a:prstGeom prst="rect">
            <a:avLst/>
          </a:prstGeom>
          <a:noFill/>
        </p:spPr>
        <p:txBody>
          <a:bodyPr wrap="square" rtlCol="0">
            <a:spAutoFit/>
          </a:bodyPr>
          <a:lstStyle/>
          <a:p>
            <a:r>
              <a:rPr lang="en-US" sz="2000" dirty="0"/>
              <a:t>Pakistan does not collect as much revenue as a percentage of GDP</a:t>
            </a:r>
          </a:p>
        </p:txBody>
      </p:sp>
    </p:spTree>
    <p:extLst>
      <p:ext uri="{BB962C8B-B14F-4D97-AF65-F5344CB8AC3E}">
        <p14:creationId xmlns:p14="http://schemas.microsoft.com/office/powerpoint/2010/main" val="118082592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010" y="0"/>
            <a:ext cx="8229600" cy="1143000"/>
          </a:xfrm>
        </p:spPr>
        <p:txBody>
          <a:bodyPr>
            <a:normAutofit/>
          </a:bodyPr>
          <a:lstStyle/>
          <a:p>
            <a:endParaRPr lang="en-US" dirty="0"/>
          </a:p>
        </p:txBody>
      </p:sp>
      <p:pic>
        <p:nvPicPr>
          <p:cNvPr id="6" name="Content Placeholder 5"/>
          <p:cNvPicPr>
            <a:picLocks noGrp="1" noChangeAspect="1"/>
          </p:cNvPicPr>
          <p:nvPr>
            <p:ph idx="1"/>
          </p:nvPr>
        </p:nvPicPr>
        <p:blipFill>
          <a:blip r:embed="rId2"/>
          <a:stretch>
            <a:fillRect/>
          </a:stretch>
        </p:blipFill>
        <p:spPr>
          <a:xfrm>
            <a:off x="800100" y="1143000"/>
            <a:ext cx="7543799" cy="4525963"/>
          </a:xfrm>
          <a:prstGeom prst="rect">
            <a:avLst/>
          </a:prstGeom>
        </p:spPr>
      </p:pic>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ADF31621-AB54-4775-B102-4DF18FEE075B}" type="slidenum">
              <a:rPr lang="en-US" smtClean="0"/>
              <a:pPr>
                <a:defRPr/>
              </a:pPr>
              <a:t>58</a:t>
            </a:fld>
            <a:endParaRPr lang="en-US"/>
          </a:p>
        </p:txBody>
      </p:sp>
      <p:sp>
        <p:nvSpPr>
          <p:cNvPr id="7" name="TextBox 6"/>
          <p:cNvSpPr txBox="1"/>
          <p:nvPr/>
        </p:nvSpPr>
        <p:spPr>
          <a:xfrm>
            <a:off x="685800" y="5668963"/>
            <a:ext cx="8077200" cy="707886"/>
          </a:xfrm>
          <a:prstGeom prst="rect">
            <a:avLst/>
          </a:prstGeom>
          <a:noFill/>
        </p:spPr>
        <p:txBody>
          <a:bodyPr wrap="square" rtlCol="0">
            <a:spAutoFit/>
          </a:bodyPr>
          <a:lstStyle/>
          <a:p>
            <a:r>
              <a:rPr lang="en-US" sz="2000" dirty="0"/>
              <a:t>Tax Revenue is contributed disproportionately by Industry leading to demand for more tax breaks</a:t>
            </a:r>
          </a:p>
        </p:txBody>
      </p:sp>
    </p:spTree>
    <p:extLst>
      <p:ext uri="{BB962C8B-B14F-4D97-AF65-F5344CB8AC3E}">
        <p14:creationId xmlns:p14="http://schemas.microsoft.com/office/powerpoint/2010/main" val="279913201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0"/>
            <a:ext cx="8229600" cy="1143000"/>
          </a:xfrm>
          <a:noFill/>
          <a:ln w="9525">
            <a:noFill/>
            <a:miter lim="800000"/>
            <a:headEnd/>
            <a:tailEnd/>
          </a:ln>
        </p:spPr>
        <p:txBody>
          <a:bodyPr vert="horz" wrap="square" lIns="91440" tIns="45720" rIns="91440" bIns="45720" numCol="1" anchor="ctr" anchorCtr="0" compatLnSpc="1">
            <a:prstTxWarp prst="textNoShape">
              <a:avLst/>
            </a:prstTxWarp>
          </a:bodyPr>
          <a:lstStyle/>
          <a:p>
            <a:r>
              <a:rPr lang="en-US" b="1" dirty="0"/>
              <a:t>Questions</a:t>
            </a:r>
          </a:p>
        </p:txBody>
      </p:sp>
      <p:sp>
        <p:nvSpPr>
          <p:cNvPr id="5" name="Slide Number Placeholder 4"/>
          <p:cNvSpPr>
            <a:spLocks noGrp="1"/>
          </p:cNvSpPr>
          <p:nvPr>
            <p:ph type="sldNum" sz="quarter" idx="12"/>
          </p:nvPr>
        </p:nvSpPr>
        <p:spPr/>
        <p:txBody>
          <a:bodyPr/>
          <a:lstStyle/>
          <a:p>
            <a:pPr>
              <a:defRPr/>
            </a:pPr>
            <a:fld id="{ADF31621-AB54-4775-B102-4DF18FEE075B}" type="slidenum">
              <a:rPr lang="en-US" smtClean="0"/>
              <a:pPr>
                <a:defRPr/>
              </a:pPr>
              <a:t>59</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1465"/>
            <a:ext cx="8610600" cy="1143000"/>
          </a:xfrm>
        </p:spPr>
        <p:txBody>
          <a:bodyPr>
            <a:normAutofit/>
          </a:bodyPr>
          <a:lstStyle/>
          <a:p>
            <a:pPr lvl="0"/>
            <a:r>
              <a:rPr kumimoji="0" lang="en-US" sz="3500" i="0" u="none" strike="noStrike" cap="none" normalizeH="0" baseline="0" dirty="0">
                <a:ln>
                  <a:noFill/>
                </a:ln>
                <a:solidFill>
                  <a:schemeClr val="tx1"/>
                </a:solidFill>
                <a:effectLst/>
                <a:ea typeface="Times New Roman" pitchFamily="18" charset="0"/>
                <a:cs typeface="Times New Roman" pitchFamily="18" charset="0"/>
              </a:rPr>
              <a:t>Prevalence of Tax Incentives around the World</a:t>
            </a:r>
            <a:endParaRPr lang="en-US" sz="3500" dirty="0"/>
          </a:p>
        </p:txBody>
      </p:sp>
      <p:sp>
        <p:nvSpPr>
          <p:cNvPr id="3" name="Slide Number Placeholder 2"/>
          <p:cNvSpPr>
            <a:spLocks noGrp="1"/>
          </p:cNvSpPr>
          <p:nvPr>
            <p:ph type="sldNum" sz="quarter" idx="12"/>
          </p:nvPr>
        </p:nvSpPr>
        <p:spPr/>
        <p:txBody>
          <a:bodyPr/>
          <a:lstStyle/>
          <a:p>
            <a:fld id="{99DF1088-0058-404A-A5F2-40DDE36B7327}" type="slidenum">
              <a:rPr lang="en-US" smtClean="0"/>
              <a:t>6</a:t>
            </a:fld>
            <a:endParaRPr lang="en-US"/>
          </a:p>
        </p:txBody>
      </p:sp>
      <p:sp>
        <p:nvSpPr>
          <p:cNvPr id="8" name="TextBox 7"/>
          <p:cNvSpPr txBox="1"/>
          <p:nvPr/>
        </p:nvSpPr>
        <p:spPr>
          <a:xfrm>
            <a:off x="381000" y="6096000"/>
            <a:ext cx="8458200" cy="369332"/>
          </a:xfrm>
          <a:prstGeom prst="rect">
            <a:avLst/>
          </a:prstGeom>
          <a:noFill/>
        </p:spPr>
        <p:txBody>
          <a:bodyPr wrap="square" rtlCol="0">
            <a:spAutoFit/>
          </a:bodyPr>
          <a:lstStyle/>
          <a:p>
            <a:r>
              <a:rPr lang="en-US" b="1" dirty="0"/>
              <a:t>Tax Incentives in one form or the other are prevalent in all regions of the World</a:t>
            </a:r>
          </a:p>
        </p:txBody>
      </p:sp>
      <p:graphicFrame>
        <p:nvGraphicFramePr>
          <p:cNvPr id="5" name="Table 4"/>
          <p:cNvGraphicFramePr>
            <a:graphicFrameLocks noGrp="1"/>
          </p:cNvGraphicFramePr>
          <p:nvPr>
            <p:extLst>
              <p:ext uri="{D42A27DB-BD31-4B8C-83A1-F6EECF244321}">
                <p14:modId xmlns:p14="http://schemas.microsoft.com/office/powerpoint/2010/main" val="3580549000"/>
              </p:ext>
            </p:extLst>
          </p:nvPr>
        </p:nvGraphicFramePr>
        <p:xfrm>
          <a:off x="152397" y="990599"/>
          <a:ext cx="8839200" cy="5080634"/>
        </p:xfrm>
        <a:graphic>
          <a:graphicData uri="http://schemas.openxmlformats.org/drawingml/2006/table">
            <a:tbl>
              <a:tblPr>
                <a:tableStyleId>{5C22544A-7EE6-4342-B048-85BDC9FD1C3A}</a:tableStyleId>
              </a:tblPr>
              <a:tblGrid>
                <a:gridCol w="2089264">
                  <a:extLst>
                    <a:ext uri="{9D8B030D-6E8A-4147-A177-3AD203B41FA5}">
                      <a16:colId xmlns:a16="http://schemas.microsoft.com/office/drawing/2014/main" val="20000"/>
                    </a:ext>
                  </a:extLst>
                </a:gridCol>
                <a:gridCol w="806339">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838200">
                  <a:extLst>
                    <a:ext uri="{9D8B030D-6E8A-4147-A177-3AD203B41FA5}">
                      <a16:colId xmlns:a16="http://schemas.microsoft.com/office/drawing/2014/main" val="20005"/>
                    </a:ext>
                  </a:extLst>
                </a:gridCol>
                <a:gridCol w="882115">
                  <a:extLst>
                    <a:ext uri="{9D8B030D-6E8A-4147-A177-3AD203B41FA5}">
                      <a16:colId xmlns:a16="http://schemas.microsoft.com/office/drawing/2014/main" val="20006"/>
                    </a:ext>
                  </a:extLst>
                </a:gridCol>
                <a:gridCol w="778141">
                  <a:extLst>
                    <a:ext uri="{9D8B030D-6E8A-4147-A177-3AD203B41FA5}">
                      <a16:colId xmlns:a16="http://schemas.microsoft.com/office/drawing/2014/main" val="20007"/>
                    </a:ext>
                  </a:extLst>
                </a:gridCol>
                <a:gridCol w="778141">
                  <a:extLst>
                    <a:ext uri="{9D8B030D-6E8A-4147-A177-3AD203B41FA5}">
                      <a16:colId xmlns:a16="http://schemas.microsoft.com/office/drawing/2014/main" val="20008"/>
                    </a:ext>
                  </a:extLst>
                </a:gridCol>
              </a:tblGrid>
              <a:tr h="2061244">
                <a:tc>
                  <a:txBody>
                    <a:bodyPr/>
                    <a:lstStyle/>
                    <a:p>
                      <a:pPr algn="l" fontAlgn="b"/>
                      <a:r>
                        <a:rPr lang="en-US" sz="1400" b="1" u="none" strike="noStrike" dirty="0">
                          <a:solidFill>
                            <a:schemeClr val="bg1"/>
                          </a:solidFill>
                          <a:effectLst/>
                        </a:rPr>
                        <a:t> </a:t>
                      </a:r>
                      <a:endParaRPr lang="en-US" sz="1400" b="1" i="0" u="none" strike="noStrike" dirty="0">
                        <a:solidFill>
                          <a:schemeClr val="bg1"/>
                        </a:solidFill>
                        <a:effectLst/>
                        <a:latin typeface="Calibri"/>
                      </a:endParaRPr>
                    </a:p>
                  </a:txBody>
                  <a:tcPr marL="9525" marR="9525" marT="9525" marB="0" anchor="b">
                    <a:solidFill>
                      <a:schemeClr val="accent1"/>
                    </a:solidFill>
                  </a:tcPr>
                </a:tc>
                <a:tc>
                  <a:txBody>
                    <a:bodyPr/>
                    <a:lstStyle/>
                    <a:p>
                      <a:pPr algn="ctr" fontAlgn="b"/>
                      <a:r>
                        <a:rPr lang="en-US" sz="1400" b="1" u="none" strike="noStrike" dirty="0">
                          <a:solidFill>
                            <a:schemeClr val="bg1"/>
                          </a:solidFill>
                          <a:effectLst/>
                        </a:rPr>
                        <a:t>Number of Countries Surveyed</a:t>
                      </a:r>
                      <a:endParaRPr lang="en-US" sz="1400" b="1" i="0" u="none" strike="noStrike" dirty="0">
                        <a:solidFill>
                          <a:schemeClr val="bg1"/>
                        </a:solidFill>
                        <a:effectLst/>
                        <a:latin typeface="Calibri"/>
                      </a:endParaRPr>
                    </a:p>
                  </a:txBody>
                  <a:tcPr marL="9525" marR="9525" marT="9525" marB="0" anchor="ctr">
                    <a:solidFill>
                      <a:schemeClr val="accent1"/>
                    </a:solidFill>
                  </a:tcPr>
                </a:tc>
                <a:tc>
                  <a:txBody>
                    <a:bodyPr/>
                    <a:lstStyle/>
                    <a:p>
                      <a:pPr algn="ctr" fontAlgn="ctr"/>
                      <a:r>
                        <a:rPr lang="en-US" sz="1400" b="1" u="none" strike="noStrike" dirty="0">
                          <a:solidFill>
                            <a:schemeClr val="bg1"/>
                          </a:solidFill>
                          <a:effectLst/>
                        </a:rPr>
                        <a:t>Tax holiday/Tax exemption</a:t>
                      </a:r>
                      <a:endParaRPr lang="en-US" sz="1400" b="1" i="0" u="none" strike="noStrike" dirty="0">
                        <a:solidFill>
                          <a:schemeClr val="bg1"/>
                        </a:solidFill>
                        <a:effectLst/>
                        <a:latin typeface="Calibri"/>
                      </a:endParaRPr>
                    </a:p>
                  </a:txBody>
                  <a:tcPr marL="9525" marR="9525" marT="9525" marB="0" anchor="ctr">
                    <a:solidFill>
                      <a:schemeClr val="accent1"/>
                    </a:solidFill>
                  </a:tcPr>
                </a:tc>
                <a:tc>
                  <a:txBody>
                    <a:bodyPr/>
                    <a:lstStyle/>
                    <a:p>
                      <a:pPr algn="ctr" fontAlgn="ctr"/>
                      <a:r>
                        <a:rPr lang="en-US" sz="1400" b="1" u="none" strike="noStrike" dirty="0">
                          <a:solidFill>
                            <a:schemeClr val="bg1"/>
                          </a:solidFill>
                          <a:effectLst/>
                        </a:rPr>
                        <a:t>Reduced Tax rate</a:t>
                      </a:r>
                      <a:endParaRPr lang="en-US" sz="1400" b="1" i="0" u="none" strike="noStrike" dirty="0">
                        <a:solidFill>
                          <a:schemeClr val="bg1"/>
                        </a:solidFill>
                        <a:effectLst/>
                        <a:latin typeface="Calibri"/>
                      </a:endParaRPr>
                    </a:p>
                  </a:txBody>
                  <a:tcPr marL="9525" marR="9525" marT="9525" marB="0" anchor="ctr">
                    <a:solidFill>
                      <a:schemeClr val="accent1"/>
                    </a:solidFill>
                  </a:tcPr>
                </a:tc>
                <a:tc>
                  <a:txBody>
                    <a:bodyPr/>
                    <a:lstStyle/>
                    <a:p>
                      <a:pPr algn="ctr" fontAlgn="ctr"/>
                      <a:r>
                        <a:rPr lang="en-US" sz="1400" b="1" u="none" strike="noStrike" dirty="0">
                          <a:solidFill>
                            <a:schemeClr val="bg1"/>
                          </a:solidFill>
                          <a:effectLst/>
                        </a:rPr>
                        <a:t>Investment allowance/Tax credit</a:t>
                      </a:r>
                      <a:endParaRPr lang="en-US" sz="1400" b="1" i="0" u="none" strike="noStrike" dirty="0">
                        <a:solidFill>
                          <a:schemeClr val="bg1"/>
                        </a:solidFill>
                        <a:effectLst/>
                        <a:latin typeface="Calibri"/>
                      </a:endParaRPr>
                    </a:p>
                  </a:txBody>
                  <a:tcPr marL="9525" marR="9525" marT="9525" marB="0" anchor="ctr">
                    <a:solidFill>
                      <a:schemeClr val="accent1"/>
                    </a:solidFill>
                  </a:tcPr>
                </a:tc>
                <a:tc>
                  <a:txBody>
                    <a:bodyPr/>
                    <a:lstStyle/>
                    <a:p>
                      <a:pPr algn="ctr" fontAlgn="ctr"/>
                      <a:r>
                        <a:rPr lang="en-US" sz="1400" b="1" u="none" strike="noStrike" dirty="0">
                          <a:solidFill>
                            <a:schemeClr val="bg1"/>
                          </a:solidFill>
                          <a:effectLst/>
                        </a:rPr>
                        <a:t>R&amp;D Tax Incentive</a:t>
                      </a:r>
                      <a:endParaRPr lang="en-US" sz="1400" b="1" i="0" u="none" strike="noStrike" dirty="0">
                        <a:solidFill>
                          <a:schemeClr val="bg1"/>
                        </a:solidFill>
                        <a:effectLst/>
                        <a:latin typeface="Calibri"/>
                      </a:endParaRPr>
                    </a:p>
                  </a:txBody>
                  <a:tcPr marL="9525" marR="9525" marT="9525" marB="0" anchor="ctr">
                    <a:solidFill>
                      <a:schemeClr val="accent1"/>
                    </a:solidFill>
                  </a:tcPr>
                </a:tc>
                <a:tc>
                  <a:txBody>
                    <a:bodyPr/>
                    <a:lstStyle/>
                    <a:p>
                      <a:pPr algn="ctr" fontAlgn="ctr"/>
                      <a:r>
                        <a:rPr lang="en-US" sz="1400" b="1" u="none" strike="noStrike" dirty="0">
                          <a:solidFill>
                            <a:schemeClr val="bg1"/>
                          </a:solidFill>
                          <a:effectLst/>
                        </a:rPr>
                        <a:t>Super-deductions</a:t>
                      </a:r>
                      <a:endParaRPr lang="en-US" sz="1400" b="1" i="0" u="none" strike="noStrike" dirty="0">
                        <a:solidFill>
                          <a:schemeClr val="bg1"/>
                        </a:solidFill>
                        <a:effectLst/>
                        <a:latin typeface="Calibri"/>
                      </a:endParaRPr>
                    </a:p>
                  </a:txBody>
                  <a:tcPr marL="9525" marR="9525" marT="9525" marB="0" anchor="ctr">
                    <a:solidFill>
                      <a:schemeClr val="accent1"/>
                    </a:solidFill>
                  </a:tcPr>
                </a:tc>
                <a:tc>
                  <a:txBody>
                    <a:bodyPr/>
                    <a:lstStyle/>
                    <a:p>
                      <a:pPr algn="ctr" fontAlgn="ctr"/>
                      <a:r>
                        <a:rPr lang="en-US" sz="1400" b="1" u="none" strike="noStrike" dirty="0">
                          <a:solidFill>
                            <a:schemeClr val="bg1"/>
                          </a:solidFill>
                          <a:effectLst/>
                        </a:rPr>
                        <a:t>SEZ/Free Zones/EPZ/Freeport</a:t>
                      </a:r>
                      <a:endParaRPr lang="en-US" sz="1400" b="1" i="0" u="none" strike="noStrike" dirty="0">
                        <a:solidFill>
                          <a:schemeClr val="bg1"/>
                        </a:solidFill>
                        <a:effectLst/>
                        <a:latin typeface="Calibri"/>
                      </a:endParaRPr>
                    </a:p>
                  </a:txBody>
                  <a:tcPr marL="9525" marR="9525" marT="9525" marB="0" anchor="ctr">
                    <a:solidFill>
                      <a:schemeClr val="accent1"/>
                    </a:solidFill>
                  </a:tcPr>
                </a:tc>
                <a:tc>
                  <a:txBody>
                    <a:bodyPr/>
                    <a:lstStyle/>
                    <a:p>
                      <a:pPr algn="ctr" fontAlgn="ctr"/>
                      <a:r>
                        <a:rPr lang="en-US" sz="1400" b="1" u="none" strike="noStrike" dirty="0">
                          <a:solidFill>
                            <a:schemeClr val="bg1"/>
                          </a:solidFill>
                          <a:effectLst/>
                        </a:rPr>
                        <a:t>Discretionary process</a:t>
                      </a:r>
                      <a:endParaRPr lang="en-US" sz="1400" b="1" i="0" u="none" strike="noStrike" dirty="0">
                        <a:solidFill>
                          <a:schemeClr val="bg1"/>
                        </a:solidFill>
                        <a:effectLst/>
                        <a:latin typeface="Calibri"/>
                      </a:endParaRPr>
                    </a:p>
                  </a:txBody>
                  <a:tcPr marL="9525" marR="9525" marT="9525" marB="0" anchor="ctr">
                    <a:solidFill>
                      <a:schemeClr val="accent1"/>
                    </a:solidFill>
                  </a:tcPr>
                </a:tc>
                <a:extLst>
                  <a:ext uri="{0D108BD9-81ED-4DB2-BD59-A6C34878D82A}">
                    <a16:rowId xmlns:a16="http://schemas.microsoft.com/office/drawing/2014/main" val="10000"/>
                  </a:ext>
                </a:extLst>
              </a:tr>
              <a:tr h="412249">
                <a:tc>
                  <a:txBody>
                    <a:bodyPr/>
                    <a:lstStyle/>
                    <a:p>
                      <a:pPr algn="l" fontAlgn="b"/>
                      <a:r>
                        <a:rPr lang="en-US" sz="1400" b="1" u="none" strike="noStrike" dirty="0">
                          <a:solidFill>
                            <a:schemeClr val="bg1"/>
                          </a:solidFill>
                          <a:effectLst/>
                        </a:rPr>
                        <a:t>East Asia and Pacific</a:t>
                      </a:r>
                      <a:endParaRPr lang="en-US" sz="1400" b="1" i="0" u="none" strike="noStrike" dirty="0">
                        <a:solidFill>
                          <a:schemeClr val="bg1"/>
                        </a:solidFill>
                        <a:effectLst/>
                        <a:latin typeface="Calibri"/>
                      </a:endParaRPr>
                    </a:p>
                  </a:txBody>
                  <a:tcPr marL="9525" marR="9525" marT="9525" marB="0" anchor="ctr">
                    <a:solidFill>
                      <a:schemeClr val="accent1"/>
                    </a:solidFill>
                  </a:tcPr>
                </a:tc>
                <a:tc>
                  <a:txBody>
                    <a:bodyPr/>
                    <a:lstStyle/>
                    <a:p>
                      <a:pPr algn="ctr" fontAlgn="b"/>
                      <a:r>
                        <a:rPr lang="en-US" sz="1400" u="none" strike="noStrike" dirty="0">
                          <a:effectLst/>
                        </a:rPr>
                        <a:t>12</a:t>
                      </a:r>
                      <a:endParaRPr lang="en-US" sz="1400" b="0" i="0" u="none" strike="noStrike" dirty="0">
                        <a:solidFill>
                          <a:srgbClr val="000000"/>
                        </a:solidFill>
                        <a:effectLst/>
                        <a:latin typeface="Calibri"/>
                      </a:endParaRPr>
                    </a:p>
                  </a:txBody>
                  <a:tcPr marL="9525" marR="9525" marT="9525" marB="0" anchor="ctr"/>
                </a:tc>
                <a:tc>
                  <a:txBody>
                    <a:bodyPr/>
                    <a:lstStyle/>
                    <a:p>
                      <a:pPr algn="ctr" fontAlgn="b"/>
                      <a:r>
                        <a:rPr lang="en-US" sz="1400" u="none" strike="noStrike" dirty="0">
                          <a:effectLst/>
                        </a:rPr>
                        <a:t>92%</a:t>
                      </a:r>
                      <a:endParaRPr lang="en-US" sz="1400" b="0" i="0" u="none" strike="noStrike" dirty="0">
                        <a:solidFill>
                          <a:srgbClr val="000000"/>
                        </a:solidFill>
                        <a:effectLst/>
                        <a:latin typeface="Calibri"/>
                      </a:endParaRPr>
                    </a:p>
                  </a:txBody>
                  <a:tcPr marL="9525" marR="9525" marT="9525" marB="0" anchor="ctr"/>
                </a:tc>
                <a:tc>
                  <a:txBody>
                    <a:bodyPr/>
                    <a:lstStyle/>
                    <a:p>
                      <a:pPr algn="ctr" fontAlgn="b"/>
                      <a:r>
                        <a:rPr lang="en-US" sz="1400" u="none" strike="noStrike" dirty="0">
                          <a:effectLst/>
                        </a:rPr>
                        <a:t>75%</a:t>
                      </a:r>
                      <a:endParaRPr lang="en-US" sz="1400" b="0" i="0" u="none" strike="noStrike" dirty="0">
                        <a:solidFill>
                          <a:srgbClr val="000000"/>
                        </a:solidFill>
                        <a:effectLst/>
                        <a:latin typeface="Calibri"/>
                      </a:endParaRPr>
                    </a:p>
                  </a:txBody>
                  <a:tcPr marL="9525" marR="9525" marT="9525" marB="0" anchor="ctr"/>
                </a:tc>
                <a:tc>
                  <a:txBody>
                    <a:bodyPr/>
                    <a:lstStyle/>
                    <a:p>
                      <a:pPr algn="ctr" fontAlgn="b"/>
                      <a:r>
                        <a:rPr lang="en-US" sz="1400" u="none" strike="noStrike">
                          <a:effectLst/>
                        </a:rPr>
                        <a:t>67%</a:t>
                      </a:r>
                      <a:endParaRPr lang="en-US" sz="1400" b="0" i="0" u="none" strike="noStrike">
                        <a:solidFill>
                          <a:srgbClr val="000000"/>
                        </a:solidFill>
                        <a:effectLst/>
                        <a:latin typeface="Calibri"/>
                      </a:endParaRPr>
                    </a:p>
                  </a:txBody>
                  <a:tcPr marL="9525" marR="9525" marT="9525" marB="0" anchor="ctr"/>
                </a:tc>
                <a:tc>
                  <a:txBody>
                    <a:bodyPr/>
                    <a:lstStyle/>
                    <a:p>
                      <a:pPr algn="ctr" fontAlgn="b"/>
                      <a:r>
                        <a:rPr lang="en-US" sz="1400" u="none" strike="noStrike">
                          <a:effectLst/>
                        </a:rPr>
                        <a:t>83%</a:t>
                      </a:r>
                      <a:endParaRPr lang="en-US" sz="1400" b="0" i="0" u="none" strike="noStrike">
                        <a:solidFill>
                          <a:srgbClr val="000000"/>
                        </a:solidFill>
                        <a:effectLst/>
                        <a:latin typeface="Calibri"/>
                      </a:endParaRPr>
                    </a:p>
                  </a:txBody>
                  <a:tcPr marL="9525" marR="9525" marT="9525" marB="0" anchor="ctr"/>
                </a:tc>
                <a:tc>
                  <a:txBody>
                    <a:bodyPr/>
                    <a:lstStyle/>
                    <a:p>
                      <a:pPr algn="ctr" fontAlgn="b"/>
                      <a:r>
                        <a:rPr lang="en-US" sz="1400" u="none" strike="noStrike">
                          <a:effectLst/>
                        </a:rPr>
                        <a:t>33%</a:t>
                      </a:r>
                      <a:endParaRPr lang="en-US" sz="1400" b="0" i="0" u="none" strike="noStrike">
                        <a:solidFill>
                          <a:srgbClr val="000000"/>
                        </a:solidFill>
                        <a:effectLst/>
                        <a:latin typeface="Calibri"/>
                      </a:endParaRPr>
                    </a:p>
                  </a:txBody>
                  <a:tcPr marL="9525" marR="9525" marT="9525" marB="0" anchor="ctr"/>
                </a:tc>
                <a:tc>
                  <a:txBody>
                    <a:bodyPr/>
                    <a:lstStyle/>
                    <a:p>
                      <a:pPr algn="ctr" fontAlgn="b"/>
                      <a:r>
                        <a:rPr lang="en-US" sz="1400" u="none" strike="noStrike">
                          <a:effectLst/>
                        </a:rPr>
                        <a:t>92%</a:t>
                      </a:r>
                      <a:endParaRPr lang="en-US" sz="1400" b="0" i="0" u="none" strike="noStrike">
                        <a:solidFill>
                          <a:srgbClr val="000000"/>
                        </a:solidFill>
                        <a:effectLst/>
                        <a:latin typeface="Calibri"/>
                      </a:endParaRPr>
                    </a:p>
                  </a:txBody>
                  <a:tcPr marL="9525" marR="9525" marT="9525" marB="0" anchor="ctr"/>
                </a:tc>
                <a:tc>
                  <a:txBody>
                    <a:bodyPr/>
                    <a:lstStyle/>
                    <a:p>
                      <a:pPr algn="ctr" fontAlgn="ctr"/>
                      <a:r>
                        <a:rPr lang="en-US" sz="1400" u="none" strike="noStrike" dirty="0">
                          <a:effectLst/>
                        </a:rPr>
                        <a:t>83%</a:t>
                      </a:r>
                      <a:endParaRPr lang="en-US"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1"/>
                  </a:ext>
                </a:extLst>
              </a:tr>
              <a:tr h="456798">
                <a:tc>
                  <a:txBody>
                    <a:bodyPr/>
                    <a:lstStyle/>
                    <a:p>
                      <a:pPr algn="l" fontAlgn="b"/>
                      <a:r>
                        <a:rPr lang="en-US" sz="1400" b="1" u="none" strike="noStrike" dirty="0">
                          <a:solidFill>
                            <a:schemeClr val="bg1"/>
                          </a:solidFill>
                          <a:effectLst/>
                        </a:rPr>
                        <a:t>Eastern Europe and Central Asia</a:t>
                      </a:r>
                      <a:endParaRPr lang="en-US" sz="1400" b="1" i="0" u="none" strike="noStrike" dirty="0">
                        <a:solidFill>
                          <a:schemeClr val="bg1"/>
                        </a:solidFill>
                        <a:effectLst/>
                        <a:latin typeface="Calibri"/>
                      </a:endParaRPr>
                    </a:p>
                  </a:txBody>
                  <a:tcPr marL="9525" marR="9525" marT="9525" marB="0" anchor="ctr">
                    <a:solidFill>
                      <a:schemeClr val="accent1"/>
                    </a:solidFill>
                  </a:tcPr>
                </a:tc>
                <a:tc>
                  <a:txBody>
                    <a:bodyPr/>
                    <a:lstStyle/>
                    <a:p>
                      <a:pPr algn="ctr" fontAlgn="b"/>
                      <a:r>
                        <a:rPr lang="en-US" sz="1400" u="none" strike="noStrike">
                          <a:effectLst/>
                        </a:rPr>
                        <a:t>16</a:t>
                      </a:r>
                      <a:endParaRPr lang="en-US" sz="1400" b="0" i="0" u="none" strike="noStrike">
                        <a:solidFill>
                          <a:srgbClr val="000000"/>
                        </a:solidFill>
                        <a:effectLst/>
                        <a:latin typeface="Calibri"/>
                      </a:endParaRPr>
                    </a:p>
                  </a:txBody>
                  <a:tcPr marL="9525" marR="9525" marT="9525" marB="0" anchor="ctr"/>
                </a:tc>
                <a:tc>
                  <a:txBody>
                    <a:bodyPr/>
                    <a:lstStyle/>
                    <a:p>
                      <a:pPr algn="ctr" fontAlgn="b"/>
                      <a:r>
                        <a:rPr lang="en-US" sz="1400" u="none" strike="noStrike" dirty="0">
                          <a:effectLst/>
                        </a:rPr>
                        <a:t>88%</a:t>
                      </a:r>
                      <a:endParaRPr lang="en-US" sz="1400" b="0" i="0" u="none" strike="noStrike" dirty="0">
                        <a:solidFill>
                          <a:srgbClr val="000000"/>
                        </a:solidFill>
                        <a:effectLst/>
                        <a:latin typeface="Calibri"/>
                      </a:endParaRPr>
                    </a:p>
                  </a:txBody>
                  <a:tcPr marL="9525" marR="9525" marT="9525" marB="0" anchor="ctr"/>
                </a:tc>
                <a:tc>
                  <a:txBody>
                    <a:bodyPr/>
                    <a:lstStyle/>
                    <a:p>
                      <a:pPr algn="ctr" fontAlgn="b"/>
                      <a:r>
                        <a:rPr lang="en-US" sz="1400" u="none" strike="noStrike" dirty="0">
                          <a:effectLst/>
                        </a:rPr>
                        <a:t>38%</a:t>
                      </a:r>
                      <a:endParaRPr lang="en-US" sz="1400" b="0" i="0" u="none" strike="noStrike" dirty="0">
                        <a:solidFill>
                          <a:srgbClr val="000000"/>
                        </a:solidFill>
                        <a:effectLst/>
                        <a:latin typeface="Calibri"/>
                      </a:endParaRPr>
                    </a:p>
                  </a:txBody>
                  <a:tcPr marL="9525" marR="9525" marT="9525" marB="0" anchor="ctr"/>
                </a:tc>
                <a:tc>
                  <a:txBody>
                    <a:bodyPr/>
                    <a:lstStyle/>
                    <a:p>
                      <a:pPr algn="ctr" fontAlgn="b"/>
                      <a:r>
                        <a:rPr lang="en-US" sz="1400" u="none" strike="noStrike" dirty="0">
                          <a:effectLst/>
                        </a:rPr>
                        <a:t>25%</a:t>
                      </a:r>
                      <a:endParaRPr lang="en-US" sz="1400" b="0" i="0" u="none" strike="noStrike" dirty="0">
                        <a:solidFill>
                          <a:srgbClr val="000000"/>
                        </a:solidFill>
                        <a:effectLst/>
                        <a:latin typeface="Calibri"/>
                      </a:endParaRPr>
                    </a:p>
                  </a:txBody>
                  <a:tcPr marL="9525" marR="9525" marT="9525" marB="0" anchor="ctr"/>
                </a:tc>
                <a:tc>
                  <a:txBody>
                    <a:bodyPr/>
                    <a:lstStyle/>
                    <a:p>
                      <a:pPr algn="ctr" fontAlgn="b"/>
                      <a:r>
                        <a:rPr lang="en-US" sz="1400" u="none" strike="noStrike" dirty="0">
                          <a:effectLst/>
                        </a:rPr>
                        <a:t>31%</a:t>
                      </a:r>
                      <a:endParaRPr lang="en-US" sz="1400" b="0" i="0" u="none" strike="noStrike" dirty="0">
                        <a:solidFill>
                          <a:srgbClr val="000000"/>
                        </a:solidFill>
                        <a:effectLst/>
                        <a:latin typeface="Calibri"/>
                      </a:endParaRPr>
                    </a:p>
                  </a:txBody>
                  <a:tcPr marL="9525" marR="9525" marT="9525" marB="0" anchor="ct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ctr"/>
                </a:tc>
                <a:tc>
                  <a:txBody>
                    <a:bodyPr/>
                    <a:lstStyle/>
                    <a:p>
                      <a:pPr algn="ctr" fontAlgn="b"/>
                      <a:r>
                        <a:rPr lang="en-US" sz="1400" u="none" strike="noStrike">
                          <a:effectLst/>
                        </a:rPr>
                        <a:t>100%</a:t>
                      </a:r>
                      <a:endParaRPr lang="en-US" sz="1400" b="0" i="0" u="none" strike="noStrike">
                        <a:solidFill>
                          <a:srgbClr val="000000"/>
                        </a:solidFill>
                        <a:effectLst/>
                        <a:latin typeface="Calibri"/>
                      </a:endParaRPr>
                    </a:p>
                  </a:txBody>
                  <a:tcPr marL="9525" marR="9525" marT="9525" marB="0" anchor="ctr"/>
                </a:tc>
                <a:tc>
                  <a:txBody>
                    <a:bodyPr/>
                    <a:lstStyle/>
                    <a:p>
                      <a:pPr algn="ctr" fontAlgn="ctr"/>
                      <a:r>
                        <a:rPr lang="en-US" sz="1400" u="none" strike="noStrike" dirty="0">
                          <a:effectLst/>
                        </a:rPr>
                        <a:t>38%</a:t>
                      </a:r>
                      <a:endParaRPr lang="en-US"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2"/>
                  </a:ext>
                </a:extLst>
              </a:tr>
              <a:tr h="456798">
                <a:tc>
                  <a:txBody>
                    <a:bodyPr/>
                    <a:lstStyle/>
                    <a:p>
                      <a:pPr algn="l" fontAlgn="b"/>
                      <a:r>
                        <a:rPr lang="en-US" sz="1400" b="1" u="none" strike="noStrike" dirty="0">
                          <a:solidFill>
                            <a:schemeClr val="bg1"/>
                          </a:solidFill>
                          <a:effectLst/>
                        </a:rPr>
                        <a:t>Latin America and the Caribbean</a:t>
                      </a:r>
                      <a:endParaRPr lang="en-US" sz="1400" b="1" i="0" u="none" strike="noStrike" dirty="0">
                        <a:solidFill>
                          <a:schemeClr val="bg1"/>
                        </a:solidFill>
                        <a:effectLst/>
                        <a:latin typeface="Calibri"/>
                      </a:endParaRPr>
                    </a:p>
                  </a:txBody>
                  <a:tcPr marL="9525" marR="9525" marT="9525" marB="0" anchor="ctr">
                    <a:solidFill>
                      <a:schemeClr val="accent1"/>
                    </a:solidFill>
                  </a:tcPr>
                </a:tc>
                <a:tc>
                  <a:txBody>
                    <a:bodyPr/>
                    <a:lstStyle/>
                    <a:p>
                      <a:pPr algn="ctr" fontAlgn="b"/>
                      <a:r>
                        <a:rPr lang="en-US" sz="1400" u="none" strike="noStrike">
                          <a:effectLst/>
                        </a:rPr>
                        <a:t>25</a:t>
                      </a:r>
                      <a:endParaRPr lang="en-US" sz="1400" b="0" i="0" u="none" strike="noStrike">
                        <a:solidFill>
                          <a:srgbClr val="000000"/>
                        </a:solidFill>
                        <a:effectLst/>
                        <a:latin typeface="Calibri"/>
                      </a:endParaRPr>
                    </a:p>
                  </a:txBody>
                  <a:tcPr marL="9525" marR="9525" marT="9525" marB="0" anchor="ctr"/>
                </a:tc>
                <a:tc>
                  <a:txBody>
                    <a:bodyPr/>
                    <a:lstStyle/>
                    <a:p>
                      <a:pPr algn="ctr" fontAlgn="b"/>
                      <a:r>
                        <a:rPr lang="en-US" sz="1400" u="none" strike="noStrike">
                          <a:effectLst/>
                        </a:rPr>
                        <a:t>88%</a:t>
                      </a:r>
                      <a:endParaRPr lang="en-US" sz="1400" b="0" i="0" u="none" strike="noStrike">
                        <a:solidFill>
                          <a:srgbClr val="000000"/>
                        </a:solidFill>
                        <a:effectLst/>
                        <a:latin typeface="Calibri"/>
                      </a:endParaRPr>
                    </a:p>
                  </a:txBody>
                  <a:tcPr marL="9525" marR="9525" marT="9525" marB="0" anchor="ctr"/>
                </a:tc>
                <a:tc>
                  <a:txBody>
                    <a:bodyPr/>
                    <a:lstStyle/>
                    <a:p>
                      <a:pPr algn="ctr" fontAlgn="b"/>
                      <a:r>
                        <a:rPr lang="en-US" sz="1400" u="none" strike="noStrike">
                          <a:effectLst/>
                        </a:rPr>
                        <a:t>32%</a:t>
                      </a:r>
                      <a:endParaRPr lang="en-US" sz="1400" b="0" i="0" u="none" strike="noStrike">
                        <a:solidFill>
                          <a:srgbClr val="000000"/>
                        </a:solidFill>
                        <a:effectLst/>
                        <a:latin typeface="Calibri"/>
                      </a:endParaRPr>
                    </a:p>
                  </a:txBody>
                  <a:tcPr marL="9525" marR="9525" marT="9525" marB="0" anchor="ctr"/>
                </a:tc>
                <a:tc>
                  <a:txBody>
                    <a:bodyPr/>
                    <a:lstStyle/>
                    <a:p>
                      <a:pPr algn="ctr" fontAlgn="b"/>
                      <a:r>
                        <a:rPr lang="en-US" sz="1400" u="none" strike="noStrike" dirty="0">
                          <a:effectLst/>
                        </a:rPr>
                        <a:t>52%</a:t>
                      </a:r>
                      <a:endParaRPr lang="en-US" sz="1400" b="0" i="0" u="none" strike="noStrike" dirty="0">
                        <a:solidFill>
                          <a:srgbClr val="000000"/>
                        </a:solidFill>
                        <a:effectLst/>
                        <a:latin typeface="Calibri"/>
                      </a:endParaRPr>
                    </a:p>
                  </a:txBody>
                  <a:tcPr marL="9525" marR="9525" marT="9525" marB="0" anchor="ctr"/>
                </a:tc>
                <a:tc>
                  <a:txBody>
                    <a:bodyPr/>
                    <a:lstStyle/>
                    <a:p>
                      <a:pPr algn="ctr" fontAlgn="b"/>
                      <a:r>
                        <a:rPr lang="en-US" sz="1400" u="none" strike="noStrike" dirty="0">
                          <a:effectLst/>
                        </a:rPr>
                        <a:t>12%</a:t>
                      </a:r>
                      <a:endParaRPr lang="en-US" sz="1400" b="0" i="0" u="none" strike="noStrike" dirty="0">
                        <a:solidFill>
                          <a:srgbClr val="000000"/>
                        </a:solidFill>
                        <a:effectLst/>
                        <a:latin typeface="Calibri"/>
                      </a:endParaRPr>
                    </a:p>
                  </a:txBody>
                  <a:tcPr marL="9525" marR="9525" marT="9525" marB="0" anchor="ctr"/>
                </a:tc>
                <a:tc>
                  <a:txBody>
                    <a:bodyPr/>
                    <a:lstStyle/>
                    <a:p>
                      <a:pPr algn="ctr" fontAlgn="b"/>
                      <a:r>
                        <a:rPr lang="en-US" sz="1400" u="none" strike="noStrike" dirty="0">
                          <a:effectLst/>
                        </a:rPr>
                        <a:t>4%</a:t>
                      </a:r>
                      <a:endParaRPr lang="en-US" sz="1400" b="0" i="0" u="none" strike="noStrike" dirty="0">
                        <a:solidFill>
                          <a:srgbClr val="000000"/>
                        </a:solidFill>
                        <a:effectLst/>
                        <a:latin typeface="Calibri"/>
                      </a:endParaRPr>
                    </a:p>
                  </a:txBody>
                  <a:tcPr marL="9525" marR="9525" marT="9525" marB="0" anchor="ctr"/>
                </a:tc>
                <a:tc>
                  <a:txBody>
                    <a:bodyPr/>
                    <a:lstStyle/>
                    <a:p>
                      <a:pPr algn="ctr" fontAlgn="b"/>
                      <a:r>
                        <a:rPr lang="en-US" sz="1400" u="none" strike="noStrike" dirty="0">
                          <a:effectLst/>
                        </a:rPr>
                        <a:t>72%</a:t>
                      </a:r>
                      <a:endParaRPr lang="en-US" sz="1400" b="0" i="0" u="none" strike="noStrike" dirty="0">
                        <a:solidFill>
                          <a:srgbClr val="000000"/>
                        </a:solidFill>
                        <a:effectLst/>
                        <a:latin typeface="Calibri"/>
                      </a:endParaRPr>
                    </a:p>
                  </a:txBody>
                  <a:tcPr marL="9525" marR="9525" marT="9525" marB="0" anchor="ctr"/>
                </a:tc>
                <a:tc>
                  <a:txBody>
                    <a:bodyPr/>
                    <a:lstStyle/>
                    <a:p>
                      <a:pPr algn="ctr" fontAlgn="ctr"/>
                      <a:r>
                        <a:rPr lang="en-US" sz="1400" u="none" strike="noStrike" dirty="0">
                          <a:effectLst/>
                        </a:rPr>
                        <a:t>40%</a:t>
                      </a:r>
                      <a:endParaRPr lang="en-US"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3"/>
                  </a:ext>
                </a:extLst>
              </a:tr>
              <a:tr h="456798">
                <a:tc>
                  <a:txBody>
                    <a:bodyPr/>
                    <a:lstStyle/>
                    <a:p>
                      <a:pPr algn="l" fontAlgn="b"/>
                      <a:r>
                        <a:rPr lang="en-US" sz="1400" b="1" u="none" strike="noStrike" dirty="0">
                          <a:solidFill>
                            <a:schemeClr val="bg1"/>
                          </a:solidFill>
                          <a:effectLst/>
                        </a:rPr>
                        <a:t>Middle East and North Africa</a:t>
                      </a:r>
                      <a:endParaRPr lang="en-US" sz="1400" b="1" i="0" u="none" strike="noStrike" dirty="0">
                        <a:solidFill>
                          <a:schemeClr val="bg1"/>
                        </a:solidFill>
                        <a:effectLst/>
                        <a:latin typeface="Calibri"/>
                      </a:endParaRPr>
                    </a:p>
                  </a:txBody>
                  <a:tcPr marL="9525" marR="9525" marT="9525" marB="0" anchor="ctr">
                    <a:solidFill>
                      <a:schemeClr val="accent1"/>
                    </a:solidFill>
                  </a:tcPr>
                </a:tc>
                <a:tc>
                  <a:txBody>
                    <a:bodyPr/>
                    <a:lstStyle/>
                    <a:p>
                      <a:pPr algn="ctr" fontAlgn="b"/>
                      <a:r>
                        <a:rPr lang="en-US" sz="1400" u="none" strike="noStrike">
                          <a:effectLst/>
                        </a:rPr>
                        <a:t>15</a:t>
                      </a:r>
                      <a:endParaRPr lang="en-US" sz="1400" b="0" i="0" u="none" strike="noStrike">
                        <a:solidFill>
                          <a:srgbClr val="000000"/>
                        </a:solidFill>
                        <a:effectLst/>
                        <a:latin typeface="Calibri"/>
                      </a:endParaRPr>
                    </a:p>
                  </a:txBody>
                  <a:tcPr marL="9525" marR="9525" marT="9525" marB="0" anchor="ctr"/>
                </a:tc>
                <a:tc>
                  <a:txBody>
                    <a:bodyPr/>
                    <a:lstStyle/>
                    <a:p>
                      <a:pPr algn="ctr" fontAlgn="b"/>
                      <a:r>
                        <a:rPr lang="en-US" sz="1400" u="none" strike="noStrike">
                          <a:effectLst/>
                        </a:rPr>
                        <a:t>80%</a:t>
                      </a:r>
                      <a:endParaRPr lang="en-US" sz="1400" b="0" i="0" u="none" strike="noStrike">
                        <a:solidFill>
                          <a:srgbClr val="000000"/>
                        </a:solidFill>
                        <a:effectLst/>
                        <a:latin typeface="Calibri"/>
                      </a:endParaRPr>
                    </a:p>
                  </a:txBody>
                  <a:tcPr marL="9525" marR="9525" marT="9525" marB="0" anchor="ctr"/>
                </a:tc>
                <a:tc>
                  <a:txBody>
                    <a:bodyPr/>
                    <a:lstStyle/>
                    <a:p>
                      <a:pPr algn="ctr" fontAlgn="b"/>
                      <a:r>
                        <a:rPr lang="en-US" sz="1400" u="none" strike="noStrike">
                          <a:effectLst/>
                        </a:rPr>
                        <a:t>40%</a:t>
                      </a:r>
                      <a:endParaRPr lang="en-US" sz="1400" b="0" i="0" u="none" strike="noStrike">
                        <a:solidFill>
                          <a:srgbClr val="000000"/>
                        </a:solidFill>
                        <a:effectLst/>
                        <a:latin typeface="Calibri"/>
                      </a:endParaRPr>
                    </a:p>
                  </a:txBody>
                  <a:tcPr marL="9525" marR="9525" marT="9525" marB="0" anchor="ctr"/>
                </a:tc>
                <a:tc>
                  <a:txBody>
                    <a:bodyPr/>
                    <a:lstStyle/>
                    <a:p>
                      <a:pPr algn="ctr" fontAlgn="b"/>
                      <a:r>
                        <a:rPr lang="en-US" sz="1400" u="none" strike="noStrike">
                          <a:effectLst/>
                        </a:rPr>
                        <a:t>13%</a:t>
                      </a:r>
                      <a:endParaRPr lang="en-US" sz="1400" b="0" i="0" u="none" strike="noStrike">
                        <a:solidFill>
                          <a:srgbClr val="000000"/>
                        </a:solidFill>
                        <a:effectLst/>
                        <a:latin typeface="Calibri"/>
                      </a:endParaRPr>
                    </a:p>
                  </a:txBody>
                  <a:tcPr marL="9525" marR="9525" marT="9525" marB="0" anchor="ct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ct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ctr"/>
                </a:tc>
                <a:tc>
                  <a:txBody>
                    <a:bodyPr/>
                    <a:lstStyle/>
                    <a:p>
                      <a:pPr algn="ctr" fontAlgn="b"/>
                      <a:r>
                        <a:rPr lang="en-US" sz="1400" u="none" strike="noStrike" dirty="0">
                          <a:effectLst/>
                        </a:rPr>
                        <a:t>80%</a:t>
                      </a:r>
                      <a:endParaRPr lang="en-US" sz="1400" b="0" i="0" u="none" strike="noStrike" dirty="0">
                        <a:solidFill>
                          <a:srgbClr val="000000"/>
                        </a:solidFill>
                        <a:effectLst/>
                        <a:latin typeface="Calibri"/>
                      </a:endParaRPr>
                    </a:p>
                  </a:txBody>
                  <a:tcPr marL="9525" marR="9525" marT="9525" marB="0" anchor="ctr"/>
                </a:tc>
                <a:tc>
                  <a:txBody>
                    <a:bodyPr/>
                    <a:lstStyle/>
                    <a:p>
                      <a:pPr algn="ctr" fontAlgn="ctr"/>
                      <a:r>
                        <a:rPr lang="en-US" sz="1400" u="none" strike="noStrike" dirty="0">
                          <a:effectLst/>
                        </a:rPr>
                        <a:t>40%</a:t>
                      </a:r>
                      <a:endParaRPr lang="en-US"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4"/>
                  </a:ext>
                </a:extLst>
              </a:tr>
              <a:tr h="412249">
                <a:tc>
                  <a:txBody>
                    <a:bodyPr/>
                    <a:lstStyle/>
                    <a:p>
                      <a:pPr algn="l" fontAlgn="b"/>
                      <a:r>
                        <a:rPr lang="en-US" sz="1400" b="1" u="none" strike="noStrike" dirty="0">
                          <a:solidFill>
                            <a:schemeClr val="bg1"/>
                          </a:solidFill>
                          <a:effectLst/>
                        </a:rPr>
                        <a:t>OECD</a:t>
                      </a:r>
                      <a:endParaRPr lang="en-US" sz="1400" b="1" i="0" u="none" strike="noStrike" dirty="0">
                        <a:solidFill>
                          <a:schemeClr val="bg1"/>
                        </a:solidFill>
                        <a:effectLst/>
                        <a:latin typeface="Calibri"/>
                      </a:endParaRPr>
                    </a:p>
                  </a:txBody>
                  <a:tcPr marL="9525" marR="9525" marT="9525" marB="0" anchor="ctr">
                    <a:solidFill>
                      <a:schemeClr val="accent1"/>
                    </a:solidFill>
                  </a:tcPr>
                </a:tc>
                <a:tc>
                  <a:txBody>
                    <a:bodyPr/>
                    <a:lstStyle/>
                    <a:p>
                      <a:pPr algn="ctr" fontAlgn="b"/>
                      <a:r>
                        <a:rPr lang="en-US" sz="1400" u="none" strike="noStrike">
                          <a:effectLst/>
                        </a:rPr>
                        <a:t>33</a:t>
                      </a:r>
                      <a:endParaRPr lang="en-US" sz="1400" b="0" i="0" u="none" strike="noStrike">
                        <a:solidFill>
                          <a:srgbClr val="000000"/>
                        </a:solidFill>
                        <a:effectLst/>
                        <a:latin typeface="Calibri"/>
                      </a:endParaRPr>
                    </a:p>
                  </a:txBody>
                  <a:tcPr marL="9525" marR="9525" marT="9525" marB="0" anchor="ctr"/>
                </a:tc>
                <a:tc>
                  <a:txBody>
                    <a:bodyPr/>
                    <a:lstStyle/>
                    <a:p>
                      <a:pPr algn="ctr" fontAlgn="b"/>
                      <a:r>
                        <a:rPr lang="en-US" sz="1400" u="none" strike="noStrike">
                          <a:effectLst/>
                        </a:rPr>
                        <a:t>21%</a:t>
                      </a:r>
                      <a:endParaRPr lang="en-US" sz="1400" b="0" i="0" u="none" strike="noStrike">
                        <a:solidFill>
                          <a:srgbClr val="000000"/>
                        </a:solidFill>
                        <a:effectLst/>
                        <a:latin typeface="Calibri"/>
                      </a:endParaRPr>
                    </a:p>
                  </a:txBody>
                  <a:tcPr marL="9525" marR="9525" marT="9525" marB="0" anchor="ctr"/>
                </a:tc>
                <a:tc>
                  <a:txBody>
                    <a:bodyPr/>
                    <a:lstStyle/>
                    <a:p>
                      <a:pPr algn="ctr" fontAlgn="b"/>
                      <a:r>
                        <a:rPr lang="en-US" sz="1400" u="none" strike="noStrike">
                          <a:effectLst/>
                        </a:rPr>
                        <a:t>36%</a:t>
                      </a:r>
                      <a:endParaRPr lang="en-US" sz="1400" b="0" i="0" u="none" strike="noStrike">
                        <a:solidFill>
                          <a:srgbClr val="000000"/>
                        </a:solidFill>
                        <a:effectLst/>
                        <a:latin typeface="Calibri"/>
                      </a:endParaRPr>
                    </a:p>
                  </a:txBody>
                  <a:tcPr marL="9525" marR="9525" marT="9525" marB="0" anchor="ctr"/>
                </a:tc>
                <a:tc>
                  <a:txBody>
                    <a:bodyPr/>
                    <a:lstStyle/>
                    <a:p>
                      <a:pPr algn="ctr" fontAlgn="b"/>
                      <a:r>
                        <a:rPr lang="en-US" sz="1400" u="none" strike="noStrike">
                          <a:effectLst/>
                        </a:rPr>
                        <a:t>64%</a:t>
                      </a:r>
                      <a:endParaRPr lang="en-US" sz="1400" b="0" i="0" u="none" strike="noStrike">
                        <a:solidFill>
                          <a:srgbClr val="000000"/>
                        </a:solidFill>
                        <a:effectLst/>
                        <a:latin typeface="Calibri"/>
                      </a:endParaRPr>
                    </a:p>
                  </a:txBody>
                  <a:tcPr marL="9525" marR="9525" marT="9525" marB="0" anchor="ctr"/>
                </a:tc>
                <a:tc>
                  <a:txBody>
                    <a:bodyPr/>
                    <a:lstStyle/>
                    <a:p>
                      <a:pPr algn="ctr" fontAlgn="b"/>
                      <a:r>
                        <a:rPr lang="en-US" sz="1400" u="none" strike="noStrike">
                          <a:effectLst/>
                        </a:rPr>
                        <a:t>76%</a:t>
                      </a:r>
                      <a:endParaRPr lang="en-US" sz="1400" b="0" i="0" u="none" strike="noStrike">
                        <a:solidFill>
                          <a:srgbClr val="000000"/>
                        </a:solidFill>
                        <a:effectLst/>
                        <a:latin typeface="Calibri"/>
                      </a:endParaRPr>
                    </a:p>
                  </a:txBody>
                  <a:tcPr marL="9525" marR="9525" marT="9525" marB="0" anchor="ctr"/>
                </a:tc>
                <a:tc>
                  <a:txBody>
                    <a:bodyPr/>
                    <a:lstStyle/>
                    <a:p>
                      <a:pPr algn="ctr" fontAlgn="b"/>
                      <a:r>
                        <a:rPr lang="en-US" sz="1400" u="none" strike="noStrike" dirty="0">
                          <a:effectLst/>
                        </a:rPr>
                        <a:t>21%</a:t>
                      </a:r>
                      <a:endParaRPr lang="en-US" sz="1400" b="0" i="0" u="none" strike="noStrike" dirty="0">
                        <a:solidFill>
                          <a:srgbClr val="000000"/>
                        </a:solidFill>
                        <a:effectLst/>
                        <a:latin typeface="Calibri"/>
                      </a:endParaRPr>
                    </a:p>
                  </a:txBody>
                  <a:tcPr marL="9525" marR="9525" marT="9525" marB="0" anchor="ctr"/>
                </a:tc>
                <a:tc>
                  <a:txBody>
                    <a:bodyPr/>
                    <a:lstStyle/>
                    <a:p>
                      <a:pPr algn="ctr" fontAlgn="b"/>
                      <a:r>
                        <a:rPr lang="en-US" sz="1400" u="none" strike="noStrike" dirty="0">
                          <a:effectLst/>
                        </a:rPr>
                        <a:t>67%</a:t>
                      </a:r>
                      <a:endParaRPr lang="en-US" sz="1400" b="0" i="0" u="none" strike="noStrike" dirty="0">
                        <a:solidFill>
                          <a:srgbClr val="000000"/>
                        </a:solidFill>
                        <a:effectLst/>
                        <a:latin typeface="Calibri"/>
                      </a:endParaRPr>
                    </a:p>
                  </a:txBody>
                  <a:tcPr marL="9525" marR="9525" marT="9525" marB="0" anchor="ctr"/>
                </a:tc>
                <a:tc>
                  <a:txBody>
                    <a:bodyPr/>
                    <a:lstStyle/>
                    <a:p>
                      <a:pPr algn="ctr" fontAlgn="ctr"/>
                      <a:r>
                        <a:rPr lang="en-US" sz="1400" u="none" strike="noStrike" dirty="0">
                          <a:effectLst/>
                        </a:rPr>
                        <a:t>33%</a:t>
                      </a:r>
                      <a:endParaRPr lang="en-US"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5"/>
                  </a:ext>
                </a:extLst>
              </a:tr>
              <a:tr h="412249">
                <a:tc>
                  <a:txBody>
                    <a:bodyPr/>
                    <a:lstStyle/>
                    <a:p>
                      <a:pPr algn="l" fontAlgn="b"/>
                      <a:r>
                        <a:rPr lang="en-US" sz="1400" b="1" u="none" strike="noStrike" dirty="0">
                          <a:solidFill>
                            <a:schemeClr val="bg1"/>
                          </a:solidFill>
                          <a:effectLst/>
                        </a:rPr>
                        <a:t>South Asia</a:t>
                      </a:r>
                      <a:endParaRPr lang="en-US" sz="1400" b="1" i="0" u="none" strike="noStrike" dirty="0">
                        <a:solidFill>
                          <a:schemeClr val="bg1"/>
                        </a:solidFill>
                        <a:effectLst/>
                        <a:latin typeface="Calibri"/>
                      </a:endParaRPr>
                    </a:p>
                  </a:txBody>
                  <a:tcPr marL="9525" marR="9525" marT="9525" marB="0" anchor="ctr">
                    <a:solidFill>
                      <a:schemeClr val="accent1"/>
                    </a:solidFill>
                  </a:tcPr>
                </a:tc>
                <a:tc>
                  <a:txBody>
                    <a:bodyPr/>
                    <a:lstStyle/>
                    <a:p>
                      <a:pPr algn="ctr" fontAlgn="b"/>
                      <a:r>
                        <a:rPr lang="en-US" sz="1400" u="none" strike="noStrike">
                          <a:effectLst/>
                        </a:rPr>
                        <a:t>7</a:t>
                      </a:r>
                      <a:endParaRPr lang="en-US" sz="1400" b="0" i="0" u="none" strike="noStrike">
                        <a:solidFill>
                          <a:srgbClr val="000000"/>
                        </a:solidFill>
                        <a:effectLst/>
                        <a:latin typeface="Calibri"/>
                      </a:endParaRPr>
                    </a:p>
                  </a:txBody>
                  <a:tcPr marL="9525" marR="9525" marT="9525" marB="0" anchor="ctr"/>
                </a:tc>
                <a:tc>
                  <a:txBody>
                    <a:bodyPr/>
                    <a:lstStyle/>
                    <a:p>
                      <a:pPr algn="ctr" fontAlgn="b"/>
                      <a:r>
                        <a:rPr lang="en-US" sz="1400" u="none" strike="noStrike">
                          <a:effectLst/>
                        </a:rPr>
                        <a:t>100%</a:t>
                      </a:r>
                      <a:endParaRPr lang="en-US" sz="1400" b="0" i="0" u="none" strike="noStrike">
                        <a:solidFill>
                          <a:srgbClr val="000000"/>
                        </a:solidFill>
                        <a:effectLst/>
                        <a:latin typeface="Calibri"/>
                      </a:endParaRPr>
                    </a:p>
                  </a:txBody>
                  <a:tcPr marL="9525" marR="9525" marT="9525" marB="0" anchor="ctr"/>
                </a:tc>
                <a:tc>
                  <a:txBody>
                    <a:bodyPr/>
                    <a:lstStyle/>
                    <a:p>
                      <a:pPr algn="ctr" fontAlgn="b"/>
                      <a:r>
                        <a:rPr lang="en-US" sz="1400" u="none" strike="noStrike">
                          <a:effectLst/>
                        </a:rPr>
                        <a:t>43%</a:t>
                      </a:r>
                      <a:endParaRPr lang="en-US" sz="1400" b="0" i="0" u="none" strike="noStrike">
                        <a:solidFill>
                          <a:srgbClr val="000000"/>
                        </a:solidFill>
                        <a:effectLst/>
                        <a:latin typeface="Calibri"/>
                      </a:endParaRPr>
                    </a:p>
                  </a:txBody>
                  <a:tcPr marL="9525" marR="9525" marT="9525" marB="0" anchor="ctr"/>
                </a:tc>
                <a:tc>
                  <a:txBody>
                    <a:bodyPr/>
                    <a:lstStyle/>
                    <a:p>
                      <a:pPr algn="ctr" fontAlgn="b"/>
                      <a:r>
                        <a:rPr lang="en-US" sz="1400" u="none" strike="noStrike">
                          <a:effectLst/>
                        </a:rPr>
                        <a:t>71%</a:t>
                      </a:r>
                      <a:endParaRPr lang="en-US" sz="1400" b="0" i="0" u="none" strike="noStrike">
                        <a:solidFill>
                          <a:srgbClr val="000000"/>
                        </a:solidFill>
                        <a:effectLst/>
                        <a:latin typeface="Calibri"/>
                      </a:endParaRPr>
                    </a:p>
                  </a:txBody>
                  <a:tcPr marL="9525" marR="9525" marT="9525" marB="0" anchor="ctr"/>
                </a:tc>
                <a:tc>
                  <a:txBody>
                    <a:bodyPr/>
                    <a:lstStyle/>
                    <a:p>
                      <a:pPr algn="ctr" fontAlgn="b"/>
                      <a:r>
                        <a:rPr lang="en-US" sz="1400" u="none" strike="noStrike">
                          <a:effectLst/>
                        </a:rPr>
                        <a:t>29%</a:t>
                      </a:r>
                      <a:endParaRPr lang="en-US" sz="1400" b="0" i="0" u="none" strike="noStrike">
                        <a:solidFill>
                          <a:srgbClr val="000000"/>
                        </a:solidFill>
                        <a:effectLst/>
                        <a:latin typeface="Calibri"/>
                      </a:endParaRPr>
                    </a:p>
                  </a:txBody>
                  <a:tcPr marL="9525" marR="9525" marT="9525" marB="0" anchor="ctr"/>
                </a:tc>
                <a:tc>
                  <a:txBody>
                    <a:bodyPr/>
                    <a:lstStyle/>
                    <a:p>
                      <a:pPr algn="ctr" fontAlgn="b"/>
                      <a:r>
                        <a:rPr lang="en-US" sz="1400" u="none" strike="noStrike">
                          <a:effectLst/>
                        </a:rPr>
                        <a:t>71%</a:t>
                      </a:r>
                      <a:endParaRPr lang="en-US" sz="1400" b="0" i="0" u="none" strike="noStrike">
                        <a:solidFill>
                          <a:srgbClr val="000000"/>
                        </a:solidFill>
                        <a:effectLst/>
                        <a:latin typeface="Calibri"/>
                      </a:endParaRPr>
                    </a:p>
                  </a:txBody>
                  <a:tcPr marL="9525" marR="9525" marT="9525" marB="0" anchor="ctr"/>
                </a:tc>
                <a:tc>
                  <a:txBody>
                    <a:bodyPr/>
                    <a:lstStyle/>
                    <a:p>
                      <a:pPr algn="ctr" fontAlgn="b"/>
                      <a:r>
                        <a:rPr lang="en-US" sz="1400" u="none" strike="noStrike" dirty="0">
                          <a:effectLst/>
                        </a:rPr>
                        <a:t>71%</a:t>
                      </a:r>
                      <a:endParaRPr lang="en-US" sz="1400" b="0" i="0" u="none" strike="noStrike" dirty="0">
                        <a:solidFill>
                          <a:srgbClr val="000000"/>
                        </a:solidFill>
                        <a:effectLst/>
                        <a:latin typeface="Calibri"/>
                      </a:endParaRPr>
                    </a:p>
                  </a:txBody>
                  <a:tcPr marL="9525" marR="9525" marT="9525" marB="0" anchor="ctr"/>
                </a:tc>
                <a:tc>
                  <a:txBody>
                    <a:bodyPr/>
                    <a:lstStyle/>
                    <a:p>
                      <a:pPr algn="ctr" fontAlgn="ctr"/>
                      <a:r>
                        <a:rPr lang="en-US" sz="1400" u="none" strike="noStrike" dirty="0">
                          <a:effectLst/>
                        </a:rPr>
                        <a:t>43%</a:t>
                      </a:r>
                      <a:endParaRPr lang="en-US"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6"/>
                  </a:ext>
                </a:extLst>
              </a:tr>
              <a:tr h="412249">
                <a:tc>
                  <a:txBody>
                    <a:bodyPr/>
                    <a:lstStyle/>
                    <a:p>
                      <a:pPr algn="l" fontAlgn="b"/>
                      <a:r>
                        <a:rPr lang="en-US" sz="1400" b="1" u="none" strike="noStrike" dirty="0">
                          <a:solidFill>
                            <a:schemeClr val="bg1"/>
                          </a:solidFill>
                          <a:effectLst/>
                        </a:rPr>
                        <a:t>Sub-Saharan Africa</a:t>
                      </a:r>
                      <a:endParaRPr lang="en-US" sz="1400" b="1" i="0" u="none" strike="noStrike" dirty="0">
                        <a:solidFill>
                          <a:schemeClr val="bg1"/>
                        </a:solidFill>
                        <a:effectLst/>
                        <a:latin typeface="Calibri"/>
                      </a:endParaRPr>
                    </a:p>
                  </a:txBody>
                  <a:tcPr marL="9525" marR="9525" marT="9525" marB="0" anchor="ctr">
                    <a:solidFill>
                      <a:schemeClr val="accent1"/>
                    </a:solidFill>
                  </a:tcPr>
                </a:tc>
                <a:tc>
                  <a:txBody>
                    <a:bodyPr/>
                    <a:lstStyle/>
                    <a:p>
                      <a:pPr algn="ctr" fontAlgn="b"/>
                      <a:r>
                        <a:rPr lang="en-US" sz="1400" u="none" strike="noStrike">
                          <a:effectLst/>
                        </a:rPr>
                        <a:t>45</a:t>
                      </a:r>
                      <a:endParaRPr lang="en-US" sz="1400" b="0" i="0" u="none" strike="noStrike">
                        <a:solidFill>
                          <a:srgbClr val="000000"/>
                        </a:solidFill>
                        <a:effectLst/>
                        <a:latin typeface="Calibri"/>
                      </a:endParaRPr>
                    </a:p>
                  </a:txBody>
                  <a:tcPr marL="9525" marR="9525" marT="9525" marB="0" anchor="ctr"/>
                </a:tc>
                <a:tc>
                  <a:txBody>
                    <a:bodyPr/>
                    <a:lstStyle/>
                    <a:p>
                      <a:pPr algn="ctr" fontAlgn="b"/>
                      <a:r>
                        <a:rPr lang="en-US" sz="1400" u="none" strike="noStrike">
                          <a:effectLst/>
                        </a:rPr>
                        <a:t>78%</a:t>
                      </a:r>
                      <a:endParaRPr lang="en-US" sz="1400" b="0" i="0" u="none" strike="noStrike">
                        <a:solidFill>
                          <a:srgbClr val="000000"/>
                        </a:solidFill>
                        <a:effectLst/>
                        <a:latin typeface="Calibri"/>
                      </a:endParaRPr>
                    </a:p>
                  </a:txBody>
                  <a:tcPr marL="9525" marR="9525" marT="9525" marB="0" anchor="ctr"/>
                </a:tc>
                <a:tc>
                  <a:txBody>
                    <a:bodyPr/>
                    <a:lstStyle/>
                    <a:p>
                      <a:pPr algn="ctr" fontAlgn="b"/>
                      <a:r>
                        <a:rPr lang="en-US" sz="1400" u="none" strike="noStrike">
                          <a:effectLst/>
                        </a:rPr>
                        <a:t>62%</a:t>
                      </a:r>
                      <a:endParaRPr lang="en-US" sz="1400" b="0" i="0" u="none" strike="noStrike">
                        <a:solidFill>
                          <a:srgbClr val="000000"/>
                        </a:solidFill>
                        <a:effectLst/>
                        <a:latin typeface="Calibri"/>
                      </a:endParaRPr>
                    </a:p>
                  </a:txBody>
                  <a:tcPr marL="9525" marR="9525" marT="9525" marB="0" anchor="ctr"/>
                </a:tc>
                <a:tc>
                  <a:txBody>
                    <a:bodyPr/>
                    <a:lstStyle/>
                    <a:p>
                      <a:pPr algn="ctr" fontAlgn="b"/>
                      <a:r>
                        <a:rPr lang="en-US" sz="1400" u="none" strike="noStrike">
                          <a:effectLst/>
                        </a:rPr>
                        <a:t>78%</a:t>
                      </a:r>
                      <a:endParaRPr lang="en-US" sz="1400" b="0" i="0" u="none" strike="noStrike">
                        <a:solidFill>
                          <a:srgbClr val="000000"/>
                        </a:solidFill>
                        <a:effectLst/>
                        <a:latin typeface="Calibri"/>
                      </a:endParaRPr>
                    </a:p>
                  </a:txBody>
                  <a:tcPr marL="9525" marR="9525" marT="9525" marB="0" anchor="ctr"/>
                </a:tc>
                <a:tc>
                  <a:txBody>
                    <a:bodyPr/>
                    <a:lstStyle/>
                    <a:p>
                      <a:pPr algn="ctr" fontAlgn="b"/>
                      <a:r>
                        <a:rPr lang="en-US" sz="1400" u="none" strike="noStrike">
                          <a:effectLst/>
                        </a:rPr>
                        <a:t>11%</a:t>
                      </a:r>
                      <a:endParaRPr lang="en-US" sz="1400" b="0" i="0" u="none" strike="noStrike">
                        <a:solidFill>
                          <a:srgbClr val="000000"/>
                        </a:solidFill>
                        <a:effectLst/>
                        <a:latin typeface="Calibri"/>
                      </a:endParaRPr>
                    </a:p>
                  </a:txBody>
                  <a:tcPr marL="9525" marR="9525" marT="9525" marB="0" anchor="ctr"/>
                </a:tc>
                <a:tc>
                  <a:txBody>
                    <a:bodyPr/>
                    <a:lstStyle/>
                    <a:p>
                      <a:pPr algn="ctr" fontAlgn="b"/>
                      <a:r>
                        <a:rPr lang="en-US" sz="1400" u="none" strike="noStrike" dirty="0">
                          <a:effectLst/>
                        </a:rPr>
                        <a:t>18%</a:t>
                      </a:r>
                      <a:endParaRPr lang="en-US" sz="1400" b="0" i="0" u="none" strike="noStrike" dirty="0">
                        <a:solidFill>
                          <a:srgbClr val="000000"/>
                        </a:solidFill>
                        <a:effectLst/>
                        <a:latin typeface="Calibri"/>
                      </a:endParaRPr>
                    </a:p>
                  </a:txBody>
                  <a:tcPr marL="9525" marR="9525" marT="9525" marB="0" anchor="ctr"/>
                </a:tc>
                <a:tc>
                  <a:txBody>
                    <a:bodyPr/>
                    <a:lstStyle/>
                    <a:p>
                      <a:pPr algn="ctr" fontAlgn="b"/>
                      <a:r>
                        <a:rPr lang="en-US" sz="1400" u="none" strike="noStrike" dirty="0">
                          <a:effectLst/>
                        </a:rPr>
                        <a:t>64%</a:t>
                      </a:r>
                      <a:endParaRPr lang="en-US" sz="1400" b="0" i="0" u="none" strike="noStrike" dirty="0">
                        <a:solidFill>
                          <a:srgbClr val="000000"/>
                        </a:solidFill>
                        <a:effectLst/>
                        <a:latin typeface="Calibri"/>
                      </a:endParaRPr>
                    </a:p>
                  </a:txBody>
                  <a:tcPr marL="9525" marR="9525" marT="9525" marB="0" anchor="ctr"/>
                </a:tc>
                <a:tc>
                  <a:txBody>
                    <a:bodyPr/>
                    <a:lstStyle/>
                    <a:p>
                      <a:pPr algn="ctr" fontAlgn="ctr"/>
                      <a:r>
                        <a:rPr lang="en-US" sz="1400" u="none" strike="noStrike" dirty="0">
                          <a:effectLst/>
                        </a:rPr>
                        <a:t>82%</a:t>
                      </a:r>
                      <a:endParaRPr lang="en-US"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70672998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228600" y="1958975"/>
            <a:ext cx="8686800" cy="1470025"/>
          </a:xfrm>
        </p:spPr>
        <p:txBody>
          <a:bodyPr/>
          <a:lstStyle/>
          <a:p>
            <a:r>
              <a:rPr lang="en-US" b="1" dirty="0"/>
              <a:t>Thank You.</a:t>
            </a:r>
            <a:br>
              <a:rPr lang="en-US" b="1" dirty="0"/>
            </a:br>
            <a:r>
              <a:rPr lang="en-US" b="1" dirty="0"/>
              <a:t>Sjames2@worldbank.org</a:t>
            </a:r>
          </a:p>
        </p:txBody>
      </p:sp>
      <p:pic>
        <p:nvPicPr>
          <p:cNvPr id="4" name="Picture 3" descr="IFC MIGA WB.jpg"/>
          <p:cNvPicPr/>
          <p:nvPr/>
        </p:nvPicPr>
        <p:blipFill>
          <a:blip r:embed="rId3" cstate="print"/>
          <a:stretch>
            <a:fillRect/>
          </a:stretch>
        </p:blipFill>
        <p:spPr>
          <a:xfrm>
            <a:off x="1743075" y="5791200"/>
            <a:ext cx="5657850" cy="76962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Revenue versus Debt</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295400"/>
            <a:ext cx="8077200" cy="4648201"/>
          </a:xfrm>
        </p:spPr>
      </p:pic>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ADF31621-AB54-4775-B102-4DF18FEE075B}" type="slidenum">
              <a:rPr lang="en-US" smtClean="0"/>
              <a:pPr>
                <a:defRPr/>
              </a:pPr>
              <a:t>7</a:t>
            </a:fld>
            <a:endParaRPr lang="en-US"/>
          </a:p>
        </p:txBody>
      </p:sp>
      <p:sp>
        <p:nvSpPr>
          <p:cNvPr id="7" name="TextBox 6"/>
          <p:cNvSpPr txBox="1"/>
          <p:nvPr/>
        </p:nvSpPr>
        <p:spPr>
          <a:xfrm>
            <a:off x="685800" y="5943600"/>
            <a:ext cx="7848600" cy="369332"/>
          </a:xfrm>
          <a:prstGeom prst="rect">
            <a:avLst/>
          </a:prstGeom>
          <a:noFill/>
        </p:spPr>
        <p:txBody>
          <a:bodyPr wrap="square" rtlCol="0">
            <a:spAutoFit/>
          </a:bodyPr>
          <a:lstStyle/>
          <a:p>
            <a:r>
              <a:rPr lang="en-US" dirty="0"/>
              <a:t>Vietnam is in the High Debt - Low Revenue quadrant</a:t>
            </a:r>
          </a:p>
        </p:txBody>
      </p:sp>
    </p:spTree>
    <p:extLst>
      <p:ext uri="{BB962C8B-B14F-4D97-AF65-F5344CB8AC3E}">
        <p14:creationId xmlns:p14="http://schemas.microsoft.com/office/powerpoint/2010/main" val="466625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Revenue vs Fiscal Balance</a:t>
            </a: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ADF31621-AB54-4775-B102-4DF18FEE075B}" type="slidenum">
              <a:rPr lang="en-US" smtClean="0"/>
              <a:pPr>
                <a:defRPr/>
              </a:pPr>
              <a:t>8</a:t>
            </a:fld>
            <a:endParaRPr lang="en-US"/>
          </a:p>
        </p:txBody>
      </p:sp>
      <p:pic>
        <p:nvPicPr>
          <p:cNvPr id="8" name="Content Placeholder 7"/>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57200" y="1600201"/>
            <a:ext cx="8077200" cy="4038600"/>
          </a:xfrm>
        </p:spPr>
      </p:pic>
      <p:sp>
        <p:nvSpPr>
          <p:cNvPr id="9" name="TextBox 8"/>
          <p:cNvSpPr txBox="1"/>
          <p:nvPr/>
        </p:nvSpPr>
        <p:spPr>
          <a:xfrm>
            <a:off x="457200" y="5715000"/>
            <a:ext cx="8001000" cy="369332"/>
          </a:xfrm>
          <a:prstGeom prst="rect">
            <a:avLst/>
          </a:prstGeom>
          <a:noFill/>
        </p:spPr>
        <p:txBody>
          <a:bodyPr wrap="square" rtlCol="0">
            <a:spAutoFit/>
          </a:bodyPr>
          <a:lstStyle/>
          <a:p>
            <a:r>
              <a:rPr lang="en-US" dirty="0"/>
              <a:t>Vietnam occupies the High (-</a:t>
            </a:r>
            <a:r>
              <a:rPr lang="en-US" dirty="0" err="1"/>
              <a:t>ve</a:t>
            </a:r>
            <a:r>
              <a:rPr lang="en-US" dirty="0"/>
              <a:t>) Fiscal Balance – Low Revenue quadrant</a:t>
            </a:r>
          </a:p>
        </p:txBody>
      </p:sp>
    </p:spTree>
    <p:extLst>
      <p:ext uri="{BB962C8B-B14F-4D97-AF65-F5344CB8AC3E}">
        <p14:creationId xmlns:p14="http://schemas.microsoft.com/office/powerpoint/2010/main" val="3823029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9144000" cy="1143000"/>
          </a:xfrm>
        </p:spPr>
        <p:txBody>
          <a:bodyPr>
            <a:normAutofit fontScale="90000"/>
          </a:bodyPr>
          <a:lstStyle/>
          <a:p>
            <a:pPr lvl="0" algn="l"/>
            <a:r>
              <a:rPr lang="en-US" altLang="en-US" dirty="0">
                <a:ea typeface="Calibri" pitchFamily="34" charset="0"/>
                <a:cs typeface="Times New Roman" pitchFamily="18" charset="0"/>
              </a:rPr>
              <a:t>Prevalence of Tax holidays</a:t>
            </a:r>
            <a:br>
              <a:rPr lang="en-US" altLang="en-US" dirty="0">
                <a:ea typeface="Calibri" pitchFamily="34" charset="0"/>
                <a:cs typeface="Times New Roman" pitchFamily="18" charset="0"/>
              </a:rPr>
            </a:br>
            <a:r>
              <a:rPr lang="en-US" altLang="en-US" dirty="0">
                <a:ea typeface="Calibri" pitchFamily="34" charset="0"/>
                <a:cs typeface="Times New Roman" pitchFamily="18" charset="0"/>
              </a:rPr>
              <a:t>2000 v. 2014</a:t>
            </a:r>
            <a:br>
              <a:rPr lang="en-US" altLang="en-US" sz="800" dirty="0">
                <a:cs typeface="Arial" pitchFamily="34" charset="0"/>
              </a:rPr>
            </a:b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378547196"/>
              </p:ext>
            </p:extLst>
          </p:nvPr>
        </p:nvGraphicFramePr>
        <p:xfrm>
          <a:off x="533400" y="1524001"/>
          <a:ext cx="8229599" cy="3946727"/>
        </p:xfrm>
        <a:graphic>
          <a:graphicData uri="http://schemas.openxmlformats.org/drawingml/2006/table">
            <a:tbl>
              <a:tblPr firstRow="1" firstCol="1" bandRow="1">
                <a:tableStyleId>{5C22544A-7EE6-4342-B048-85BDC9FD1C3A}</a:tableStyleId>
              </a:tblPr>
              <a:tblGrid>
                <a:gridCol w="2189284">
                  <a:extLst>
                    <a:ext uri="{9D8B030D-6E8A-4147-A177-3AD203B41FA5}">
                      <a16:colId xmlns:a16="http://schemas.microsoft.com/office/drawing/2014/main" val="20000"/>
                    </a:ext>
                  </a:extLst>
                </a:gridCol>
                <a:gridCol w="1603131">
                  <a:extLst>
                    <a:ext uri="{9D8B030D-6E8A-4147-A177-3AD203B41FA5}">
                      <a16:colId xmlns:a16="http://schemas.microsoft.com/office/drawing/2014/main" val="20001"/>
                    </a:ext>
                  </a:extLst>
                </a:gridCol>
                <a:gridCol w="2218592">
                  <a:extLst>
                    <a:ext uri="{9D8B030D-6E8A-4147-A177-3AD203B41FA5}">
                      <a16:colId xmlns:a16="http://schemas.microsoft.com/office/drawing/2014/main" val="20002"/>
                    </a:ext>
                  </a:extLst>
                </a:gridCol>
                <a:gridCol w="2218592">
                  <a:extLst>
                    <a:ext uri="{9D8B030D-6E8A-4147-A177-3AD203B41FA5}">
                      <a16:colId xmlns:a16="http://schemas.microsoft.com/office/drawing/2014/main" val="20003"/>
                    </a:ext>
                  </a:extLst>
                </a:gridCol>
              </a:tblGrid>
              <a:tr h="580736">
                <a:tc rowSpan="2">
                  <a:txBody>
                    <a:bodyPr/>
                    <a:lstStyle/>
                    <a:p>
                      <a:pPr marL="0" marR="0" algn="ctr">
                        <a:lnSpc>
                          <a:spcPct val="115000"/>
                        </a:lnSpc>
                        <a:spcBef>
                          <a:spcPts val="0"/>
                        </a:spcBef>
                        <a:spcAft>
                          <a:spcPts val="0"/>
                        </a:spcAft>
                      </a:pPr>
                      <a:r>
                        <a:rPr lang="en-US" sz="1400" dirty="0">
                          <a:effectLst/>
                        </a:rPr>
                        <a:t> </a:t>
                      </a:r>
                      <a:endParaRPr lang="en-US" sz="1400" dirty="0">
                        <a:effectLst/>
                        <a:latin typeface="Calibri"/>
                        <a:ea typeface="Calibri"/>
                        <a:cs typeface="Times New Roman"/>
                      </a:endParaRPr>
                    </a:p>
                  </a:txBody>
                  <a:tcPr marL="68580" marR="68580" marT="0" marB="0" anchor="b"/>
                </a:tc>
                <a:tc rowSpan="2">
                  <a:txBody>
                    <a:bodyPr/>
                    <a:lstStyle/>
                    <a:p>
                      <a:pPr marL="0" marR="0" algn="ctr">
                        <a:lnSpc>
                          <a:spcPct val="115000"/>
                        </a:lnSpc>
                        <a:spcBef>
                          <a:spcPts val="0"/>
                        </a:spcBef>
                        <a:spcAft>
                          <a:spcPts val="0"/>
                        </a:spcAft>
                      </a:pPr>
                      <a:r>
                        <a:rPr lang="en-US" sz="1400">
                          <a:effectLst/>
                        </a:rPr>
                        <a:t>Number of Countries surveyed (UNCTAD 2000)</a:t>
                      </a:r>
                      <a:endParaRPr lang="en-US" sz="1400">
                        <a:effectLst/>
                        <a:latin typeface="Calibri"/>
                        <a:ea typeface="Calibri"/>
                        <a:cs typeface="Times New Roman"/>
                      </a:endParaRPr>
                    </a:p>
                  </a:txBody>
                  <a:tcPr marL="68580" marR="68580" marT="0" marB="0" anchor="ctr"/>
                </a:tc>
                <a:tc gridSpan="2">
                  <a:txBody>
                    <a:bodyPr/>
                    <a:lstStyle/>
                    <a:p>
                      <a:pPr marL="0" marR="0" algn="ctr">
                        <a:lnSpc>
                          <a:spcPct val="115000"/>
                        </a:lnSpc>
                        <a:spcBef>
                          <a:spcPts val="0"/>
                        </a:spcBef>
                        <a:spcAft>
                          <a:spcPts val="0"/>
                        </a:spcAft>
                      </a:pPr>
                      <a:r>
                        <a:rPr lang="en-US" sz="1400" dirty="0">
                          <a:effectLst/>
                        </a:rPr>
                        <a:t>Number of countries with Tax Holidays</a:t>
                      </a:r>
                      <a:endParaRPr lang="en-US" sz="1400" dirty="0">
                        <a:effectLst/>
                        <a:latin typeface="Calibri"/>
                        <a:ea typeface="Calibri"/>
                        <a:cs typeface="Times New Roman"/>
                      </a:endParaRPr>
                    </a:p>
                  </a:txBody>
                  <a:tcPr marL="68580" marR="68580" marT="0" marB="0" anchor="ctr"/>
                </a:tc>
                <a:tc hMerge="1">
                  <a:txBody>
                    <a:bodyPr/>
                    <a:lstStyle/>
                    <a:p>
                      <a:endParaRPr lang="en-US"/>
                    </a:p>
                  </a:txBody>
                  <a:tcPr/>
                </a:tc>
                <a:extLst>
                  <a:ext uri="{0D108BD9-81ED-4DB2-BD59-A6C34878D82A}">
                    <a16:rowId xmlns:a16="http://schemas.microsoft.com/office/drawing/2014/main" val="10000"/>
                  </a:ext>
                </a:extLst>
              </a:tr>
              <a:tr h="696884">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1400">
                          <a:effectLst/>
                        </a:rPr>
                        <a:t>in 2000</a:t>
                      </a:r>
                      <a:endParaRPr lang="en-US" sz="14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a:effectLst/>
                        </a:rPr>
                        <a:t>in 2014</a:t>
                      </a:r>
                      <a:endParaRPr lang="en-US" sz="1400">
                        <a:effectLst/>
                        <a:latin typeface="Calibri"/>
                        <a:ea typeface="Calibri"/>
                        <a:cs typeface="Times New Roman"/>
                      </a:endParaRPr>
                    </a:p>
                  </a:txBody>
                  <a:tcPr marL="68580" marR="68580" marT="0" marB="0" anchor="ctr"/>
                </a:tc>
                <a:extLst>
                  <a:ext uri="{0D108BD9-81ED-4DB2-BD59-A6C34878D82A}">
                    <a16:rowId xmlns:a16="http://schemas.microsoft.com/office/drawing/2014/main" val="10001"/>
                  </a:ext>
                </a:extLst>
              </a:tr>
              <a:tr h="394900">
                <a:tc>
                  <a:txBody>
                    <a:bodyPr/>
                    <a:lstStyle/>
                    <a:p>
                      <a:pPr marL="0" marR="0" algn="just">
                        <a:lnSpc>
                          <a:spcPct val="115000"/>
                        </a:lnSpc>
                        <a:spcBef>
                          <a:spcPts val="0"/>
                        </a:spcBef>
                        <a:spcAft>
                          <a:spcPts val="0"/>
                        </a:spcAft>
                      </a:pPr>
                      <a:r>
                        <a:rPr lang="en-US" sz="1400">
                          <a:effectLst/>
                        </a:rPr>
                        <a:t>East Asia and Pacific</a:t>
                      </a:r>
                      <a:endParaRPr lang="en-US" sz="14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a:effectLst/>
                        </a:rPr>
                        <a:t>7</a:t>
                      </a:r>
                      <a:endParaRPr lang="en-US" sz="14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a:effectLst/>
                        </a:rPr>
                        <a:t>7</a:t>
                      </a:r>
                      <a:endParaRPr lang="en-US" sz="14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a:effectLst/>
                        </a:rPr>
                        <a:t>6</a:t>
                      </a:r>
                      <a:endParaRPr lang="en-US" sz="1400">
                        <a:effectLst/>
                        <a:latin typeface="Calibri"/>
                        <a:ea typeface="Calibri"/>
                        <a:cs typeface="Times New Roman"/>
                      </a:endParaRPr>
                    </a:p>
                  </a:txBody>
                  <a:tcPr marL="68580" marR="68580" marT="0" marB="0" anchor="ctr"/>
                </a:tc>
                <a:extLst>
                  <a:ext uri="{0D108BD9-81ED-4DB2-BD59-A6C34878D82A}">
                    <a16:rowId xmlns:a16="http://schemas.microsoft.com/office/drawing/2014/main" val="10002"/>
                  </a:ext>
                </a:extLst>
              </a:tr>
              <a:tr h="592351">
                <a:tc>
                  <a:txBody>
                    <a:bodyPr/>
                    <a:lstStyle/>
                    <a:p>
                      <a:pPr marL="0" marR="0" algn="just">
                        <a:lnSpc>
                          <a:spcPct val="115000"/>
                        </a:lnSpc>
                        <a:spcBef>
                          <a:spcPts val="0"/>
                        </a:spcBef>
                        <a:spcAft>
                          <a:spcPts val="0"/>
                        </a:spcAft>
                      </a:pPr>
                      <a:r>
                        <a:rPr lang="en-US" sz="1400">
                          <a:effectLst/>
                        </a:rPr>
                        <a:t>Eastern Europe and Central Asia</a:t>
                      </a:r>
                      <a:endParaRPr lang="en-US" sz="14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a:effectLst/>
                        </a:rPr>
                        <a:t>3</a:t>
                      </a:r>
                      <a:endParaRPr lang="en-US" sz="14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a:effectLst/>
                        </a:rPr>
                        <a:t>3</a:t>
                      </a:r>
                      <a:endParaRPr lang="en-US" sz="14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a:effectLst/>
                        </a:rPr>
                        <a:t>2</a:t>
                      </a:r>
                      <a:endParaRPr lang="en-US" sz="1400">
                        <a:effectLst/>
                        <a:latin typeface="Calibri"/>
                        <a:ea typeface="Calibri"/>
                        <a:cs typeface="Times New Roman"/>
                      </a:endParaRPr>
                    </a:p>
                  </a:txBody>
                  <a:tcPr marL="68580" marR="68580" marT="0" marB="0" anchor="ctr"/>
                </a:tc>
                <a:extLst>
                  <a:ext uri="{0D108BD9-81ED-4DB2-BD59-A6C34878D82A}">
                    <a16:rowId xmlns:a16="http://schemas.microsoft.com/office/drawing/2014/main" val="10003"/>
                  </a:ext>
                </a:extLst>
              </a:tr>
              <a:tr h="592351">
                <a:tc>
                  <a:txBody>
                    <a:bodyPr/>
                    <a:lstStyle/>
                    <a:p>
                      <a:pPr marL="0" marR="0" algn="just">
                        <a:lnSpc>
                          <a:spcPct val="115000"/>
                        </a:lnSpc>
                        <a:spcBef>
                          <a:spcPts val="0"/>
                        </a:spcBef>
                        <a:spcAft>
                          <a:spcPts val="0"/>
                        </a:spcAft>
                      </a:pPr>
                      <a:r>
                        <a:rPr lang="en-US" sz="1400">
                          <a:effectLst/>
                        </a:rPr>
                        <a:t>Latin America and the Caribbean</a:t>
                      </a:r>
                      <a:endParaRPr lang="en-US" sz="14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a:effectLst/>
                        </a:rPr>
                        <a:t>10</a:t>
                      </a:r>
                      <a:endParaRPr lang="en-US" sz="14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a:effectLst/>
                        </a:rPr>
                        <a:t>10</a:t>
                      </a:r>
                      <a:endParaRPr lang="en-US" sz="14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a:effectLst/>
                        </a:rPr>
                        <a:t>8</a:t>
                      </a:r>
                      <a:endParaRPr lang="en-US" sz="1400">
                        <a:effectLst/>
                        <a:latin typeface="Calibri"/>
                        <a:ea typeface="Calibri"/>
                        <a:cs typeface="Times New Roman"/>
                      </a:endParaRPr>
                    </a:p>
                  </a:txBody>
                  <a:tcPr marL="68580" marR="68580" marT="0" marB="0" anchor="ctr"/>
                </a:tc>
                <a:extLst>
                  <a:ext uri="{0D108BD9-81ED-4DB2-BD59-A6C34878D82A}">
                    <a16:rowId xmlns:a16="http://schemas.microsoft.com/office/drawing/2014/main" val="10004"/>
                  </a:ext>
                </a:extLst>
              </a:tr>
              <a:tr h="544753">
                <a:tc>
                  <a:txBody>
                    <a:bodyPr/>
                    <a:lstStyle/>
                    <a:p>
                      <a:pPr marL="0" marR="0" algn="just">
                        <a:lnSpc>
                          <a:spcPct val="115000"/>
                        </a:lnSpc>
                        <a:spcBef>
                          <a:spcPts val="0"/>
                        </a:spcBef>
                        <a:spcAft>
                          <a:spcPts val="0"/>
                        </a:spcAft>
                      </a:pPr>
                      <a:r>
                        <a:rPr lang="en-US" sz="1400">
                          <a:effectLst/>
                        </a:rPr>
                        <a:t>Middle-East and North Africa</a:t>
                      </a:r>
                      <a:endParaRPr lang="en-US" sz="14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a:effectLst/>
                        </a:rPr>
                        <a:t>4</a:t>
                      </a:r>
                      <a:endParaRPr lang="en-US" sz="14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a:effectLst/>
                        </a:rPr>
                        <a:t>4</a:t>
                      </a:r>
                      <a:endParaRPr lang="en-US" sz="14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a:effectLst/>
                        </a:rPr>
                        <a:t>4</a:t>
                      </a:r>
                      <a:endParaRPr lang="en-US" sz="1400">
                        <a:effectLst/>
                        <a:latin typeface="Calibri"/>
                        <a:ea typeface="Calibri"/>
                        <a:cs typeface="Times New Roman"/>
                      </a:endParaRPr>
                    </a:p>
                  </a:txBody>
                  <a:tcPr marL="68580" marR="68580" marT="0" marB="0" anchor="ctr"/>
                </a:tc>
                <a:extLst>
                  <a:ext uri="{0D108BD9-81ED-4DB2-BD59-A6C34878D82A}">
                    <a16:rowId xmlns:a16="http://schemas.microsoft.com/office/drawing/2014/main" val="10005"/>
                  </a:ext>
                </a:extLst>
              </a:tr>
              <a:tr h="272376">
                <a:tc>
                  <a:txBody>
                    <a:bodyPr/>
                    <a:lstStyle/>
                    <a:p>
                      <a:pPr marL="0" marR="0" algn="just">
                        <a:lnSpc>
                          <a:spcPct val="115000"/>
                        </a:lnSpc>
                        <a:spcBef>
                          <a:spcPts val="0"/>
                        </a:spcBef>
                        <a:spcAft>
                          <a:spcPts val="0"/>
                        </a:spcAft>
                      </a:pPr>
                      <a:r>
                        <a:rPr lang="en-US" sz="1400">
                          <a:effectLst/>
                        </a:rPr>
                        <a:t>OECD</a:t>
                      </a:r>
                      <a:endParaRPr lang="en-US" sz="14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a:effectLst/>
                        </a:rPr>
                        <a:t>8</a:t>
                      </a:r>
                      <a:endParaRPr lang="en-US" sz="14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a:effectLst/>
                        </a:rPr>
                        <a:t>6</a:t>
                      </a:r>
                      <a:endParaRPr lang="en-US" sz="14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a:effectLst/>
                        </a:rPr>
                        <a:t>3</a:t>
                      </a:r>
                      <a:endParaRPr lang="en-US" sz="1400">
                        <a:effectLst/>
                        <a:latin typeface="Calibri"/>
                        <a:ea typeface="Calibri"/>
                        <a:cs typeface="Times New Roman"/>
                      </a:endParaRPr>
                    </a:p>
                  </a:txBody>
                  <a:tcPr marL="68580" marR="68580" marT="0" marB="0" anchor="ctr"/>
                </a:tc>
                <a:extLst>
                  <a:ext uri="{0D108BD9-81ED-4DB2-BD59-A6C34878D82A}">
                    <a16:rowId xmlns:a16="http://schemas.microsoft.com/office/drawing/2014/main" val="10006"/>
                  </a:ext>
                </a:extLst>
              </a:tr>
              <a:tr h="272376">
                <a:tc>
                  <a:txBody>
                    <a:bodyPr/>
                    <a:lstStyle/>
                    <a:p>
                      <a:pPr marL="0" marR="0" algn="just">
                        <a:lnSpc>
                          <a:spcPct val="115000"/>
                        </a:lnSpc>
                        <a:spcBef>
                          <a:spcPts val="0"/>
                        </a:spcBef>
                        <a:spcAft>
                          <a:spcPts val="0"/>
                        </a:spcAft>
                      </a:pPr>
                      <a:r>
                        <a:rPr lang="en-US" sz="1400">
                          <a:effectLst/>
                        </a:rPr>
                        <a:t>South Asia</a:t>
                      </a:r>
                      <a:endParaRPr lang="en-US" sz="14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a:effectLst/>
                        </a:rPr>
                        <a:t>2</a:t>
                      </a:r>
                      <a:endParaRPr lang="en-US" sz="14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a:effectLst/>
                        </a:rPr>
                        <a:t>2</a:t>
                      </a:r>
                      <a:endParaRPr lang="en-US" sz="14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a:effectLst/>
                        </a:rPr>
                        <a:t>2</a:t>
                      </a:r>
                      <a:endParaRPr lang="en-US" sz="1400" dirty="0">
                        <a:effectLst/>
                        <a:latin typeface="Calibri"/>
                        <a:ea typeface="Calibri"/>
                        <a:cs typeface="Times New Roman"/>
                      </a:endParaRPr>
                    </a:p>
                  </a:txBody>
                  <a:tcPr marL="68580" marR="68580" marT="0" marB="0" anchor="ctr"/>
                </a:tc>
                <a:extLst>
                  <a:ext uri="{0D108BD9-81ED-4DB2-BD59-A6C34878D82A}">
                    <a16:rowId xmlns:a16="http://schemas.microsoft.com/office/drawing/2014/main" val="10007"/>
                  </a:ext>
                </a:extLst>
              </a:tr>
            </a:tbl>
          </a:graphicData>
        </a:graphic>
      </p:graphicFrame>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ADF31621-AB54-4775-B102-4DF18FEE075B}" type="slidenum">
              <a:rPr lang="en-US" smtClean="0"/>
              <a:pPr>
                <a:defRPr/>
              </a:pPr>
              <a:t>9</a:t>
            </a:fld>
            <a:endParaRPr lang="en-US"/>
          </a:p>
        </p:txBody>
      </p:sp>
      <p:sp>
        <p:nvSpPr>
          <p:cNvPr id="7" name="Rectangle 1"/>
          <p:cNvSpPr>
            <a:spLocks noChangeArrowheads="1"/>
          </p:cNvSpPr>
          <p:nvPr/>
        </p:nvSpPr>
        <p:spPr bwMode="auto">
          <a:xfrm>
            <a:off x="533400" y="5470729"/>
            <a:ext cx="293432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tabLst>
                <a:tab pos="457200" algn="l"/>
              </a:tabLst>
              <a:defRPr>
                <a:solidFill>
                  <a:schemeClr val="tx1"/>
                </a:solidFill>
                <a:latin typeface="Arial" pitchFamily="34" charset="0"/>
                <a:cs typeface="Arial" pitchFamily="34" charset="0"/>
              </a:defRPr>
            </a:lvl1pPr>
            <a:lvl2pPr>
              <a:tabLst>
                <a:tab pos="457200" algn="l"/>
              </a:tabLst>
              <a:defRPr>
                <a:solidFill>
                  <a:schemeClr val="tx1"/>
                </a:solidFill>
                <a:latin typeface="Arial" pitchFamily="34" charset="0"/>
                <a:cs typeface="Arial" pitchFamily="34" charset="0"/>
              </a:defRPr>
            </a:lvl2pPr>
            <a:lvl3pPr>
              <a:tabLst>
                <a:tab pos="457200" algn="l"/>
              </a:tabLst>
              <a:defRPr>
                <a:solidFill>
                  <a:schemeClr val="tx1"/>
                </a:solidFill>
                <a:latin typeface="Arial" pitchFamily="34" charset="0"/>
                <a:cs typeface="Arial" pitchFamily="34" charset="0"/>
              </a:defRPr>
            </a:lvl3pPr>
            <a:lvl4pPr>
              <a:tabLst>
                <a:tab pos="457200" algn="l"/>
              </a:tabLst>
              <a:defRPr>
                <a:solidFill>
                  <a:schemeClr val="tx1"/>
                </a:solidFill>
                <a:latin typeface="Arial" pitchFamily="34" charset="0"/>
                <a:cs typeface="Arial" pitchFamily="34" charset="0"/>
              </a:defRPr>
            </a:lvl4pPr>
            <a:lvl5pPr>
              <a:tabLst>
                <a:tab pos="457200" algn="l"/>
              </a:tabLst>
              <a:defRPr>
                <a:solidFill>
                  <a:schemeClr val="tx1"/>
                </a:solidFill>
                <a:latin typeface="Arial" pitchFamily="34" charset="0"/>
                <a:cs typeface="Arial" pitchFamily="34" charset="0"/>
              </a:defRPr>
            </a:lvl5pPr>
            <a:lvl6pPr fontAlgn="base">
              <a:spcBef>
                <a:spcPct val="0"/>
              </a:spcBef>
              <a:spcAft>
                <a:spcPct val="0"/>
              </a:spcAft>
              <a:tabLst>
                <a:tab pos="457200" algn="l"/>
              </a:tabLst>
              <a:defRPr>
                <a:solidFill>
                  <a:schemeClr val="tx1"/>
                </a:solidFill>
                <a:latin typeface="Arial" pitchFamily="34" charset="0"/>
                <a:cs typeface="Arial" pitchFamily="34" charset="0"/>
              </a:defRPr>
            </a:lvl6pPr>
            <a:lvl7pPr fontAlgn="base">
              <a:spcBef>
                <a:spcPct val="0"/>
              </a:spcBef>
              <a:spcAft>
                <a:spcPct val="0"/>
              </a:spcAft>
              <a:tabLst>
                <a:tab pos="457200" algn="l"/>
              </a:tabLst>
              <a:defRPr>
                <a:solidFill>
                  <a:schemeClr val="tx1"/>
                </a:solidFill>
                <a:latin typeface="Arial" pitchFamily="34" charset="0"/>
                <a:cs typeface="Arial" pitchFamily="34" charset="0"/>
              </a:defRPr>
            </a:lvl7pPr>
            <a:lvl8pPr fontAlgn="base">
              <a:spcBef>
                <a:spcPct val="0"/>
              </a:spcBef>
              <a:spcAft>
                <a:spcPct val="0"/>
              </a:spcAft>
              <a:tabLst>
                <a:tab pos="457200" algn="l"/>
              </a:tabLst>
              <a:defRPr>
                <a:solidFill>
                  <a:schemeClr val="tx1"/>
                </a:solidFill>
                <a:latin typeface="Arial" pitchFamily="34" charset="0"/>
                <a:cs typeface="Arial" pitchFamily="34" charset="0"/>
              </a:defRPr>
            </a:lvl8pPr>
            <a:lvl9pPr fontAlgn="base">
              <a:spcBef>
                <a:spcPct val="0"/>
              </a:spcBef>
              <a:spcAft>
                <a:spcPct val="0"/>
              </a:spcAft>
              <a:tabLst>
                <a:tab pos="457200" algn="l"/>
              </a:tabLst>
              <a:defRPr>
                <a:solidFill>
                  <a:schemeClr val="tx1"/>
                </a:solidFill>
                <a:latin typeface="Arial" pitchFamily="34" charset="0"/>
                <a:cs typeface="Arial"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tab pos="457200" algn="l"/>
              </a:tabLst>
            </a:pPr>
            <a:r>
              <a:rPr kumimoji="0" lang="en-US" altLang="en-US" sz="12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Source: UNCTAD (2000) and James (2014) </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7908568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20646</TotalTime>
  <Words>4116</Words>
  <Application>Microsoft Office PowerPoint</Application>
  <PresentationFormat>On-screen Show (4:3)</PresentationFormat>
  <Paragraphs>947</Paragraphs>
  <Slides>60</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60</vt:i4>
      </vt:variant>
    </vt:vector>
  </HeadingPairs>
  <TitlesOfParts>
    <vt:vector size="66" baseType="lpstr">
      <vt:lpstr>Arial</vt:lpstr>
      <vt:lpstr>Calibri</vt:lpstr>
      <vt:lpstr>Cambria</vt:lpstr>
      <vt:lpstr>Times New Roman</vt:lpstr>
      <vt:lpstr>Wingdings</vt:lpstr>
      <vt:lpstr>Office Theme</vt:lpstr>
      <vt:lpstr>Effectiveness of Investment Incentives in Developing countries  Evidence and Policy Implications </vt:lpstr>
      <vt:lpstr>Plan of the Presentation</vt:lpstr>
      <vt:lpstr>PowerPoint Presentation</vt:lpstr>
      <vt:lpstr>PowerPoint Presentation</vt:lpstr>
      <vt:lpstr>Tax Expenditures around the world</vt:lpstr>
      <vt:lpstr>Prevalence of Tax Incentives around the World</vt:lpstr>
      <vt:lpstr>Revenue versus Debt</vt:lpstr>
      <vt:lpstr>Revenue vs Fiscal Balance</vt:lpstr>
      <vt:lpstr>Prevalence of Tax holidays 2000 v. 2014 </vt:lpstr>
      <vt:lpstr>Incentives Framework</vt:lpstr>
      <vt:lpstr>PowerPoint Presentation</vt:lpstr>
      <vt:lpstr>The Effectiveness of Tax incentives in West/Central Africa</vt:lpstr>
      <vt:lpstr>PowerPoint Presentation</vt:lpstr>
      <vt:lpstr>Finding in UMEOA/CEMAC Case Study</vt:lpstr>
      <vt:lpstr>Organization of Eastern Caribbean Countries</vt:lpstr>
      <vt:lpstr>FDI inflows into the Caribbean</vt:lpstr>
      <vt:lpstr>PowerPoint Presentation</vt:lpstr>
      <vt:lpstr>Top inbound and outbound FDI</vt:lpstr>
      <vt:lpstr>PowerPoint Presentation</vt:lpstr>
      <vt:lpstr>Investor Motivations to Invest</vt:lpstr>
      <vt:lpstr>Investors who would NOT have invested without tax Incentives</vt:lpstr>
      <vt:lpstr>US Outbound FDI and METR in host countries</vt:lpstr>
      <vt:lpstr>Typology of FDI and response to Tax Incentives</vt:lpstr>
      <vt:lpstr>Results from Surveys</vt:lpstr>
      <vt:lpstr>PowerPoint Presentation</vt:lpstr>
      <vt:lpstr>Incentives and Public Goods</vt:lpstr>
      <vt:lpstr>Tax competition</vt:lpstr>
      <vt:lpstr>More Regional Coordination/Harmonization of tax systems</vt:lpstr>
      <vt:lpstr>Lessons learned on harmonizing tax incentives</vt:lpstr>
      <vt:lpstr>PowerPoint Presentation</vt:lpstr>
      <vt:lpstr>Cost of Incentives</vt:lpstr>
      <vt:lpstr>PowerPoint Presentation</vt:lpstr>
      <vt:lpstr>Cost v. Benefit of Tax Incentives - Jobs</vt:lpstr>
      <vt:lpstr>PowerPoint Presentation</vt:lpstr>
      <vt:lpstr>Political Economy of Incentives</vt:lpstr>
      <vt:lpstr>How to tackle Political Economy of Tax Incentives</vt:lpstr>
      <vt:lpstr>PowerPoint Presentation</vt:lpstr>
      <vt:lpstr>Principles of Transparency of Tax Incentives</vt:lpstr>
      <vt:lpstr>PowerPoint Presentation</vt:lpstr>
      <vt:lpstr>Typical issues associated with incentive policy around the World – Procedural/Administrative </vt:lpstr>
      <vt:lpstr>Typical issues associated with incentive policy around the World – Substantive/Policy </vt:lpstr>
      <vt:lpstr>Who needs Tax Incentives? </vt:lpstr>
      <vt:lpstr>Is The Corporate Tax System Helping Job Creation? </vt:lpstr>
      <vt:lpstr>Understanding the impact of Tax Incentives - Firm and Sector Level Analysis</vt:lpstr>
      <vt:lpstr>PowerPoint Presentation</vt:lpstr>
      <vt:lpstr>Econometric evidence using firm level information</vt:lpstr>
      <vt:lpstr>Spread in User Cost of Capital  – Example South Africa</vt:lpstr>
      <vt:lpstr>Impact of Tax Incentives  – Example South Africa</vt:lpstr>
      <vt:lpstr>Policy questions to ask on new Incentives</vt:lpstr>
      <vt:lpstr>Policy Options on the use of Tax Incentives</vt:lpstr>
      <vt:lpstr>Thank You</vt:lpstr>
      <vt:lpstr>Corporate Tax and FDI</vt:lpstr>
      <vt:lpstr>FDI in Eastern Europe and Central Asia</vt:lpstr>
      <vt:lpstr>FDI in East Asia and the Pacific</vt:lpstr>
      <vt:lpstr>FDI in South Asia</vt:lpstr>
      <vt:lpstr>FDI in South Asia</vt:lpstr>
      <vt:lpstr>Tax Revenue – South Asia</vt:lpstr>
      <vt:lpstr>PowerPoint Presentation</vt:lpstr>
      <vt:lpstr>Questions</vt:lpstr>
      <vt:lpstr>Thank You. Sjames2@worldbank.org</vt:lpstr>
    </vt:vector>
  </TitlesOfParts>
  <Company>The World Bank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svanparys</dc:creator>
  <cp:lastModifiedBy>Sebastian S. James</cp:lastModifiedBy>
  <cp:revision>408</cp:revision>
  <dcterms:created xsi:type="dcterms:W3CDTF">2009-06-09T18:09:39Z</dcterms:created>
  <dcterms:modified xsi:type="dcterms:W3CDTF">2018-04-20T16:48:07Z</dcterms:modified>
</cp:coreProperties>
</file>