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sldIdLst>
    <p:sldId id="270" r:id="rId2"/>
    <p:sldId id="264" r:id="rId3"/>
    <p:sldId id="269" r:id="rId4"/>
    <p:sldId id="266" r:id="rId5"/>
    <p:sldId id="273" r:id="rId6"/>
    <p:sldId id="257" r:id="rId7"/>
    <p:sldId id="274" r:id="rId8"/>
    <p:sldId id="260" r:id="rId9"/>
    <p:sldId id="272" r:id="rId10"/>
    <p:sldId id="271" r:id="rId11"/>
    <p:sldId id="275" r:id="rId12"/>
    <p:sldId id="258" r:id="rId13"/>
    <p:sldId id="259" r:id="rId14"/>
    <p:sldId id="263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48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0EE7F-93AE-4436-A3FC-B98191B7B3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9EE0B-03F3-4704-8B1B-D4F3EB17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Chirinko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Fazzari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Meyer (1999)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estimate the response to a hypothetical 10% investment tax credit across the board and found that it would reduce the user cost by 14.25% and increase the capital stock by 3.5%.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9EE0B-03F3-4704-8B1B-D4F3EB175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8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9EE0B-03F3-4704-8B1B-D4F3EB175D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8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6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4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C602-FE5A-4B5D-A4F6-998F66E94B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CB78-3FE0-4EB9-BEF1-2784CE56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1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Elasticity of Investment with respect to the User Cost of Capital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Sebastian </a:t>
            </a:r>
            <a:r>
              <a:rPr lang="en-US" dirty="0"/>
              <a:t>James, World Bank Group</a:t>
            </a:r>
          </a:p>
        </p:txBody>
      </p:sp>
    </p:spTree>
    <p:extLst>
      <p:ext uri="{BB962C8B-B14F-4D97-AF65-F5344CB8AC3E}">
        <p14:creationId xmlns:p14="http://schemas.microsoft.com/office/powerpoint/2010/main" val="39756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Time Series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+mj-lt"/>
                  </a:rPr>
                  <a:t>We take the Logs of the firm’s optimal capital decision,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𝑈𝐶𝐶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dirty="0"/>
                  <a:t>To arrive at,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fr-FR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fr-FR" sz="2000" i="1">
                          <a:latin typeface="Cambria Math"/>
                        </a:rPr>
                        <m:t>𝑐</m:t>
                      </m:r>
                      <m:r>
                        <a:rPr lang="en-US" sz="20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fr-FR" sz="2000" i="1">
                              <a:latin typeface="Cambria Math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fr-FR" sz="2000" i="1">
                              <a:latin typeface="Cambria Math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sz="2000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2000" i="1">
                                  <a:latin typeface="Cambria Math"/>
                                </a:rPr>
                                <m:t>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/>
                                    </a:rPr>
                                    <m:t>𝑢𝑐𝑐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fr-FR" sz="20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i="1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latin typeface="Cambria Math"/>
                          </a:rPr>
                          <m:t>𝑇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fr-FR" sz="2000" i="1">
                            <a:latin typeface="Cambria Math"/>
                          </a:rPr>
                          <m:t>𝜏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fr-FR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fr-FR" sz="2000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challenge is to estimate the long term elasticity of the parameter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000" dirty="0"/>
                  <a:t> which is the sum of the individual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which gives the short term effects.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fr-FR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fr-FR" sz="2000" i="1" smtClean="0">
                          <a:latin typeface="Cambria Math"/>
                        </a:rPr>
                        <m:t>𝑐</m:t>
                      </m:r>
                      <m:r>
                        <a:rPr lang="en-US" sz="2000" i="1" smtClean="0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fr-FR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fr-FR" sz="2000" i="1">
                              <a:latin typeface="Cambria Math"/>
                            </a:rPr>
                            <m:t>𝐻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20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/>
                                    </a:rPr>
                                    <m:t>𝑢𝑐𝑐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fr-FR" sz="20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i="1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𝑢𝑐𝑐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fr-FR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fr-FR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latin typeface="Cambria Math"/>
                          </a:rPr>
                          <m:t>𝑇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fr-FR" sz="2000" i="1">
                            <a:latin typeface="Cambria Math"/>
                          </a:rPr>
                          <m:t>𝜏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fr-FR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fr-FR" sz="2000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r="-1111" b="-6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0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DL model and the ECM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Distributed Lag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𝑢𝑐𝑐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Error Correction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/>
                            </a:rPr>
                            <m:t>𝐻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𝑢𝑐𝑐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fr-FR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𝑢𝑐𝑐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8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effect of tax incentives on the user cost of capital?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1946564"/>
            <a:ext cx="411480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114800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46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effect of tax incentives on the user cost of capital?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411480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114800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42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/>
              <a:t>How does investment respond to changes in the user cost of capital?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8" t="23390" r="34986" b="10701"/>
          <a:stretch/>
        </p:blipFill>
        <p:spPr bwMode="auto">
          <a:xfrm>
            <a:off x="2514600" y="1209695"/>
            <a:ext cx="4343399" cy="55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89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would investment respond to a hypothetical change in tax incentives?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6" t="28882" r="28384" b="11648"/>
          <a:stretch/>
        </p:blipFill>
        <p:spPr bwMode="auto">
          <a:xfrm>
            <a:off x="1662809" y="1524000"/>
            <a:ext cx="603339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89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investment respond to changes in corporate tax parameters (laws, depreciation allowances, incentives, etc.)?</a:t>
            </a:r>
          </a:p>
          <a:p>
            <a:r>
              <a:rPr lang="en-US" dirty="0"/>
              <a:t>Key variable: the tax-adjusted user cost of capital [Jorgenson (1963), Hall and Jorgenson (1967) ]</a:t>
            </a:r>
          </a:p>
          <a:p>
            <a:r>
              <a:rPr lang="en-US" dirty="0"/>
              <a:t>The tax code influences how costly capital is for a particular company</a:t>
            </a:r>
          </a:p>
        </p:txBody>
      </p:sp>
    </p:spTree>
    <p:extLst>
      <p:ext uri="{BB962C8B-B14F-4D97-AF65-F5344CB8AC3E}">
        <p14:creationId xmlns:p14="http://schemas.microsoft.com/office/powerpoint/2010/main" val="219455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Firm-level data, repeated yearly observations, large sample sizes.</a:t>
            </a:r>
          </a:p>
          <a:p>
            <a:r>
              <a:rPr lang="en-US" dirty="0"/>
              <a:t>Empirical evidence mostly comes from Europe and the US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15036"/>
              </p:ext>
            </p:extLst>
          </p:nvPr>
        </p:nvGraphicFramePr>
        <p:xfrm>
          <a:off x="1066800" y="3962400"/>
          <a:ext cx="73151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Firms</a:t>
                      </a:r>
                      <a:r>
                        <a:rPr lang="en-US" sz="1600" baseline="0" dirty="0">
                          <a:latin typeface="+mn-lt"/>
                        </a:rPr>
                        <a:t> and years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Elasticity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Chirinko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Fazzari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Meyer (1999)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4,900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firms</a:t>
                      </a: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(1981-1991)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Bond and Xing (2013)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European countries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42,406 firms </a:t>
                      </a: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(1999-2007)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-0.98 to -1.7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Dwenger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(2014)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3,968 firms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(1997-2007)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-0.97  to -1.3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tax-adjusted user cost of capital for each company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out, empirically, the response of investment to changes in the user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Simulate, on average, what would happen if some tax parameters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0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Firm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 A Firm choses the amount of Capital in each period to maximizes the Present Value of its after tax profits</a:t>
                </a:r>
              </a:p>
              <a:p>
                <a:pPr marL="0" indent="0">
                  <a:buNone/>
                </a:pPr>
                <a:endParaRPr lang="en-US" sz="17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1700" i="0" smtClean="0">
                                  <a:latin typeface="Cambria Math"/>
                                </a:rPr>
                                <m:t>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7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70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700" b="0" i="1" smtClean="0">
                                  <a:latin typeface="Cambria Math"/>
                                </a:rPr>
                                <m:t> [ </m:t>
                              </m:r>
                              <m:sSub>
                                <m:sSub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700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700" b="0" i="1" smtClean="0"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7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700" b="0" i="1" smtClean="0">
                                  <a:latin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700" b="0" i="1" smtClean="0">
                                  <a:latin typeface="Cambria Math"/>
                                </a:rPr>
                                <m:t> − </m:t>
                              </m:r>
                              <m:r>
                                <a:rPr lang="en-US" sz="17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700" b="0" i="1" smtClean="0">
                              <a:latin typeface="Cambria Math"/>
                            </a:rPr>
                            <m:t>) + </m:t>
                          </m:r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700" i="1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i="1">
                              <a:latin typeface="Cambria Math"/>
                            </a:rPr>
                            <m:t> − </m:t>
                          </m:r>
                          <m:r>
                            <a:rPr lang="en-US" sz="17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b="0" i="1" smtClean="0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sz="17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is the discount factor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is the present value of all the depreciation allowances that reduces the cost of capital, </a:t>
                </a:r>
                <a:endParaRPr lang="en-US" sz="17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7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700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/>
                                </a:rPr>
                                <m:t> [ 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700" i="1"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/>
                                </a:rPr>
                                <m:t> − </m:t>
                              </m:r>
                              <m:r>
                                <a:rPr lang="en-US" sz="17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700" i="1">
                              <a:latin typeface="Cambria Math"/>
                            </a:rPr>
                            <m:t>) </m:t>
                          </m:r>
                          <m:r>
                            <a:rPr lang="en-US" sz="1700" b="0" i="1" smtClean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b="0" i="1" smtClean="0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sz="17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continuous time, this maximization problem can be written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/>
                                </a:rPr>
                                <m:t>ax</m:t>
                              </m:r>
                            </m:e>
                            <m:lim>
                              <m:acc>
                                <m:accPr>
                                  <m:chr m:val="̇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𝛿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</a:rPr>
                                <m:t>𝑑𝑡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300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1185" t="-2273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70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Cost of Capital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Maximization problem yields the User cost of Capital that is the rental cost of capital for a profit maximizing firm,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𝑈𝐶𝐶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(1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(1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industry-level price of investment goods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industry-level price of output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cost of financial capital/discount rate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: economic depreciation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present value of capital allowances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corporate tax rate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Cost of Capital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On simplifying and for firm level UCC,  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𝑈𝐶𝐶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mtClean="0"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>
                                  <a:latin typeface="Cambria Math"/>
                                </a:rPr>
                                <m:t>(1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j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dirty="0"/>
                  <a:t>: industry-level price of investment goods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j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industry-level price of output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cost of financial capital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: economic depreciation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present value of capital allowances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corporate tax rate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3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UCC aggregated at the company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UCC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i</m:t>
                          </m:r>
                          <m:r>
                            <a:rPr lang="en-US" sz="20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</m:e>
                      </m:nary>
                      <m:r>
                        <a:rPr lang="en-US" sz="200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UCC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i</m:t>
                          </m:r>
                          <m:r>
                            <a:rPr lang="en-US" sz="20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</m:t>
                          </m:r>
                          <m:r>
                            <a:rPr lang="en-US" sz="20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06881"/>
              </p:ext>
            </p:extLst>
          </p:nvPr>
        </p:nvGraphicFramePr>
        <p:xfrm>
          <a:off x="774700" y="2514600"/>
          <a:ext cx="7595921" cy="378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7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SNAISIC_A38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MV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MACH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L&amp;B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Accommodation and food services activities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77.6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Agriculture, forestry and fishing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57.1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Education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65.2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 health and social work activities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basic metals and fabricated metal products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chemical products &amp; pharmaceuticals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58.2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coke, and refined petroleum products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computer, electronic and optical products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54.6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electrical equipment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37.7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food products, beverages and tobacco products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machinery and equipment n.e.c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rubber and plastics products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37.7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textiles, apparel, leather and related products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transport equipment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 of wood and paper products, and printing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45.6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39.2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 estate and business/scientific activities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57.2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Transportation, storage, information and communication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43.1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Arriving at the Time Series Specification </a:t>
            </a:r>
            <a:br>
              <a:rPr lang="en-US" sz="3000" dirty="0"/>
            </a:br>
            <a:r>
              <a:rPr lang="en-US" sz="3000" dirty="0"/>
              <a:t>from Firm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en-US" sz="2000" b="0" dirty="0">
                    <a:latin typeface="Cambria Math"/>
                  </a:rPr>
                  <a:t>The Production Function for firm ‘</a:t>
                </a:r>
                <a:r>
                  <a:rPr lang="en-US" sz="2000" b="0" i="1" dirty="0" err="1">
                    <a:latin typeface="Cambria Math"/>
                  </a:rPr>
                  <a:t>i</a:t>
                </a:r>
                <a:r>
                  <a:rPr lang="en-US" sz="2000" b="0" dirty="0">
                    <a:latin typeface="Cambria Math"/>
                  </a:rPr>
                  <a:t> ’at time ‘</a:t>
                </a:r>
                <a:r>
                  <a:rPr lang="en-US" sz="2000" b="0" i="1" dirty="0">
                    <a:latin typeface="Cambria Math"/>
                  </a:rPr>
                  <a:t>t</a:t>
                </a:r>
                <a:r>
                  <a:rPr lang="en-US" sz="2000" dirty="0">
                    <a:latin typeface="Cambria Math"/>
                  </a:rPr>
                  <a:t> </a:t>
                </a:r>
                <a:r>
                  <a:rPr lang="en-US" sz="2000" b="0" dirty="0">
                    <a:latin typeface="Cambria Math"/>
                  </a:rPr>
                  <a:t>’using the Constant Elasticity of Substitution function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 ≝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𝜈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−1)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000" dirty="0"/>
                  <a:t> is the elasticity of substitution between Labor and Capital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𝜈</m:t>
                    </m:r>
                  </m:oMath>
                </a14:m>
                <a:r>
                  <a:rPr lang="en-US" sz="2000" dirty="0"/>
                  <a:t> is the degree of the function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are the firm specific relative factor shares of Capital and Labor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is the year-specific production technology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Equating the Marginal Productivity of capital and its Marginal Cost, i.e. the User Cost of Capital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 ≝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𝜈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  <m:sup>
                        <m:box>
                          <m:box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𝜈</m:t>
                                </m:r>
                              </m:den>
                            </m:f>
                          </m:e>
                        </m:box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𝜈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−(1+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Hence the Optimal Capital Stock is given by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𝑈𝐶𝐶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sup>
                    </m:sSubSup>
                  </m:oMath>
                </a14:m>
                <a:r>
                  <a:rPr lang="en-US" sz="2000" dirty="0"/>
                  <a:t> 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𝜈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𝜈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sz="2000" dirty="0"/>
                  <a:t> hence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The optimal level of capital depends on a firm’s level of output (or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), a firm specific distribution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Technology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and the firm’s User Cost of Capital UCC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t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94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824</Words>
  <Application>Microsoft Office PowerPoint</Application>
  <PresentationFormat>On-screen Show (4:3)</PresentationFormat>
  <Paragraphs>198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The Elasticity of Investment with respect to the User Cost of Capital</vt:lpstr>
      <vt:lpstr>Background</vt:lpstr>
      <vt:lpstr>Background</vt:lpstr>
      <vt:lpstr>Steps</vt:lpstr>
      <vt:lpstr>Firm Optimization Problem</vt:lpstr>
      <vt:lpstr>User Cost of Capital Formula</vt:lpstr>
      <vt:lpstr>User Cost of Capital Formula</vt:lpstr>
      <vt:lpstr>UCC aggregated at the company level</vt:lpstr>
      <vt:lpstr>Arriving at the Time Series Specification  from Firm optimization</vt:lpstr>
      <vt:lpstr>Time Series specification</vt:lpstr>
      <vt:lpstr>The DL model and the ECM model</vt:lpstr>
      <vt:lpstr>What is the effect of tax incentives on the user cost of capital?</vt:lpstr>
      <vt:lpstr>What is the effect of tax incentives on the user cost of capital?</vt:lpstr>
      <vt:lpstr>How does investment respond to changes in the user cost of capital?</vt:lpstr>
      <vt:lpstr>How would investment respond to a hypothetical change in tax incentives?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Arenas</dc:creator>
  <cp:lastModifiedBy>Sebastian S. James</cp:lastModifiedBy>
  <cp:revision>91</cp:revision>
  <dcterms:created xsi:type="dcterms:W3CDTF">2014-10-30T09:33:28Z</dcterms:created>
  <dcterms:modified xsi:type="dcterms:W3CDTF">2018-02-28T00:36:33Z</dcterms:modified>
</cp:coreProperties>
</file>