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7" r:id="rId45"/>
    <p:sldId id="300" r:id="rId46"/>
    <p:sldId id="259" r:id="rId47"/>
    <p:sldId id="260" r:id="rId48"/>
    <p:sldId id="264" r:id="rId49"/>
    <p:sldId id="261" r:id="rId50"/>
    <p:sldId id="265" r:id="rId51"/>
    <p:sldId id="266" r:id="rId52"/>
    <p:sldId id="301" r:id="rId53"/>
    <p:sldId id="269" r:id="rId54"/>
    <p:sldId id="273" r:id="rId55"/>
    <p:sldId id="27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6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D0E2-B413-4732-9397-EE6F16D8F0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8A0C9-CB2D-4C62-AB8B-A2A03304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8A0C9-CB2D-4C62-AB8B-A2A03304CF7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3F6F-6C3D-40AC-88E9-5AB5C0B47CB9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784B-66E3-4693-9F02-6103E925728F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8B69-511C-4A98-9FC8-3055D0CB03AB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30DF-2FAB-4BC0-83D7-2309AA070828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1977B-6BBB-4ECF-96BD-96179748D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7D30E-FE13-45EC-B2BA-FDE707A052EA}" type="datetime1">
              <a:rPr lang="en-US" smtClean="0"/>
              <a:t>4/2/2017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1DD38-47DF-460A-AEE0-A4F0B2C58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6D65-DC6D-4A20-8537-421C3DCF2AAB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3CB-F0DA-4A77-AEC2-C7423FA5AC9B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DA28-D9FD-4B61-9482-4D2AFEDBEAC3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8EE-CA75-4268-BD9A-A691F00D8A26}" type="datetime1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FD6-27E6-4C11-9A79-3BA4278B520F}" type="datetime1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0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4FC-2AE0-46C1-B100-94C9D588770E}" type="datetime1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85E1-A678-49EB-9B93-D1096389D74D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5F92-4B82-4FC6-9EA6-45EC5404DEB6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5FFC-EA62-4E9E-BCFB-C5DBD3BF23D6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F4BC-A32B-4D6F-B9CF-D4A610B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/>
              <a:t>Measuring Taxes on Capital:</a:t>
            </a:r>
            <a:br>
              <a:rPr lang="en-US" sz="3200" b="1" dirty="0"/>
            </a:br>
            <a:r>
              <a:rPr lang="en-ZA" sz="3600" b="1" dirty="0"/>
              <a:t>Conceptual Explanation of the METR Methodology</a:t>
            </a:r>
            <a:endParaRPr lang="en-US" sz="31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19400"/>
            <a:ext cx="8305800" cy="3810000"/>
          </a:xfrm>
        </p:spPr>
        <p:txBody>
          <a:bodyPr/>
          <a:lstStyle/>
          <a:p>
            <a:pPr eaLnBrk="1" hangingPunct="1"/>
            <a:endParaRPr lang="en-US" sz="2800" dirty="0"/>
          </a:p>
          <a:p>
            <a:pPr algn="ctr" eaLnBrk="1" hangingPunct="1">
              <a:buFontTx/>
              <a:buNone/>
            </a:pPr>
            <a:endParaRPr lang="en-US" sz="2000" dirty="0"/>
          </a:p>
          <a:p>
            <a:pPr algn="ctr" eaLnBrk="1" hangingPunct="1">
              <a:buFontTx/>
              <a:buNone/>
            </a:pPr>
            <a:endParaRPr lang="en-US" sz="2000" dirty="0"/>
          </a:p>
          <a:p>
            <a:pPr algn="ctr" eaLnBrk="1" hangingPunct="1">
              <a:buFontTx/>
              <a:buNone/>
            </a:pPr>
            <a:r>
              <a:rPr lang="en-US" sz="2000" dirty="0"/>
              <a:t>Sebastian James, The World Bank Group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1DD38-47DF-460A-AEE0-A4F0B2C58E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5049"/>
            <a:ext cx="4191000" cy="81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43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What is the hurdle rate of return?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minimum rate of return that an investment must earn in order to just cover the cost of financing it plus economic depreciation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Our first equation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cs typeface="Arial" pitchFamily="34" charset="0"/>
              </a:rPr>
              <a:t>Denote the hurdle rate of return by Rn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	 	Rn = R</a:t>
            </a:r>
            <a:r>
              <a:rPr lang="fr-FR" altLang="en-US" sz="2000">
                <a:solidFill>
                  <a:schemeClr val="bg1"/>
                </a:solidFill>
              </a:rPr>
              <a:t>f</a:t>
            </a:r>
            <a:r>
              <a:rPr lang="fr-FR" altLang="en-US" sz="2000"/>
              <a:t> – </a:t>
            </a:r>
            <a:r>
              <a:rPr lang="en-US" altLang="en-US" sz="2000"/>
              <a:t>π + </a:t>
            </a: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itchFamily="34" charset="0"/>
              </a:rPr>
              <a:t>π</a:t>
            </a:r>
            <a:r>
              <a:rPr lang="en-US" altLang="en-US" sz="2000">
                <a:cs typeface="Arial" pitchFamily="34" charset="0"/>
              </a:rPr>
              <a:t> is the rate of inflation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 is the economic rate of depreciation (wear and tear)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R is the weighted average return to debt and equity (the cost of financing the investment)</a:t>
            </a:r>
          </a:p>
          <a:p>
            <a:pPr eaLnBrk="1" hangingPunct="1">
              <a:lnSpc>
                <a:spcPct val="80000"/>
              </a:lnSpc>
            </a:pPr>
            <a:endParaRPr lang="fr-FR" altLang="en-US" sz="20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cs typeface="Arial" pitchFamily="34" charset="0"/>
              </a:rPr>
              <a:t>		R=</a:t>
            </a:r>
            <a:r>
              <a:rPr lang="el-GR" altLang="en-US" sz="2000">
                <a:cs typeface="Arial" pitchFamily="34" charset="0"/>
              </a:rPr>
              <a:t>β</a:t>
            </a:r>
            <a:r>
              <a:rPr lang="en-US" altLang="en-US" sz="2000">
                <a:cs typeface="Arial" pitchFamily="34" charset="0"/>
              </a:rPr>
              <a:t>i+(1-</a:t>
            </a:r>
            <a:r>
              <a:rPr lang="el-GR" altLang="en-US" sz="2000">
                <a:cs typeface="Arial" pitchFamily="34" charset="0"/>
              </a:rPr>
              <a:t>β</a:t>
            </a:r>
            <a:r>
              <a:rPr lang="en-US" altLang="en-US" sz="2000">
                <a:cs typeface="Arial" pitchFamily="34" charset="0"/>
              </a:rPr>
              <a:t>)</a:t>
            </a:r>
            <a:r>
              <a:rPr lang="el-GR" altLang="en-US" sz="2000">
                <a:cs typeface="Arial" pitchFamily="34" charset="0"/>
              </a:rPr>
              <a:t>ρ</a:t>
            </a:r>
            <a:endParaRPr lang="en-US" altLang="en-US" sz="2000"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cs typeface="Arial" pitchFamily="34" charset="0"/>
              </a:rPr>
              <a:t>i is the interest rate on debt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itchFamily="34" charset="0"/>
              </a:rPr>
              <a:t>ρ</a:t>
            </a:r>
            <a:r>
              <a:rPr lang="en-US" altLang="en-US" sz="2000">
                <a:cs typeface="Arial" pitchFamily="34" charset="0"/>
              </a:rPr>
              <a:t> is the required rate of return on equity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itchFamily="34" charset="0"/>
              </a:rPr>
              <a:t>β</a:t>
            </a:r>
            <a:r>
              <a:rPr lang="en-US" altLang="en-US" sz="2000">
                <a:cs typeface="Arial" pitchFamily="34" charset="0"/>
              </a:rPr>
              <a:t> is the proportion of the investment financed by debt</a:t>
            </a:r>
            <a:endParaRPr lang="el-GR" altLang="en-US" sz="2000"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l-GR" altLang="en-US" sz="20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 = </a:t>
            </a:r>
            <a:r>
              <a:rPr lang="el-GR" altLang="en-US" sz="2400">
                <a:cs typeface="Arial" pitchFamily="34" charset="0"/>
              </a:rPr>
              <a:t>ρ</a:t>
            </a:r>
            <a:r>
              <a:rPr lang="en-US" altLang="en-US" sz="2400">
                <a:cs typeface="Arial" pitchFamily="34" charset="0"/>
              </a:rPr>
              <a:t> = </a:t>
            </a:r>
            <a:r>
              <a:rPr lang="en-US" altLang="en-US" sz="2400"/>
              <a:t>.08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then it doesn’t matter what </a:t>
            </a:r>
            <a:r>
              <a:rPr lang="el-GR" altLang="en-US" sz="2000">
                <a:cs typeface="Arial" pitchFamily="34" charset="0"/>
              </a:rPr>
              <a:t>β</a:t>
            </a:r>
            <a:r>
              <a:rPr lang="en-US" altLang="en-US" sz="2000">
                <a:cs typeface="Arial" pitchFamily="34" charset="0"/>
              </a:rPr>
              <a:t> is and R =.08</a:t>
            </a:r>
            <a:endParaRPr lang="el-GR" altLang="en-US" sz="200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n-US" sz="2400">
                <a:cs typeface="Arial" pitchFamily="34" charset="0"/>
              </a:rPr>
              <a:t>π</a:t>
            </a:r>
            <a:r>
              <a:rPr lang="en-US" altLang="en-US" sz="2400">
                <a:cs typeface="Arial" pitchFamily="34" charset="0"/>
              </a:rPr>
              <a:t> = .04</a:t>
            </a:r>
          </a:p>
          <a:p>
            <a:pPr eaLnBrk="1" hangingPunct="1">
              <a:lnSpc>
                <a:spcPct val="90000"/>
              </a:lnSpc>
            </a:pPr>
            <a:r>
              <a:rPr lang="el-GR" altLang="en-US" sz="2400">
                <a:cs typeface="Arial" pitchFamily="34" charset="0"/>
              </a:rPr>
              <a:t>δ</a:t>
            </a:r>
            <a:r>
              <a:rPr lang="en-US" altLang="en-US" sz="2400">
                <a:cs typeface="Arial" pitchFamily="34" charset="0"/>
              </a:rPr>
              <a:t> = .20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Arial" pitchFamily="34" charset="0"/>
              </a:rPr>
              <a:t>Rn = .08 - .04 + .20 = .24 or 24%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Arial" pitchFamily="34" charset="0"/>
              </a:rPr>
              <a:t>All investments that earn a rate of return greater than 24% will be undertaken, those with lower rates of return will not, and the very last (marginal) investment undertaken will earn 24% exactly</a:t>
            </a:r>
            <a:endParaRPr lang="el-GR" altLang="en-US" sz="240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l-GR" altLang="en-US" sz="24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How do taxes affect investment?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In order to earn the hurdle rate of return identified above </a:t>
            </a:r>
            <a:r>
              <a:rPr lang="en-US" altLang="en-US" i="1"/>
              <a:t>after</a:t>
            </a:r>
            <a:r>
              <a:rPr lang="en-US" altLang="en-US"/>
              <a:t> the payment of taxes, an investment needs to earn a </a:t>
            </a:r>
            <a:r>
              <a:rPr lang="en-US" altLang="en-US" i="1"/>
              <a:t>higher</a:t>
            </a:r>
            <a:r>
              <a:rPr lang="en-US" altLang="en-US"/>
              <a:t> rate of return </a:t>
            </a:r>
            <a:r>
              <a:rPr lang="en-US" altLang="en-US" i="1"/>
              <a:t>before</a:t>
            </a:r>
            <a:r>
              <a:rPr lang="en-US" altLang="en-US"/>
              <a:t> the payment of taxes</a:t>
            </a:r>
          </a:p>
          <a:p>
            <a:pPr marL="609600" indent="-609600" eaLnBrk="1" hangingPunct="1"/>
            <a:endParaRPr lang="en-US" altLang="en-US"/>
          </a:p>
          <a:p>
            <a:pPr marL="990600" lvl="1" indent="-533400" eaLnBrk="1" hangingPunct="1"/>
            <a:r>
              <a:rPr lang="en-US" altLang="en-US"/>
              <a:t>This is how taxes can discourage investment</a:t>
            </a:r>
          </a:p>
          <a:p>
            <a:pPr marL="609600" indent="-609600" eaLnBrk="1" hangingPunct="1"/>
            <a:endParaRPr lang="en-US" altLang="en-US"/>
          </a:p>
          <a:p>
            <a:pPr marL="609600" indent="-609600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4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Let’s consider a simple Corporate Income Tax (CIT)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r-FR" altLang="en-US"/>
              <a:t>Rn = R</a:t>
            </a:r>
            <a:r>
              <a:rPr lang="fr-FR" altLang="en-US">
                <a:solidFill>
                  <a:schemeClr val="bg1"/>
                </a:solidFill>
              </a:rPr>
              <a:t>f</a:t>
            </a:r>
            <a:r>
              <a:rPr lang="fr-FR" altLang="en-US"/>
              <a:t> – </a:t>
            </a:r>
            <a:r>
              <a:rPr lang="en-US" altLang="en-US"/>
              <a:t>π + 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 should now be thought of as the </a:t>
            </a:r>
            <a:r>
              <a:rPr lang="en-US" altLang="en-US" i="1">
                <a:cs typeface="Arial" pitchFamily="34" charset="0"/>
              </a:rPr>
              <a:t>after-tax</a:t>
            </a:r>
            <a:r>
              <a:rPr lang="en-US" altLang="en-US">
                <a:cs typeface="Arial" pitchFamily="34" charset="0"/>
              </a:rPr>
              <a:t> hurdle rate of return</a:t>
            </a:r>
          </a:p>
          <a:p>
            <a:pPr marL="609600" indent="-609600" eaLnBrk="1" hangingPunct="1"/>
            <a:r>
              <a:rPr lang="en-US" altLang="en-US">
                <a:cs typeface="Arial" pitchFamily="34" charset="0"/>
              </a:rPr>
              <a:t>Thus Rn is the minimum rate of return that an investment must earn </a:t>
            </a:r>
            <a:r>
              <a:rPr lang="en-US" altLang="en-US" b="1" i="1">
                <a:cs typeface="Arial" pitchFamily="34" charset="0"/>
              </a:rPr>
              <a:t>after the payment of the CIT</a:t>
            </a:r>
          </a:p>
          <a:p>
            <a:pPr marL="609600" indent="-609600" eaLnBrk="1" hangingPunct="1"/>
            <a:r>
              <a:rPr lang="en-US" altLang="en-US">
                <a:cs typeface="Arial" pitchFamily="34" charset="0"/>
              </a:rPr>
              <a:t>In order to earn an after-tax rate of return of Rn, the investment must (usually) earn a higher before-tax rate of return</a:t>
            </a:r>
          </a:p>
          <a:p>
            <a:pPr marL="609600" indent="-609600" eaLnBrk="1" hangingPunct="1"/>
            <a:endParaRPr lang="en-US" altLang="en-US" b="1" i="1">
              <a:cs typeface="Arial" pitchFamily="34" charset="0"/>
            </a:endParaRPr>
          </a:p>
          <a:p>
            <a:pPr marL="609600" indent="-6096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2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The CIT affects the </a:t>
            </a:r>
            <a:r>
              <a:rPr lang="en-US" altLang="en-US" i="1">
                <a:cs typeface="Arial" pitchFamily="34" charset="0"/>
              </a:rPr>
              <a:t>before-tax</a:t>
            </a:r>
            <a:r>
              <a:rPr lang="en-US" altLang="en-US">
                <a:cs typeface="Arial" pitchFamily="34" charset="0"/>
              </a:rPr>
              <a:t> rate of return required to generate this </a:t>
            </a:r>
            <a:r>
              <a:rPr lang="en-US" altLang="en-US" i="1">
                <a:cs typeface="Arial" pitchFamily="34" charset="0"/>
              </a:rPr>
              <a:t>after-tax</a:t>
            </a:r>
            <a:r>
              <a:rPr lang="en-US" altLang="en-US">
                <a:cs typeface="Arial" pitchFamily="34" charset="0"/>
              </a:rPr>
              <a:t> hurdle rate of return in two ways:</a:t>
            </a:r>
          </a:p>
          <a:p>
            <a:pPr eaLnBrk="1" hangingPunct="1">
              <a:buFontTx/>
              <a:buAutoNum type="arabicPeriod"/>
            </a:pPr>
            <a:r>
              <a:rPr lang="en-US" altLang="en-US">
                <a:cs typeface="Arial" pitchFamily="34" charset="0"/>
              </a:rPr>
              <a:t>Lowers the revenues generated by the  investment by taxing those revenues</a:t>
            </a:r>
          </a:p>
          <a:p>
            <a:pPr eaLnBrk="1" hangingPunct="1">
              <a:buFontTx/>
              <a:buAutoNum type="arabicPeriod"/>
            </a:pPr>
            <a:r>
              <a:rPr lang="en-US" altLang="en-US">
                <a:cs typeface="Arial" pitchFamily="34" charset="0"/>
              </a:rPr>
              <a:t>Lowers the cost of the investment by allowing certain deductions and allowances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4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1. Lowers revenues generated by an investment by taxing those revenues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the CIT rate is u, in order to earn a rate of return of 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Rn=</a:t>
            </a:r>
            <a:r>
              <a:rPr lang="fr-FR" altLang="en-US"/>
              <a:t>(R– </a:t>
            </a:r>
            <a:r>
              <a:rPr lang="en-US" altLang="en-US"/>
              <a:t>π + 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 </a:t>
            </a:r>
            <a:r>
              <a:rPr lang="en-US" altLang="en-US" i="1">
                <a:cs typeface="Arial" pitchFamily="34" charset="0"/>
              </a:rPr>
              <a:t>after tax</a:t>
            </a:r>
          </a:p>
          <a:p>
            <a:pPr lvl="1" eaLnBrk="1" hangingPunct="1">
              <a:buFontTx/>
              <a:buNone/>
            </a:pPr>
            <a:endParaRPr lang="en-US" altLang="en-US" i="1">
              <a:cs typeface="Arial" pitchFamily="34" charset="0"/>
            </a:endParaRPr>
          </a:p>
          <a:p>
            <a:pPr eaLnBrk="1" hangingPunct="1"/>
            <a:r>
              <a:rPr lang="en-US" altLang="en-US">
                <a:cs typeface="Arial" pitchFamily="34" charset="0"/>
              </a:rPr>
              <a:t>Must earn a rate of return of</a:t>
            </a:r>
          </a:p>
          <a:p>
            <a:pPr eaLnBrk="1" hangingPunct="1"/>
            <a:endParaRPr lang="en-US" altLang="en-US">
              <a:cs typeface="Arial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Rg = </a:t>
            </a:r>
            <a:r>
              <a:rPr lang="fr-FR" altLang="en-US"/>
              <a:t>(R</a:t>
            </a:r>
            <a:r>
              <a:rPr lang="fr-FR" altLang="en-US">
                <a:solidFill>
                  <a:schemeClr val="bg1"/>
                </a:solidFill>
              </a:rPr>
              <a:t>f</a:t>
            </a:r>
            <a:r>
              <a:rPr lang="fr-FR" altLang="en-US"/>
              <a:t> – </a:t>
            </a:r>
            <a:r>
              <a:rPr lang="en-US" altLang="en-US"/>
              <a:t>π + 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 / </a:t>
            </a:r>
            <a:r>
              <a:rPr lang="en-US" altLang="en-US">
                <a:solidFill>
                  <a:srgbClr val="FF3300"/>
                </a:solidFill>
                <a:cs typeface="Arial" pitchFamily="34" charset="0"/>
              </a:rPr>
              <a:t>(1-u)</a:t>
            </a:r>
            <a:r>
              <a:rPr lang="en-US" altLang="en-US">
                <a:cs typeface="Arial" pitchFamily="34" charset="0"/>
              </a:rPr>
              <a:t> </a:t>
            </a:r>
            <a:r>
              <a:rPr lang="en-US" altLang="en-US" i="1">
                <a:cs typeface="Arial" pitchFamily="34" charset="0"/>
              </a:rPr>
              <a:t>before tax</a:t>
            </a:r>
          </a:p>
        </p:txBody>
      </p:sp>
    </p:spTree>
    <p:extLst>
      <p:ext uri="{BB962C8B-B14F-4D97-AF65-F5344CB8AC3E}">
        <p14:creationId xmlns:p14="http://schemas.microsoft.com/office/powerpoint/2010/main" val="22335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Using the previous numbers, if the CIT rate is 30% (u=.30) and given that we are ignoring deductions for a minute, then this is basically like a gross revenue (turnover) tax and the before-tax rate of return required to generate the required after-tax rate of return is: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cs typeface="Arial" pitchFamily="34" charset="0"/>
              </a:rPr>
              <a:t>   Rg  = </a:t>
            </a:r>
            <a:r>
              <a:rPr lang="fr-FR" altLang="en-US" sz="2800"/>
              <a:t>(R</a:t>
            </a:r>
            <a:r>
              <a:rPr lang="fr-FR" altLang="en-US" sz="2800">
                <a:solidFill>
                  <a:schemeClr val="bg1"/>
                </a:solidFill>
              </a:rPr>
              <a:t>f</a:t>
            </a:r>
            <a:r>
              <a:rPr lang="fr-FR" altLang="en-US" sz="2800"/>
              <a:t> – </a:t>
            </a:r>
            <a:r>
              <a:rPr lang="en-US" altLang="en-US" sz="2800"/>
              <a:t>π + </a:t>
            </a:r>
            <a:r>
              <a:rPr lang="el-GR" altLang="en-US" sz="2800">
                <a:cs typeface="Arial" pitchFamily="34" charset="0"/>
              </a:rPr>
              <a:t>δ</a:t>
            </a:r>
            <a:r>
              <a:rPr lang="en-US" altLang="en-US" sz="2800">
                <a:cs typeface="Arial" pitchFamily="34" charset="0"/>
              </a:rPr>
              <a:t>)/(1-u)</a:t>
            </a:r>
          </a:p>
          <a:p>
            <a:pPr lvl="2" eaLnBrk="1" hangingPunct="1">
              <a:buFontTx/>
              <a:buNone/>
            </a:pPr>
            <a:r>
              <a:rPr lang="en-US" altLang="en-US" sz="2800">
                <a:cs typeface="Arial" pitchFamily="34" charset="0"/>
              </a:rPr>
              <a:t>= .24/(1-.30)</a:t>
            </a:r>
          </a:p>
          <a:p>
            <a:pPr lvl="2" eaLnBrk="1" hangingPunct="1">
              <a:buFontTx/>
              <a:buNone/>
            </a:pPr>
            <a:r>
              <a:rPr lang="en-US" altLang="en-US" sz="2800">
                <a:cs typeface="Arial" pitchFamily="34" charset="0"/>
              </a:rPr>
              <a:t>= .343 or 34.3%</a:t>
            </a:r>
          </a:p>
        </p:txBody>
      </p:sp>
    </p:spTree>
    <p:extLst>
      <p:ext uri="{BB962C8B-B14F-4D97-AF65-F5344CB8AC3E}">
        <p14:creationId xmlns:p14="http://schemas.microsoft.com/office/powerpoint/2010/main" val="38147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So, in order to earn the required after-tax hurdle rate of return of 24% an investment subject to this sort of tax on gross revenue (turnover), with no deductions, would have to earn a before-tax rate of return of 34.3%</a:t>
            </a:r>
          </a:p>
        </p:txBody>
      </p:sp>
    </p:spTree>
    <p:extLst>
      <p:ext uri="{BB962C8B-B14F-4D97-AF65-F5344CB8AC3E}">
        <p14:creationId xmlns:p14="http://schemas.microsoft.com/office/powerpoint/2010/main" val="396619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What does this do to our picture?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371600" y="1295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371600" y="5943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371600" y="1981200"/>
            <a:ext cx="59436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371600" y="4495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28600" y="1219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Rate of Return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Investment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5626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4102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Im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04800" y="4343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Rn=.24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81000" y="2362200"/>
            <a:ext cx="858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/>
              <a:t>Rg=.343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4419600" y="2971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019800" y="2362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Before-tax investment schedule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>
            <a:off x="1600200" y="2286000"/>
            <a:ext cx="1447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124200" y="12954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After-tax investment  schedule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2362200" y="6172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1371600" y="3810000"/>
            <a:ext cx="2895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286000" y="2514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13716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057400" y="5943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Ig</a:t>
            </a:r>
          </a:p>
        </p:txBody>
      </p:sp>
    </p:spTree>
    <p:extLst>
      <p:ext uri="{BB962C8B-B14F-4D97-AF65-F5344CB8AC3E}">
        <p14:creationId xmlns:p14="http://schemas.microsoft.com/office/powerpoint/2010/main" val="29644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/>
      <p:bldP spid="29706" grpId="0"/>
      <p:bldP spid="29707" grpId="0"/>
      <p:bldP spid="29709" grpId="0"/>
      <p:bldP spid="29711" grpId="0" animBg="1"/>
      <p:bldP spid="29712" grpId="0"/>
      <p:bldP spid="29713" grpId="0" animBg="1"/>
      <p:bldP spid="29714" grpId="0"/>
      <p:bldP spid="29715" grpId="0" animBg="1"/>
      <p:bldP spid="29717" grpId="0" animBg="1"/>
      <p:bldP spid="29718" grpId="0" animBg="1"/>
      <p:bldP spid="29719" grpId="0" animBg="1"/>
      <p:bldP spid="297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/>
              <a:t>The impact of business taxes on investment is one of the most important issues in tax policy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/>
              <a:t>The issue is complicated by the fact that tax regimes are very complicated, and differ substantially across jurisdictions and types of capital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/>
              <a:t>Cannot just compare statutory tax rates, but rather must incorporate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Tax depreciation (write-off) rates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Special investment credits and allowances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Other taxes on business capital – property taxes, capital taxes, turnover taxes, capital transfer taxes, etc.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Tax holidays</a:t>
            </a:r>
          </a:p>
        </p:txBody>
      </p:sp>
    </p:spTree>
    <p:extLst>
      <p:ext uri="{BB962C8B-B14F-4D97-AF65-F5344CB8AC3E}">
        <p14:creationId xmlns:p14="http://schemas.microsoft.com/office/powerpoint/2010/main" val="1088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/>
              <a:t>2.  But a CIT also allows deductions associated with the cost of the investment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/>
            <a:r>
              <a:rPr lang="en-US" altLang="en-US"/>
              <a:t>Two basic kinds of deductions:</a:t>
            </a:r>
          </a:p>
          <a:p>
            <a:pPr marL="812800" indent="-812800" eaLnBrk="1" hangingPunct="1">
              <a:buFontTx/>
              <a:buAutoNum type="romanUcPeriod"/>
            </a:pPr>
            <a:r>
              <a:rPr lang="en-US" altLang="en-US"/>
              <a:t>Depreciation deductions and allowances associated with the capital expenditure</a:t>
            </a:r>
          </a:p>
          <a:p>
            <a:pPr marL="812800" indent="-812800" eaLnBrk="1" hangingPunct="1">
              <a:buFontTx/>
              <a:buAutoNum type="romanUcPeriod"/>
            </a:pPr>
            <a:r>
              <a:rPr lang="en-US" altLang="en-US"/>
              <a:t>Deductions for interest payments on any debt used to finance the investment</a:t>
            </a:r>
          </a:p>
        </p:txBody>
      </p:sp>
    </p:spTree>
    <p:extLst>
      <p:ext uri="{BB962C8B-B14F-4D97-AF65-F5344CB8AC3E}">
        <p14:creationId xmlns:p14="http://schemas.microsoft.com/office/powerpoint/2010/main" val="6893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Depreciation deductions and allowances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a $1 capital expenditure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Initial investment allowance at the rate </a:t>
            </a:r>
            <a:r>
              <a:rPr lang="el-GR" altLang="en-US">
                <a:cs typeface="Arial" pitchFamily="34" charset="0"/>
              </a:rPr>
              <a:t>θ</a:t>
            </a:r>
            <a:endParaRPr lang="en-US" altLang="en-US">
              <a:cs typeface="Arial" pitchFamily="34" charset="0"/>
            </a:endParaRPr>
          </a:p>
          <a:p>
            <a:pPr eaLnBrk="1" hangingPunct="1"/>
            <a:endParaRPr lang="en-US" altLang="en-US">
              <a:cs typeface="Arial" pitchFamily="34" charset="0"/>
            </a:endParaRPr>
          </a:p>
          <a:p>
            <a:pPr eaLnBrk="1" hangingPunct="1"/>
            <a:r>
              <a:rPr lang="en-US" altLang="en-US">
                <a:cs typeface="Arial" pitchFamily="34" charset="0"/>
              </a:rPr>
              <a:t>Declining balance depreciation on the balance at the rate </a:t>
            </a:r>
            <a:r>
              <a:rPr lang="el-GR" altLang="en-US">
                <a:cs typeface="Arial" pitchFamily="34" charset="0"/>
              </a:rPr>
              <a:t>𝛿</a:t>
            </a:r>
            <a:endParaRPr lang="en-US" altLang="en-US">
              <a:cs typeface="Arial" pitchFamily="34" charset="0"/>
            </a:endParaRPr>
          </a:p>
          <a:p>
            <a:pPr eaLnBrk="1" hangingPunct="1"/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of deductions</a:t>
            </a:r>
          </a:p>
        </p:txBody>
      </p:sp>
      <p:graphicFrame>
        <p:nvGraphicFramePr>
          <p:cNvPr id="35894" name="Group 54"/>
          <p:cNvGraphicFramePr>
            <a:graphicFrameLocks noGrp="1"/>
          </p:cNvGraphicFramePr>
          <p:nvPr>
            <p:ph type="tbl" idx="1"/>
          </p:nvPr>
        </p:nvGraphicFramePr>
        <p:xfrm>
          <a:off x="381000" y="1524000"/>
          <a:ext cx="8229600" cy="3362324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Deduction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Undepreciated Capital Cost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)=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)(1-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𝛿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 . 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. 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3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present value terms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The </a:t>
            </a:r>
            <a:r>
              <a:rPr lang="en-US" altLang="en-US" i="1">
                <a:cs typeface="Arial" pitchFamily="34" charset="0"/>
              </a:rPr>
              <a:t>present discounted value</a:t>
            </a:r>
            <a:r>
              <a:rPr lang="en-US" altLang="en-US">
                <a:cs typeface="Arial" pitchFamily="34" charset="0"/>
              </a:rPr>
              <a:t> of the allowance and the depreciation deductions on the $1 expenditure is:</a:t>
            </a:r>
          </a:p>
          <a:p>
            <a:pPr eaLnBrk="1" hangingPunct="1"/>
            <a:endParaRPr lang="en-US" altLang="en-US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Z =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 +(1-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){ 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 + 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(1-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)/(1+R)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		+ 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(1-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)</a:t>
            </a:r>
            <a:r>
              <a:rPr lang="en-US" altLang="en-US" baseline="30000">
                <a:cs typeface="Arial" pitchFamily="34" charset="0"/>
              </a:rPr>
              <a:t>2</a:t>
            </a:r>
            <a:r>
              <a:rPr lang="en-US" altLang="en-US">
                <a:cs typeface="Arial" pitchFamily="34" charset="0"/>
              </a:rPr>
              <a:t>/(1+R)</a:t>
            </a:r>
            <a:r>
              <a:rPr lang="en-US" altLang="en-US" baseline="30000">
                <a:cs typeface="Arial" pitchFamily="34" charset="0"/>
              </a:rPr>
              <a:t>2 </a:t>
            </a:r>
            <a:r>
              <a:rPr lang="en-US" altLang="en-US">
                <a:cs typeface="Arial" pitchFamily="34" charset="0"/>
              </a:rPr>
              <a:t>+ . . .}</a:t>
            </a:r>
          </a:p>
          <a:p>
            <a:pPr lvl="1" eaLnBrk="1" hangingPunct="1">
              <a:buFontTx/>
              <a:buNone/>
            </a:pPr>
            <a:endParaRPr lang="en-US" altLang="en-US">
              <a:cs typeface="Arial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Z =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 + (1-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)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/(R+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)</a:t>
            </a:r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this do to Rg?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investment allowance and depreciation deductions are deducted at the CIT rate 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This lowers the cost of the investment by uZ because it offsets the taxes on the revenues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after-tax cost of a $1 investment expenditure is therefore $(1-uZ)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before-tax rate of return Rg required to generate the after-tax hurdle rate of return Rn is now: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cs typeface="Arial" pitchFamily="34" charset="0"/>
              </a:rPr>
              <a:t>			Rg = </a:t>
            </a:r>
            <a:r>
              <a:rPr lang="fr-FR" altLang="en-US"/>
              <a:t>(R</a:t>
            </a:r>
            <a:r>
              <a:rPr lang="fr-FR" altLang="en-US">
                <a:solidFill>
                  <a:schemeClr val="bg1"/>
                </a:solidFill>
              </a:rPr>
              <a:t>f</a:t>
            </a:r>
            <a:r>
              <a:rPr lang="fr-FR" altLang="en-US"/>
              <a:t> – </a:t>
            </a:r>
            <a:r>
              <a:rPr lang="en-US" altLang="en-US"/>
              <a:t>π + 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 </a:t>
            </a:r>
            <a:r>
              <a:rPr lang="en-US" altLang="en-US">
                <a:solidFill>
                  <a:srgbClr val="FF3300"/>
                </a:solidFill>
                <a:cs typeface="Arial" pitchFamily="34" charset="0"/>
              </a:rPr>
              <a:t>(1-uZ)</a:t>
            </a:r>
            <a:r>
              <a:rPr lang="en-US" altLang="en-US">
                <a:cs typeface="Arial" pitchFamily="34" charset="0"/>
              </a:rPr>
              <a:t> /(1-u)</a:t>
            </a:r>
          </a:p>
        </p:txBody>
      </p:sp>
    </p:spTree>
    <p:extLst>
      <p:ext uri="{BB962C8B-B14F-4D97-AF65-F5344CB8AC3E}">
        <p14:creationId xmlns:p14="http://schemas.microsoft.com/office/powerpoint/2010/main" val="369048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Two things happening to </a:t>
            </a:r>
            <a:br>
              <a:rPr lang="en-US" altLang="en-US" sz="4000"/>
            </a:br>
            <a:r>
              <a:rPr lang="en-US" altLang="en-US" sz="3200">
                <a:solidFill>
                  <a:schemeClr val="tx1"/>
                </a:solidFill>
                <a:cs typeface="Arial" pitchFamily="34" charset="0"/>
              </a:rPr>
              <a:t>Rg = </a:t>
            </a:r>
            <a:r>
              <a:rPr lang="fr-FR" altLang="en-US" sz="3200">
                <a:solidFill>
                  <a:schemeClr val="tx1"/>
                </a:solidFill>
              </a:rPr>
              <a:t>(R – </a:t>
            </a:r>
            <a:r>
              <a:rPr lang="en-US" altLang="en-US" sz="3200">
                <a:solidFill>
                  <a:schemeClr val="tx1"/>
                </a:solidFill>
              </a:rPr>
              <a:t>π + </a:t>
            </a:r>
            <a:r>
              <a:rPr lang="el-GR" altLang="en-US" sz="3200">
                <a:solidFill>
                  <a:schemeClr val="tx1"/>
                </a:solidFill>
                <a:cs typeface="Arial" pitchFamily="34" charset="0"/>
              </a:rPr>
              <a:t>δ</a:t>
            </a:r>
            <a:r>
              <a:rPr lang="en-US" altLang="en-US" sz="3200">
                <a:solidFill>
                  <a:schemeClr val="tx1"/>
                </a:solidFill>
                <a:cs typeface="Arial" pitchFamily="34" charset="0"/>
              </a:rPr>
              <a:t>) (1-uZ) /(1-u)</a:t>
            </a:r>
            <a:br>
              <a:rPr lang="en-US" altLang="en-US">
                <a:solidFill>
                  <a:schemeClr val="tx1"/>
                </a:solidFill>
                <a:cs typeface="Arial" pitchFamily="34" charset="0"/>
              </a:rPr>
            </a:br>
            <a:endParaRPr lang="en-US" alt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taxation of the revenues generated by the investment </a:t>
            </a:r>
            <a:r>
              <a:rPr lang="en-US" altLang="en-US" b="1" i="1"/>
              <a:t>raises</a:t>
            </a:r>
            <a:r>
              <a:rPr lang="en-US" altLang="en-US"/>
              <a:t> the required before-tax rate of return (dividing by 1-u)</a:t>
            </a:r>
          </a:p>
          <a:p>
            <a:pPr eaLnBrk="1" hangingPunct="1"/>
            <a:r>
              <a:rPr lang="en-US" altLang="en-US"/>
              <a:t>The deduction of capital costs in the form of the investment allowance and depreciation </a:t>
            </a:r>
            <a:r>
              <a:rPr lang="en-US" altLang="en-US" b="1" i="1"/>
              <a:t>lowers</a:t>
            </a:r>
            <a:r>
              <a:rPr lang="en-US" altLang="en-US"/>
              <a:t> the required before-tax rate of return (multiplying by 1-uZ)</a:t>
            </a:r>
          </a:p>
          <a:p>
            <a:pPr eaLnBrk="1" hangingPunct="1"/>
            <a:r>
              <a:rPr lang="en-US" altLang="en-US"/>
              <a:t>Which one dominates?</a:t>
            </a:r>
          </a:p>
        </p:txBody>
      </p:sp>
    </p:spTree>
    <p:extLst>
      <p:ext uri="{BB962C8B-B14F-4D97-AF65-F5344CB8AC3E}">
        <p14:creationId xmlns:p14="http://schemas.microsoft.com/office/powerpoint/2010/main" val="34794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pPr eaLnBrk="1" hangingPunct="1"/>
            <a:r>
              <a:rPr lang="en-US" altLang="en-US"/>
              <a:t>i = </a:t>
            </a:r>
            <a:r>
              <a:rPr lang="el-GR" altLang="en-US">
                <a:cs typeface="Arial" pitchFamily="34" charset="0"/>
              </a:rPr>
              <a:t>ρ</a:t>
            </a:r>
            <a:r>
              <a:rPr lang="en-US" altLang="en-US">
                <a:cs typeface="Arial" pitchFamily="34" charset="0"/>
              </a:rPr>
              <a:t> = R = </a:t>
            </a:r>
            <a:r>
              <a:rPr lang="en-US" altLang="en-US"/>
              <a:t>.08</a:t>
            </a:r>
            <a:endParaRPr lang="el-GR" altLang="en-US">
              <a:cs typeface="Arial" pitchFamily="34" charset="0"/>
            </a:endParaRPr>
          </a:p>
          <a:p>
            <a:pPr eaLnBrk="1" hangingPunct="1"/>
            <a:r>
              <a:rPr lang="el-GR" altLang="en-US">
                <a:cs typeface="Arial" pitchFamily="34" charset="0"/>
              </a:rPr>
              <a:t>π</a:t>
            </a:r>
            <a:r>
              <a:rPr lang="en-US" altLang="en-US">
                <a:cs typeface="Arial" pitchFamily="34" charset="0"/>
              </a:rPr>
              <a:t> = .04</a:t>
            </a:r>
          </a:p>
          <a:p>
            <a:pPr eaLnBrk="1" hangingPunct="1"/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 = .20</a:t>
            </a:r>
          </a:p>
          <a:p>
            <a:pPr eaLnBrk="1" hangingPunct="1"/>
            <a:r>
              <a:rPr lang="en-US" altLang="en-US">
                <a:cs typeface="Arial" pitchFamily="34" charset="0"/>
              </a:rPr>
              <a:t>u = .30</a:t>
            </a:r>
          </a:p>
          <a:p>
            <a:pPr eaLnBrk="1" hangingPunct="1"/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 = .50</a:t>
            </a:r>
          </a:p>
          <a:p>
            <a:pPr eaLnBrk="1" hangingPunct="1"/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 = .25</a:t>
            </a:r>
            <a:endParaRPr lang="el-GR" altLang="en-US">
              <a:cs typeface="Arial" pitchFamily="34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600200"/>
            <a:ext cx="5181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 </a:t>
            </a:r>
            <a:r>
              <a:rPr lang="en-US" altLang="en-US" sz="2400">
                <a:cs typeface="Arial" pitchFamily="34" charset="0"/>
              </a:rPr>
              <a:t>Z = </a:t>
            </a:r>
            <a:r>
              <a:rPr lang="el-GR" altLang="en-US" sz="2400">
                <a:cs typeface="Arial" pitchFamily="34" charset="0"/>
              </a:rPr>
              <a:t>θ</a:t>
            </a:r>
            <a:r>
              <a:rPr lang="en-US" altLang="en-US" sz="2400">
                <a:cs typeface="Arial" pitchFamily="34" charset="0"/>
              </a:rPr>
              <a:t> + (1-</a:t>
            </a:r>
            <a:r>
              <a:rPr lang="el-GR" altLang="en-US" sz="2400">
                <a:cs typeface="Arial" pitchFamily="34" charset="0"/>
              </a:rPr>
              <a:t>θ</a:t>
            </a:r>
            <a:r>
              <a:rPr lang="en-US" altLang="en-US" sz="2400">
                <a:cs typeface="Arial" pitchFamily="34" charset="0"/>
              </a:rPr>
              <a:t>)</a:t>
            </a:r>
            <a:r>
              <a:rPr lang="el-GR" altLang="en-US" sz="2400">
                <a:cs typeface="Arial" pitchFamily="34" charset="0"/>
              </a:rPr>
              <a:t>𝛿</a:t>
            </a:r>
            <a:r>
              <a:rPr lang="en-US" altLang="en-US" sz="2400">
                <a:cs typeface="Arial" pitchFamily="34" charset="0"/>
              </a:rPr>
              <a:t>/(R+</a:t>
            </a:r>
            <a:r>
              <a:rPr lang="el-GR" altLang="en-US" sz="2400">
                <a:cs typeface="Arial" pitchFamily="34" charset="0"/>
              </a:rPr>
              <a:t>𝛿</a:t>
            </a:r>
            <a:r>
              <a:rPr lang="en-US" altLang="en-US" sz="2400">
                <a:cs typeface="Arial" pitchFamily="34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= .5+(1-.5).25/(.08+.25)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= .879</a:t>
            </a:r>
          </a:p>
          <a:p>
            <a:pPr lvl="1" eaLnBrk="1" hangingPunct="1">
              <a:buFontTx/>
              <a:buNone/>
            </a:pPr>
            <a:endParaRPr lang="en-US" altLang="en-US">
              <a:cs typeface="Arial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uZ = .3(.879)=.264</a:t>
            </a:r>
          </a:p>
          <a:p>
            <a:pPr lvl="1" eaLnBrk="1" hangingPunct="1">
              <a:buFontTx/>
              <a:buNone/>
            </a:pPr>
            <a:endParaRPr lang="en-US" altLang="en-US">
              <a:cs typeface="Arial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Rg = </a:t>
            </a:r>
            <a:r>
              <a:rPr lang="fr-FR" altLang="en-US"/>
              <a:t>(R</a:t>
            </a:r>
            <a:r>
              <a:rPr lang="fr-FR" altLang="en-US">
                <a:solidFill>
                  <a:schemeClr val="bg1"/>
                </a:solidFill>
              </a:rPr>
              <a:t>f</a:t>
            </a:r>
            <a:r>
              <a:rPr lang="fr-FR" altLang="en-US"/>
              <a:t> – </a:t>
            </a:r>
            <a:r>
              <a:rPr lang="en-US" altLang="en-US"/>
              <a:t>π + 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)(1-uZ)/(1-u)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      = (.08-.04+.2)(1-.264)/(1-.3)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	 = .252 or 25.2%</a:t>
            </a:r>
          </a:p>
        </p:txBody>
      </p:sp>
    </p:spTree>
    <p:extLst>
      <p:ext uri="{BB962C8B-B14F-4D97-AF65-F5344CB8AC3E}">
        <p14:creationId xmlns:p14="http://schemas.microsoft.com/office/powerpoint/2010/main" val="21612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this mean?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that we’ve allowed for some deductions associated with the capital expenditure</a:t>
            </a:r>
          </a:p>
          <a:p>
            <a:pPr lvl="1" eaLnBrk="1" hangingPunct="1"/>
            <a:r>
              <a:rPr lang="en-US" altLang="en-US"/>
              <a:t>in order to earn the after-tax required hurdle rate of return of 24%, a marginal investment must earn a before-tax rate of return of 25.2%</a:t>
            </a:r>
          </a:p>
          <a:p>
            <a:pPr lvl="1" eaLnBrk="1" hangingPunct="1"/>
            <a:r>
              <a:rPr lang="en-US" altLang="en-US"/>
              <a:t>Compare this to the Rg of 34.3% when we didn’t allow any deductions and just taxed turnover</a:t>
            </a:r>
          </a:p>
        </p:txBody>
      </p:sp>
    </p:spTree>
    <p:extLst>
      <p:ext uri="{BB962C8B-B14F-4D97-AF65-F5344CB8AC3E}">
        <p14:creationId xmlns:p14="http://schemas.microsoft.com/office/powerpoint/2010/main" val="39705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picture again . . .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371600" y="1295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371600" y="5943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371600" y="1981200"/>
            <a:ext cx="59436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371600" y="4495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8600" y="1219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Rate of Return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Investment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5626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4102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Im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04800" y="4343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Rn=.24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81000" y="2362200"/>
            <a:ext cx="858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/>
              <a:t>Rg=.343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4419600" y="2667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19800" y="2362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Before-tax investment schedule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1600200" y="1828800"/>
            <a:ext cx="1600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124200" y="1295400"/>
            <a:ext cx="1371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After-tax investment  schedule for turnover tax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1371600" y="3810000"/>
            <a:ext cx="2895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286000" y="2514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13716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057400" y="5943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Ig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1371600" y="2743200"/>
            <a:ext cx="48006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flipH="1">
            <a:off x="3048000" y="1676400"/>
            <a:ext cx="2743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5715000" y="12192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After-tax investment schedule for CIT</a:t>
            </a:r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4114800" y="3657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H="1">
            <a:off x="1371600" y="3657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304800" y="35052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/>
              <a:t>Rg’=.252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3886200" y="6019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Ig’</a:t>
            </a:r>
          </a:p>
        </p:txBody>
      </p:sp>
    </p:spTree>
    <p:extLst>
      <p:ext uri="{BB962C8B-B14F-4D97-AF65-F5344CB8AC3E}">
        <p14:creationId xmlns:p14="http://schemas.microsoft.com/office/powerpoint/2010/main" val="5871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4" grpId="0" animBg="1"/>
      <p:bldP spid="43017" grpId="0" animBg="1"/>
      <p:bldP spid="43018" grpId="0"/>
      <p:bldP spid="43019" grpId="0"/>
      <p:bldP spid="43020" grpId="0"/>
      <p:bldP spid="43021" grpId="0" animBg="1"/>
      <p:bldP spid="43022" grpId="0"/>
      <p:bldP spid="43023" grpId="0" animBg="1"/>
      <p:bldP spid="43024" grpId="0"/>
      <p:bldP spid="43026" grpId="0" animBg="1"/>
      <p:bldP spid="43027" grpId="0" animBg="1"/>
      <p:bldP spid="43028" grpId="0" animBg="1"/>
      <p:bldP spid="43029" grpId="0"/>
      <p:bldP spid="43030" grpId="0" animBg="1"/>
      <p:bldP spid="43031" grpId="0" animBg="1"/>
      <p:bldP spid="43032" grpId="0"/>
      <p:bldP spid="43033" grpId="0" animBg="1"/>
      <p:bldP spid="43034" grpId="0" animBg="1"/>
      <p:bldP spid="43035" grpId="0"/>
      <p:bldP spid="430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The Marginal Effective Tax Rate (METR) on Capital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Measures the share of the before-tax rate of return that is required to pay the taxes generated by the investment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slight complication is that it is standard to express Rg and Rn net of depreciation:</a:t>
            </a:r>
          </a:p>
          <a:p>
            <a:pPr eaLnBrk="1" hangingPunct="1">
              <a:buFontTx/>
              <a:buNone/>
            </a:pPr>
            <a:r>
              <a:rPr lang="en-US" altLang="en-US"/>
              <a:t>		METR = {(Rg-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/>
              <a:t>) - (Rn-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)} / {Rg-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/>
              <a:t>		METR = {Rg - Rn</a:t>
            </a:r>
            <a:r>
              <a:rPr lang="en-US" altLang="en-US">
                <a:cs typeface="Arial" pitchFamily="34" charset="0"/>
              </a:rPr>
              <a:t>} / {Rg-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}</a:t>
            </a:r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cont.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The key elements of the business tax system as it relates to capital investment can be summarized in a measure called the</a:t>
            </a:r>
            <a:r>
              <a:rPr lang="en-US" altLang="en-US" i="1"/>
              <a:t> Marginal Effective Tax Rate</a:t>
            </a:r>
            <a:r>
              <a:rPr lang="en-US" altLang="en-US"/>
              <a:t> (METR) on capital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The METR is a summary measure of the </a:t>
            </a:r>
            <a:r>
              <a:rPr lang="en-US" altLang="en-US" u="sng"/>
              <a:t>effective</a:t>
            </a:r>
            <a:r>
              <a:rPr lang="en-US" altLang="en-US"/>
              <a:t> rate of tax imposed on the rate of return (ROR) generated by the last, or </a:t>
            </a:r>
            <a:r>
              <a:rPr lang="en-US" altLang="en-US" u="sng"/>
              <a:t>marginal</a:t>
            </a:r>
            <a:r>
              <a:rPr lang="en-US" altLang="en-US"/>
              <a:t>, unit of capital a firm invests in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8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 = .24</a:t>
            </a:r>
          </a:p>
          <a:p>
            <a:pPr eaLnBrk="1" hangingPunct="1"/>
            <a:r>
              <a:rPr lang="en-US" altLang="en-US"/>
              <a:t>Rg = .252</a:t>
            </a:r>
          </a:p>
          <a:p>
            <a:pPr eaLnBrk="1" hangingPunct="1"/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 = .20</a:t>
            </a:r>
          </a:p>
          <a:p>
            <a:pPr eaLnBrk="1" hangingPunct="1">
              <a:buFontTx/>
              <a:buNone/>
            </a:pPr>
            <a:r>
              <a:rPr lang="en-US" altLang="en-US"/>
              <a:t>	METR = {Rg - Rn</a:t>
            </a:r>
            <a:r>
              <a:rPr lang="en-US" altLang="en-US">
                <a:cs typeface="Arial" pitchFamily="34" charset="0"/>
              </a:rPr>
              <a:t>} / {Rg-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           = {.252 - .24} / {.252-.20}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	      = .012/.052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itchFamily="34" charset="0"/>
              </a:rPr>
              <a:t>		      = .2307 or about 23%</a:t>
            </a:r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this mean?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METR of 23% means that taxes account for 23% of the before-tax (net of depreciation) rate of return on a marginal investment (one that just generates the required after-tax hurdle rate of return)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23% of the before-tax rate of return on a marginal investment is needed to cover its taxes</a:t>
            </a:r>
          </a:p>
        </p:txBody>
      </p:sp>
    </p:spTree>
    <p:extLst>
      <p:ext uri="{BB962C8B-B14F-4D97-AF65-F5344CB8AC3E}">
        <p14:creationId xmlns:p14="http://schemas.microsoft.com/office/powerpoint/2010/main" val="22273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about interest deductions?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Say a fraction </a:t>
            </a:r>
            <a:r>
              <a:rPr lang="el-GR" altLang="en-US">
                <a:cs typeface="Arial" pitchFamily="34" charset="0"/>
              </a:rPr>
              <a:t>β</a:t>
            </a:r>
            <a:r>
              <a:rPr lang="en-US" altLang="en-US">
                <a:cs typeface="Arial" pitchFamily="34" charset="0"/>
              </a:rPr>
              <a:t> of the investment is financed by debt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itchFamily="34" charset="0"/>
              </a:rPr>
              <a:t>If interest on that debt is tax deductible, the after-tax cost of financing the investment becomes: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cs typeface="Arial" pitchFamily="34" charset="0"/>
              </a:rPr>
              <a:t>		Rf = </a:t>
            </a:r>
            <a:r>
              <a:rPr lang="el-GR" altLang="en-US">
                <a:cs typeface="Arial" pitchFamily="34" charset="0"/>
              </a:rPr>
              <a:t>β</a:t>
            </a:r>
            <a:r>
              <a:rPr lang="en-US" altLang="en-US">
                <a:cs typeface="Arial" pitchFamily="34" charset="0"/>
              </a:rPr>
              <a:t>i </a:t>
            </a:r>
            <a:r>
              <a:rPr lang="en-US" altLang="en-US">
                <a:solidFill>
                  <a:srgbClr val="FF3300"/>
                </a:solidFill>
                <a:cs typeface="Arial" pitchFamily="34" charset="0"/>
              </a:rPr>
              <a:t>(1-u)</a:t>
            </a:r>
            <a:r>
              <a:rPr lang="en-US" altLang="en-US">
                <a:cs typeface="Arial" pitchFamily="34" charset="0"/>
              </a:rPr>
              <a:t> + (1-</a:t>
            </a:r>
            <a:r>
              <a:rPr lang="el-GR" altLang="en-US">
                <a:cs typeface="Arial" pitchFamily="34" charset="0"/>
              </a:rPr>
              <a:t>β</a:t>
            </a:r>
            <a:r>
              <a:rPr lang="en-US" altLang="en-US">
                <a:cs typeface="Arial" pitchFamily="34" charset="0"/>
              </a:rPr>
              <a:t>)</a:t>
            </a:r>
            <a:r>
              <a:rPr lang="el-GR" altLang="en-US">
                <a:cs typeface="Arial" pitchFamily="34" charset="0"/>
              </a:rPr>
              <a:t>ρ</a:t>
            </a:r>
            <a:endParaRPr lang="en-US" altLang="en-US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cs typeface="Arial" pitchFamily="34" charset="0"/>
              </a:rPr>
              <a:t>Replace R with Rf in the Rg equation</a:t>
            </a:r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en-US" sz="2800">
                <a:cs typeface="Arial" pitchFamily="34" charset="0"/>
              </a:rPr>
              <a:t>β</a:t>
            </a:r>
            <a:r>
              <a:rPr lang="en-US" altLang="en-US" sz="2800">
                <a:cs typeface="Arial" pitchFamily="34" charset="0"/>
              </a:rPr>
              <a:t> = .4</a:t>
            </a:r>
          </a:p>
          <a:p>
            <a:pPr eaLnBrk="1" hangingPunct="1"/>
            <a:r>
              <a:rPr lang="en-US" altLang="en-US" sz="2800">
                <a:cs typeface="Arial" pitchFamily="34" charset="0"/>
              </a:rPr>
              <a:t>i = </a:t>
            </a:r>
            <a:r>
              <a:rPr lang="el-GR" altLang="en-US" sz="2800">
                <a:cs typeface="Arial" pitchFamily="34" charset="0"/>
              </a:rPr>
              <a:t>ρ</a:t>
            </a:r>
            <a:r>
              <a:rPr lang="en-US" altLang="en-US" sz="2800">
                <a:cs typeface="Arial" pitchFamily="34" charset="0"/>
              </a:rPr>
              <a:t> = .08</a:t>
            </a:r>
          </a:p>
          <a:p>
            <a:pPr eaLnBrk="1" hangingPunct="1"/>
            <a:r>
              <a:rPr lang="en-US" altLang="en-US" sz="2800">
                <a:cs typeface="Arial" pitchFamily="34" charset="0"/>
              </a:rPr>
              <a:t>u = .3</a:t>
            </a:r>
          </a:p>
          <a:p>
            <a:pPr eaLnBrk="1" hangingPunct="1"/>
            <a:r>
              <a:rPr lang="en-US" altLang="en-US" sz="2800">
                <a:cs typeface="Arial" pitchFamily="34" charset="0"/>
              </a:rPr>
              <a:t>Then Rf = </a:t>
            </a:r>
            <a:r>
              <a:rPr lang="el-GR" altLang="en-US">
                <a:cs typeface="Arial" pitchFamily="34" charset="0"/>
              </a:rPr>
              <a:t>β</a:t>
            </a:r>
            <a:r>
              <a:rPr lang="en-US" altLang="en-US">
                <a:cs typeface="Arial" pitchFamily="34" charset="0"/>
              </a:rPr>
              <a:t>i(1-u)+(1-</a:t>
            </a:r>
            <a:r>
              <a:rPr lang="el-GR" altLang="en-US">
                <a:cs typeface="Arial" pitchFamily="34" charset="0"/>
              </a:rPr>
              <a:t>β</a:t>
            </a:r>
            <a:r>
              <a:rPr lang="en-US" altLang="en-US">
                <a:cs typeface="Arial" pitchFamily="34" charset="0"/>
              </a:rPr>
              <a:t>)</a:t>
            </a:r>
            <a:r>
              <a:rPr lang="el-GR" altLang="en-US">
                <a:cs typeface="Arial" pitchFamily="34" charset="0"/>
              </a:rPr>
              <a:t>ρ</a:t>
            </a:r>
            <a:r>
              <a:rPr lang="en-US" altLang="en-US">
                <a:cs typeface="Arial" pitchFamily="34" charset="0"/>
              </a:rPr>
              <a:t> = </a:t>
            </a:r>
            <a:r>
              <a:rPr lang="en-US" altLang="en-US" sz="2800">
                <a:cs typeface="Arial" pitchFamily="34" charset="0"/>
              </a:rPr>
              <a:t>.0704</a:t>
            </a:r>
          </a:p>
          <a:p>
            <a:pPr eaLnBrk="1" hangingPunct="1"/>
            <a:r>
              <a:rPr lang="en-US" altLang="en-US" sz="2800">
                <a:cs typeface="Arial" pitchFamily="34" charset="0"/>
              </a:rPr>
              <a:t>Then Rg = </a:t>
            </a:r>
            <a:r>
              <a:rPr lang="fr-FR" altLang="en-US" sz="2800"/>
              <a:t>(</a:t>
            </a:r>
            <a:r>
              <a:rPr lang="fr-FR" altLang="en-US" sz="2800">
                <a:solidFill>
                  <a:srgbClr val="FF3300"/>
                </a:solidFill>
              </a:rPr>
              <a:t>Rf</a:t>
            </a:r>
            <a:r>
              <a:rPr lang="fr-FR" altLang="en-US" sz="2800">
                <a:solidFill>
                  <a:schemeClr val="bg1"/>
                </a:solidFill>
              </a:rPr>
              <a:t>f</a:t>
            </a:r>
            <a:r>
              <a:rPr lang="fr-FR" altLang="en-US" sz="2800"/>
              <a:t> – </a:t>
            </a:r>
            <a:r>
              <a:rPr lang="en-US" altLang="en-US" sz="2800"/>
              <a:t>π + </a:t>
            </a:r>
            <a:r>
              <a:rPr lang="el-GR" altLang="en-US" sz="2800">
                <a:cs typeface="Arial" pitchFamily="34" charset="0"/>
              </a:rPr>
              <a:t>δ</a:t>
            </a:r>
            <a:r>
              <a:rPr lang="en-US" altLang="en-US" sz="2800">
                <a:cs typeface="Arial" pitchFamily="34" charset="0"/>
              </a:rPr>
              <a:t>)(1-uZ)/(1-u)</a:t>
            </a:r>
          </a:p>
          <a:p>
            <a:pPr lvl="4" eaLnBrk="1" hangingPunct="1">
              <a:buFontTx/>
              <a:buNone/>
            </a:pPr>
            <a:r>
              <a:rPr lang="en-US" altLang="en-US" sz="2800">
                <a:cs typeface="Arial" pitchFamily="34" charset="0"/>
              </a:rPr>
              <a:t>= (.0704 - .04 + .20)(1-.264)/(1-.30)</a:t>
            </a:r>
          </a:p>
          <a:p>
            <a:pPr lvl="4" eaLnBrk="1" hangingPunct="1">
              <a:buFontTx/>
              <a:buNone/>
            </a:pPr>
            <a:r>
              <a:rPr lang="en-US" altLang="en-US" sz="2800">
                <a:cs typeface="Arial" pitchFamily="34" charset="0"/>
              </a:rPr>
              <a:t>= .2460 or 24.6%</a:t>
            </a:r>
            <a:endParaRPr lang="el-GR" altLang="en-US" sz="28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Thus, in the presence of tax deductible debt interest, a before-tax rate of return of only 24.6% is required to earn the after-tax hurdle rate of return of 24%</a:t>
            </a:r>
          </a:p>
          <a:p>
            <a:pPr eaLnBrk="1" hangingPunct="1"/>
            <a:r>
              <a:rPr lang="en-US" altLang="en-US"/>
              <a:t>Compare to 25.2% when there was no interest deduction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METR in this case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Rn = .24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Rg = .246</a:t>
            </a:r>
          </a:p>
          <a:p>
            <a:pPr eaLnBrk="1" hangingPunct="1">
              <a:lnSpc>
                <a:spcPct val="80000"/>
              </a:lnSpc>
            </a:pPr>
            <a:r>
              <a:rPr lang="el-GR" altLang="en-US" sz="2800">
                <a:cs typeface="Arial" pitchFamily="34" charset="0"/>
              </a:rPr>
              <a:t>δ</a:t>
            </a:r>
            <a:r>
              <a:rPr lang="en-US" altLang="en-US" sz="2800">
                <a:cs typeface="Arial" pitchFamily="34" charset="0"/>
              </a:rPr>
              <a:t>   = .20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METR = {Rg - Rn</a:t>
            </a:r>
            <a:r>
              <a:rPr lang="en-US" altLang="en-US" sz="2800">
                <a:cs typeface="Arial" pitchFamily="34" charset="0"/>
              </a:rPr>
              <a:t>} / {Rg-</a:t>
            </a:r>
            <a:r>
              <a:rPr lang="el-GR" altLang="en-US" sz="2800">
                <a:cs typeface="Arial" pitchFamily="34" charset="0"/>
              </a:rPr>
              <a:t>δ</a:t>
            </a:r>
            <a:r>
              <a:rPr lang="en-US" altLang="en-US" sz="2800">
                <a:cs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cs typeface="Arial" pitchFamily="34" charset="0"/>
              </a:rPr>
              <a:t>	            = {.246 - .24} / {.246-.20}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cs typeface="Arial" pitchFamily="34" charset="0"/>
              </a:rPr>
              <a:t>		      = .006/.046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cs typeface="Arial" pitchFamily="34" charset="0"/>
              </a:rPr>
              <a:t>		      = .1304 or about 13%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cs typeface="Arial" pitchFamily="34" charset="0"/>
              </a:rPr>
              <a:t>Compare with a METR of 23% with no debt</a:t>
            </a:r>
            <a:endParaRPr lang="el-GR" altLang="en-US" sz="2800"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501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METRs and Tax Policy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Can compute METRs for different types of capital, in different sectors, in different countries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Overall objective is to have a tax system with relatively low investment distortions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Differences in METRs across sectors cause distortions in investment across sectors – inter-sectoral distortions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Differences in METRs across types of capital cause distortions in investments across assets – inter-asset distortions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310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METRs and Tax Policy cont.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Overall you want a relatively low METR to encourage investment (or discourage it less)</a:t>
            </a:r>
          </a:p>
          <a:p>
            <a:pPr eaLnBrk="1" hangingPunct="1"/>
            <a:r>
              <a:rPr lang="en-US" altLang="en-US"/>
              <a:t>But remember, you still need to raise tax revenue!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2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Generally, the METR is lower:</a:t>
            </a:r>
          </a:p>
          <a:p>
            <a:pPr lvl="1" eaLnBrk="1" hangingPunct="1"/>
            <a:r>
              <a:rPr lang="en-US" altLang="en-US"/>
              <a:t>The lower is the CIT rate (u)</a:t>
            </a:r>
          </a:p>
          <a:p>
            <a:pPr lvl="1" eaLnBrk="1" hangingPunct="1"/>
            <a:r>
              <a:rPr lang="en-US" altLang="en-US"/>
              <a:t>The higher is the Investment Allowance rate (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altLang="en-US">
                <a:cs typeface="Arial" pitchFamily="34" charset="0"/>
              </a:rPr>
              <a:t>The higher is the tax depreciation rate (</a:t>
            </a:r>
            <a:r>
              <a:rPr lang="el-GR" altLang="en-US">
                <a:cs typeface="Arial" pitchFamily="34" charset="0"/>
              </a:rPr>
              <a:t>𝛿</a:t>
            </a:r>
            <a:r>
              <a:rPr lang="en-US" altLang="en-US">
                <a:cs typeface="Arial" pitchFamily="34" charset="0"/>
              </a:rPr>
              <a:t>) relative to the economic depreciation rate (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</a:t>
            </a:r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Holding the tax parameters constant, the METR is lower:</a:t>
            </a:r>
          </a:p>
          <a:p>
            <a:pPr lvl="1" eaLnBrk="1" hangingPunct="1"/>
            <a:r>
              <a:rPr lang="en-US" altLang="en-US"/>
              <a:t>The lower is the economic rate of depreciation (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altLang="en-US">
                <a:cs typeface="Arial" pitchFamily="34" charset="0"/>
              </a:rPr>
              <a:t>The higher is the share of investment financed by debt (</a:t>
            </a:r>
            <a:r>
              <a:rPr lang="el-GR" altLang="en-US">
                <a:cs typeface="Arial" pitchFamily="34" charset="0"/>
              </a:rPr>
              <a:t>β</a:t>
            </a:r>
            <a:r>
              <a:rPr lang="en-US" altLang="en-US">
                <a:cs typeface="Arial" pitchFamily="34" charset="0"/>
              </a:rPr>
              <a:t>)</a:t>
            </a:r>
            <a:endParaRPr lang="el-GR" altLang="en-US">
              <a:cs typeface="Arial" pitchFamily="34" charset="0"/>
            </a:endParaRPr>
          </a:p>
          <a:p>
            <a:pPr lvl="1" eaLnBrk="1" hangingPunct="1"/>
            <a:r>
              <a:rPr lang="en-US" altLang="en-US">
                <a:cs typeface="Arial" pitchFamily="34" charset="0"/>
              </a:rPr>
              <a:t>The lower is the inflation rate (</a:t>
            </a:r>
            <a:r>
              <a:rPr lang="el-GR" altLang="en-US">
                <a:cs typeface="Arial" pitchFamily="34" charset="0"/>
              </a:rPr>
              <a:t>π</a:t>
            </a:r>
            <a:r>
              <a:rPr lang="en-US" altLang="en-US">
                <a:cs typeface="Arial" pitchFamily="34" charset="0"/>
              </a:rPr>
              <a:t>) - usually</a:t>
            </a:r>
            <a:endParaRPr lang="el-GR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Conceptual Explanation of METRS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Various "stakeholders" hold an interest in firms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Debt holders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Equity holders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In order to satisfy these stakeholders, an investment must earn a rate of return (ROR) </a:t>
            </a:r>
            <a:r>
              <a:rPr lang="en-US" altLang="en-US" sz="2800" u="sng"/>
              <a:t>after the payment of all business taxes</a:t>
            </a:r>
            <a:r>
              <a:rPr lang="en-US" altLang="en-US" sz="2800"/>
              <a:t> which is greater than or equal to the "hurdle" ROR required by these stakeholders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hurdle ROR is the minimum ROR acceptable to these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763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have modeled a simple CIT system 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More generally we can incorporate: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 turnover taxes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Implicit sales taxes on capital (eg. due to imperfect VAT crediting, import duties,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Explicit capital taxes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Property taxes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Tax holidays</a:t>
            </a:r>
          </a:p>
        </p:txBody>
      </p:sp>
    </p:spTree>
    <p:extLst>
      <p:ext uri="{BB962C8B-B14F-4D97-AF65-F5344CB8AC3E}">
        <p14:creationId xmlns:p14="http://schemas.microsoft.com/office/powerpoint/2010/main" val="5608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Caveats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Don’t confuse </a:t>
            </a:r>
            <a:r>
              <a:rPr lang="en-US" altLang="en-US" i="1"/>
              <a:t>Marginal</a:t>
            </a:r>
            <a:r>
              <a:rPr lang="en-US" altLang="en-US"/>
              <a:t> ETR with </a:t>
            </a:r>
            <a:r>
              <a:rPr lang="en-US" altLang="en-US" i="1"/>
              <a:t>Average</a:t>
            </a:r>
            <a:r>
              <a:rPr lang="en-US" altLang="en-US"/>
              <a:t> ETR</a:t>
            </a:r>
          </a:p>
          <a:p>
            <a:pPr lvl="1" eaLnBrk="1" hangingPunct="1"/>
            <a:r>
              <a:rPr lang="en-US" altLang="en-US"/>
              <a:t>AETR = Total Taxes/Total Income</a:t>
            </a:r>
          </a:p>
          <a:p>
            <a:pPr lvl="1" eaLnBrk="1" hangingPunct="1"/>
            <a:r>
              <a:rPr lang="en-US" altLang="en-US"/>
              <a:t>METR = Taxes on marginal investment/Before-tax rate of return required on marginal investment</a:t>
            </a:r>
          </a:p>
        </p:txBody>
      </p:sp>
    </p:spTree>
    <p:extLst>
      <p:ext uri="{BB962C8B-B14F-4D97-AF65-F5344CB8AC3E}">
        <p14:creationId xmlns:p14="http://schemas.microsoft.com/office/powerpoint/2010/main" val="40931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Caveats cont.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 on capital does not incorporate taxes on other inputs</a:t>
            </a:r>
          </a:p>
          <a:p>
            <a:pPr lvl="1" eaLnBrk="1" hangingPunct="1"/>
            <a:r>
              <a:rPr lang="en-US" altLang="en-US"/>
              <a:t>Such as payroll taxes on labour</a:t>
            </a:r>
          </a:p>
          <a:p>
            <a:pPr eaLnBrk="1" hangingPunct="1"/>
            <a:r>
              <a:rPr lang="en-US" altLang="en-US"/>
              <a:t>The METR is based upon a caricature of the tax system</a:t>
            </a:r>
          </a:p>
          <a:p>
            <a:pPr lvl="1" eaLnBrk="1" hangingPunct="1"/>
            <a:r>
              <a:rPr lang="en-US" altLang="en-US"/>
              <a:t>Measures the “big picture”</a:t>
            </a:r>
          </a:p>
          <a:p>
            <a:pPr lvl="1" eaLnBrk="1" hangingPunct="1"/>
            <a:r>
              <a:rPr lang="en-US" altLang="en-US"/>
              <a:t>Omits nuances of the tax system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Caveats cont.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 reflects the statutory provisions of the tax system</a:t>
            </a:r>
          </a:p>
          <a:p>
            <a:pPr lvl="1" eaLnBrk="1" hangingPunct="1"/>
            <a:r>
              <a:rPr lang="en-US" altLang="en-US"/>
              <a:t>Does not incorporate important administrative and compliance issues</a:t>
            </a:r>
          </a:p>
        </p:txBody>
      </p:sp>
    </p:spTree>
    <p:extLst>
      <p:ext uri="{BB962C8B-B14F-4D97-AF65-F5344CB8AC3E}">
        <p14:creationId xmlns:p14="http://schemas.microsoft.com/office/powerpoint/2010/main" val="34323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Now for some Math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0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Measuring Taxes on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981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a Corporate Firm investing $1 in a real asset and </a:t>
                </a:r>
              </a:p>
              <a:p>
                <a:pPr>
                  <a:buFontTx/>
                  <a:buChar char="-"/>
                </a:pPr>
                <a:r>
                  <a:rPr lang="en-US" sz="2800" dirty="0"/>
                  <a:t>it depreciates at the exponential rate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δ</m:t>
                    </m:r>
                  </m:oMath>
                </a14:m>
                <a:endParaRPr lang="en-US" sz="2800" dirty="0"/>
              </a:p>
              <a:p>
                <a:pPr>
                  <a:buFontTx/>
                  <a:buChar char="-"/>
                </a:pPr>
                <a:r>
                  <a:rPr lang="en-US" sz="2800" dirty="0"/>
                  <a:t>The firms discount rate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𝜌</m:t>
                    </m:r>
                  </m:oMath>
                </a14:m>
                <a:endParaRPr lang="en-US" sz="2800" i="1" dirty="0"/>
              </a:p>
              <a:p>
                <a:pPr>
                  <a:buFontTx/>
                  <a:buChar char="-"/>
                </a:pPr>
                <a:r>
                  <a:rPr lang="en-US" sz="2800" i="1" dirty="0"/>
                  <a:t>The net rate of return before tax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</m:oMath>
                </a14:m>
                <a:endParaRPr lang="en-US" sz="2800" i="1" dirty="0"/>
              </a:p>
              <a:p>
                <a:pPr>
                  <a:buFontTx/>
                  <a:buChar char="-"/>
                </a:pPr>
                <a:r>
                  <a:rPr lang="en-US" sz="2800" i="1" dirty="0"/>
                  <a:t>The corporate tax rate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𝜏</m:t>
                    </m:r>
                  </m:oMath>
                </a14:m>
                <a:endParaRPr lang="en-US" sz="2800" i="1" dirty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981200"/>
                <a:ext cx="8229600" cy="4525963"/>
              </a:xfrm>
              <a:blipFill rotWithShape="1"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5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ZA" sz="3200" b="1" dirty="0"/>
              <a:t>Measuring Taxes on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91600" cy="6019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 </a:t>
                </a:r>
                <a:r>
                  <a:rPr lang="en-US" b="1" dirty="0"/>
                  <a:t>Net Present Value of the Corporate Tax </a:t>
                </a:r>
                <a:r>
                  <a:rPr lang="en-US" dirty="0"/>
                  <a:t>collected over the lifetime of the asset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200" b="1" i="1">
                        <a:latin typeface="Cambria Math"/>
                      </a:rPr>
                      <m:t>𝑵𝑷𝑽𝑻</m:t>
                    </m:r>
                    <m:r>
                      <a:rPr lang="en-US" sz="4200" b="1" i="1">
                        <a:latin typeface="Cambria Math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sz="4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2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4200" b="1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4200" b="1" i="1">
                            <a:latin typeface="Cambria Math"/>
                          </a:rPr>
                          <m:t>𝝉</m:t>
                        </m:r>
                        <m:r>
                          <a:rPr lang="en-US" sz="4200" b="1" i="1">
                            <a:latin typeface="Cambria Math"/>
                          </a:rPr>
                          <m:t>(</m:t>
                        </m:r>
                        <m:r>
                          <a:rPr lang="en-US" sz="4200" b="1" i="1">
                            <a:latin typeface="Cambria Math"/>
                          </a:rPr>
                          <m:t>𝒓</m:t>
                        </m:r>
                        <m:r>
                          <a:rPr lang="en-US" sz="4200" b="1" i="1">
                            <a:latin typeface="Cambria Math"/>
                          </a:rPr>
                          <m:t>+</m:t>
                        </m:r>
                        <m:r>
                          <a:rPr lang="en-US" sz="4200" b="1" i="1">
                            <a:latin typeface="Cambria Math"/>
                          </a:rPr>
                          <m:t>𝜹</m:t>
                        </m:r>
                        <m:r>
                          <a:rPr lang="en-US" sz="4200" b="1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4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4200" b="1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4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200" b="1" i="1">
                                    <a:latin typeface="Cambria Math"/>
                                  </a:rPr>
                                  <m:t>𝝆</m:t>
                                </m:r>
                                <m:r>
                                  <a:rPr lang="en-US" sz="42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200" b="1" i="1">
                                    <a:latin typeface="Cambria Math"/>
                                  </a:rPr>
                                  <m:t>𝜹</m:t>
                                </m:r>
                              </m:e>
                            </m:d>
                            <m:r>
                              <a:rPr lang="en-US" sz="4200" b="1" i="1"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e>
                    </m:nary>
                    <m:r>
                      <a:rPr lang="en-US" sz="4200" b="1" i="1">
                        <a:latin typeface="Cambria Math"/>
                      </a:rPr>
                      <m:t>𝒅𝒕</m:t>
                    </m:r>
                    <m:r>
                      <a:rPr lang="en-US" sz="4200" b="1" i="1">
                        <a:latin typeface="Cambria Math"/>
                      </a:rPr>
                      <m:t> −</m:t>
                    </m:r>
                    <m:r>
                      <a:rPr lang="en-US" sz="4200" b="1" i="1">
                        <a:latin typeface="Cambria Math"/>
                      </a:rPr>
                      <m:t>𝝉</m:t>
                    </m:r>
                    <m:r>
                      <a:rPr lang="en-US" sz="42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4200" b="1" dirty="0"/>
                  <a:t>   </a:t>
                </a:r>
              </a:p>
              <a:p>
                <a:pPr marL="0" indent="0" algn="ctr">
                  <a:buNone/>
                </a:pPr>
                <a:r>
                  <a:rPr lang="en-US" sz="4200" b="1" dirty="0"/>
                  <a:t>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1" i="1">
                            <a:latin typeface="Cambria Math"/>
                          </a:rPr>
                          <m:t>𝝉</m:t>
                        </m:r>
                        <m:r>
                          <a:rPr lang="en-US" sz="4200" b="1" i="1">
                            <a:latin typeface="Cambria Math"/>
                          </a:rPr>
                          <m:t>(</m:t>
                        </m:r>
                        <m:r>
                          <a:rPr lang="en-US" sz="4200" b="1" i="1">
                            <a:latin typeface="Cambria Math"/>
                          </a:rPr>
                          <m:t>𝒓</m:t>
                        </m:r>
                        <m:r>
                          <a:rPr lang="en-US" sz="4200" b="1" i="1">
                            <a:latin typeface="Cambria Math"/>
                          </a:rPr>
                          <m:t>+</m:t>
                        </m:r>
                        <m:r>
                          <a:rPr lang="en-US" sz="4200" b="1" i="1">
                            <a:latin typeface="Cambria Math"/>
                          </a:rPr>
                          <m:t>𝜹</m:t>
                        </m:r>
                        <m:r>
                          <a:rPr lang="en-US" sz="42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200" b="1" i="1">
                            <a:latin typeface="Cambria Math"/>
                          </a:rPr>
                          <m:t>𝝆</m:t>
                        </m:r>
                        <m:r>
                          <a:rPr lang="en-US" sz="4200" b="1" i="1">
                            <a:latin typeface="Cambria Math"/>
                          </a:rPr>
                          <m:t>+</m:t>
                        </m:r>
                        <m:r>
                          <a:rPr lang="en-US" sz="4200" b="1" i="1">
                            <a:latin typeface="Cambria Math"/>
                          </a:rPr>
                          <m:t>𝜹</m:t>
                        </m:r>
                      </m:den>
                    </m:f>
                    <m:r>
                      <a:rPr lang="en-US" sz="4200" b="1" i="1">
                        <a:latin typeface="Cambria Math"/>
                      </a:rPr>
                      <m:t>−</m:t>
                    </m:r>
                    <m:r>
                      <a:rPr lang="en-US" sz="4200" b="1" i="1">
                        <a:latin typeface="Cambria Math"/>
                      </a:rPr>
                      <m:t>𝝉</m:t>
                    </m:r>
                    <m:r>
                      <a:rPr lang="en-US" sz="4200" b="1" i="1">
                        <a:latin typeface="Cambria Math"/>
                      </a:rPr>
                      <m:t>𝑨</m:t>
                    </m:r>
                  </m:oMath>
                </a14:m>
                <a:endParaRPr lang="en-US" sz="42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A is the present value of future reduction in tax due to all the deductions from the corporate tax base associated with the investment.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0" indent="0">
                  <a:buNone/>
                </a:pPr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the profit maximizing return on investment which is derived using the profit maximization condition, therefore, Profit = F(K)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K-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/>
                  <a:t>K, hence F’(K)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2) The value of the investment that depreciates exponentially at the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/>
                  <a:t> at time t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evaluating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 smtClean="0">
                                    <a:latin typeface="Cambria Math"/>
                                    <a:ea typeface="Cambria Math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i="1" dirty="0" smtClean="0">
                                    <a:latin typeface="Cambria Math"/>
                                    <a:ea typeface="Cambria Math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where the expression in brackets is the value of the investment remaining at time t i.e. after n time periods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].</a:t>
                </a:r>
              </a:p>
              <a:p>
                <a:pPr marL="0" indent="0">
                  <a:buNone/>
                </a:pPr>
                <a:r>
                  <a:rPr lang="en-US" dirty="0"/>
                  <a:t>3) Exponential discounting in continuous time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Hence the expression above.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91600" cy="6019800"/>
              </a:xfrm>
              <a:blipFill rotWithShape="1">
                <a:blip r:embed="rId2"/>
                <a:stretch>
                  <a:fillRect l="-678" b="-141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Measuring Taxes on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382000" cy="4800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Under exponential discounting,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the tax system allow depreciation at the exponential rate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 Present Value of the future reduction in tax due to all the deductions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800600"/>
              </a:xfrm>
              <a:blipFill rotWithShape="1">
                <a:blip r:embed="rId2"/>
                <a:stretch>
                  <a:fillRect l="-1382" t="-1906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7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In discrete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cs typeface="Arial" charset="0"/>
                  </a:rPr>
                  <a:t>The </a:t>
                </a:r>
                <a:r>
                  <a:rPr lang="en-US" i="1" dirty="0">
                    <a:cs typeface="Arial" charset="0"/>
                  </a:rPr>
                  <a:t>present discounted value</a:t>
                </a:r>
                <a:r>
                  <a:rPr lang="en-US" dirty="0">
                    <a:cs typeface="Arial" charset="0"/>
                  </a:rPr>
                  <a:t> of the allowance and the depreciation deductions on the $1 expenditure in discrete time when </a:t>
                </a:r>
                <a:r>
                  <a:rPr lang="el-GR" dirty="0">
                    <a:cs typeface="Arial" charset="0"/>
                  </a:rPr>
                  <a:t>θ</a:t>
                </a:r>
                <a:r>
                  <a:rPr lang="en-US" dirty="0">
                    <a:cs typeface="Arial" charset="0"/>
                  </a:rPr>
                  <a:t> is the Initial allowance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 is the tax depreciation rate:</a:t>
                </a:r>
              </a:p>
              <a:p>
                <a:pPr eaLnBrk="1" hangingPunct="1"/>
                <a:endParaRPr lang="en-US" dirty="0">
                  <a:cs typeface="Arial" charset="0"/>
                </a:endParaRPr>
              </a:p>
              <a:p>
                <a:pPr>
                  <a:buNone/>
                </a:pPr>
                <a:r>
                  <a:rPr lang="en-US" dirty="0">
                    <a:cs typeface="Arial" charset="0"/>
                  </a:rPr>
                  <a:t>	A = </a:t>
                </a:r>
                <a:r>
                  <a:rPr lang="el-GR" dirty="0">
                    <a:cs typeface="Arial" charset="0"/>
                  </a:rPr>
                  <a:t>θ</a:t>
                </a:r>
                <a:r>
                  <a:rPr lang="en-US" dirty="0">
                    <a:cs typeface="Arial" charset="0"/>
                  </a:rPr>
                  <a:t> +(1-</a:t>
                </a:r>
                <a:r>
                  <a:rPr lang="el-GR" dirty="0">
                    <a:cs typeface="Arial" charset="0"/>
                  </a:rPr>
                  <a:t>θ</a:t>
                </a:r>
                <a:r>
                  <a:rPr lang="en-US" dirty="0">
                    <a:cs typeface="Arial" charset="0"/>
                  </a:rPr>
                  <a:t>){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(1-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)/(1+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Arial" charset="0"/>
                      </a:rPr>
                      <m:t>𝜌</m:t>
                    </m:r>
                  </m:oMath>
                </a14:m>
                <a:r>
                  <a:rPr lang="en-US" dirty="0">
                    <a:cs typeface="Arial" charset="0"/>
                  </a:rPr>
                  <a:t>) </a:t>
                </a:r>
              </a:p>
              <a:p>
                <a:pPr>
                  <a:buNone/>
                </a:pPr>
                <a:r>
                  <a:rPr lang="en-US" dirty="0">
                    <a:cs typeface="Arial" charset="0"/>
                  </a:rPr>
                  <a:t>		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(1-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r>
                  <a:rPr lang="en-US" baseline="30000" dirty="0">
                    <a:cs typeface="Arial" charset="0"/>
                  </a:rPr>
                  <a:t>2</a:t>
                </a:r>
                <a:r>
                  <a:rPr lang="en-US" dirty="0">
                    <a:cs typeface="Arial" charset="0"/>
                  </a:rPr>
                  <a:t>/(1+</a:t>
                </a:r>
                <a:r>
                  <a:rPr lang="en-US" dirty="0">
                    <a:ea typeface="Cambria Math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Arial" charset="0"/>
                      </a:rPr>
                      <m:t>𝜌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r>
                  <a:rPr lang="en-US" baseline="30000" dirty="0">
                    <a:cs typeface="Arial" charset="0"/>
                  </a:rPr>
                  <a:t>2 </a:t>
                </a:r>
                <a:r>
                  <a:rPr lang="en-US" dirty="0">
                    <a:cs typeface="Arial" charset="0"/>
                  </a:rPr>
                  <a:t>+ . . .}</a:t>
                </a:r>
              </a:p>
              <a:p>
                <a:pPr lvl="1" eaLnBrk="1" hangingPunct="1">
                  <a:buFontTx/>
                  <a:buNone/>
                </a:pPr>
                <a:endParaRPr lang="en-US" dirty="0">
                  <a:cs typeface="Arial" charset="0"/>
                </a:endParaRPr>
              </a:p>
              <a:p>
                <a:pPr lvl="1">
                  <a:buNone/>
                </a:pPr>
                <a:r>
                  <a:rPr lang="en-US" dirty="0">
                    <a:cs typeface="Arial" charset="0"/>
                  </a:rPr>
                  <a:t>A = </a:t>
                </a:r>
                <a:r>
                  <a:rPr lang="el-GR" dirty="0">
                    <a:cs typeface="Arial" charset="0"/>
                  </a:rPr>
                  <a:t>θ</a:t>
                </a:r>
                <a:r>
                  <a:rPr lang="en-US" dirty="0">
                    <a:cs typeface="Arial" charset="0"/>
                  </a:rPr>
                  <a:t> + (1-</a:t>
                </a:r>
                <a:r>
                  <a:rPr lang="el-GR" dirty="0">
                    <a:cs typeface="Arial" charset="0"/>
                  </a:rPr>
                  <a:t>θ</a:t>
                </a:r>
                <a:r>
                  <a:rPr lang="en-US" dirty="0">
                    <a:cs typeface="Arial" charset="0"/>
                  </a:rPr>
                  <a:t>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/(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Arial" charset="0"/>
                      </a:rPr>
                      <m:t>𝜌</m:t>
                    </m:r>
                    <m:r>
                      <a:rPr lang="en-US" i="1" dirty="0" smtClean="0"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</a:p>
              <a:p>
                <a:pPr lvl="1">
                  <a:buNone/>
                </a:pPr>
                <a:r>
                  <a:rPr lang="en-US" dirty="0">
                    <a:cs typeface="Arial" charset="0"/>
                  </a:rPr>
                  <a:t> which is the same as the expression in continuous time shown in the previous slide when </a:t>
                </a:r>
                <a:r>
                  <a:rPr lang="el-GR" dirty="0">
                    <a:cs typeface="Arial" charset="0"/>
                  </a:rPr>
                  <a:t>θ</a:t>
                </a:r>
                <a:r>
                  <a:rPr lang="en-US" dirty="0">
                    <a:cs typeface="Arial" charset="0"/>
                  </a:rPr>
                  <a:t>=0</a:t>
                </a:r>
                <a:endParaRPr lang="el-GR" dirty="0">
                  <a:cs typeface="Arial" charset="0"/>
                </a:endParaRPr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81" t="-3504" r="-296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52600"/>
                <a:ext cx="83820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investment will generate a flow of pre-tax income which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𝑁𝑃𝑉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52600"/>
                <a:ext cx="8382000" cy="4648200"/>
              </a:xfrm>
              <a:blipFill rotWithShape="1">
                <a:blip r:embed="rId2"/>
                <a:stretch>
                  <a:fillRect l="-1818" t="-170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5029200"/>
                <a:ext cx="815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𝒓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/>
                  <a:t> is used to fix the loss of value due to depreciation, so investor gets only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029200"/>
                <a:ext cx="8153400" cy="646331"/>
              </a:xfrm>
              <a:prstGeom prst="rect">
                <a:avLst/>
              </a:prstGeom>
              <a:blipFill>
                <a:blip r:embed="rId3"/>
                <a:stretch>
                  <a:fillRect l="-6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Say the hurdle ROR is 10%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All capital projects which earn a ROR greater than 10%, </a:t>
            </a:r>
            <a:r>
              <a:rPr lang="en-US" altLang="en-US" sz="2800" i="1"/>
              <a:t>after the payment of all business taxes</a:t>
            </a:r>
            <a:r>
              <a:rPr lang="en-US" altLang="en-US" sz="2800"/>
              <a:t>, will be undertaken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The firm will invest in all projects with a ROR greater than the hurdle rate of return, investing in projects with the highest ROR first, moving down the “menu” of capital projects until the last (marginal) project undertaken earns a ROR of 10% exactly</a:t>
            </a:r>
          </a:p>
        </p:txBody>
      </p:sp>
    </p:spTree>
    <p:extLst>
      <p:ext uri="{BB962C8B-B14F-4D97-AF65-F5344CB8AC3E}">
        <p14:creationId xmlns:p14="http://schemas.microsoft.com/office/powerpoint/2010/main" val="39906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AETR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forward looking measure of the Average Effective Tax Rate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𝐴𝐸𝑇𝑅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𝑁𝑃𝑉𝑇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𝑁𝑃𝑉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can verify that when the tax depreciation is equal to the economic depreciation, i.e.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𝐴𝐸𝑇𝑅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dirty="0"/>
                  <a:t>, the AETR will deviate from the statutory rate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AETR may be calculated for any value of the pre-tax rate of return ‘</a:t>
                </a:r>
                <a:r>
                  <a:rPr lang="en-US" sz="3500" i="1" dirty="0"/>
                  <a:t>r</a:t>
                </a:r>
                <a:r>
                  <a:rPr lang="en-US" dirty="0"/>
                  <a:t>’</a:t>
                </a:r>
              </a:p>
              <a:p>
                <a:pPr marL="0" indent="0">
                  <a:buNone/>
                </a:pPr>
                <a:r>
                  <a:rPr lang="en-US" dirty="0"/>
                  <a:t>Of particular interest is the tax on the marginal investment project (with a net-of-tax value equal to zero)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>
                <a:blip r:embed="rId2"/>
                <a:stretch>
                  <a:fillRect l="-963" t="-2000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2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Marginal Effective Tax Rate (METR)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Gross of tax and depreciation, the present value of the return from an extra unit of investment is given by </a:t>
                </a:r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𝑃𝑉𝐺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𝜌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this is because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(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is the profit maximizing return on investment which is derived using the profit maximization condition, i.e. when Profit = F(K)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800" dirty="0"/>
                  <a:t>K-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K, hence F’(K) =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). Derived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𝑷</m:t>
                    </m:r>
                    <m:r>
                      <a:rPr lang="en-US" sz="2800" b="1" i="1">
                        <a:latin typeface="Cambria Math"/>
                      </a:rPr>
                      <m:t>𝑽</m:t>
                    </m:r>
                    <m:r>
                      <a:rPr lang="en-US" sz="2800" b="1" i="1" smtClean="0">
                        <a:latin typeface="Cambria Math"/>
                      </a:rPr>
                      <m:t>𝑮</m:t>
                    </m:r>
                    <m:r>
                      <a:rPr lang="en-US" sz="2800" b="1" i="1">
                        <a:latin typeface="Cambria Math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1" i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𝒓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𝜹</m:t>
                        </m:r>
                        <m:r>
                          <a:rPr lang="en-US" sz="2800" b="1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𝝆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𝜹</m:t>
                                </m:r>
                              </m:e>
                            </m:d>
                            <m:r>
                              <a:rPr lang="en-US" sz="2800" b="1" i="1"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e>
                    </m:nary>
                    <m:r>
                      <a:rPr lang="en-US" sz="2800" b="1" i="1">
                        <a:latin typeface="Cambria Math"/>
                      </a:rPr>
                      <m:t>𝒅𝒕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5181600"/>
              </a:xfrm>
              <a:blipFill rotWithShape="1">
                <a:blip r:embed="rId2"/>
                <a:stretch>
                  <a:fillRect l="-1429" t="-1059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Marginal Effective Tax Rate (METR)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By the definition of the Marginal Investment,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𝑃𝑉𝐺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𝑁𝑃𝑉𝑇</m:t>
                      </m:r>
                      <m:r>
                        <a:rPr lang="en-US" i="1"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{return less expenses(i.e. tax plus investment = 0)}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)(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=1−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Hence, the required before tax rate of return on the Marginal  Investment 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)(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 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7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715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Sticking this return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/>
                  <a:t> into the definition of effective tax rate we used earlier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𝐴𝐸𝑇𝑅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𝑁𝑃𝑉𝑇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𝑁𝑃𝑉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𝜌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 </m:t>
                        </m:r>
                        <m:r>
                          <a:rPr lang="en-US" sz="2000" i="1">
                            <a:latin typeface="Cambria Math"/>
                          </a:rPr>
                          <m:t>𝜏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𝜌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obtain,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𝑀𝐸𝑇𝑅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(1−</m:t>
                          </m:r>
                          <m:r>
                            <a:rPr lang="en-US" sz="2000" i="1">
                              <a:latin typeface="Cambria Math"/>
                            </a:rPr>
                            <m:t>𝜏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And in another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𝑀𝐸𝑇𝑅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</a:rPr>
                            <m:t>− </m:t>
                          </m:r>
                          <m:r>
                            <a:rPr lang="en-US" sz="2000" i="1">
                              <a:latin typeface="Cambria Math"/>
                            </a:rPr>
                            <m:t>𝜌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Which implies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𝑴𝑬𝑻𝑹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sup>
                    </m:sSup>
                  </m:oMath>
                </a14:m>
                <a:r>
                  <a:rPr lang="en-US" sz="2000" b="1" dirty="0"/>
                  <a:t> is the difference between the before-tax and after-tax rate of return measured relative to the before tax return.</a:t>
                </a:r>
              </a:p>
              <a:p>
                <a:pPr marL="0" indent="0">
                  <a:buNone/>
                </a:pPr>
                <a:r>
                  <a:rPr lang="en-US" sz="2000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715000"/>
              </a:xfrm>
              <a:blipFill>
                <a:blip r:embed="rId2"/>
                <a:stretch>
                  <a:fillRect l="-714" t="-640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9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METR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5800" cy="53340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Consider the case when investments are allowed to expensed fully,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i.e.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→ ∞</m:t>
                    </m:r>
                  </m:oMath>
                </a14:m>
                <a:r>
                  <a:rPr lang="en-US" sz="3400" dirty="0"/>
                  <a:t>, hence A=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sz="3400" dirty="0"/>
                  <a:t>, substituting into the expression for METR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/>
                            </a:rPr>
                            <m:t>𝑀𝐸𝑇𝑅</m:t>
                          </m:r>
                        </m:e>
                        <m:sup>
                          <m:r>
                            <a:rPr lang="en-US" sz="3400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sz="3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3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4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sz="3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400" i="1">
                                  <a:latin typeface="Cambria Math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sz="3400" i="1">
                              <a:latin typeface="Cambria Math"/>
                            </a:rPr>
                            <m:t>(1−</m:t>
                          </m:r>
                          <m:r>
                            <a:rPr lang="en-US" sz="3400" i="1">
                              <a:latin typeface="Cambria Math"/>
                            </a:rPr>
                            <m:t>𝜏</m:t>
                          </m:r>
                          <m:r>
                            <a:rPr lang="en-US" sz="3400" i="1">
                              <a:latin typeface="Cambria Math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Gives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</a:rPr>
                          <m:t>𝑀𝐸𝑇𝑅</m:t>
                        </m:r>
                      </m:e>
                      <m:sup>
                        <m:r>
                          <a:rPr lang="en-US" sz="3400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3400" dirty="0"/>
                  <a:t> = 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Which implies that under a cash flow tax when investment is completely expensed, the METR = 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5800" cy="5334000"/>
              </a:xfrm>
              <a:blipFill rotWithShape="1">
                <a:blip r:embed="rId2"/>
                <a:stretch>
                  <a:fillRect l="-807" t="-171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AETR vs. METR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Substituting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𝑀𝐸𝑇𝑅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into the expression for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𝐴𝐸𝑇𝑅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𝐴𝐸𝑇𝑅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𝑀𝐸𝑇𝑅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an intuitive expression that indicates the relative importance of these two measures.</a:t>
                </a:r>
              </a:p>
              <a:p>
                <a:pPr marL="0" indent="0">
                  <a:buNone/>
                </a:pPr>
                <a:r>
                  <a:rPr lang="en-US" dirty="0"/>
                  <a:t>For the marginal investment project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, we have the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𝐴𝐸𝑇𝑅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𝑀𝐸𝑇𝑅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, but for projects with very high rates of returns,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𝐴𝐸𝑇𝑅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 approaches the corporate tax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16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F4BC-A32B-4D6F-B9CF-D4A610B93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cont.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Say the business tax system is such that in order to earn a ROR of 10% </a:t>
            </a:r>
            <a:r>
              <a:rPr lang="en-US" altLang="en-US" u="sng"/>
              <a:t>after</a:t>
            </a:r>
            <a:r>
              <a:rPr lang="en-US" altLang="en-US"/>
              <a:t> business taxes, an investment must earn a ROR of 15% </a:t>
            </a:r>
            <a:r>
              <a:rPr lang="en-US" altLang="en-US" u="sng"/>
              <a:t>before</a:t>
            </a:r>
            <a:r>
              <a:rPr lang="en-US" altLang="en-US"/>
              <a:t> business taxes</a:t>
            </a:r>
          </a:p>
          <a:p>
            <a:pPr marL="609600" indent="-609600" eaLnBrk="1" hangingPunct="1"/>
            <a:endParaRPr lang="en-US" altLang="en-US"/>
          </a:p>
          <a:p>
            <a:pPr marL="609600" indent="-609600" eaLnBrk="1" hangingPunct="1"/>
            <a:r>
              <a:rPr lang="en-US" altLang="en-US"/>
              <a:t>The METR is simply:</a:t>
            </a:r>
          </a:p>
          <a:p>
            <a:pPr marL="609600" indent="-609600" eaLnBrk="1" hangingPunct="1"/>
            <a:endParaRPr lang="en-US" altLang="en-US"/>
          </a:p>
          <a:p>
            <a:pPr marL="990600" lvl="1" indent="-533400" eaLnBrk="1" hangingPunct="1">
              <a:buFontTx/>
              <a:buNone/>
            </a:pPr>
            <a:r>
              <a:rPr lang="en-US" altLang="en-US"/>
              <a:t>		(15%-10%)/15% = 33.33%</a:t>
            </a:r>
          </a:p>
          <a:p>
            <a:pPr marL="609600" indent="-6096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9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METR measures the share of the investment’s pre-tax rate of return needed to cover the taxes.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In this case 33.33% of the before-tax ROR on a marginal investment is required to cover its taxes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. . . now for more detail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1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How do firms make investment decisions?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Ignore taxes for a minute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All investments that earn a rate of return in excess of a minimum required hurdle rate of return will be undertaken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Investments that earn more than the hurdle rate of return are said to earn </a:t>
            </a:r>
            <a:r>
              <a:rPr lang="en-US" altLang="en-US" sz="2800" i="1"/>
              <a:t>economic profits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very last investment project undertaken just breaks even in the sense that it earns the hurdle rate of return exactly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This is called the </a:t>
            </a:r>
            <a:r>
              <a:rPr lang="en-US" altLang="en-US" sz="2400" i="1"/>
              <a:t>marginal</a:t>
            </a:r>
            <a:r>
              <a:rPr lang="en-US" altLang="en-US" sz="2400"/>
              <a:t> investment</a:t>
            </a:r>
          </a:p>
        </p:txBody>
      </p:sp>
    </p:spTree>
    <p:extLst>
      <p:ext uri="{BB962C8B-B14F-4D97-AF65-F5344CB8AC3E}">
        <p14:creationId xmlns:p14="http://schemas.microsoft.com/office/powerpoint/2010/main" val="12595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I’m an economist, so I need a picture</a:t>
            </a:r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>
            <a:off x="13716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1371600" y="5943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371600" y="1981200"/>
            <a:ext cx="59436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371600" y="4495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228600" y="17526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Rate of Return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7391400" y="6019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Investment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5626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4102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Im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52400" y="434340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Hurdle Rate of Return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4191000" y="2819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410200" y="2286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Investment schedule</a:t>
            </a:r>
          </a:p>
        </p:txBody>
      </p:sp>
    </p:spTree>
    <p:extLst>
      <p:ext uri="{BB962C8B-B14F-4D97-AF65-F5344CB8AC3E}">
        <p14:creationId xmlns:p14="http://schemas.microsoft.com/office/powerpoint/2010/main" val="457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3" grpId="0" animBg="1"/>
      <p:bldP spid="23564" grpId="0"/>
      <p:bldP spid="23565" grpId="0"/>
      <p:bldP spid="23566" grpId="0" animBg="1"/>
      <p:bldP spid="235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2329</Words>
  <Application>Microsoft Office PowerPoint</Application>
  <PresentationFormat>On-screen Show (4:3)</PresentationFormat>
  <Paragraphs>392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Cambria Math</vt:lpstr>
      <vt:lpstr>Office Theme</vt:lpstr>
      <vt:lpstr>Measuring Taxes on Capital: Conceptual Explanation of the METR Methodology</vt:lpstr>
      <vt:lpstr>Overview</vt:lpstr>
      <vt:lpstr>Overview cont.</vt:lpstr>
      <vt:lpstr>Conceptual Explanation of METRS</vt:lpstr>
      <vt:lpstr>Example</vt:lpstr>
      <vt:lpstr>Example cont.</vt:lpstr>
      <vt:lpstr>Example cont.</vt:lpstr>
      <vt:lpstr>How do firms make investment decisions?</vt:lpstr>
      <vt:lpstr>I’m an economist, so I need a picture</vt:lpstr>
      <vt:lpstr>What is the hurdle rate of return?</vt:lpstr>
      <vt:lpstr>Our first equation</vt:lpstr>
      <vt:lpstr>Example</vt:lpstr>
      <vt:lpstr>How do taxes affect investment?</vt:lpstr>
      <vt:lpstr>Let’s consider a simple Corporate Income Tax (CIT)</vt:lpstr>
      <vt:lpstr>PowerPoint Presentation</vt:lpstr>
      <vt:lpstr>1. Lowers revenues generated by an investment by taxing those revenues</vt:lpstr>
      <vt:lpstr>PowerPoint Presentation</vt:lpstr>
      <vt:lpstr>PowerPoint Presentation</vt:lpstr>
      <vt:lpstr>What does this do to our picture?</vt:lpstr>
      <vt:lpstr>2.  But a CIT also allows deductions associated with the cost of the investment</vt:lpstr>
      <vt:lpstr>Depreciation deductions and allowances</vt:lpstr>
      <vt:lpstr>Flow of deductions</vt:lpstr>
      <vt:lpstr>In present value terms</vt:lpstr>
      <vt:lpstr>What does this do to Rg?</vt:lpstr>
      <vt:lpstr>Two things happening to  Rg = (R – π + δ) (1-uZ) /(1-u) </vt:lpstr>
      <vt:lpstr>Example</vt:lpstr>
      <vt:lpstr>What does this mean?</vt:lpstr>
      <vt:lpstr>Our picture again . . .</vt:lpstr>
      <vt:lpstr>The Marginal Effective Tax Rate (METR) on Capital</vt:lpstr>
      <vt:lpstr>Example</vt:lpstr>
      <vt:lpstr>What does this mean?</vt:lpstr>
      <vt:lpstr>What about interest deductions?</vt:lpstr>
      <vt:lpstr>Example</vt:lpstr>
      <vt:lpstr>PowerPoint Presentation</vt:lpstr>
      <vt:lpstr>The METR in this case</vt:lpstr>
      <vt:lpstr>METRs and Tax Policy</vt:lpstr>
      <vt:lpstr>METRs and Tax Policy cont.</vt:lpstr>
      <vt:lpstr>PowerPoint Presentation</vt:lpstr>
      <vt:lpstr>PowerPoint Presentation</vt:lpstr>
      <vt:lpstr>Extensions</vt:lpstr>
      <vt:lpstr>Caveats</vt:lpstr>
      <vt:lpstr>Caveats cont.</vt:lpstr>
      <vt:lpstr>Caveats cont.</vt:lpstr>
      <vt:lpstr>Now for some Math</vt:lpstr>
      <vt:lpstr>Measuring Taxes on Capital</vt:lpstr>
      <vt:lpstr>Measuring Taxes on Capital</vt:lpstr>
      <vt:lpstr>Measuring Taxes on Capital</vt:lpstr>
      <vt:lpstr>In discrete time</vt:lpstr>
      <vt:lpstr>PowerPoint Presentation</vt:lpstr>
      <vt:lpstr>AETR</vt:lpstr>
      <vt:lpstr>Marginal Effective Tax Rate (METR)</vt:lpstr>
      <vt:lpstr>Marginal Effective Tax Rate (METR)</vt:lpstr>
      <vt:lpstr>METR</vt:lpstr>
      <vt:lpstr>METR</vt:lpstr>
      <vt:lpstr>AETR vs. METR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sjames2</dc:creator>
  <cp:lastModifiedBy>Sebastian S. James</cp:lastModifiedBy>
  <cp:revision>47</cp:revision>
  <dcterms:created xsi:type="dcterms:W3CDTF">2014-05-04T18:50:41Z</dcterms:created>
  <dcterms:modified xsi:type="dcterms:W3CDTF">2017-04-02T17:05:26Z</dcterms:modified>
</cp:coreProperties>
</file>