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265" r:id="rId2"/>
  </p:sldMasterIdLst>
  <p:notesMasterIdLst>
    <p:notesMasterId r:id="rId22"/>
  </p:notesMasterIdLst>
  <p:handoutMasterIdLst>
    <p:handoutMasterId r:id="rId23"/>
  </p:handoutMasterIdLst>
  <p:sldIdLst>
    <p:sldId id="256" r:id="rId3"/>
    <p:sldId id="315" r:id="rId4"/>
    <p:sldId id="329" r:id="rId5"/>
    <p:sldId id="330" r:id="rId6"/>
    <p:sldId id="331" r:id="rId7"/>
    <p:sldId id="332" r:id="rId8"/>
    <p:sldId id="333" r:id="rId9"/>
    <p:sldId id="339" r:id="rId10"/>
    <p:sldId id="340" r:id="rId11"/>
    <p:sldId id="341" r:id="rId12"/>
    <p:sldId id="342" r:id="rId13"/>
    <p:sldId id="334" r:id="rId14"/>
    <p:sldId id="279" r:id="rId15"/>
    <p:sldId id="316" r:id="rId16"/>
    <p:sldId id="327" r:id="rId17"/>
    <p:sldId id="326" r:id="rId18"/>
    <p:sldId id="338" r:id="rId19"/>
    <p:sldId id="328" r:id="rId20"/>
    <p:sldId id="321" r:id="rId21"/>
  </p:sldIdLst>
  <p:sldSz cx="9144000" cy="6858000" type="screen4x3"/>
  <p:notesSz cx="9144000" cy="6980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501" autoAdjust="0"/>
  </p:normalViewPr>
  <p:slideViewPr>
    <p:cSldViewPr snapToGrid="0" snapToObjects="1">
      <p:cViewPr varScale="1">
        <p:scale>
          <a:sx n="72" d="100"/>
          <a:sy n="72" d="100"/>
        </p:scale>
        <p:origin x="9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154737\Documents\FIAS\Business%20Tax%20Simplification%20Product\Property%20Tax\Pty%20taxation%20revenues%201965-2012%20OECD.xm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mareis_worldbank_org/Documents/FY%202018/Property%20Taxation%20-%20Guidance%20Note/Projects/Project%20MM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ocuments\Work\Project%20MM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ocuments\Work\Project%20MM%20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ocuments\Work\Project%20MM%20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154737\Documents\ECA%20PREM\Pakistan\Copy%20of%20Property%20tax%20data%20-S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154737\Documents\ECA%20PREM\Pakistan\Copy%20of%20Property%20tax%20data%20-S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OECD - Property taxes as a percent of GDP, 2012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Taxes on property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4C-473D-B3E7-980467A486AA}"/>
              </c:ext>
            </c:extLst>
          </c:dPt>
          <c:cat>
            <c:strRef>
              <c:f>Sheet3!$A$2:$A$36</c:f>
              <c:strCache>
                <c:ptCount val="35"/>
                <c:pt idx="0">
                  <c:v>United Kingdom</c:v>
                </c:pt>
                <c:pt idx="1">
                  <c:v>Canada</c:v>
                </c:pt>
                <c:pt idx="2">
                  <c:v>Israel</c:v>
                </c:pt>
                <c:pt idx="3">
                  <c:v>United States</c:v>
                </c:pt>
                <c:pt idx="4">
                  <c:v>Luxembourg</c:v>
                </c:pt>
                <c:pt idx="5">
                  <c:v>France</c:v>
                </c:pt>
                <c:pt idx="6">
                  <c:v>Japan</c:v>
                </c:pt>
                <c:pt idx="7">
                  <c:v>Australia</c:v>
                </c:pt>
                <c:pt idx="8">
                  <c:v>Iceland</c:v>
                </c:pt>
                <c:pt idx="9">
                  <c:v>New Zealand</c:v>
                </c:pt>
                <c:pt idx="10">
                  <c:v>Korea</c:v>
                </c:pt>
                <c:pt idx="11">
                  <c:v>Ireland</c:v>
                </c:pt>
                <c:pt idx="12">
                  <c:v>Switzerland</c:v>
                </c:pt>
                <c:pt idx="13">
                  <c:v>Denmark</c:v>
                </c:pt>
                <c:pt idx="14">
                  <c:v>Belgium</c:v>
                </c:pt>
                <c:pt idx="15">
                  <c:v>OECD - Average</c:v>
                </c:pt>
                <c:pt idx="16">
                  <c:v>Spain</c:v>
                </c:pt>
                <c:pt idx="17">
                  <c:v>Italy</c:v>
                </c:pt>
                <c:pt idx="18">
                  <c:v>Greece</c:v>
                </c:pt>
                <c:pt idx="19">
                  <c:v>Netherlands</c:v>
                </c:pt>
                <c:pt idx="20">
                  <c:v>Poland</c:v>
                </c:pt>
                <c:pt idx="21">
                  <c:v>Chile</c:v>
                </c:pt>
                <c:pt idx="22">
                  <c:v>Germany</c:v>
                </c:pt>
                <c:pt idx="23">
                  <c:v>Sweden</c:v>
                </c:pt>
                <c:pt idx="24">
                  <c:v>Finland</c:v>
                </c:pt>
                <c:pt idx="25">
                  <c:v>Norway</c:v>
                </c:pt>
                <c:pt idx="26">
                  <c:v>Austria</c:v>
                </c:pt>
                <c:pt idx="27">
                  <c:v>Portugal</c:v>
                </c:pt>
                <c:pt idx="28">
                  <c:v>Turkey</c:v>
                </c:pt>
                <c:pt idx="29">
                  <c:v>Hungary</c:v>
                </c:pt>
                <c:pt idx="30">
                  <c:v>Slovenia</c:v>
                </c:pt>
                <c:pt idx="31">
                  <c:v>Slovak Republic</c:v>
                </c:pt>
                <c:pt idx="32">
                  <c:v>Czech Republic</c:v>
                </c:pt>
                <c:pt idx="33">
                  <c:v>Estonia</c:v>
                </c:pt>
                <c:pt idx="34">
                  <c:v>Mexico</c:v>
                </c:pt>
              </c:strCache>
            </c:strRef>
          </c:cat>
          <c:val>
            <c:numRef>
              <c:f>Sheet3!$B$2:$B$36</c:f>
              <c:numCache>
                <c:formatCode>0.00</c:formatCode>
                <c:ptCount val="35"/>
                <c:pt idx="0">
                  <c:v>4.1660624999999998</c:v>
                </c:pt>
                <c:pt idx="1">
                  <c:v>3.4038749999999998</c:v>
                </c:pt>
                <c:pt idx="2">
                  <c:v>3.1450555555555555</c:v>
                </c:pt>
                <c:pt idx="3">
                  <c:v>3.1217708333333327</c:v>
                </c:pt>
                <c:pt idx="4">
                  <c:v>2.5182916666666668</c:v>
                </c:pt>
                <c:pt idx="5">
                  <c:v>2.5142708333333332</c:v>
                </c:pt>
                <c:pt idx="6">
                  <c:v>2.421666666666666</c:v>
                </c:pt>
                <c:pt idx="7">
                  <c:v>2.4063191489361704</c:v>
                </c:pt>
                <c:pt idx="8">
                  <c:v>2.3498611111111112</c:v>
                </c:pt>
                <c:pt idx="9">
                  <c:v>2.2317916666666666</c:v>
                </c:pt>
                <c:pt idx="10">
                  <c:v>2.1898536585365855</c:v>
                </c:pt>
                <c:pt idx="11">
                  <c:v>2.1475208333333344</c:v>
                </c:pt>
                <c:pt idx="12">
                  <c:v>2.1406041666666673</c:v>
                </c:pt>
                <c:pt idx="13">
                  <c:v>2.0706041666666661</c:v>
                </c:pt>
                <c:pt idx="14">
                  <c:v>1.8790624999999999</c:v>
                </c:pt>
                <c:pt idx="15">
                  <c:v>1.7941063829787238</c:v>
                </c:pt>
                <c:pt idx="16">
                  <c:v>1.6793958333333328</c:v>
                </c:pt>
                <c:pt idx="17">
                  <c:v>1.614625</c:v>
                </c:pt>
                <c:pt idx="18">
                  <c:v>1.5847708333333335</c:v>
                </c:pt>
                <c:pt idx="19">
                  <c:v>1.5523404255319149</c:v>
                </c:pt>
                <c:pt idx="20">
                  <c:v>1.1874285714285715</c:v>
                </c:pt>
                <c:pt idx="21">
                  <c:v>1.1756086956521741</c:v>
                </c:pt>
                <c:pt idx="22">
                  <c:v>1.1620625</c:v>
                </c:pt>
                <c:pt idx="23">
                  <c:v>1.1175208333333335</c:v>
                </c:pt>
                <c:pt idx="24">
                  <c:v>1.0103125000000002</c:v>
                </c:pt>
                <c:pt idx="25">
                  <c:v>0.99431249999999993</c:v>
                </c:pt>
                <c:pt idx="26">
                  <c:v>0.91545833333333315</c:v>
                </c:pt>
                <c:pt idx="27">
                  <c:v>0.77602083333333338</c:v>
                </c:pt>
                <c:pt idx="28">
                  <c:v>0.77435416666666657</c:v>
                </c:pt>
                <c:pt idx="29">
                  <c:v>0.72322727272727283</c:v>
                </c:pt>
                <c:pt idx="30">
                  <c:v>0.62894444444444431</c:v>
                </c:pt>
                <c:pt idx="31">
                  <c:v>0.53027777777777774</c:v>
                </c:pt>
                <c:pt idx="32">
                  <c:v>0.46695000000000003</c:v>
                </c:pt>
                <c:pt idx="33">
                  <c:v>0.33433333333333332</c:v>
                </c:pt>
                <c:pt idx="34">
                  <c:v>0.24153125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C-473D-B3E7-980467A486AA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Taxes on financial &amp; capital transactions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24C-473D-B3E7-980467A486AA}"/>
              </c:ext>
            </c:extLst>
          </c:dPt>
          <c:cat>
            <c:strRef>
              <c:f>Sheet3!$A$2:$A$36</c:f>
              <c:strCache>
                <c:ptCount val="35"/>
                <c:pt idx="0">
                  <c:v>United Kingdom</c:v>
                </c:pt>
                <c:pt idx="1">
                  <c:v>Canada</c:v>
                </c:pt>
                <c:pt idx="2">
                  <c:v>Israel</c:v>
                </c:pt>
                <c:pt idx="3">
                  <c:v>United States</c:v>
                </c:pt>
                <c:pt idx="4">
                  <c:v>Luxembourg</c:v>
                </c:pt>
                <c:pt idx="5">
                  <c:v>France</c:v>
                </c:pt>
                <c:pt idx="6">
                  <c:v>Japan</c:v>
                </c:pt>
                <c:pt idx="7">
                  <c:v>Australia</c:v>
                </c:pt>
                <c:pt idx="8">
                  <c:v>Iceland</c:v>
                </c:pt>
                <c:pt idx="9">
                  <c:v>New Zealand</c:v>
                </c:pt>
                <c:pt idx="10">
                  <c:v>Korea</c:v>
                </c:pt>
                <c:pt idx="11">
                  <c:v>Ireland</c:v>
                </c:pt>
                <c:pt idx="12">
                  <c:v>Switzerland</c:v>
                </c:pt>
                <c:pt idx="13">
                  <c:v>Denmark</c:v>
                </c:pt>
                <c:pt idx="14">
                  <c:v>Belgium</c:v>
                </c:pt>
                <c:pt idx="15">
                  <c:v>OECD - Average</c:v>
                </c:pt>
                <c:pt idx="16">
                  <c:v>Spain</c:v>
                </c:pt>
                <c:pt idx="17">
                  <c:v>Italy</c:v>
                </c:pt>
                <c:pt idx="18">
                  <c:v>Greece</c:v>
                </c:pt>
                <c:pt idx="19">
                  <c:v>Netherlands</c:v>
                </c:pt>
                <c:pt idx="20">
                  <c:v>Poland</c:v>
                </c:pt>
                <c:pt idx="21">
                  <c:v>Chile</c:v>
                </c:pt>
                <c:pt idx="22">
                  <c:v>Germany</c:v>
                </c:pt>
                <c:pt idx="23">
                  <c:v>Sweden</c:v>
                </c:pt>
                <c:pt idx="24">
                  <c:v>Finland</c:v>
                </c:pt>
                <c:pt idx="25">
                  <c:v>Norway</c:v>
                </c:pt>
                <c:pt idx="26">
                  <c:v>Austria</c:v>
                </c:pt>
                <c:pt idx="27">
                  <c:v>Portugal</c:v>
                </c:pt>
                <c:pt idx="28">
                  <c:v>Turkey</c:v>
                </c:pt>
                <c:pt idx="29">
                  <c:v>Hungary</c:v>
                </c:pt>
                <c:pt idx="30">
                  <c:v>Slovenia</c:v>
                </c:pt>
                <c:pt idx="31">
                  <c:v>Slovak Republic</c:v>
                </c:pt>
                <c:pt idx="32">
                  <c:v>Czech Republic</c:v>
                </c:pt>
                <c:pt idx="33">
                  <c:v>Estonia</c:v>
                </c:pt>
                <c:pt idx="34">
                  <c:v>Mexico</c:v>
                </c:pt>
              </c:strCache>
            </c:strRef>
          </c:cat>
          <c:val>
            <c:numRef>
              <c:f>Sheet3!$C$2:$C$36</c:f>
              <c:numCache>
                <c:formatCode>0.00</c:formatCode>
                <c:ptCount val="35"/>
                <c:pt idx="0">
                  <c:v>0.42131250000000015</c:v>
                </c:pt>
                <c:pt idx="1">
                  <c:v>3.8791666666666669E-2</c:v>
                </c:pt>
                <c:pt idx="2">
                  <c:v>0.49111111111111122</c:v>
                </c:pt>
                <c:pt idx="3">
                  <c:v>1.8708333333333341E-2</c:v>
                </c:pt>
                <c:pt idx="4">
                  <c:v>0.70018750000000018</c:v>
                </c:pt>
                <c:pt idx="5">
                  <c:v>0.51564583333333325</c:v>
                </c:pt>
                <c:pt idx="6">
                  <c:v>0.52462500000000012</c:v>
                </c:pt>
                <c:pt idx="7">
                  <c:v>0.93195744680851067</c:v>
                </c:pt>
                <c:pt idx="8">
                  <c:v>0.57780555555555568</c:v>
                </c:pt>
                <c:pt idx="9">
                  <c:v>0.15529166666666669</c:v>
                </c:pt>
                <c:pt idx="10">
                  <c:v>1.4522682926829271</c:v>
                </c:pt>
                <c:pt idx="11">
                  <c:v>0.61027083333333343</c:v>
                </c:pt>
                <c:pt idx="12">
                  <c:v>0.57885416666666667</c:v>
                </c:pt>
                <c:pt idx="13">
                  <c:v>0.48052083333333334</c:v>
                </c:pt>
                <c:pt idx="14">
                  <c:v>0.91825000000000001</c:v>
                </c:pt>
                <c:pt idx="15">
                  <c:v>0.49310638297872339</c:v>
                </c:pt>
                <c:pt idx="16">
                  <c:v>0.86764583333333345</c:v>
                </c:pt>
                <c:pt idx="17">
                  <c:v>0.97816666666666663</c:v>
                </c:pt>
                <c:pt idx="18">
                  <c:v>1.0092340425531916</c:v>
                </c:pt>
                <c:pt idx="19">
                  <c:v>0.49868085106382981</c:v>
                </c:pt>
                <c:pt idx="20">
                  <c:v>4.761904761904762E-5</c:v>
                </c:pt>
                <c:pt idx="21">
                  <c:v>0.5133043478260868</c:v>
                </c:pt>
                <c:pt idx="22">
                  <c:v>0.22447916666666665</c:v>
                </c:pt>
                <c:pt idx="23">
                  <c:v>0.28816666666666674</c:v>
                </c:pt>
                <c:pt idx="24">
                  <c:v>0.49718749999999989</c:v>
                </c:pt>
                <c:pt idx="25">
                  <c:v>0.14129166666666668</c:v>
                </c:pt>
                <c:pt idx="26">
                  <c:v>0.2417916666666666</c:v>
                </c:pt>
                <c:pt idx="27">
                  <c:v>0.42793749999999992</c:v>
                </c:pt>
                <c:pt idx="28">
                  <c:v>0.5447708333333332</c:v>
                </c:pt>
                <c:pt idx="29">
                  <c:v>0.38395454545454544</c:v>
                </c:pt>
                <c:pt idx="30">
                  <c:v>0.12144444444444447</c:v>
                </c:pt>
                <c:pt idx="31">
                  <c:v>8.2999999999999977E-2</c:v>
                </c:pt>
                <c:pt idx="32">
                  <c:v>0.23695000000000005</c:v>
                </c:pt>
                <c:pt idx="33">
                  <c:v>0</c:v>
                </c:pt>
                <c:pt idx="34">
                  <c:v>8.3281250000000001E-2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4C-473D-B3E7-980467A48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992192"/>
        <c:axId val="421992584"/>
      </c:barChart>
      <c:catAx>
        <c:axId val="4219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992584"/>
        <c:crosses val="autoZero"/>
        <c:auto val="1"/>
        <c:lblAlgn val="ctr"/>
        <c:lblOffset val="100"/>
        <c:noMultiLvlLbl val="0"/>
      </c:catAx>
      <c:valAx>
        <c:axId val="42199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99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Commitment</a:t>
            </a:r>
            <a:r>
              <a:rPr lang="en-US" baseline="0" dirty="0">
                <a:solidFill>
                  <a:schemeClr val="tx1"/>
                </a:solidFill>
              </a:rPr>
              <a:t> (%) </a:t>
            </a:r>
            <a:r>
              <a:rPr lang="en-US" dirty="0">
                <a:solidFill>
                  <a:schemeClr val="tx1"/>
                </a:solidFill>
              </a:rPr>
              <a:t>-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'Commitment Region'!$D$1:$E$1</c:f>
              <c:strCache>
                <c:ptCount val="1"/>
                <c:pt idx="0">
                  <c:v>Region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AD-49EA-AAD9-08014E7F6D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AD-49EA-AAD9-08014E7F6D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AD-49EA-AAD9-08014E7F6D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AD-49EA-AAD9-08014E7F6D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AD-49EA-AAD9-08014E7F6D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AD-49EA-AAD9-08014E7F6D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'Commitment Region'!$D$2:$D$7</c:f>
              <c:strCache>
                <c:ptCount val="6"/>
                <c:pt idx="0">
                  <c:v>AFRICA</c:v>
                </c:pt>
                <c:pt idx="1">
                  <c:v>MENA</c:v>
                </c:pt>
                <c:pt idx="2">
                  <c:v>SA</c:v>
                </c:pt>
                <c:pt idx="3">
                  <c:v>ECA</c:v>
                </c:pt>
                <c:pt idx="4">
                  <c:v>EAP</c:v>
                </c:pt>
                <c:pt idx="5">
                  <c:v>LAC</c:v>
                </c:pt>
              </c:strCache>
            </c:strRef>
          </c:cat>
          <c:val>
            <c:numRef>
              <c:f>'Commitment Region'!$F$2:$F$7</c:f>
              <c:numCache>
                <c:formatCode>0%</c:formatCode>
                <c:ptCount val="6"/>
                <c:pt idx="0">
                  <c:v>0.33290684392727965</c:v>
                </c:pt>
                <c:pt idx="1">
                  <c:v>2.3712354505471791E-2</c:v>
                </c:pt>
                <c:pt idx="2">
                  <c:v>5.6992397847597631E-2</c:v>
                </c:pt>
                <c:pt idx="3">
                  <c:v>0.12006853127248998</c:v>
                </c:pt>
                <c:pt idx="4">
                  <c:v>0.13016151077620763</c:v>
                </c:pt>
                <c:pt idx="5">
                  <c:v>0.33615836167095331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7AD-49EA-AAD9-08014E7F6D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Projects Count</a:t>
            </a:r>
            <a:r>
              <a:rPr lang="en-US" b="1" baseline="0" dirty="0">
                <a:solidFill>
                  <a:schemeClr val="tx1"/>
                </a:solidFill>
              </a:rPr>
              <a:t> (%) - </a:t>
            </a:r>
            <a:r>
              <a:rPr lang="en-US" b="1" dirty="0">
                <a:solidFill>
                  <a:schemeClr val="tx1"/>
                </a:solidFill>
              </a:rPr>
              <a:t>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Regions!$E$1</c:f>
              <c:strCache>
                <c:ptCount val="1"/>
                <c:pt idx="0">
                  <c:v>Regions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1C-400D-8C5C-95842D8FC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1C-400D-8C5C-95842D8FC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1C-400D-8C5C-95842D8FCA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1C-400D-8C5C-95842D8FCA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1C-400D-8C5C-95842D8FCA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1C-400D-8C5C-95842D8FCA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Regions!$C$2:$C$7</c:f>
              <c:strCache>
                <c:ptCount val="6"/>
                <c:pt idx="0">
                  <c:v>AFRICA</c:v>
                </c:pt>
                <c:pt idx="1">
                  <c:v>MENA</c:v>
                </c:pt>
                <c:pt idx="2">
                  <c:v>SA</c:v>
                </c:pt>
                <c:pt idx="3">
                  <c:v>ECA</c:v>
                </c:pt>
                <c:pt idx="4">
                  <c:v>EAP</c:v>
                </c:pt>
                <c:pt idx="5">
                  <c:v>LAC</c:v>
                </c:pt>
              </c:strCache>
            </c:strRef>
          </c:cat>
          <c:val>
            <c:numRef>
              <c:f>Regions!$E$2:$E$7</c:f>
              <c:numCache>
                <c:formatCode>0%</c:formatCode>
                <c:ptCount val="6"/>
                <c:pt idx="0">
                  <c:v>0.2807017543859649</c:v>
                </c:pt>
                <c:pt idx="1">
                  <c:v>5.2631578947368418E-2</c:v>
                </c:pt>
                <c:pt idx="2">
                  <c:v>5.2631578947368418E-2</c:v>
                </c:pt>
                <c:pt idx="3">
                  <c:v>0.31578947368421051</c:v>
                </c:pt>
                <c:pt idx="4">
                  <c:v>0.14035087719298245</c:v>
                </c:pt>
                <c:pt idx="5">
                  <c:v>0.15789473684210525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D1C-400D-8C5C-95842D8FC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Commitment (</a:t>
            </a:r>
            <a:r>
              <a:rPr lang="en-US" dirty="0" err="1">
                <a:solidFill>
                  <a:schemeClr val="tx1"/>
                </a:solidFill>
              </a:rPr>
              <a:t>Prop.Tax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b="1" i="0" u="none" strike="noStrike" baseline="0" dirty="0">
                <a:effectLst/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0408211535287"/>
          <c:y val="0.20064375817221733"/>
          <c:w val="0.65778264068832737"/>
          <c:h val="0.67187771123236006"/>
        </c:manualLayout>
      </c:layout>
      <c:pieChart>
        <c:varyColors val="1"/>
        <c:ser>
          <c:idx val="0"/>
          <c:order val="0"/>
          <c:tx>
            <c:strRef>
              <c:f>'Commitment Region (2)'!$D$1:$E$1</c:f>
              <c:strCache>
                <c:ptCount val="1"/>
                <c:pt idx="0">
                  <c:v>Region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26-4746-8760-9E6F4D50D9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26-4746-8760-9E6F4D50D9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26-4746-8760-9E6F4D50D9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26-4746-8760-9E6F4D50D9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26-4746-8760-9E6F4D50D99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26-4746-8760-9E6F4D50D9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'Commitment Region (2)'!$D$2:$D$7</c:f>
              <c:strCache>
                <c:ptCount val="6"/>
                <c:pt idx="0">
                  <c:v>AFRICA</c:v>
                </c:pt>
                <c:pt idx="1">
                  <c:v>MENA</c:v>
                </c:pt>
                <c:pt idx="2">
                  <c:v>SA</c:v>
                </c:pt>
                <c:pt idx="3">
                  <c:v>ECA</c:v>
                </c:pt>
                <c:pt idx="4">
                  <c:v>EAP</c:v>
                </c:pt>
                <c:pt idx="5">
                  <c:v>LAC</c:v>
                </c:pt>
              </c:strCache>
            </c:strRef>
          </c:cat>
          <c:val>
            <c:numRef>
              <c:f>'Commitment Region (2)'!$F$2:$F$7</c:f>
              <c:numCache>
                <c:formatCode>0%</c:formatCode>
                <c:ptCount val="6"/>
                <c:pt idx="0">
                  <c:v>0.23333418266045675</c:v>
                </c:pt>
                <c:pt idx="1">
                  <c:v>2.1461763109082078E-2</c:v>
                </c:pt>
                <c:pt idx="2">
                  <c:v>4.5867252977854149E-2</c:v>
                </c:pt>
                <c:pt idx="3">
                  <c:v>0.32997910628630683</c:v>
                </c:pt>
                <c:pt idx="4">
                  <c:v>0.22661415723982331</c:v>
                </c:pt>
                <c:pt idx="5">
                  <c:v>0.1427435377264768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E26-4746-8760-9E6F4D50D9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6537703337273"/>
          <c:y val="0.27701237922655492"/>
          <c:w val="0.17167367979436052"/>
          <c:h val="0.45473485367259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Instrument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b="1" baseline="0" dirty="0">
                <a:solidFill>
                  <a:schemeClr val="tx1"/>
                </a:solidFill>
              </a:rPr>
              <a:t> Count 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7823539367801E-2"/>
          <c:y val="0.17895571294369614"/>
          <c:w val="0.52115780086064678"/>
          <c:h val="0.7396071459488228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8D-43CD-9E6A-1F7962FCC61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8D-43CD-9E6A-1F7962FCC61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8D-43CD-9E6A-1F7962FCC61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8D-43CD-9E6A-1F7962FCC61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8D-43CD-9E6A-1F7962FCC610}"/>
              </c:ext>
            </c:extLst>
          </c:dPt>
          <c:dLbls>
            <c:dLbl>
              <c:idx val="1"/>
              <c:layout>
                <c:manualLayout>
                  <c:x val="-3.8435689745968851E-2"/>
                  <c:y val="-0.113044826999603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AD2C2-66FC-42A2-8373-18B954796AC4}" type="CATEGORYNAME">
                      <a:rPr lang="en-US"/>
                      <a:pPr>
                        <a:defRPr sz="1000" b="1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,</a:t>
                    </a:r>
                  </a:p>
                  <a:p>
                    <a:pPr>
                      <a:defRPr sz="1000" b="1">
                        <a:solidFill>
                          <a:schemeClr val="tx1"/>
                        </a:solidFill>
                      </a:defRPr>
                    </a:pPr>
                    <a:r>
                      <a:rPr lang="en-US" baseline="0"/>
                      <a:t> </a:t>
                    </a:r>
                    <a:fld id="{0531929D-4917-4648-8995-538849D60EFC}" type="VALUE">
                      <a:rPr lang="en-US" baseline="0"/>
                      <a:pPr>
                        <a:defRPr sz="10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8D-43CD-9E6A-1F7962FCC6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FDC789-ECC5-444A-8EAA-C179A3F0CE8C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0B5A5FD1-088F-44B5-ADA8-37FE53886F13}" type="VALUE">
                      <a:rPr lang="en-US" baseline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88D-43CD-9E6A-1F7962FCC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'Product Line'!$R$16:$R$20</c:f>
              <c:strCache>
                <c:ptCount val="5"/>
                <c:pt idx="0">
                  <c:v>Specific Investment Loan</c:v>
                </c:pt>
                <c:pt idx="1">
                  <c:v>PforR</c:v>
                </c:pt>
                <c:pt idx="2">
                  <c:v>IPF</c:v>
                </c:pt>
                <c:pt idx="3">
                  <c:v>DPL</c:v>
                </c:pt>
                <c:pt idx="4">
                  <c:v>ASA, AAA, Knowl.Mgmt, TA </c:v>
                </c:pt>
              </c:strCache>
            </c:strRef>
          </c:cat>
          <c:val>
            <c:numRef>
              <c:f>'Product Line'!$S$16:$S$20</c:f>
              <c:numCache>
                <c:formatCode>General</c:formatCode>
                <c:ptCount val="5"/>
                <c:pt idx="0">
                  <c:v>9</c:v>
                </c:pt>
                <c:pt idx="1">
                  <c:v>1</c:v>
                </c:pt>
                <c:pt idx="2">
                  <c:v>18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8D-43CD-9E6A-1F7962FCC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Punjab, FY 2014-15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Sindh, FY 2014-15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9D-4CFE-96CC-B6EE46AD02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9D-4CFE-96CC-B6EE46AD02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9D-4CFE-96CC-B6EE46AD02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9D-4CFE-96CC-B6EE46AD02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69D-4CFE-96CC-B6EE46AD02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Provincial!$P$23:$P$27</c:f>
              <c:strCache>
                <c:ptCount val="5"/>
                <c:pt idx="0">
                  <c:v>Property Tax </c:v>
                </c:pt>
                <c:pt idx="1">
                  <c:v>Land Revenue</c:v>
                </c:pt>
                <c:pt idx="2">
                  <c:v>CVT on Immoveable Property</c:v>
                </c:pt>
                <c:pt idx="3">
                  <c:v>Tax on Income (Agriculture)</c:v>
                </c:pt>
                <c:pt idx="4">
                  <c:v>Stamp Duty</c:v>
                </c:pt>
              </c:strCache>
            </c:strRef>
          </c:cat>
          <c:val>
            <c:numRef>
              <c:f>Provincial!$Q$23:$Q$27</c:f>
              <c:numCache>
                <c:formatCode>0%</c:formatCode>
                <c:ptCount val="5"/>
                <c:pt idx="0">
                  <c:v>0.29605263157894735</c:v>
                </c:pt>
                <c:pt idx="1">
                  <c:v>3.9473684210526314E-2</c:v>
                </c:pt>
                <c:pt idx="2">
                  <c:v>0.16447368421052633</c:v>
                </c:pt>
                <c:pt idx="3">
                  <c:v>3.9473684210526314E-2</c:v>
                </c:pt>
                <c:pt idx="4">
                  <c:v>0.46052631578947367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9D-4CFE-96CC-B6EE46AD0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3228" cy="349251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8702" y="0"/>
            <a:ext cx="3963228" cy="349251"/>
          </a:xfrm>
          <a:prstGeom prst="rect">
            <a:avLst/>
          </a:prstGeom>
        </p:spPr>
        <p:txBody>
          <a:bodyPr vert="horz" wrap="square" lIns="90416" tIns="45208" rIns="90416" bIns="452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00B41B-A399-4BE1-BD60-9F313B953737}" type="datetimeFigureOut">
              <a:rPr lang="en-US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29795"/>
            <a:ext cx="3963228" cy="349251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8702" y="6629795"/>
            <a:ext cx="3963228" cy="349251"/>
          </a:xfrm>
          <a:prstGeom prst="rect">
            <a:avLst/>
          </a:prstGeom>
        </p:spPr>
        <p:txBody>
          <a:bodyPr vert="horz" wrap="square" lIns="90416" tIns="45208" rIns="90416" bIns="452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527B57-7078-4666-BB3B-8BE211AD7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6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3228" cy="349251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8702" y="0"/>
            <a:ext cx="3963228" cy="349251"/>
          </a:xfrm>
          <a:prstGeom prst="rect">
            <a:avLst/>
          </a:prstGeom>
        </p:spPr>
        <p:txBody>
          <a:bodyPr vert="horz" wrap="square" lIns="90416" tIns="45208" rIns="90416" bIns="452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613C30-FC88-45FF-8C6F-AAEA8B73F36C}" type="datetimeFigureOut">
              <a:rPr lang="en-US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23875"/>
            <a:ext cx="3486150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5228" y="3316091"/>
            <a:ext cx="7313544" cy="3140869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29795"/>
            <a:ext cx="3963228" cy="349251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8702" y="6629795"/>
            <a:ext cx="3963228" cy="349251"/>
          </a:xfrm>
          <a:prstGeom prst="rect">
            <a:avLst/>
          </a:prstGeom>
        </p:spPr>
        <p:txBody>
          <a:bodyPr vert="horz" wrap="square" lIns="90416" tIns="45208" rIns="90416" bIns="452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18567-5D19-481B-A0D1-42DCD809BF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0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Project Count</a:t>
            </a:r>
            <a:r>
              <a:rPr lang="en-US" dirty="0"/>
              <a:t>:  Africa: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dirty="0"/>
              <a:t> , ECA: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18 ,</a:t>
            </a:r>
            <a:r>
              <a:rPr lang="en-US" dirty="0"/>
              <a:t> Lac: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9 ,</a:t>
            </a:r>
            <a:r>
              <a:rPr lang="en-US" dirty="0"/>
              <a:t>  EAP: 8 , MENA: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3 ,</a:t>
            </a:r>
            <a:r>
              <a:rPr lang="en-US" dirty="0"/>
              <a:t> SA: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 -- Out of 56 Projects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Notice:   1/3 of total projects and commitment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  1,168,250,000.00 ///  MENA  83,212,342.00 ///  SA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200,000,000.00 ///  ECA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421,349,288.00 /// EAP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456,767,975.00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///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1,279,660,356.00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Resonating/Reflects the feeling and probably the reality of ECA being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biigest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3F75B-3A29-49A0-922C-2B700BD811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0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17FCF30-F523-4562-8BA7-8701145CA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33A950-9003-4280-BEB7-57D655A4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103BFA-FF60-4358-A6B5-3D58E00FE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448 w 448"/>
              <a:gd name="T1" fmla="*/ 372 h 372"/>
              <a:gd name="T2" fmla="*/ 388 w 448"/>
              <a:gd name="T3" fmla="*/ 302 h 372"/>
              <a:gd name="T4" fmla="*/ 280 w 448"/>
              <a:gd name="T5" fmla="*/ 208 h 372"/>
              <a:gd name="T6" fmla="*/ 210 w 448"/>
              <a:gd name="T7" fmla="*/ 142 h 372"/>
              <a:gd name="T8" fmla="*/ 140 w 448"/>
              <a:gd name="T9" fmla="*/ 94 h 372"/>
              <a:gd name="T10" fmla="*/ 64 w 448"/>
              <a:gd name="T11" fmla="*/ 44 h 372"/>
              <a:gd name="T12" fmla="*/ 0 w 448"/>
              <a:gd name="T13" fmla="*/ 0 h 372"/>
              <a:gd name="T14" fmla="*/ 280 w 448"/>
              <a:gd name="T15" fmla="*/ 0 h 372"/>
              <a:gd name="T16" fmla="*/ 300 w 448"/>
              <a:gd name="T17" fmla="*/ 36 h 372"/>
              <a:gd name="T18" fmla="*/ 324 w 448"/>
              <a:gd name="T19" fmla="*/ 82 h 372"/>
              <a:gd name="T20" fmla="*/ 346 w 448"/>
              <a:gd name="T21" fmla="*/ 134 h 372"/>
              <a:gd name="T22" fmla="*/ 378 w 448"/>
              <a:gd name="T23" fmla="*/ 206 h 372"/>
              <a:gd name="T24" fmla="*/ 408 w 448"/>
              <a:gd name="T25" fmla="*/ 264 h 372"/>
              <a:gd name="T26" fmla="*/ 434 w 448"/>
              <a:gd name="T27" fmla="*/ 334 h 372"/>
              <a:gd name="T28" fmla="*/ 448 w 448"/>
              <a:gd name="T29" fmla="*/ 372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2 w 2"/>
              <a:gd name="T29" fmla="*/ 2 h 2"/>
              <a:gd name="T30" fmla="*/ 2 w 2"/>
              <a:gd name="T31" fmla="*/ 2 h 2"/>
              <a:gd name="T32" fmla="*/ 2 w 2"/>
              <a:gd name="T33" fmla="*/ 2 h 2"/>
              <a:gd name="T34" fmla="*/ 2 w 2"/>
              <a:gd name="T35" fmla="*/ 2 h 2"/>
              <a:gd name="T36" fmla="*/ 2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2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2 w 2"/>
              <a:gd name="T63" fmla="*/ 2 h 2"/>
              <a:gd name="T64" fmla="*/ 0 w 2"/>
              <a:gd name="T65" fmla="*/ 2 h 2"/>
              <a:gd name="T66" fmla="*/ 0 w 2"/>
              <a:gd name="T67" fmla="*/ 2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2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2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2 w 2"/>
              <a:gd name="T53" fmla="*/ 2 h 2"/>
              <a:gd name="T54" fmla="*/ 2 w 2"/>
              <a:gd name="T55" fmla="*/ 2 h 2"/>
              <a:gd name="T56" fmla="*/ 2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 w 2"/>
              <a:gd name="T1" fmla="*/ 4 h 4"/>
              <a:gd name="T2" fmla="*/ 2 w 2"/>
              <a:gd name="T3" fmla="*/ 4 h 4"/>
              <a:gd name="T4" fmla="*/ 2 w 2"/>
              <a:gd name="T5" fmla="*/ 4 h 4"/>
              <a:gd name="T6" fmla="*/ 2 w 2"/>
              <a:gd name="T7" fmla="*/ 2 h 4"/>
              <a:gd name="T8" fmla="*/ 2 w 2"/>
              <a:gd name="T9" fmla="*/ 0 h 4"/>
              <a:gd name="T10" fmla="*/ 2 w 2"/>
              <a:gd name="T11" fmla="*/ 0 h 4"/>
              <a:gd name="T12" fmla="*/ 2 w 2"/>
              <a:gd name="T13" fmla="*/ 0 h 4"/>
              <a:gd name="T14" fmla="*/ 0 w 2"/>
              <a:gd name="T15" fmla="*/ 2 h 4"/>
              <a:gd name="T16" fmla="*/ 2 w 2"/>
              <a:gd name="T17" fmla="*/ 4 h 4"/>
              <a:gd name="T18" fmla="*/ 2 w 2"/>
              <a:gd name="T19" fmla="*/ 2 h 4"/>
              <a:gd name="T20" fmla="*/ 2 w 2"/>
              <a:gd name="T21" fmla="*/ 2 h 4"/>
              <a:gd name="T22" fmla="*/ 2 w 2"/>
              <a:gd name="T23" fmla="*/ 0 h 4"/>
              <a:gd name="T24" fmla="*/ 2 w 2"/>
              <a:gd name="T25" fmla="*/ 2 h 4"/>
              <a:gd name="T26" fmla="*/ 2 w 2"/>
              <a:gd name="T27" fmla="*/ 2 h 4"/>
              <a:gd name="T28" fmla="*/ 2 w 2"/>
              <a:gd name="T29" fmla="*/ 2 h 4"/>
              <a:gd name="T30" fmla="*/ 2 w 2"/>
              <a:gd name="T31" fmla="*/ 2 h 4"/>
              <a:gd name="T32" fmla="*/ 2 w 2"/>
              <a:gd name="T33" fmla="*/ 2 h 4"/>
              <a:gd name="T34" fmla="*/ 2 w 2"/>
              <a:gd name="T35" fmla="*/ 2 h 4"/>
              <a:gd name="T36" fmla="*/ 2 w 2"/>
              <a:gd name="T37" fmla="*/ 2 h 4"/>
              <a:gd name="T38" fmla="*/ 2 w 2"/>
              <a:gd name="T39" fmla="*/ 2 h 4"/>
              <a:gd name="T40" fmla="*/ 2 w 2"/>
              <a:gd name="T41" fmla="*/ 2 h 4"/>
              <a:gd name="T42" fmla="*/ 2 w 2"/>
              <a:gd name="T43" fmla="*/ 2 h 4"/>
              <a:gd name="T44" fmla="*/ 2 w 2"/>
              <a:gd name="T45" fmla="*/ 2 h 4"/>
              <a:gd name="T46" fmla="*/ 2 w 2"/>
              <a:gd name="T47" fmla="*/ 2 h 4"/>
              <a:gd name="T48" fmla="*/ 2 w 2"/>
              <a:gd name="T49" fmla="*/ 2 h 4"/>
              <a:gd name="T50" fmla="*/ 2 w 2"/>
              <a:gd name="T51" fmla="*/ 2 h 4"/>
              <a:gd name="T52" fmla="*/ 0 w 2"/>
              <a:gd name="T53" fmla="*/ 2 h 4"/>
              <a:gd name="T54" fmla="*/ 2 w 2"/>
              <a:gd name="T55" fmla="*/ 4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4 h 4"/>
              <a:gd name="T2" fmla="*/ 0 w 1587"/>
              <a:gd name="T3" fmla="*/ 2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 h 4"/>
              <a:gd name="T10" fmla="*/ 0 w 1587"/>
              <a:gd name="T11" fmla="*/ 2 h 4"/>
              <a:gd name="T12" fmla="*/ 0 w 1587"/>
              <a:gd name="T13" fmla="*/ 4 h 4"/>
              <a:gd name="T14" fmla="*/ 0 w 1587"/>
              <a:gd name="T15" fmla="*/ 2 h 4"/>
              <a:gd name="T16" fmla="*/ 0 w 1587"/>
              <a:gd name="T17" fmla="*/ 2 h 4"/>
              <a:gd name="T18" fmla="*/ 0 w 1587"/>
              <a:gd name="T19" fmla="*/ 2 h 4"/>
              <a:gd name="T20" fmla="*/ 0 w 1587"/>
              <a:gd name="T21" fmla="*/ 2 h 4"/>
              <a:gd name="T22" fmla="*/ 0 w 1587"/>
              <a:gd name="T23" fmla="*/ 2 h 4"/>
              <a:gd name="T24" fmla="*/ 0 w 1587"/>
              <a:gd name="T25" fmla="*/ 2 h 4"/>
              <a:gd name="T26" fmla="*/ 0 w 1587"/>
              <a:gd name="T27" fmla="*/ 2 h 4"/>
              <a:gd name="T28" fmla="*/ 0 w 1587"/>
              <a:gd name="T29" fmla="*/ 4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0 h 2"/>
              <a:gd name="T4" fmla="*/ 2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0 h 2"/>
              <a:gd name="T30" fmla="*/ 0 w 2"/>
              <a:gd name="T31" fmla="*/ 2 h 2"/>
              <a:gd name="T32" fmla="*/ 2 w 2"/>
              <a:gd name="T33" fmla="*/ 2 h 2"/>
              <a:gd name="T34" fmla="*/ 2 w 2"/>
              <a:gd name="T35" fmla="*/ 0 h 2"/>
              <a:gd name="T36" fmla="*/ 0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0 h 2"/>
              <a:gd name="T4" fmla="*/ 0 w 1587"/>
              <a:gd name="T5" fmla="*/ 2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 w 2"/>
              <a:gd name="T1" fmla="*/ 2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 w 4"/>
              <a:gd name="T1" fmla="*/ 2 h 2"/>
              <a:gd name="T2" fmla="*/ 2 w 4"/>
              <a:gd name="T3" fmla="*/ 2 h 2"/>
              <a:gd name="T4" fmla="*/ 4 w 4"/>
              <a:gd name="T5" fmla="*/ 2 h 2"/>
              <a:gd name="T6" fmla="*/ 4 w 4"/>
              <a:gd name="T7" fmla="*/ 0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  <a:gd name="T14" fmla="*/ 0 w 4"/>
              <a:gd name="T15" fmla="*/ 2 h 2"/>
              <a:gd name="T16" fmla="*/ 2 w 4"/>
              <a:gd name="T17" fmla="*/ 2 h 2"/>
              <a:gd name="T18" fmla="*/ 2 w 4"/>
              <a:gd name="T19" fmla="*/ 0 h 2"/>
              <a:gd name="T20" fmla="*/ 4 w 4"/>
              <a:gd name="T21" fmla="*/ 2 h 2"/>
              <a:gd name="T22" fmla="*/ 4 w 4"/>
              <a:gd name="T23" fmla="*/ 0 h 2"/>
              <a:gd name="T24" fmla="*/ 4 w 4"/>
              <a:gd name="T25" fmla="*/ 0 h 2"/>
              <a:gd name="T26" fmla="*/ 2 w 4"/>
              <a:gd name="T27" fmla="*/ 0 h 2"/>
              <a:gd name="T28" fmla="*/ 2 w 4"/>
              <a:gd name="T29" fmla="*/ 0 h 2"/>
              <a:gd name="T30" fmla="*/ 0 w 4"/>
              <a:gd name="T31" fmla="*/ 0 h 2"/>
              <a:gd name="T32" fmla="*/ 2 w 4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0 w 2"/>
              <a:gd name="T59" fmla="*/ 2 h 2"/>
              <a:gd name="T60" fmla="*/ 0 w 2"/>
              <a:gd name="T61" fmla="*/ 2 h 2"/>
              <a:gd name="T62" fmla="*/ 0 w 2"/>
              <a:gd name="T63" fmla="*/ 2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 h 2"/>
              <a:gd name="T40" fmla="*/ 0 w 2"/>
              <a:gd name="T41" fmla="*/ 2 h 2"/>
              <a:gd name="T42" fmla="*/ 2 w 2"/>
              <a:gd name="T43" fmla="*/ 2 h 2"/>
              <a:gd name="T44" fmla="*/ 2 w 2"/>
              <a:gd name="T45" fmla="*/ 0 h 2"/>
              <a:gd name="T46" fmla="*/ 2 w 2"/>
              <a:gd name="T47" fmla="*/ 0 h 2"/>
              <a:gd name="T48" fmla="*/ 2 w 2"/>
              <a:gd name="T49" fmla="*/ 0 h 2"/>
              <a:gd name="T50" fmla="*/ 2 w 2"/>
              <a:gd name="T51" fmla="*/ 0 h 2"/>
              <a:gd name="T52" fmla="*/ 2 w 2"/>
              <a:gd name="T53" fmla="*/ 0 h 2"/>
              <a:gd name="T54" fmla="*/ 2 w 2"/>
              <a:gd name="T55" fmla="*/ 0 h 2"/>
              <a:gd name="T56" fmla="*/ 2 w 2"/>
              <a:gd name="T57" fmla="*/ 0 h 2"/>
              <a:gd name="T58" fmla="*/ 2 w 2"/>
              <a:gd name="T59" fmla="*/ 0 h 2"/>
              <a:gd name="T60" fmla="*/ 2 w 2"/>
              <a:gd name="T61" fmla="*/ 0 h 2"/>
              <a:gd name="T62" fmla="*/ 2 w 2"/>
              <a:gd name="T63" fmla="*/ 0 h 2"/>
              <a:gd name="T64" fmla="*/ 2 w 2"/>
              <a:gd name="T65" fmla="*/ 0 h 2"/>
              <a:gd name="T66" fmla="*/ 2 w 2"/>
              <a:gd name="T67" fmla="*/ 2 h 2"/>
              <a:gd name="T68" fmla="*/ 2 w 2"/>
              <a:gd name="T69" fmla="*/ 0 h 2"/>
              <a:gd name="T70" fmla="*/ 2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3 h 3"/>
              <a:gd name="T2" fmla="*/ 0 w 2"/>
              <a:gd name="T3" fmla="*/ 3 h 3"/>
              <a:gd name="T4" fmla="*/ 2 w 2"/>
              <a:gd name="T5" fmla="*/ 3 h 3"/>
              <a:gd name="T6" fmla="*/ 2 w 2"/>
              <a:gd name="T7" fmla="*/ 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0 w 2"/>
              <a:gd name="T19" fmla="*/ 3 h 3"/>
              <a:gd name="T20" fmla="*/ 0 w 2"/>
              <a:gd name="T21" fmla="*/ 3 h 3"/>
              <a:gd name="T22" fmla="*/ 0 w 2"/>
              <a:gd name="T23" fmla="*/ 0 h 3"/>
              <a:gd name="T24" fmla="*/ 0 w 2"/>
              <a:gd name="T25" fmla="*/ 3 h 3"/>
              <a:gd name="T26" fmla="*/ 0 w 2"/>
              <a:gd name="T27" fmla="*/ 3 h 3"/>
              <a:gd name="T28" fmla="*/ 0 w 2"/>
              <a:gd name="T29" fmla="*/ 3 h 3"/>
              <a:gd name="T30" fmla="*/ 0 w 2"/>
              <a:gd name="T31" fmla="*/ 3 h 3"/>
              <a:gd name="T32" fmla="*/ 0 w 2"/>
              <a:gd name="T33" fmla="*/ 3 h 3"/>
              <a:gd name="T34" fmla="*/ 0 w 2"/>
              <a:gd name="T35" fmla="*/ 3 h 3"/>
              <a:gd name="T36" fmla="*/ 0 w 2"/>
              <a:gd name="T37" fmla="*/ 3 h 3"/>
              <a:gd name="T38" fmla="*/ 0 w 2"/>
              <a:gd name="T39" fmla="*/ 3 h 3"/>
              <a:gd name="T40" fmla="*/ 0 w 2"/>
              <a:gd name="T41" fmla="*/ 3 h 3"/>
              <a:gd name="T42" fmla="*/ 0 w 2"/>
              <a:gd name="T43" fmla="*/ 3 h 3"/>
              <a:gd name="T44" fmla="*/ 0 w 2"/>
              <a:gd name="T45" fmla="*/ 3 h 3"/>
              <a:gd name="T46" fmla="*/ 0 w 2"/>
              <a:gd name="T47" fmla="*/ 3 h 3"/>
              <a:gd name="T48" fmla="*/ 0 w 2"/>
              <a:gd name="T49" fmla="*/ 3 h 3"/>
              <a:gd name="T50" fmla="*/ 0 w 2"/>
              <a:gd name="T51" fmla="*/ 3 h 3"/>
              <a:gd name="T52" fmla="*/ 0 w 2"/>
              <a:gd name="T53" fmla="*/ 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0 w 2"/>
              <a:gd name="T5" fmla="*/ 0 h 2"/>
              <a:gd name="T6" fmla="*/ 0 w 2"/>
              <a:gd name="T7" fmla="*/ 2 h 2"/>
              <a:gd name="T8" fmla="*/ 0 w 2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 h 2"/>
              <a:gd name="T12" fmla="*/ 2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2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2 w 2"/>
              <a:gd name="T39" fmla="*/ 2 h 2"/>
              <a:gd name="T40" fmla="*/ 2 w 2"/>
              <a:gd name="T41" fmla="*/ 2 h 2"/>
              <a:gd name="T42" fmla="*/ 2 w 2"/>
              <a:gd name="T43" fmla="*/ 2 h 2"/>
              <a:gd name="T44" fmla="*/ 2 w 2"/>
              <a:gd name="T45" fmla="*/ 2 h 2"/>
              <a:gd name="T46" fmla="*/ 2 w 2"/>
              <a:gd name="T47" fmla="*/ 2 h 2"/>
              <a:gd name="T48" fmla="*/ 0 w 2"/>
              <a:gd name="T49" fmla="*/ 0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2 w 2"/>
              <a:gd name="T57" fmla="*/ 2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0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2 w 2"/>
              <a:gd name="T17" fmla="*/ 0 h 2"/>
              <a:gd name="T18" fmla="*/ 2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 h 2"/>
              <a:gd name="T48" fmla="*/ 0 w 2"/>
              <a:gd name="T49" fmla="*/ 2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 w 2"/>
              <a:gd name="T1" fmla="*/ 2 h 5"/>
              <a:gd name="T2" fmla="*/ 2 w 2"/>
              <a:gd name="T3" fmla="*/ 2 h 5"/>
              <a:gd name="T4" fmla="*/ 0 w 2"/>
              <a:gd name="T5" fmla="*/ 0 h 5"/>
              <a:gd name="T6" fmla="*/ 0 w 2"/>
              <a:gd name="T7" fmla="*/ 2 h 5"/>
              <a:gd name="T8" fmla="*/ 0 w 2"/>
              <a:gd name="T9" fmla="*/ 2 h 5"/>
              <a:gd name="T10" fmla="*/ 2 w 2"/>
              <a:gd name="T11" fmla="*/ 5 h 5"/>
              <a:gd name="T12" fmla="*/ 2 w 2"/>
              <a:gd name="T13" fmla="*/ 2 h 5"/>
              <a:gd name="T14" fmla="*/ 2 w 2"/>
              <a:gd name="T15" fmla="*/ 2 h 5"/>
              <a:gd name="T16" fmla="*/ 0 w 2"/>
              <a:gd name="T17" fmla="*/ 0 h 5"/>
              <a:gd name="T18" fmla="*/ 0 w 2"/>
              <a:gd name="T19" fmla="*/ 2 h 5"/>
              <a:gd name="T20" fmla="*/ 0 w 2"/>
              <a:gd name="T21" fmla="*/ 2 h 5"/>
              <a:gd name="T22" fmla="*/ 2 w 2"/>
              <a:gd name="T23" fmla="*/ 5 h 5"/>
              <a:gd name="T24" fmla="*/ 2 w 2"/>
              <a:gd name="T25" fmla="*/ 2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 w 2"/>
              <a:gd name="T19" fmla="*/ 0 h 1587"/>
              <a:gd name="T20" fmla="*/ 2 w 2"/>
              <a:gd name="T21" fmla="*/ 0 h 1587"/>
              <a:gd name="T22" fmla="*/ 2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2 w 2"/>
              <a:gd name="T31" fmla="*/ 0 h 1587"/>
              <a:gd name="T32" fmla="*/ 2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2 w 2"/>
              <a:gd name="T41" fmla="*/ 0 h 1587"/>
              <a:gd name="T42" fmla="*/ 2 w 2"/>
              <a:gd name="T43" fmla="*/ 0 h 1587"/>
              <a:gd name="T44" fmla="*/ 2 w 2"/>
              <a:gd name="T45" fmla="*/ 0 h 1587"/>
              <a:gd name="T46" fmla="*/ 2 w 2"/>
              <a:gd name="T47" fmla="*/ 0 h 1587"/>
              <a:gd name="T48" fmla="*/ 2 w 2"/>
              <a:gd name="T49" fmla="*/ 0 h 1587"/>
              <a:gd name="T50" fmla="*/ 2 w 2"/>
              <a:gd name="T51" fmla="*/ 0 h 1587"/>
              <a:gd name="T52" fmla="*/ 2 w 2"/>
              <a:gd name="T53" fmla="*/ 0 h 1587"/>
              <a:gd name="T54" fmla="*/ 2 w 2"/>
              <a:gd name="T55" fmla="*/ 0 h 1587"/>
              <a:gd name="T56" fmla="*/ 2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2 w 2"/>
              <a:gd name="T5" fmla="*/ 0 h 3"/>
              <a:gd name="T6" fmla="*/ 2 w 2"/>
              <a:gd name="T7" fmla="*/ 0 h 3"/>
              <a:gd name="T8" fmla="*/ 2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2 w 2"/>
              <a:gd name="T19" fmla="*/ 0 h 3"/>
              <a:gd name="T20" fmla="*/ 2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3 h 3"/>
              <a:gd name="T40" fmla="*/ 0 w 2"/>
              <a:gd name="T41" fmla="*/ 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2 w 2"/>
              <a:gd name="T25" fmla="*/ 2 h 2"/>
              <a:gd name="T26" fmla="*/ 2 w 2"/>
              <a:gd name="T27" fmla="*/ 2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 h 2"/>
              <a:gd name="T50" fmla="*/ 2 w 2"/>
              <a:gd name="T51" fmla="*/ 2 h 2"/>
              <a:gd name="T52" fmla="*/ 2 w 2"/>
              <a:gd name="T53" fmla="*/ 0 h 2"/>
              <a:gd name="T54" fmla="*/ 2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 h 2"/>
              <a:gd name="T62" fmla="*/ 0 w 2"/>
              <a:gd name="T63" fmla="*/ 2 h 2"/>
              <a:gd name="T64" fmla="*/ 2 w 2"/>
              <a:gd name="T65" fmla="*/ 2 h 2"/>
              <a:gd name="T66" fmla="*/ 2 w 2"/>
              <a:gd name="T67" fmla="*/ 2 h 2"/>
              <a:gd name="T68" fmla="*/ 0 w 2"/>
              <a:gd name="T69" fmla="*/ 2 h 2"/>
              <a:gd name="T70" fmla="*/ 0 w 2"/>
              <a:gd name="T71" fmla="*/ 2 h 2"/>
              <a:gd name="T72" fmla="*/ 0 w 2"/>
              <a:gd name="T73" fmla="*/ 2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EB3789F3-C9ED-40B5-9FEE-9C56733E3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8527-C1C0-4AFF-ABF7-746B4BCBE1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50A18F79-DF36-4DDB-99EC-FAA1219BB6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47E93BB3-9965-477A-BD83-E1241F4A1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8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28C8E79E-6E3B-446C-A1BD-E2C550E75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8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BED6C730-EBAF-422F-9DCE-F9D0F9748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2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2 w 2"/>
              <a:gd name="T29" fmla="*/ 2 h 2"/>
              <a:gd name="T30" fmla="*/ 2 w 2"/>
              <a:gd name="T31" fmla="*/ 2 h 2"/>
              <a:gd name="T32" fmla="*/ 2 w 2"/>
              <a:gd name="T33" fmla="*/ 2 h 2"/>
              <a:gd name="T34" fmla="*/ 2 w 2"/>
              <a:gd name="T35" fmla="*/ 2 h 2"/>
              <a:gd name="T36" fmla="*/ 2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2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2 w 2"/>
              <a:gd name="T63" fmla="*/ 2 h 2"/>
              <a:gd name="T64" fmla="*/ 0 w 2"/>
              <a:gd name="T65" fmla="*/ 2 h 2"/>
              <a:gd name="T66" fmla="*/ 0 w 2"/>
              <a:gd name="T67" fmla="*/ 2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2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2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2 w 2"/>
              <a:gd name="T53" fmla="*/ 2 h 2"/>
              <a:gd name="T54" fmla="*/ 2 w 2"/>
              <a:gd name="T55" fmla="*/ 2 h 2"/>
              <a:gd name="T56" fmla="*/ 2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 w 2"/>
              <a:gd name="T1" fmla="*/ 4 h 4"/>
              <a:gd name="T2" fmla="*/ 2 w 2"/>
              <a:gd name="T3" fmla="*/ 4 h 4"/>
              <a:gd name="T4" fmla="*/ 2 w 2"/>
              <a:gd name="T5" fmla="*/ 4 h 4"/>
              <a:gd name="T6" fmla="*/ 2 w 2"/>
              <a:gd name="T7" fmla="*/ 2 h 4"/>
              <a:gd name="T8" fmla="*/ 2 w 2"/>
              <a:gd name="T9" fmla="*/ 0 h 4"/>
              <a:gd name="T10" fmla="*/ 2 w 2"/>
              <a:gd name="T11" fmla="*/ 0 h 4"/>
              <a:gd name="T12" fmla="*/ 2 w 2"/>
              <a:gd name="T13" fmla="*/ 0 h 4"/>
              <a:gd name="T14" fmla="*/ 0 w 2"/>
              <a:gd name="T15" fmla="*/ 2 h 4"/>
              <a:gd name="T16" fmla="*/ 2 w 2"/>
              <a:gd name="T17" fmla="*/ 4 h 4"/>
              <a:gd name="T18" fmla="*/ 2 w 2"/>
              <a:gd name="T19" fmla="*/ 2 h 4"/>
              <a:gd name="T20" fmla="*/ 2 w 2"/>
              <a:gd name="T21" fmla="*/ 2 h 4"/>
              <a:gd name="T22" fmla="*/ 2 w 2"/>
              <a:gd name="T23" fmla="*/ 0 h 4"/>
              <a:gd name="T24" fmla="*/ 2 w 2"/>
              <a:gd name="T25" fmla="*/ 2 h 4"/>
              <a:gd name="T26" fmla="*/ 2 w 2"/>
              <a:gd name="T27" fmla="*/ 2 h 4"/>
              <a:gd name="T28" fmla="*/ 2 w 2"/>
              <a:gd name="T29" fmla="*/ 2 h 4"/>
              <a:gd name="T30" fmla="*/ 2 w 2"/>
              <a:gd name="T31" fmla="*/ 2 h 4"/>
              <a:gd name="T32" fmla="*/ 2 w 2"/>
              <a:gd name="T33" fmla="*/ 2 h 4"/>
              <a:gd name="T34" fmla="*/ 2 w 2"/>
              <a:gd name="T35" fmla="*/ 2 h 4"/>
              <a:gd name="T36" fmla="*/ 2 w 2"/>
              <a:gd name="T37" fmla="*/ 2 h 4"/>
              <a:gd name="T38" fmla="*/ 2 w 2"/>
              <a:gd name="T39" fmla="*/ 2 h 4"/>
              <a:gd name="T40" fmla="*/ 2 w 2"/>
              <a:gd name="T41" fmla="*/ 2 h 4"/>
              <a:gd name="T42" fmla="*/ 2 w 2"/>
              <a:gd name="T43" fmla="*/ 2 h 4"/>
              <a:gd name="T44" fmla="*/ 2 w 2"/>
              <a:gd name="T45" fmla="*/ 2 h 4"/>
              <a:gd name="T46" fmla="*/ 2 w 2"/>
              <a:gd name="T47" fmla="*/ 2 h 4"/>
              <a:gd name="T48" fmla="*/ 2 w 2"/>
              <a:gd name="T49" fmla="*/ 2 h 4"/>
              <a:gd name="T50" fmla="*/ 2 w 2"/>
              <a:gd name="T51" fmla="*/ 2 h 4"/>
              <a:gd name="T52" fmla="*/ 0 w 2"/>
              <a:gd name="T53" fmla="*/ 2 h 4"/>
              <a:gd name="T54" fmla="*/ 2 w 2"/>
              <a:gd name="T55" fmla="*/ 4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4 h 4"/>
              <a:gd name="T2" fmla="*/ 0 w 1587"/>
              <a:gd name="T3" fmla="*/ 2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 h 4"/>
              <a:gd name="T10" fmla="*/ 0 w 1587"/>
              <a:gd name="T11" fmla="*/ 2 h 4"/>
              <a:gd name="T12" fmla="*/ 0 w 1587"/>
              <a:gd name="T13" fmla="*/ 4 h 4"/>
              <a:gd name="T14" fmla="*/ 0 w 1587"/>
              <a:gd name="T15" fmla="*/ 2 h 4"/>
              <a:gd name="T16" fmla="*/ 0 w 1587"/>
              <a:gd name="T17" fmla="*/ 2 h 4"/>
              <a:gd name="T18" fmla="*/ 0 w 1587"/>
              <a:gd name="T19" fmla="*/ 2 h 4"/>
              <a:gd name="T20" fmla="*/ 0 w 1587"/>
              <a:gd name="T21" fmla="*/ 2 h 4"/>
              <a:gd name="T22" fmla="*/ 0 w 1587"/>
              <a:gd name="T23" fmla="*/ 2 h 4"/>
              <a:gd name="T24" fmla="*/ 0 w 1587"/>
              <a:gd name="T25" fmla="*/ 2 h 4"/>
              <a:gd name="T26" fmla="*/ 0 w 1587"/>
              <a:gd name="T27" fmla="*/ 2 h 4"/>
              <a:gd name="T28" fmla="*/ 0 w 1587"/>
              <a:gd name="T29" fmla="*/ 4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0 h 2"/>
              <a:gd name="T4" fmla="*/ 2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0 h 2"/>
              <a:gd name="T30" fmla="*/ 0 w 2"/>
              <a:gd name="T31" fmla="*/ 2 h 2"/>
              <a:gd name="T32" fmla="*/ 2 w 2"/>
              <a:gd name="T33" fmla="*/ 2 h 2"/>
              <a:gd name="T34" fmla="*/ 2 w 2"/>
              <a:gd name="T35" fmla="*/ 0 h 2"/>
              <a:gd name="T36" fmla="*/ 0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0 h 2"/>
              <a:gd name="T4" fmla="*/ 0 w 1587"/>
              <a:gd name="T5" fmla="*/ 2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 w 2"/>
              <a:gd name="T1" fmla="*/ 2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 w 4"/>
              <a:gd name="T1" fmla="*/ 2 h 2"/>
              <a:gd name="T2" fmla="*/ 2 w 4"/>
              <a:gd name="T3" fmla="*/ 2 h 2"/>
              <a:gd name="T4" fmla="*/ 4 w 4"/>
              <a:gd name="T5" fmla="*/ 2 h 2"/>
              <a:gd name="T6" fmla="*/ 4 w 4"/>
              <a:gd name="T7" fmla="*/ 0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  <a:gd name="T14" fmla="*/ 0 w 4"/>
              <a:gd name="T15" fmla="*/ 2 h 2"/>
              <a:gd name="T16" fmla="*/ 2 w 4"/>
              <a:gd name="T17" fmla="*/ 2 h 2"/>
              <a:gd name="T18" fmla="*/ 2 w 4"/>
              <a:gd name="T19" fmla="*/ 0 h 2"/>
              <a:gd name="T20" fmla="*/ 4 w 4"/>
              <a:gd name="T21" fmla="*/ 2 h 2"/>
              <a:gd name="T22" fmla="*/ 4 w 4"/>
              <a:gd name="T23" fmla="*/ 0 h 2"/>
              <a:gd name="T24" fmla="*/ 4 w 4"/>
              <a:gd name="T25" fmla="*/ 0 h 2"/>
              <a:gd name="T26" fmla="*/ 2 w 4"/>
              <a:gd name="T27" fmla="*/ 0 h 2"/>
              <a:gd name="T28" fmla="*/ 2 w 4"/>
              <a:gd name="T29" fmla="*/ 0 h 2"/>
              <a:gd name="T30" fmla="*/ 0 w 4"/>
              <a:gd name="T31" fmla="*/ 0 h 2"/>
              <a:gd name="T32" fmla="*/ 2 w 4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0 w 2"/>
              <a:gd name="T59" fmla="*/ 2 h 2"/>
              <a:gd name="T60" fmla="*/ 0 w 2"/>
              <a:gd name="T61" fmla="*/ 2 h 2"/>
              <a:gd name="T62" fmla="*/ 0 w 2"/>
              <a:gd name="T63" fmla="*/ 2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 h 2"/>
              <a:gd name="T40" fmla="*/ 0 w 2"/>
              <a:gd name="T41" fmla="*/ 2 h 2"/>
              <a:gd name="T42" fmla="*/ 2 w 2"/>
              <a:gd name="T43" fmla="*/ 2 h 2"/>
              <a:gd name="T44" fmla="*/ 2 w 2"/>
              <a:gd name="T45" fmla="*/ 0 h 2"/>
              <a:gd name="T46" fmla="*/ 2 w 2"/>
              <a:gd name="T47" fmla="*/ 0 h 2"/>
              <a:gd name="T48" fmla="*/ 2 w 2"/>
              <a:gd name="T49" fmla="*/ 0 h 2"/>
              <a:gd name="T50" fmla="*/ 2 w 2"/>
              <a:gd name="T51" fmla="*/ 0 h 2"/>
              <a:gd name="T52" fmla="*/ 2 w 2"/>
              <a:gd name="T53" fmla="*/ 0 h 2"/>
              <a:gd name="T54" fmla="*/ 2 w 2"/>
              <a:gd name="T55" fmla="*/ 0 h 2"/>
              <a:gd name="T56" fmla="*/ 2 w 2"/>
              <a:gd name="T57" fmla="*/ 0 h 2"/>
              <a:gd name="T58" fmla="*/ 2 w 2"/>
              <a:gd name="T59" fmla="*/ 0 h 2"/>
              <a:gd name="T60" fmla="*/ 2 w 2"/>
              <a:gd name="T61" fmla="*/ 0 h 2"/>
              <a:gd name="T62" fmla="*/ 2 w 2"/>
              <a:gd name="T63" fmla="*/ 0 h 2"/>
              <a:gd name="T64" fmla="*/ 2 w 2"/>
              <a:gd name="T65" fmla="*/ 0 h 2"/>
              <a:gd name="T66" fmla="*/ 2 w 2"/>
              <a:gd name="T67" fmla="*/ 2 h 2"/>
              <a:gd name="T68" fmla="*/ 2 w 2"/>
              <a:gd name="T69" fmla="*/ 0 h 2"/>
              <a:gd name="T70" fmla="*/ 2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3 h 3"/>
              <a:gd name="T2" fmla="*/ 0 w 2"/>
              <a:gd name="T3" fmla="*/ 3 h 3"/>
              <a:gd name="T4" fmla="*/ 2 w 2"/>
              <a:gd name="T5" fmla="*/ 3 h 3"/>
              <a:gd name="T6" fmla="*/ 2 w 2"/>
              <a:gd name="T7" fmla="*/ 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0 w 2"/>
              <a:gd name="T19" fmla="*/ 3 h 3"/>
              <a:gd name="T20" fmla="*/ 0 w 2"/>
              <a:gd name="T21" fmla="*/ 3 h 3"/>
              <a:gd name="T22" fmla="*/ 0 w 2"/>
              <a:gd name="T23" fmla="*/ 0 h 3"/>
              <a:gd name="T24" fmla="*/ 0 w 2"/>
              <a:gd name="T25" fmla="*/ 3 h 3"/>
              <a:gd name="T26" fmla="*/ 0 w 2"/>
              <a:gd name="T27" fmla="*/ 3 h 3"/>
              <a:gd name="T28" fmla="*/ 0 w 2"/>
              <a:gd name="T29" fmla="*/ 3 h 3"/>
              <a:gd name="T30" fmla="*/ 0 w 2"/>
              <a:gd name="T31" fmla="*/ 3 h 3"/>
              <a:gd name="T32" fmla="*/ 0 w 2"/>
              <a:gd name="T33" fmla="*/ 3 h 3"/>
              <a:gd name="T34" fmla="*/ 0 w 2"/>
              <a:gd name="T35" fmla="*/ 3 h 3"/>
              <a:gd name="T36" fmla="*/ 0 w 2"/>
              <a:gd name="T37" fmla="*/ 3 h 3"/>
              <a:gd name="T38" fmla="*/ 0 w 2"/>
              <a:gd name="T39" fmla="*/ 3 h 3"/>
              <a:gd name="T40" fmla="*/ 0 w 2"/>
              <a:gd name="T41" fmla="*/ 3 h 3"/>
              <a:gd name="T42" fmla="*/ 0 w 2"/>
              <a:gd name="T43" fmla="*/ 3 h 3"/>
              <a:gd name="T44" fmla="*/ 0 w 2"/>
              <a:gd name="T45" fmla="*/ 3 h 3"/>
              <a:gd name="T46" fmla="*/ 0 w 2"/>
              <a:gd name="T47" fmla="*/ 3 h 3"/>
              <a:gd name="T48" fmla="*/ 0 w 2"/>
              <a:gd name="T49" fmla="*/ 3 h 3"/>
              <a:gd name="T50" fmla="*/ 0 w 2"/>
              <a:gd name="T51" fmla="*/ 3 h 3"/>
              <a:gd name="T52" fmla="*/ 0 w 2"/>
              <a:gd name="T53" fmla="*/ 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0 w 2"/>
              <a:gd name="T5" fmla="*/ 0 h 2"/>
              <a:gd name="T6" fmla="*/ 0 w 2"/>
              <a:gd name="T7" fmla="*/ 2 h 2"/>
              <a:gd name="T8" fmla="*/ 0 w 2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 h 2"/>
              <a:gd name="T12" fmla="*/ 2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2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2 w 2"/>
              <a:gd name="T39" fmla="*/ 2 h 2"/>
              <a:gd name="T40" fmla="*/ 2 w 2"/>
              <a:gd name="T41" fmla="*/ 2 h 2"/>
              <a:gd name="T42" fmla="*/ 2 w 2"/>
              <a:gd name="T43" fmla="*/ 2 h 2"/>
              <a:gd name="T44" fmla="*/ 2 w 2"/>
              <a:gd name="T45" fmla="*/ 2 h 2"/>
              <a:gd name="T46" fmla="*/ 2 w 2"/>
              <a:gd name="T47" fmla="*/ 2 h 2"/>
              <a:gd name="T48" fmla="*/ 0 w 2"/>
              <a:gd name="T49" fmla="*/ 0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2 w 2"/>
              <a:gd name="T57" fmla="*/ 2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0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2 w 2"/>
              <a:gd name="T17" fmla="*/ 0 h 2"/>
              <a:gd name="T18" fmla="*/ 2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 h 2"/>
              <a:gd name="T48" fmla="*/ 0 w 2"/>
              <a:gd name="T49" fmla="*/ 2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 w 2"/>
              <a:gd name="T1" fmla="*/ 2 h 5"/>
              <a:gd name="T2" fmla="*/ 2 w 2"/>
              <a:gd name="T3" fmla="*/ 2 h 5"/>
              <a:gd name="T4" fmla="*/ 0 w 2"/>
              <a:gd name="T5" fmla="*/ 0 h 5"/>
              <a:gd name="T6" fmla="*/ 0 w 2"/>
              <a:gd name="T7" fmla="*/ 2 h 5"/>
              <a:gd name="T8" fmla="*/ 0 w 2"/>
              <a:gd name="T9" fmla="*/ 2 h 5"/>
              <a:gd name="T10" fmla="*/ 2 w 2"/>
              <a:gd name="T11" fmla="*/ 5 h 5"/>
              <a:gd name="T12" fmla="*/ 2 w 2"/>
              <a:gd name="T13" fmla="*/ 2 h 5"/>
              <a:gd name="T14" fmla="*/ 2 w 2"/>
              <a:gd name="T15" fmla="*/ 2 h 5"/>
              <a:gd name="T16" fmla="*/ 0 w 2"/>
              <a:gd name="T17" fmla="*/ 0 h 5"/>
              <a:gd name="T18" fmla="*/ 0 w 2"/>
              <a:gd name="T19" fmla="*/ 2 h 5"/>
              <a:gd name="T20" fmla="*/ 0 w 2"/>
              <a:gd name="T21" fmla="*/ 2 h 5"/>
              <a:gd name="T22" fmla="*/ 2 w 2"/>
              <a:gd name="T23" fmla="*/ 5 h 5"/>
              <a:gd name="T24" fmla="*/ 2 w 2"/>
              <a:gd name="T25" fmla="*/ 2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 w 2"/>
              <a:gd name="T19" fmla="*/ 0 h 1587"/>
              <a:gd name="T20" fmla="*/ 2 w 2"/>
              <a:gd name="T21" fmla="*/ 0 h 1587"/>
              <a:gd name="T22" fmla="*/ 2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2 w 2"/>
              <a:gd name="T31" fmla="*/ 0 h 1587"/>
              <a:gd name="T32" fmla="*/ 2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2 w 2"/>
              <a:gd name="T41" fmla="*/ 0 h 1587"/>
              <a:gd name="T42" fmla="*/ 2 w 2"/>
              <a:gd name="T43" fmla="*/ 0 h 1587"/>
              <a:gd name="T44" fmla="*/ 2 w 2"/>
              <a:gd name="T45" fmla="*/ 0 h 1587"/>
              <a:gd name="T46" fmla="*/ 2 w 2"/>
              <a:gd name="T47" fmla="*/ 0 h 1587"/>
              <a:gd name="T48" fmla="*/ 2 w 2"/>
              <a:gd name="T49" fmla="*/ 0 h 1587"/>
              <a:gd name="T50" fmla="*/ 2 w 2"/>
              <a:gd name="T51" fmla="*/ 0 h 1587"/>
              <a:gd name="T52" fmla="*/ 2 w 2"/>
              <a:gd name="T53" fmla="*/ 0 h 1587"/>
              <a:gd name="T54" fmla="*/ 2 w 2"/>
              <a:gd name="T55" fmla="*/ 0 h 1587"/>
              <a:gd name="T56" fmla="*/ 2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2 w 2"/>
              <a:gd name="T5" fmla="*/ 0 h 3"/>
              <a:gd name="T6" fmla="*/ 2 w 2"/>
              <a:gd name="T7" fmla="*/ 0 h 3"/>
              <a:gd name="T8" fmla="*/ 2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2 w 2"/>
              <a:gd name="T19" fmla="*/ 0 h 3"/>
              <a:gd name="T20" fmla="*/ 2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3 h 3"/>
              <a:gd name="T40" fmla="*/ 0 w 2"/>
              <a:gd name="T41" fmla="*/ 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2 w 2"/>
              <a:gd name="T25" fmla="*/ 2 h 2"/>
              <a:gd name="T26" fmla="*/ 2 w 2"/>
              <a:gd name="T27" fmla="*/ 2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 h 2"/>
              <a:gd name="T50" fmla="*/ 2 w 2"/>
              <a:gd name="T51" fmla="*/ 2 h 2"/>
              <a:gd name="T52" fmla="*/ 2 w 2"/>
              <a:gd name="T53" fmla="*/ 0 h 2"/>
              <a:gd name="T54" fmla="*/ 2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 h 2"/>
              <a:gd name="T62" fmla="*/ 0 w 2"/>
              <a:gd name="T63" fmla="*/ 2 h 2"/>
              <a:gd name="T64" fmla="*/ 2 w 2"/>
              <a:gd name="T65" fmla="*/ 2 h 2"/>
              <a:gd name="T66" fmla="*/ 2 w 2"/>
              <a:gd name="T67" fmla="*/ 2 h 2"/>
              <a:gd name="T68" fmla="*/ 0 w 2"/>
              <a:gd name="T69" fmla="*/ 2 h 2"/>
              <a:gd name="T70" fmla="*/ 0 w 2"/>
              <a:gd name="T71" fmla="*/ 2 h 2"/>
              <a:gd name="T72" fmla="*/ 0 w 2"/>
              <a:gd name="T73" fmla="*/ 2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anchor="b"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516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AAF4FA4-5D05-48C5-842F-0F610341C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35C2-6AD5-4E0A-B264-E06FEFCB753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788-2FE2-4739-A887-C14FC0E8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9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35C2-6AD5-4E0A-B264-E06FEFCB753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788-2FE2-4739-A887-C14FC0E8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72667" y="4699001"/>
            <a:ext cx="2762808" cy="140304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8A52E41-AB61-468D-810C-6C63407C4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38 w 638"/>
              <a:gd name="T3" fmla="*/ 110 h 1194"/>
              <a:gd name="T4" fmla="*/ 78 w 638"/>
              <a:gd name="T5" fmla="*/ 216 h 1194"/>
              <a:gd name="T6" fmla="*/ 106 w 638"/>
              <a:gd name="T7" fmla="*/ 304 h 1194"/>
              <a:gd name="T8" fmla="*/ 136 w 638"/>
              <a:gd name="T9" fmla="*/ 398 h 1194"/>
              <a:gd name="T10" fmla="*/ 164 w 638"/>
              <a:gd name="T11" fmla="*/ 506 h 1194"/>
              <a:gd name="T12" fmla="*/ 206 w 638"/>
              <a:gd name="T13" fmla="*/ 672 h 1194"/>
              <a:gd name="T14" fmla="*/ 236 w 638"/>
              <a:gd name="T15" fmla="*/ 788 h 1194"/>
              <a:gd name="T16" fmla="*/ 272 w 638"/>
              <a:gd name="T17" fmla="*/ 990 h 1194"/>
              <a:gd name="T18" fmla="*/ 286 w 638"/>
              <a:gd name="T19" fmla="*/ 1086 h 1194"/>
              <a:gd name="T20" fmla="*/ 302 w 638"/>
              <a:gd name="T21" fmla="*/ 1194 h 1194"/>
              <a:gd name="T22" fmla="*/ 638 w 638"/>
              <a:gd name="T23" fmla="*/ 1194 h 1194"/>
              <a:gd name="T24" fmla="*/ 624 w 638"/>
              <a:gd name="T25" fmla="*/ 1142 h 1194"/>
              <a:gd name="T26" fmla="*/ 598 w 638"/>
              <a:gd name="T27" fmla="*/ 1060 h 1194"/>
              <a:gd name="T28" fmla="*/ 572 w 638"/>
              <a:gd name="T29" fmla="*/ 980 h 1194"/>
              <a:gd name="T30" fmla="*/ 548 w 638"/>
              <a:gd name="T31" fmla="*/ 912 h 1194"/>
              <a:gd name="T32" fmla="*/ 494 w 638"/>
              <a:gd name="T33" fmla="*/ 784 h 1194"/>
              <a:gd name="T34" fmla="*/ 456 w 638"/>
              <a:gd name="T35" fmla="*/ 698 h 1194"/>
              <a:gd name="T36" fmla="*/ 424 w 638"/>
              <a:gd name="T37" fmla="*/ 626 h 1194"/>
              <a:gd name="T38" fmla="*/ 378 w 638"/>
              <a:gd name="T39" fmla="*/ 532 h 1194"/>
              <a:gd name="T40" fmla="*/ 340 w 638"/>
              <a:gd name="T41" fmla="*/ 470 h 1194"/>
              <a:gd name="T42" fmla="*/ 306 w 638"/>
              <a:gd name="T43" fmla="*/ 414 h 1194"/>
              <a:gd name="T44" fmla="*/ 268 w 638"/>
              <a:gd name="T45" fmla="*/ 342 h 1194"/>
              <a:gd name="T46" fmla="*/ 228 w 638"/>
              <a:gd name="T47" fmla="*/ 286 h 1194"/>
              <a:gd name="T48" fmla="*/ 174 w 638"/>
              <a:gd name="T49" fmla="*/ 210 h 1194"/>
              <a:gd name="T50" fmla="*/ 122 w 638"/>
              <a:gd name="T51" fmla="*/ 140 h 1194"/>
              <a:gd name="T52" fmla="*/ 58 w 638"/>
              <a:gd name="T53" fmla="*/ 52 h 1194"/>
              <a:gd name="T54" fmla="*/ 30 w 638"/>
              <a:gd name="T55" fmla="*/ 20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448 w 448"/>
              <a:gd name="T1" fmla="*/ 372 h 372"/>
              <a:gd name="T2" fmla="*/ 388 w 448"/>
              <a:gd name="T3" fmla="*/ 302 h 372"/>
              <a:gd name="T4" fmla="*/ 280 w 448"/>
              <a:gd name="T5" fmla="*/ 208 h 372"/>
              <a:gd name="T6" fmla="*/ 210 w 448"/>
              <a:gd name="T7" fmla="*/ 142 h 372"/>
              <a:gd name="T8" fmla="*/ 140 w 448"/>
              <a:gd name="T9" fmla="*/ 94 h 372"/>
              <a:gd name="T10" fmla="*/ 64 w 448"/>
              <a:gd name="T11" fmla="*/ 44 h 372"/>
              <a:gd name="T12" fmla="*/ 0 w 448"/>
              <a:gd name="T13" fmla="*/ 0 h 372"/>
              <a:gd name="T14" fmla="*/ 280 w 448"/>
              <a:gd name="T15" fmla="*/ 0 h 372"/>
              <a:gd name="T16" fmla="*/ 300 w 448"/>
              <a:gd name="T17" fmla="*/ 36 h 372"/>
              <a:gd name="T18" fmla="*/ 324 w 448"/>
              <a:gd name="T19" fmla="*/ 82 h 372"/>
              <a:gd name="T20" fmla="*/ 346 w 448"/>
              <a:gd name="T21" fmla="*/ 134 h 372"/>
              <a:gd name="T22" fmla="*/ 378 w 448"/>
              <a:gd name="T23" fmla="*/ 206 h 372"/>
              <a:gd name="T24" fmla="*/ 408 w 448"/>
              <a:gd name="T25" fmla="*/ 264 h 372"/>
              <a:gd name="T26" fmla="*/ 434 w 448"/>
              <a:gd name="T27" fmla="*/ 334 h 372"/>
              <a:gd name="T28" fmla="*/ 448 w 448"/>
              <a:gd name="T29" fmla="*/ 372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2 w 2"/>
              <a:gd name="T29" fmla="*/ 2 h 2"/>
              <a:gd name="T30" fmla="*/ 2 w 2"/>
              <a:gd name="T31" fmla="*/ 2 h 2"/>
              <a:gd name="T32" fmla="*/ 2 w 2"/>
              <a:gd name="T33" fmla="*/ 2 h 2"/>
              <a:gd name="T34" fmla="*/ 2 w 2"/>
              <a:gd name="T35" fmla="*/ 2 h 2"/>
              <a:gd name="T36" fmla="*/ 2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2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2 w 2"/>
              <a:gd name="T63" fmla="*/ 2 h 2"/>
              <a:gd name="T64" fmla="*/ 0 w 2"/>
              <a:gd name="T65" fmla="*/ 2 h 2"/>
              <a:gd name="T66" fmla="*/ 0 w 2"/>
              <a:gd name="T67" fmla="*/ 2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2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0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2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2 w 2"/>
              <a:gd name="T53" fmla="*/ 2 h 2"/>
              <a:gd name="T54" fmla="*/ 2 w 2"/>
              <a:gd name="T55" fmla="*/ 2 h 2"/>
              <a:gd name="T56" fmla="*/ 2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 w 2"/>
              <a:gd name="T1" fmla="*/ 4 h 4"/>
              <a:gd name="T2" fmla="*/ 2 w 2"/>
              <a:gd name="T3" fmla="*/ 4 h 4"/>
              <a:gd name="T4" fmla="*/ 2 w 2"/>
              <a:gd name="T5" fmla="*/ 4 h 4"/>
              <a:gd name="T6" fmla="*/ 2 w 2"/>
              <a:gd name="T7" fmla="*/ 2 h 4"/>
              <a:gd name="T8" fmla="*/ 2 w 2"/>
              <a:gd name="T9" fmla="*/ 0 h 4"/>
              <a:gd name="T10" fmla="*/ 2 w 2"/>
              <a:gd name="T11" fmla="*/ 0 h 4"/>
              <a:gd name="T12" fmla="*/ 2 w 2"/>
              <a:gd name="T13" fmla="*/ 0 h 4"/>
              <a:gd name="T14" fmla="*/ 0 w 2"/>
              <a:gd name="T15" fmla="*/ 2 h 4"/>
              <a:gd name="T16" fmla="*/ 2 w 2"/>
              <a:gd name="T17" fmla="*/ 4 h 4"/>
              <a:gd name="T18" fmla="*/ 2 w 2"/>
              <a:gd name="T19" fmla="*/ 2 h 4"/>
              <a:gd name="T20" fmla="*/ 2 w 2"/>
              <a:gd name="T21" fmla="*/ 2 h 4"/>
              <a:gd name="T22" fmla="*/ 2 w 2"/>
              <a:gd name="T23" fmla="*/ 0 h 4"/>
              <a:gd name="T24" fmla="*/ 2 w 2"/>
              <a:gd name="T25" fmla="*/ 2 h 4"/>
              <a:gd name="T26" fmla="*/ 2 w 2"/>
              <a:gd name="T27" fmla="*/ 2 h 4"/>
              <a:gd name="T28" fmla="*/ 2 w 2"/>
              <a:gd name="T29" fmla="*/ 2 h 4"/>
              <a:gd name="T30" fmla="*/ 2 w 2"/>
              <a:gd name="T31" fmla="*/ 2 h 4"/>
              <a:gd name="T32" fmla="*/ 2 w 2"/>
              <a:gd name="T33" fmla="*/ 2 h 4"/>
              <a:gd name="T34" fmla="*/ 2 w 2"/>
              <a:gd name="T35" fmla="*/ 2 h 4"/>
              <a:gd name="T36" fmla="*/ 2 w 2"/>
              <a:gd name="T37" fmla="*/ 2 h 4"/>
              <a:gd name="T38" fmla="*/ 2 w 2"/>
              <a:gd name="T39" fmla="*/ 2 h 4"/>
              <a:gd name="T40" fmla="*/ 2 w 2"/>
              <a:gd name="T41" fmla="*/ 2 h 4"/>
              <a:gd name="T42" fmla="*/ 2 w 2"/>
              <a:gd name="T43" fmla="*/ 2 h 4"/>
              <a:gd name="T44" fmla="*/ 2 w 2"/>
              <a:gd name="T45" fmla="*/ 2 h 4"/>
              <a:gd name="T46" fmla="*/ 2 w 2"/>
              <a:gd name="T47" fmla="*/ 2 h 4"/>
              <a:gd name="T48" fmla="*/ 2 w 2"/>
              <a:gd name="T49" fmla="*/ 2 h 4"/>
              <a:gd name="T50" fmla="*/ 2 w 2"/>
              <a:gd name="T51" fmla="*/ 2 h 4"/>
              <a:gd name="T52" fmla="*/ 0 w 2"/>
              <a:gd name="T53" fmla="*/ 2 h 4"/>
              <a:gd name="T54" fmla="*/ 2 w 2"/>
              <a:gd name="T55" fmla="*/ 4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4 h 4"/>
              <a:gd name="T2" fmla="*/ 0 w 1587"/>
              <a:gd name="T3" fmla="*/ 2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 h 4"/>
              <a:gd name="T10" fmla="*/ 0 w 1587"/>
              <a:gd name="T11" fmla="*/ 2 h 4"/>
              <a:gd name="T12" fmla="*/ 0 w 1587"/>
              <a:gd name="T13" fmla="*/ 4 h 4"/>
              <a:gd name="T14" fmla="*/ 0 w 1587"/>
              <a:gd name="T15" fmla="*/ 2 h 4"/>
              <a:gd name="T16" fmla="*/ 0 w 1587"/>
              <a:gd name="T17" fmla="*/ 2 h 4"/>
              <a:gd name="T18" fmla="*/ 0 w 1587"/>
              <a:gd name="T19" fmla="*/ 2 h 4"/>
              <a:gd name="T20" fmla="*/ 0 w 1587"/>
              <a:gd name="T21" fmla="*/ 2 h 4"/>
              <a:gd name="T22" fmla="*/ 0 w 1587"/>
              <a:gd name="T23" fmla="*/ 2 h 4"/>
              <a:gd name="T24" fmla="*/ 0 w 1587"/>
              <a:gd name="T25" fmla="*/ 2 h 4"/>
              <a:gd name="T26" fmla="*/ 0 w 1587"/>
              <a:gd name="T27" fmla="*/ 2 h 4"/>
              <a:gd name="T28" fmla="*/ 0 w 1587"/>
              <a:gd name="T29" fmla="*/ 4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0 h 2"/>
              <a:gd name="T4" fmla="*/ 2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2 w 2"/>
              <a:gd name="T27" fmla="*/ 0 h 2"/>
              <a:gd name="T28" fmla="*/ 2 w 2"/>
              <a:gd name="T29" fmla="*/ 0 h 2"/>
              <a:gd name="T30" fmla="*/ 0 w 2"/>
              <a:gd name="T31" fmla="*/ 2 h 2"/>
              <a:gd name="T32" fmla="*/ 2 w 2"/>
              <a:gd name="T33" fmla="*/ 2 h 2"/>
              <a:gd name="T34" fmla="*/ 2 w 2"/>
              <a:gd name="T35" fmla="*/ 0 h 2"/>
              <a:gd name="T36" fmla="*/ 0 w 2"/>
              <a:gd name="T37" fmla="*/ 2 h 2"/>
              <a:gd name="T38" fmla="*/ 2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2 w 2"/>
              <a:gd name="T59" fmla="*/ 2 h 2"/>
              <a:gd name="T60" fmla="*/ 2 w 2"/>
              <a:gd name="T61" fmla="*/ 2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0 h 2"/>
              <a:gd name="T4" fmla="*/ 0 w 1587"/>
              <a:gd name="T5" fmla="*/ 2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 h 2"/>
              <a:gd name="T22" fmla="*/ 2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 w 2"/>
              <a:gd name="T1" fmla="*/ 2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2 h 2"/>
              <a:gd name="T24" fmla="*/ 2 w 2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 w 4"/>
              <a:gd name="T1" fmla="*/ 2 h 2"/>
              <a:gd name="T2" fmla="*/ 2 w 4"/>
              <a:gd name="T3" fmla="*/ 2 h 2"/>
              <a:gd name="T4" fmla="*/ 4 w 4"/>
              <a:gd name="T5" fmla="*/ 2 h 2"/>
              <a:gd name="T6" fmla="*/ 4 w 4"/>
              <a:gd name="T7" fmla="*/ 0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  <a:gd name="T14" fmla="*/ 0 w 4"/>
              <a:gd name="T15" fmla="*/ 2 h 2"/>
              <a:gd name="T16" fmla="*/ 2 w 4"/>
              <a:gd name="T17" fmla="*/ 2 h 2"/>
              <a:gd name="T18" fmla="*/ 2 w 4"/>
              <a:gd name="T19" fmla="*/ 0 h 2"/>
              <a:gd name="T20" fmla="*/ 4 w 4"/>
              <a:gd name="T21" fmla="*/ 2 h 2"/>
              <a:gd name="T22" fmla="*/ 4 w 4"/>
              <a:gd name="T23" fmla="*/ 0 h 2"/>
              <a:gd name="T24" fmla="*/ 4 w 4"/>
              <a:gd name="T25" fmla="*/ 0 h 2"/>
              <a:gd name="T26" fmla="*/ 2 w 4"/>
              <a:gd name="T27" fmla="*/ 0 h 2"/>
              <a:gd name="T28" fmla="*/ 2 w 4"/>
              <a:gd name="T29" fmla="*/ 0 h 2"/>
              <a:gd name="T30" fmla="*/ 0 w 4"/>
              <a:gd name="T31" fmla="*/ 0 h 2"/>
              <a:gd name="T32" fmla="*/ 2 w 4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0 w 2"/>
              <a:gd name="T39" fmla="*/ 2 h 2"/>
              <a:gd name="T40" fmla="*/ 0 w 2"/>
              <a:gd name="T41" fmla="*/ 2 h 2"/>
              <a:gd name="T42" fmla="*/ 0 w 2"/>
              <a:gd name="T43" fmla="*/ 2 h 2"/>
              <a:gd name="T44" fmla="*/ 0 w 2"/>
              <a:gd name="T45" fmla="*/ 2 h 2"/>
              <a:gd name="T46" fmla="*/ 0 w 2"/>
              <a:gd name="T47" fmla="*/ 2 h 2"/>
              <a:gd name="T48" fmla="*/ 0 w 2"/>
              <a:gd name="T49" fmla="*/ 2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0 w 2"/>
              <a:gd name="T57" fmla="*/ 2 h 2"/>
              <a:gd name="T58" fmla="*/ 0 w 2"/>
              <a:gd name="T59" fmla="*/ 2 h 2"/>
              <a:gd name="T60" fmla="*/ 0 w 2"/>
              <a:gd name="T61" fmla="*/ 2 h 2"/>
              <a:gd name="T62" fmla="*/ 0 w 2"/>
              <a:gd name="T63" fmla="*/ 2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 h 2"/>
              <a:gd name="T40" fmla="*/ 0 w 2"/>
              <a:gd name="T41" fmla="*/ 2 h 2"/>
              <a:gd name="T42" fmla="*/ 2 w 2"/>
              <a:gd name="T43" fmla="*/ 2 h 2"/>
              <a:gd name="T44" fmla="*/ 2 w 2"/>
              <a:gd name="T45" fmla="*/ 0 h 2"/>
              <a:gd name="T46" fmla="*/ 2 w 2"/>
              <a:gd name="T47" fmla="*/ 0 h 2"/>
              <a:gd name="T48" fmla="*/ 2 w 2"/>
              <a:gd name="T49" fmla="*/ 0 h 2"/>
              <a:gd name="T50" fmla="*/ 2 w 2"/>
              <a:gd name="T51" fmla="*/ 0 h 2"/>
              <a:gd name="T52" fmla="*/ 2 w 2"/>
              <a:gd name="T53" fmla="*/ 0 h 2"/>
              <a:gd name="T54" fmla="*/ 2 w 2"/>
              <a:gd name="T55" fmla="*/ 0 h 2"/>
              <a:gd name="T56" fmla="*/ 2 w 2"/>
              <a:gd name="T57" fmla="*/ 0 h 2"/>
              <a:gd name="T58" fmla="*/ 2 w 2"/>
              <a:gd name="T59" fmla="*/ 0 h 2"/>
              <a:gd name="T60" fmla="*/ 2 w 2"/>
              <a:gd name="T61" fmla="*/ 0 h 2"/>
              <a:gd name="T62" fmla="*/ 2 w 2"/>
              <a:gd name="T63" fmla="*/ 0 h 2"/>
              <a:gd name="T64" fmla="*/ 2 w 2"/>
              <a:gd name="T65" fmla="*/ 0 h 2"/>
              <a:gd name="T66" fmla="*/ 2 w 2"/>
              <a:gd name="T67" fmla="*/ 2 h 2"/>
              <a:gd name="T68" fmla="*/ 2 w 2"/>
              <a:gd name="T69" fmla="*/ 0 h 2"/>
              <a:gd name="T70" fmla="*/ 2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3 h 3"/>
              <a:gd name="T2" fmla="*/ 0 w 2"/>
              <a:gd name="T3" fmla="*/ 3 h 3"/>
              <a:gd name="T4" fmla="*/ 2 w 2"/>
              <a:gd name="T5" fmla="*/ 3 h 3"/>
              <a:gd name="T6" fmla="*/ 2 w 2"/>
              <a:gd name="T7" fmla="*/ 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0 w 2"/>
              <a:gd name="T19" fmla="*/ 3 h 3"/>
              <a:gd name="T20" fmla="*/ 0 w 2"/>
              <a:gd name="T21" fmla="*/ 3 h 3"/>
              <a:gd name="T22" fmla="*/ 0 w 2"/>
              <a:gd name="T23" fmla="*/ 0 h 3"/>
              <a:gd name="T24" fmla="*/ 0 w 2"/>
              <a:gd name="T25" fmla="*/ 3 h 3"/>
              <a:gd name="T26" fmla="*/ 0 w 2"/>
              <a:gd name="T27" fmla="*/ 3 h 3"/>
              <a:gd name="T28" fmla="*/ 0 w 2"/>
              <a:gd name="T29" fmla="*/ 3 h 3"/>
              <a:gd name="T30" fmla="*/ 0 w 2"/>
              <a:gd name="T31" fmla="*/ 3 h 3"/>
              <a:gd name="T32" fmla="*/ 0 w 2"/>
              <a:gd name="T33" fmla="*/ 3 h 3"/>
              <a:gd name="T34" fmla="*/ 0 w 2"/>
              <a:gd name="T35" fmla="*/ 3 h 3"/>
              <a:gd name="T36" fmla="*/ 0 w 2"/>
              <a:gd name="T37" fmla="*/ 3 h 3"/>
              <a:gd name="T38" fmla="*/ 0 w 2"/>
              <a:gd name="T39" fmla="*/ 3 h 3"/>
              <a:gd name="T40" fmla="*/ 0 w 2"/>
              <a:gd name="T41" fmla="*/ 3 h 3"/>
              <a:gd name="T42" fmla="*/ 0 w 2"/>
              <a:gd name="T43" fmla="*/ 3 h 3"/>
              <a:gd name="T44" fmla="*/ 0 w 2"/>
              <a:gd name="T45" fmla="*/ 3 h 3"/>
              <a:gd name="T46" fmla="*/ 0 w 2"/>
              <a:gd name="T47" fmla="*/ 3 h 3"/>
              <a:gd name="T48" fmla="*/ 0 w 2"/>
              <a:gd name="T49" fmla="*/ 3 h 3"/>
              <a:gd name="T50" fmla="*/ 0 w 2"/>
              <a:gd name="T51" fmla="*/ 3 h 3"/>
              <a:gd name="T52" fmla="*/ 0 w 2"/>
              <a:gd name="T53" fmla="*/ 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2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2 w 2"/>
              <a:gd name="T21" fmla="*/ 2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 h 2"/>
              <a:gd name="T2" fmla="*/ 2 w 2"/>
              <a:gd name="T3" fmla="*/ 2 h 2"/>
              <a:gd name="T4" fmla="*/ 0 w 2"/>
              <a:gd name="T5" fmla="*/ 0 h 2"/>
              <a:gd name="T6" fmla="*/ 0 w 2"/>
              <a:gd name="T7" fmla="*/ 2 h 2"/>
              <a:gd name="T8" fmla="*/ 0 w 2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 h 2"/>
              <a:gd name="T12" fmla="*/ 2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 h 2"/>
              <a:gd name="T24" fmla="*/ 2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2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 w 2"/>
              <a:gd name="T1" fmla="*/ 2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2 w 2"/>
              <a:gd name="T13" fmla="*/ 2 h 2"/>
              <a:gd name="T14" fmla="*/ 0 w 2"/>
              <a:gd name="T15" fmla="*/ 2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0 w 2"/>
              <a:gd name="T25" fmla="*/ 2 h 2"/>
              <a:gd name="T26" fmla="*/ 0 w 2"/>
              <a:gd name="T27" fmla="*/ 2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2 h 2"/>
              <a:gd name="T38" fmla="*/ 2 w 2"/>
              <a:gd name="T39" fmla="*/ 2 h 2"/>
              <a:gd name="T40" fmla="*/ 2 w 2"/>
              <a:gd name="T41" fmla="*/ 2 h 2"/>
              <a:gd name="T42" fmla="*/ 2 w 2"/>
              <a:gd name="T43" fmla="*/ 2 h 2"/>
              <a:gd name="T44" fmla="*/ 2 w 2"/>
              <a:gd name="T45" fmla="*/ 2 h 2"/>
              <a:gd name="T46" fmla="*/ 2 w 2"/>
              <a:gd name="T47" fmla="*/ 2 h 2"/>
              <a:gd name="T48" fmla="*/ 0 w 2"/>
              <a:gd name="T49" fmla="*/ 0 h 2"/>
              <a:gd name="T50" fmla="*/ 0 w 2"/>
              <a:gd name="T51" fmla="*/ 2 h 2"/>
              <a:gd name="T52" fmla="*/ 0 w 2"/>
              <a:gd name="T53" fmla="*/ 2 h 2"/>
              <a:gd name="T54" fmla="*/ 0 w 2"/>
              <a:gd name="T55" fmla="*/ 2 h 2"/>
              <a:gd name="T56" fmla="*/ 2 w 2"/>
              <a:gd name="T57" fmla="*/ 2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0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 h 2"/>
              <a:gd name="T14" fmla="*/ 0 w 2"/>
              <a:gd name="T15" fmla="*/ 2 h 2"/>
              <a:gd name="T16" fmla="*/ 2 w 2"/>
              <a:gd name="T17" fmla="*/ 0 h 2"/>
              <a:gd name="T18" fmla="*/ 2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 h 2"/>
              <a:gd name="T48" fmla="*/ 0 w 2"/>
              <a:gd name="T49" fmla="*/ 2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 w 2"/>
              <a:gd name="T1" fmla="*/ 0 h 1588"/>
              <a:gd name="T2" fmla="*/ 0 w 2"/>
              <a:gd name="T3" fmla="*/ 0 h 1588"/>
              <a:gd name="T4" fmla="*/ 2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 w 2"/>
              <a:gd name="T1" fmla="*/ 2 h 5"/>
              <a:gd name="T2" fmla="*/ 2 w 2"/>
              <a:gd name="T3" fmla="*/ 2 h 5"/>
              <a:gd name="T4" fmla="*/ 0 w 2"/>
              <a:gd name="T5" fmla="*/ 0 h 5"/>
              <a:gd name="T6" fmla="*/ 0 w 2"/>
              <a:gd name="T7" fmla="*/ 2 h 5"/>
              <a:gd name="T8" fmla="*/ 0 w 2"/>
              <a:gd name="T9" fmla="*/ 2 h 5"/>
              <a:gd name="T10" fmla="*/ 2 w 2"/>
              <a:gd name="T11" fmla="*/ 5 h 5"/>
              <a:gd name="T12" fmla="*/ 2 w 2"/>
              <a:gd name="T13" fmla="*/ 2 h 5"/>
              <a:gd name="T14" fmla="*/ 2 w 2"/>
              <a:gd name="T15" fmla="*/ 2 h 5"/>
              <a:gd name="T16" fmla="*/ 0 w 2"/>
              <a:gd name="T17" fmla="*/ 0 h 5"/>
              <a:gd name="T18" fmla="*/ 0 w 2"/>
              <a:gd name="T19" fmla="*/ 2 h 5"/>
              <a:gd name="T20" fmla="*/ 0 w 2"/>
              <a:gd name="T21" fmla="*/ 2 h 5"/>
              <a:gd name="T22" fmla="*/ 2 w 2"/>
              <a:gd name="T23" fmla="*/ 5 h 5"/>
              <a:gd name="T24" fmla="*/ 2 w 2"/>
              <a:gd name="T25" fmla="*/ 2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 w 2"/>
              <a:gd name="T3" fmla="*/ 0 h 1587"/>
              <a:gd name="T4" fmla="*/ 2 w 2"/>
              <a:gd name="T5" fmla="*/ 0 h 1587"/>
              <a:gd name="T6" fmla="*/ 2 w 2"/>
              <a:gd name="T7" fmla="*/ 0 h 1587"/>
              <a:gd name="T8" fmla="*/ 2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 w 2"/>
              <a:gd name="T19" fmla="*/ 0 h 1587"/>
              <a:gd name="T20" fmla="*/ 2 w 2"/>
              <a:gd name="T21" fmla="*/ 0 h 1587"/>
              <a:gd name="T22" fmla="*/ 2 w 2"/>
              <a:gd name="T23" fmla="*/ 0 h 1587"/>
              <a:gd name="T24" fmla="*/ 2 w 2"/>
              <a:gd name="T25" fmla="*/ 0 h 1587"/>
              <a:gd name="T26" fmla="*/ 2 w 2"/>
              <a:gd name="T27" fmla="*/ 0 h 1587"/>
              <a:gd name="T28" fmla="*/ 2 w 2"/>
              <a:gd name="T29" fmla="*/ 0 h 1587"/>
              <a:gd name="T30" fmla="*/ 2 w 2"/>
              <a:gd name="T31" fmla="*/ 0 h 1587"/>
              <a:gd name="T32" fmla="*/ 2 w 2"/>
              <a:gd name="T33" fmla="*/ 0 h 1587"/>
              <a:gd name="T34" fmla="*/ 2 w 2"/>
              <a:gd name="T35" fmla="*/ 0 h 1587"/>
              <a:gd name="T36" fmla="*/ 2 w 2"/>
              <a:gd name="T37" fmla="*/ 0 h 1587"/>
              <a:gd name="T38" fmla="*/ 2 w 2"/>
              <a:gd name="T39" fmla="*/ 0 h 1587"/>
              <a:gd name="T40" fmla="*/ 2 w 2"/>
              <a:gd name="T41" fmla="*/ 0 h 1587"/>
              <a:gd name="T42" fmla="*/ 2 w 2"/>
              <a:gd name="T43" fmla="*/ 0 h 1587"/>
              <a:gd name="T44" fmla="*/ 2 w 2"/>
              <a:gd name="T45" fmla="*/ 0 h 1587"/>
              <a:gd name="T46" fmla="*/ 2 w 2"/>
              <a:gd name="T47" fmla="*/ 0 h 1587"/>
              <a:gd name="T48" fmla="*/ 2 w 2"/>
              <a:gd name="T49" fmla="*/ 0 h 1587"/>
              <a:gd name="T50" fmla="*/ 2 w 2"/>
              <a:gd name="T51" fmla="*/ 0 h 1587"/>
              <a:gd name="T52" fmla="*/ 2 w 2"/>
              <a:gd name="T53" fmla="*/ 0 h 1587"/>
              <a:gd name="T54" fmla="*/ 2 w 2"/>
              <a:gd name="T55" fmla="*/ 0 h 1587"/>
              <a:gd name="T56" fmla="*/ 2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2 w 2"/>
              <a:gd name="T5" fmla="*/ 0 h 3"/>
              <a:gd name="T6" fmla="*/ 2 w 2"/>
              <a:gd name="T7" fmla="*/ 0 h 3"/>
              <a:gd name="T8" fmla="*/ 2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3 h 3"/>
              <a:gd name="T16" fmla="*/ 0 w 2"/>
              <a:gd name="T17" fmla="*/ 3 h 3"/>
              <a:gd name="T18" fmla="*/ 2 w 2"/>
              <a:gd name="T19" fmla="*/ 0 h 3"/>
              <a:gd name="T20" fmla="*/ 2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3 h 3"/>
              <a:gd name="T40" fmla="*/ 0 w 2"/>
              <a:gd name="T41" fmla="*/ 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0 h 2"/>
              <a:gd name="T6" fmla="*/ 0 w 1587"/>
              <a:gd name="T7" fmla="*/ 2 h 2"/>
              <a:gd name="T8" fmla="*/ 0 w 1587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 h 2"/>
              <a:gd name="T18" fmla="*/ 0 w 2"/>
              <a:gd name="T19" fmla="*/ 2 h 2"/>
              <a:gd name="T20" fmla="*/ 0 w 2"/>
              <a:gd name="T21" fmla="*/ 2 h 2"/>
              <a:gd name="T22" fmla="*/ 0 w 2"/>
              <a:gd name="T23" fmla="*/ 2 h 2"/>
              <a:gd name="T24" fmla="*/ 2 w 2"/>
              <a:gd name="T25" fmla="*/ 2 h 2"/>
              <a:gd name="T26" fmla="*/ 2 w 2"/>
              <a:gd name="T27" fmla="*/ 2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 h 2"/>
              <a:gd name="T50" fmla="*/ 2 w 2"/>
              <a:gd name="T51" fmla="*/ 2 h 2"/>
              <a:gd name="T52" fmla="*/ 2 w 2"/>
              <a:gd name="T53" fmla="*/ 0 h 2"/>
              <a:gd name="T54" fmla="*/ 2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 h 2"/>
              <a:gd name="T62" fmla="*/ 0 w 2"/>
              <a:gd name="T63" fmla="*/ 2 h 2"/>
              <a:gd name="T64" fmla="*/ 2 w 2"/>
              <a:gd name="T65" fmla="*/ 2 h 2"/>
              <a:gd name="T66" fmla="*/ 2 w 2"/>
              <a:gd name="T67" fmla="*/ 2 h 2"/>
              <a:gd name="T68" fmla="*/ 0 w 2"/>
              <a:gd name="T69" fmla="*/ 2 h 2"/>
              <a:gd name="T70" fmla="*/ 0 w 2"/>
              <a:gd name="T71" fmla="*/ 2 h 2"/>
              <a:gd name="T72" fmla="*/ 0 w 2"/>
              <a:gd name="T73" fmla="*/ 2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2C01A-9D6F-4044-BF43-B94C34F7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38 w 638"/>
              <a:gd name="T3" fmla="*/ 110 h 1194"/>
              <a:gd name="T4" fmla="*/ 78 w 638"/>
              <a:gd name="T5" fmla="*/ 216 h 1194"/>
              <a:gd name="T6" fmla="*/ 106 w 638"/>
              <a:gd name="T7" fmla="*/ 304 h 1194"/>
              <a:gd name="T8" fmla="*/ 136 w 638"/>
              <a:gd name="T9" fmla="*/ 398 h 1194"/>
              <a:gd name="T10" fmla="*/ 164 w 638"/>
              <a:gd name="T11" fmla="*/ 506 h 1194"/>
              <a:gd name="T12" fmla="*/ 206 w 638"/>
              <a:gd name="T13" fmla="*/ 672 h 1194"/>
              <a:gd name="T14" fmla="*/ 236 w 638"/>
              <a:gd name="T15" fmla="*/ 788 h 1194"/>
              <a:gd name="T16" fmla="*/ 272 w 638"/>
              <a:gd name="T17" fmla="*/ 990 h 1194"/>
              <a:gd name="T18" fmla="*/ 286 w 638"/>
              <a:gd name="T19" fmla="*/ 1086 h 1194"/>
              <a:gd name="T20" fmla="*/ 302 w 638"/>
              <a:gd name="T21" fmla="*/ 1194 h 1194"/>
              <a:gd name="T22" fmla="*/ 638 w 638"/>
              <a:gd name="T23" fmla="*/ 1194 h 1194"/>
              <a:gd name="T24" fmla="*/ 624 w 638"/>
              <a:gd name="T25" fmla="*/ 1142 h 1194"/>
              <a:gd name="T26" fmla="*/ 598 w 638"/>
              <a:gd name="T27" fmla="*/ 1060 h 1194"/>
              <a:gd name="T28" fmla="*/ 572 w 638"/>
              <a:gd name="T29" fmla="*/ 980 h 1194"/>
              <a:gd name="T30" fmla="*/ 548 w 638"/>
              <a:gd name="T31" fmla="*/ 912 h 1194"/>
              <a:gd name="T32" fmla="*/ 494 w 638"/>
              <a:gd name="T33" fmla="*/ 784 h 1194"/>
              <a:gd name="T34" fmla="*/ 456 w 638"/>
              <a:gd name="T35" fmla="*/ 698 h 1194"/>
              <a:gd name="T36" fmla="*/ 424 w 638"/>
              <a:gd name="T37" fmla="*/ 626 h 1194"/>
              <a:gd name="T38" fmla="*/ 378 w 638"/>
              <a:gd name="T39" fmla="*/ 532 h 1194"/>
              <a:gd name="T40" fmla="*/ 340 w 638"/>
              <a:gd name="T41" fmla="*/ 470 h 1194"/>
              <a:gd name="T42" fmla="*/ 306 w 638"/>
              <a:gd name="T43" fmla="*/ 414 h 1194"/>
              <a:gd name="T44" fmla="*/ 268 w 638"/>
              <a:gd name="T45" fmla="*/ 342 h 1194"/>
              <a:gd name="T46" fmla="*/ 228 w 638"/>
              <a:gd name="T47" fmla="*/ 286 h 1194"/>
              <a:gd name="T48" fmla="*/ 174 w 638"/>
              <a:gd name="T49" fmla="*/ 210 h 1194"/>
              <a:gd name="T50" fmla="*/ 122 w 638"/>
              <a:gd name="T51" fmla="*/ 140 h 1194"/>
              <a:gd name="T52" fmla="*/ 58 w 638"/>
              <a:gd name="T53" fmla="*/ 52 h 1194"/>
              <a:gd name="T54" fmla="*/ 30 w 638"/>
              <a:gd name="T55" fmla="*/ 20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448 w 448"/>
              <a:gd name="T1" fmla="*/ 372 h 372"/>
              <a:gd name="T2" fmla="*/ 388 w 448"/>
              <a:gd name="T3" fmla="*/ 302 h 372"/>
              <a:gd name="T4" fmla="*/ 280 w 448"/>
              <a:gd name="T5" fmla="*/ 208 h 372"/>
              <a:gd name="T6" fmla="*/ 210 w 448"/>
              <a:gd name="T7" fmla="*/ 142 h 372"/>
              <a:gd name="T8" fmla="*/ 140 w 448"/>
              <a:gd name="T9" fmla="*/ 94 h 372"/>
              <a:gd name="T10" fmla="*/ 64 w 448"/>
              <a:gd name="T11" fmla="*/ 44 h 372"/>
              <a:gd name="T12" fmla="*/ 0 w 448"/>
              <a:gd name="T13" fmla="*/ 0 h 372"/>
              <a:gd name="T14" fmla="*/ 280 w 448"/>
              <a:gd name="T15" fmla="*/ 0 h 372"/>
              <a:gd name="T16" fmla="*/ 300 w 448"/>
              <a:gd name="T17" fmla="*/ 36 h 372"/>
              <a:gd name="T18" fmla="*/ 324 w 448"/>
              <a:gd name="T19" fmla="*/ 82 h 372"/>
              <a:gd name="T20" fmla="*/ 346 w 448"/>
              <a:gd name="T21" fmla="*/ 134 h 372"/>
              <a:gd name="T22" fmla="*/ 378 w 448"/>
              <a:gd name="T23" fmla="*/ 206 h 372"/>
              <a:gd name="T24" fmla="*/ 408 w 448"/>
              <a:gd name="T25" fmla="*/ 264 h 372"/>
              <a:gd name="T26" fmla="*/ 434 w 448"/>
              <a:gd name="T27" fmla="*/ 334 h 372"/>
              <a:gd name="T28" fmla="*/ 448 w 448"/>
              <a:gd name="T29" fmla="*/ 372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41FA02-059F-4B77-940D-474A7B597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E7832B-435F-4541-B9AC-1367D7125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761848-E0B0-410A-B33F-5DB7F0145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E801FE0-83ED-43F1-BEB1-47736BF26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5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0" r:id="rId1"/>
    <p:sldLayoutId id="2147485331" r:id="rId2"/>
    <p:sldLayoutId id="2147485332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38 w 638"/>
              <a:gd name="T3" fmla="*/ 110 h 1194"/>
              <a:gd name="T4" fmla="*/ 78 w 638"/>
              <a:gd name="T5" fmla="*/ 216 h 1194"/>
              <a:gd name="T6" fmla="*/ 106 w 638"/>
              <a:gd name="T7" fmla="*/ 304 h 1194"/>
              <a:gd name="T8" fmla="*/ 136 w 638"/>
              <a:gd name="T9" fmla="*/ 398 h 1194"/>
              <a:gd name="T10" fmla="*/ 164 w 638"/>
              <a:gd name="T11" fmla="*/ 506 h 1194"/>
              <a:gd name="T12" fmla="*/ 206 w 638"/>
              <a:gd name="T13" fmla="*/ 672 h 1194"/>
              <a:gd name="T14" fmla="*/ 236 w 638"/>
              <a:gd name="T15" fmla="*/ 788 h 1194"/>
              <a:gd name="T16" fmla="*/ 272 w 638"/>
              <a:gd name="T17" fmla="*/ 990 h 1194"/>
              <a:gd name="T18" fmla="*/ 286 w 638"/>
              <a:gd name="T19" fmla="*/ 1086 h 1194"/>
              <a:gd name="T20" fmla="*/ 302 w 638"/>
              <a:gd name="T21" fmla="*/ 1194 h 1194"/>
              <a:gd name="T22" fmla="*/ 638 w 638"/>
              <a:gd name="T23" fmla="*/ 1194 h 1194"/>
              <a:gd name="T24" fmla="*/ 624 w 638"/>
              <a:gd name="T25" fmla="*/ 1142 h 1194"/>
              <a:gd name="T26" fmla="*/ 598 w 638"/>
              <a:gd name="T27" fmla="*/ 1060 h 1194"/>
              <a:gd name="T28" fmla="*/ 572 w 638"/>
              <a:gd name="T29" fmla="*/ 980 h 1194"/>
              <a:gd name="T30" fmla="*/ 548 w 638"/>
              <a:gd name="T31" fmla="*/ 912 h 1194"/>
              <a:gd name="T32" fmla="*/ 494 w 638"/>
              <a:gd name="T33" fmla="*/ 784 h 1194"/>
              <a:gd name="T34" fmla="*/ 456 w 638"/>
              <a:gd name="T35" fmla="*/ 698 h 1194"/>
              <a:gd name="T36" fmla="*/ 424 w 638"/>
              <a:gd name="T37" fmla="*/ 626 h 1194"/>
              <a:gd name="T38" fmla="*/ 378 w 638"/>
              <a:gd name="T39" fmla="*/ 532 h 1194"/>
              <a:gd name="T40" fmla="*/ 340 w 638"/>
              <a:gd name="T41" fmla="*/ 470 h 1194"/>
              <a:gd name="T42" fmla="*/ 306 w 638"/>
              <a:gd name="T43" fmla="*/ 414 h 1194"/>
              <a:gd name="T44" fmla="*/ 268 w 638"/>
              <a:gd name="T45" fmla="*/ 342 h 1194"/>
              <a:gd name="T46" fmla="*/ 228 w 638"/>
              <a:gd name="T47" fmla="*/ 286 h 1194"/>
              <a:gd name="T48" fmla="*/ 174 w 638"/>
              <a:gd name="T49" fmla="*/ 210 h 1194"/>
              <a:gd name="T50" fmla="*/ 122 w 638"/>
              <a:gd name="T51" fmla="*/ 140 h 1194"/>
              <a:gd name="T52" fmla="*/ 58 w 638"/>
              <a:gd name="T53" fmla="*/ 52 h 1194"/>
              <a:gd name="T54" fmla="*/ 30 w 638"/>
              <a:gd name="T55" fmla="*/ 20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448 w 448"/>
              <a:gd name="T1" fmla="*/ 372 h 372"/>
              <a:gd name="T2" fmla="*/ 388 w 448"/>
              <a:gd name="T3" fmla="*/ 302 h 372"/>
              <a:gd name="T4" fmla="*/ 280 w 448"/>
              <a:gd name="T5" fmla="*/ 208 h 372"/>
              <a:gd name="T6" fmla="*/ 210 w 448"/>
              <a:gd name="T7" fmla="*/ 142 h 372"/>
              <a:gd name="T8" fmla="*/ 140 w 448"/>
              <a:gd name="T9" fmla="*/ 94 h 372"/>
              <a:gd name="T10" fmla="*/ 64 w 448"/>
              <a:gd name="T11" fmla="*/ 44 h 372"/>
              <a:gd name="T12" fmla="*/ 0 w 448"/>
              <a:gd name="T13" fmla="*/ 0 h 372"/>
              <a:gd name="T14" fmla="*/ 280 w 448"/>
              <a:gd name="T15" fmla="*/ 0 h 372"/>
              <a:gd name="T16" fmla="*/ 300 w 448"/>
              <a:gd name="T17" fmla="*/ 36 h 372"/>
              <a:gd name="T18" fmla="*/ 324 w 448"/>
              <a:gd name="T19" fmla="*/ 82 h 372"/>
              <a:gd name="T20" fmla="*/ 346 w 448"/>
              <a:gd name="T21" fmla="*/ 134 h 372"/>
              <a:gd name="T22" fmla="*/ 378 w 448"/>
              <a:gd name="T23" fmla="*/ 206 h 372"/>
              <a:gd name="T24" fmla="*/ 408 w 448"/>
              <a:gd name="T25" fmla="*/ 264 h 372"/>
              <a:gd name="T26" fmla="*/ 434 w 448"/>
              <a:gd name="T27" fmla="*/ 334 h 372"/>
              <a:gd name="T28" fmla="*/ 448 w 448"/>
              <a:gd name="T29" fmla="*/ 372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itchFamily="34" charset="0"/>
              </a:defRPr>
            </a:lvl1pPr>
          </a:lstStyle>
          <a:p>
            <a:fld id="{C9CE485D-1127-40EF-97C6-062FB29ECF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3" r:id="rId1"/>
    <p:sldLayoutId id="2147485334" r:id="rId2"/>
    <p:sldLayoutId id="2147485335" r:id="rId3"/>
    <p:sldLayoutId id="2147485336" r:id="rId4"/>
    <p:sldLayoutId id="2147485337" r:id="rId5"/>
    <p:sldLayoutId id="2147485338" r:id="rId6"/>
    <p:sldLayoutId id="2147485339" r:id="rId7"/>
    <p:sldLayoutId id="2147485340" r:id="rId8"/>
    <p:sldLayoutId id="2147485341" r:id="rId9"/>
    <p:sldLayoutId id="2147485342" r:id="rId10"/>
    <p:sldLayoutId id="2147485343" r:id="rId11"/>
    <p:sldLayoutId id="2147485344" r:id="rId12"/>
    <p:sldLayoutId id="2147485345" r:id="rId13"/>
    <p:sldLayoutId id="2147485346" r:id="rId14"/>
    <p:sldLayoutId id="2147485347" r:id="rId15"/>
    <p:sldLayoutId id="2147485348" r:id="rId16"/>
    <p:sldLayoutId id="2147485349" r:id="rId17"/>
    <p:sldLayoutId id="2147485350" r:id="rId18"/>
    <p:sldLayoutId id="2147485352" r:id="rId19"/>
    <p:sldLayoutId id="214748535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12888" y="1189038"/>
            <a:ext cx="6972300" cy="1822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Property tax reform in developing countries: </a:t>
            </a:r>
            <a:br>
              <a:rPr lang="en-US" dirty="0">
                <a:ea typeface="+mj-ea"/>
              </a:rPr>
            </a:br>
            <a:r>
              <a:rPr lang="en-US" sz="2700" dirty="0">
                <a:ea typeface="+mj-ea"/>
              </a:rPr>
              <a:t>key </a:t>
            </a:r>
            <a:r>
              <a:rPr lang="en-US" sz="2700" dirty="0" err="1">
                <a:ea typeface="+mj-ea"/>
              </a:rPr>
              <a:t>isues</a:t>
            </a:r>
            <a:r>
              <a:rPr lang="en-US" sz="2700" dirty="0">
                <a:ea typeface="+mj-ea"/>
              </a:rPr>
              <a:t> and challenges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5588" y="3000375"/>
            <a:ext cx="6959600" cy="876300"/>
          </a:xfrm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2457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681663" y="4699000"/>
            <a:ext cx="2820987" cy="139382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Rajul Awasthi</a:t>
            </a:r>
          </a:p>
          <a:p>
            <a:r>
              <a:rPr lang="en-US" dirty="0"/>
              <a:t>(rawasthi@worldbank.org)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Global Tax Team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-18418" r="-300" b="-18418"/>
          <a:stretch/>
        </p:blipFill>
        <p:spPr>
          <a:xfrm>
            <a:off x="508000" y="4699000"/>
            <a:ext cx="5059363" cy="1376363"/>
          </a:xfrm>
        </p:spPr>
      </p:pic>
      <p:sp>
        <p:nvSpPr>
          <p:cNvPr id="24581" name="Date Placeholder 9"/>
          <p:cNvSpPr>
            <a:spLocks noGrp="1"/>
          </p:cNvSpPr>
          <p:nvPr>
            <p:ph type="dt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b="0" dirty="0">
                <a:latin typeface="Arial" pitchFamily="34" charset="0"/>
                <a:cs typeface="Arial" pitchFamily="34" charset="0"/>
              </a:rPr>
              <a:t>February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Overview: Bank Instruments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types/instruments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/>
          </p:nvPr>
        </p:nvGraphicFramePr>
        <p:xfrm>
          <a:off x="2492297" y="2739019"/>
          <a:ext cx="4206798" cy="268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61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F616A-E4B8-49A3-963D-04F60CA4A8F5}"/>
              </a:ext>
            </a:extLst>
          </p:cNvPr>
          <p:cNvSpPr txBox="1"/>
          <p:nvPr/>
        </p:nvSpPr>
        <p:spPr>
          <a:xfrm>
            <a:off x="269422" y="2360456"/>
            <a:ext cx="1224644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4313" indent="-214313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</a:pPr>
            <a:r>
              <a:rPr lang="en-US" sz="1050" dirty="0"/>
              <a:t>Earmarking/ Reciprocity – Services for Tax</a:t>
            </a:r>
          </a:p>
          <a:p>
            <a:pPr marL="214313" indent="-214313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</a:pPr>
            <a:r>
              <a:rPr lang="en-US" sz="1050" dirty="0"/>
              <a:t>Alignment w. Gov. Agenda: </a:t>
            </a:r>
            <a:r>
              <a:rPr lang="en-US" sz="1050" dirty="0" err="1"/>
              <a:t>Decentr</a:t>
            </a:r>
            <a:r>
              <a:rPr lang="en-US" sz="1050" dirty="0"/>
              <a:t>./P.S.D.</a:t>
            </a:r>
          </a:p>
          <a:p>
            <a:pPr marL="214313" indent="-214313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</a:pPr>
            <a:r>
              <a:rPr lang="en-US" sz="1050" dirty="0"/>
              <a:t>Administration with history of cooperation</a:t>
            </a:r>
          </a:p>
          <a:p>
            <a:pPr marL="214313" indent="-214313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</a:pPr>
            <a:r>
              <a:rPr lang="en-US" sz="1050" dirty="0"/>
              <a:t>Prior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CAF8C-8330-4082-8E1D-932C79B905B6}"/>
              </a:ext>
            </a:extLst>
          </p:cNvPr>
          <p:cNvSpPr txBox="1"/>
          <p:nvPr/>
        </p:nvSpPr>
        <p:spPr>
          <a:xfrm>
            <a:off x="269422" y="5058090"/>
            <a:ext cx="122464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>
                <a:solidFill>
                  <a:schemeClr val="tx1"/>
                </a:solidFill>
              </a:rPr>
              <a:t>Inter-governmental Cooperation</a:t>
            </a:r>
          </a:p>
          <a:p>
            <a:r>
              <a:rPr lang="en-US" sz="1050" dirty="0">
                <a:solidFill>
                  <a:schemeClr val="tx1"/>
                </a:solidFill>
              </a:rPr>
              <a:t>Dual Agency vs. Integration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376CF-E016-4164-8096-87C8A5AC3853}"/>
              </a:ext>
            </a:extLst>
          </p:cNvPr>
          <p:cNvSpPr txBox="1"/>
          <p:nvPr/>
        </p:nvSpPr>
        <p:spPr>
          <a:xfrm>
            <a:off x="1903556" y="2049184"/>
            <a:ext cx="1224644" cy="3808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>
                <a:solidFill>
                  <a:schemeClr val="tx1"/>
                </a:solidFill>
              </a:rPr>
              <a:t>Valuation Method (Zones, Value,  Self-Assessment)</a:t>
            </a:r>
          </a:p>
          <a:p>
            <a:r>
              <a:rPr lang="en-US" sz="1050" dirty="0">
                <a:solidFill>
                  <a:schemeClr val="tx1"/>
                </a:solidFill>
              </a:rPr>
              <a:t>National vs. Regional Responsibility</a:t>
            </a:r>
          </a:p>
          <a:p>
            <a:r>
              <a:rPr lang="en-US" sz="1050" dirty="0">
                <a:solidFill>
                  <a:schemeClr val="tx1"/>
                </a:solidFill>
              </a:rPr>
              <a:t>Reduce Tax - Broaden Base</a:t>
            </a:r>
          </a:p>
          <a:p>
            <a:r>
              <a:rPr lang="en-US" sz="1050" dirty="0">
                <a:solidFill>
                  <a:schemeClr val="tx1"/>
                </a:solidFill>
              </a:rPr>
              <a:t>Law on Valuation/ </a:t>
            </a:r>
            <a:r>
              <a:rPr lang="en-US" sz="1050" dirty="0" err="1">
                <a:solidFill>
                  <a:schemeClr val="tx1"/>
                </a:solidFill>
              </a:rPr>
              <a:t>Valuers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Dialogue with Taxpayers</a:t>
            </a:r>
          </a:p>
          <a:p>
            <a:r>
              <a:rPr lang="en-US" sz="1050" dirty="0">
                <a:solidFill>
                  <a:schemeClr val="tx1"/>
                </a:solidFill>
              </a:rPr>
              <a:t>Dispute Resolution Mechanism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28412-A16A-4531-8A89-19872504C874}"/>
              </a:ext>
            </a:extLst>
          </p:cNvPr>
          <p:cNvSpPr txBox="1"/>
          <p:nvPr/>
        </p:nvSpPr>
        <p:spPr>
          <a:xfrm>
            <a:off x="3485645" y="2020814"/>
            <a:ext cx="122464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/>
            </a:lvl1pPr>
          </a:lstStyle>
          <a:p>
            <a:r>
              <a:rPr lang="en-US" sz="1050" dirty="0"/>
              <a:t>Consolidation of Laws</a:t>
            </a:r>
          </a:p>
          <a:p>
            <a:r>
              <a:rPr lang="en-US" sz="1050" dirty="0"/>
              <a:t>Backlog and Arrears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6F610-3449-4FC5-AF4E-F686B8FB17EA}"/>
              </a:ext>
            </a:extLst>
          </p:cNvPr>
          <p:cNvSpPr txBox="1"/>
          <p:nvPr/>
        </p:nvSpPr>
        <p:spPr>
          <a:xfrm>
            <a:off x="3494822" y="3363382"/>
            <a:ext cx="1224644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>
                <a:solidFill>
                  <a:schemeClr val="tx1"/>
                </a:solidFill>
              </a:rPr>
              <a:t>Behavioral Approaches/ Outreach</a:t>
            </a:r>
          </a:p>
          <a:p>
            <a:r>
              <a:rPr lang="en-US" sz="1050" dirty="0">
                <a:solidFill>
                  <a:schemeClr val="tx1"/>
                </a:solidFill>
              </a:rPr>
              <a:t>Service for Tax Payments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CBE7E-6578-4B9B-9C48-DFAA4A1ABAD9}"/>
              </a:ext>
            </a:extLst>
          </p:cNvPr>
          <p:cNvSpPr txBox="1"/>
          <p:nvPr/>
        </p:nvSpPr>
        <p:spPr>
          <a:xfrm>
            <a:off x="6729400" y="2032617"/>
            <a:ext cx="1224644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>
                <a:solidFill>
                  <a:schemeClr val="tx1"/>
                </a:solidFill>
              </a:rPr>
              <a:t>Clear Selection Criteria</a:t>
            </a:r>
          </a:p>
          <a:p>
            <a:r>
              <a:rPr lang="en-US" sz="1050" dirty="0">
                <a:solidFill>
                  <a:schemeClr val="tx1"/>
                </a:solidFill>
              </a:rPr>
              <a:t>Maintenance and Quality Control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COTS vs. custom-built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A57FA-7C1A-4589-9F59-DBAA1621C601}"/>
              </a:ext>
            </a:extLst>
          </p:cNvPr>
          <p:cNvSpPr txBox="1"/>
          <p:nvPr/>
        </p:nvSpPr>
        <p:spPr>
          <a:xfrm>
            <a:off x="5107522" y="2159270"/>
            <a:ext cx="122464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>
                <a:solidFill>
                  <a:schemeClr val="tx1"/>
                </a:solidFill>
              </a:rPr>
              <a:t>Including Vulnerable Groups</a:t>
            </a:r>
          </a:p>
          <a:p>
            <a:r>
              <a:rPr lang="en-US" sz="1050" dirty="0">
                <a:solidFill>
                  <a:schemeClr val="tx1"/>
                </a:solidFill>
              </a:rPr>
              <a:t>Dispute Mechanism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9D677-0815-4DE3-BAA6-971756A6EACD}"/>
              </a:ext>
            </a:extLst>
          </p:cNvPr>
          <p:cNvSpPr txBox="1"/>
          <p:nvPr/>
        </p:nvSpPr>
        <p:spPr>
          <a:xfrm>
            <a:off x="5138134" y="3487984"/>
            <a:ext cx="122464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1">
                  <a:lumMod val="50000"/>
                </a:schemeClr>
              </a:buClr>
              <a:buSzPct val="90000"/>
              <a:buFont typeface="Calibri" panose="020F0502020204030204" pitchFamily="34" charset="0"/>
              <a:buChar char="•"/>
              <a:defRPr sz="1400" b="1"/>
            </a:lvl1pPr>
          </a:lstStyle>
          <a:p>
            <a:r>
              <a:rPr lang="en-US" sz="1050" dirty="0"/>
              <a:t>Project &amp; Mitigation Strategy</a:t>
            </a:r>
          </a:p>
          <a:p>
            <a:r>
              <a:rPr lang="en-US" sz="1050" dirty="0"/>
              <a:t>Performance Indicators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326292-29C7-4D00-985D-2FF695431AC7}"/>
              </a:ext>
            </a:extLst>
          </p:cNvPr>
          <p:cNvSpPr txBox="1">
            <a:spLocks/>
          </p:cNvSpPr>
          <p:nvPr/>
        </p:nvSpPr>
        <p:spPr>
          <a:xfrm>
            <a:off x="132521" y="1018435"/>
            <a:ext cx="8103870" cy="44853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50" dirty="0"/>
          </a:p>
          <a:p>
            <a:r>
              <a:rPr lang="en-US" sz="4725" dirty="0"/>
              <a:t>Characteristics of successful projects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BEE84-0550-4684-AC0E-35BFDEBBB2D1}"/>
              </a:ext>
            </a:extLst>
          </p:cNvPr>
          <p:cNvSpPr txBox="1"/>
          <p:nvPr/>
        </p:nvSpPr>
        <p:spPr>
          <a:xfrm>
            <a:off x="269422" y="1791979"/>
            <a:ext cx="1224644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</a:rPr>
              <a:t>Country Context and Political Support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29DA0-8B9D-4EA8-B142-19753FD87CF0}"/>
              </a:ext>
            </a:extLst>
          </p:cNvPr>
          <p:cNvSpPr txBox="1"/>
          <p:nvPr/>
        </p:nvSpPr>
        <p:spPr>
          <a:xfrm>
            <a:off x="269422" y="4666220"/>
            <a:ext cx="1224644" cy="343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Institutional Reform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BB0DC-768E-43EC-B710-8EED36A7CDB5}"/>
              </a:ext>
            </a:extLst>
          </p:cNvPr>
          <p:cNvSpPr txBox="1"/>
          <p:nvPr/>
        </p:nvSpPr>
        <p:spPr>
          <a:xfrm>
            <a:off x="1882122" y="1791980"/>
            <a:ext cx="122464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BCF6B-5815-43DA-A883-09CEE0019606}"/>
              </a:ext>
            </a:extLst>
          </p:cNvPr>
          <p:cNvSpPr txBox="1"/>
          <p:nvPr/>
        </p:nvSpPr>
        <p:spPr>
          <a:xfrm>
            <a:off x="3494822" y="1791980"/>
            <a:ext cx="122464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Enforcement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561F2-8A11-4CFB-9A63-1EF7C600680B}"/>
              </a:ext>
            </a:extLst>
          </p:cNvPr>
          <p:cNvSpPr txBox="1"/>
          <p:nvPr/>
        </p:nvSpPr>
        <p:spPr>
          <a:xfrm>
            <a:off x="3494822" y="2809384"/>
            <a:ext cx="1224644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Compliance and Customer Orientation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879D0-6C1A-4623-8FEE-04F32A7967D8}"/>
              </a:ext>
            </a:extLst>
          </p:cNvPr>
          <p:cNvSpPr txBox="1"/>
          <p:nvPr/>
        </p:nvSpPr>
        <p:spPr>
          <a:xfrm>
            <a:off x="5107522" y="1791980"/>
            <a:ext cx="1224644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Formalizing Land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DEEDCF-827D-4B3E-8669-59A5C3E0E6D9}"/>
              </a:ext>
            </a:extLst>
          </p:cNvPr>
          <p:cNvSpPr txBox="1"/>
          <p:nvPr/>
        </p:nvSpPr>
        <p:spPr>
          <a:xfrm>
            <a:off x="5138134" y="3095569"/>
            <a:ext cx="1224644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Project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96F25-84ED-4A1B-B295-993D2574DA36}"/>
              </a:ext>
            </a:extLst>
          </p:cNvPr>
          <p:cNvSpPr txBox="1"/>
          <p:nvPr/>
        </p:nvSpPr>
        <p:spPr>
          <a:xfrm>
            <a:off x="6724811" y="1801784"/>
            <a:ext cx="122464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Clr>
                <a:schemeClr val="accent1">
                  <a:lumMod val="50000"/>
                </a:schemeClr>
              </a:buClr>
              <a:buSzPct val="90000"/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1050" dirty="0"/>
              <a:t>ICT Options</a:t>
            </a:r>
          </a:p>
        </p:txBody>
      </p:sp>
    </p:spTree>
    <p:extLst>
      <p:ext uri="{BB962C8B-B14F-4D97-AF65-F5344CB8AC3E}">
        <p14:creationId xmlns:p14="http://schemas.microsoft.com/office/powerpoint/2010/main" val="238016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Property tax reform in a low-capacity jurisdiction:</a:t>
            </a:r>
          </a:p>
          <a:p>
            <a:pPr algn="ctr"/>
            <a:r>
              <a:rPr lang="en-US" sz="2000" b="1" dirty="0"/>
              <a:t>The case of Sindh, Pakistan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Pakistan:  Own source revenue of provinces is very low, about 0.7 percent of GDP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3401" y="2357120"/>
            <a:ext cx="4038600" cy="2752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Punjab Revenue Mobilization:  Key Challenges and Recommendations, April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03" y="2357120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In Sindh, the split between property taxes and stamp duties is roughly 50:50</a:t>
            </a:r>
            <a:br>
              <a:rPr lang="en-US" dirty="0"/>
            </a:br>
            <a:r>
              <a:rPr lang="en-US" b="1" dirty="0"/>
              <a:t>Example: Sindh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87944700"/>
              </p:ext>
            </p:extLst>
          </p:nvPr>
        </p:nvGraphicFramePr>
        <p:xfrm>
          <a:off x="342900" y="1460500"/>
          <a:ext cx="8440738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634425"/>
              </p:ext>
            </p:extLst>
          </p:nvPr>
        </p:nvGraphicFramePr>
        <p:xfrm>
          <a:off x="343401" y="1333500"/>
          <a:ext cx="8334932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169333"/>
            <a:ext cx="8422690" cy="116416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Key challenges in property tax administration in Sindh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3401" y="957580"/>
            <a:ext cx="8440305" cy="4600863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Institutional – administration fragmented with three agencies dealing with various aspects of property tax administration (</a:t>
            </a:r>
            <a:r>
              <a:rPr lang="en-US" sz="2000" dirty="0" err="1"/>
              <a:t>BoR</a:t>
            </a:r>
            <a:r>
              <a:rPr lang="en-US" sz="2000" dirty="0"/>
              <a:t>, E&amp;T, SRB)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Tax base – lack of modern, updated property tax register with all properties mapped using GIS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Administration – need to modernize offices, use ICT systems and web-based property tax administration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Valuation - current valuation tables outdated, far below latest market values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Property tax law - large number of exemptions erode the tax 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169333"/>
            <a:ext cx="8422690" cy="1164167"/>
          </a:xfrm>
        </p:spPr>
        <p:txBody>
          <a:bodyPr/>
          <a:lstStyle/>
          <a:p>
            <a:r>
              <a:rPr lang="en-US" dirty="0"/>
              <a:t>Reform goals for the future in Sindh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3401" y="960120"/>
            <a:ext cx="8440305" cy="5101243"/>
          </a:xfrm>
        </p:spPr>
        <p:txBody>
          <a:bodyPr>
            <a:normAutofit fontScale="85000"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Putting in place a modern, ICT based administration –</a:t>
            </a:r>
          </a:p>
          <a:p>
            <a:pPr marL="571500" lvl="1"/>
            <a:r>
              <a:rPr lang="en-US" sz="2000" dirty="0"/>
              <a:t>Complete property register with 3-D mapping, property attributes identified</a:t>
            </a:r>
          </a:p>
          <a:p>
            <a:pPr marL="571500" lvl="1"/>
            <a:r>
              <a:rPr lang="en-US" sz="2000" dirty="0"/>
              <a:t>Taxpayer friendly, internet-based e-filing and e-payment system</a:t>
            </a:r>
          </a:p>
          <a:p>
            <a:pPr marL="571500" lvl="1"/>
            <a:r>
              <a:rPr lang="en-US" sz="2000" dirty="0"/>
              <a:t>Self-assessment regime with a strong risk-based enforcement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Development of capital value-based property taxes – </a:t>
            </a:r>
          </a:p>
          <a:p>
            <a:pPr marL="571500" lvl="1"/>
            <a:r>
              <a:rPr lang="en-US" sz="2000" dirty="0"/>
              <a:t>Valuations of properties updated regularly and systematically to reflect market values</a:t>
            </a:r>
          </a:p>
          <a:p>
            <a:pPr marL="571500" lvl="1"/>
            <a:r>
              <a:rPr lang="en-US" sz="2000" dirty="0"/>
              <a:t>Need for setting up a professional valuation unit and systematic collection of relevant data</a:t>
            </a:r>
          </a:p>
          <a:p>
            <a:pPr marL="571500" lvl="1"/>
            <a:r>
              <a:rPr lang="en-US" sz="2000" dirty="0"/>
              <a:t>In the long run, create </a:t>
            </a:r>
            <a:r>
              <a:rPr lang="en-US" sz="2000" b="1" dirty="0"/>
              <a:t>mass valuation models</a:t>
            </a:r>
            <a:r>
              <a:rPr lang="en-US" sz="2000" dirty="0"/>
              <a:t>; this requires multivariate skills in valuation, statistics, economics, geo-spatial and GIS, and computing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731C2C-C25F-4A3B-B5E3-2C8194CB56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361367" y="1222534"/>
          <a:ext cx="6245424" cy="458276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3329870">
                  <a:extLst>
                    <a:ext uri="{9D8B030D-6E8A-4147-A177-3AD203B41FA5}">
                      <a16:colId xmlns:a16="http://schemas.microsoft.com/office/drawing/2014/main" val="1946423478"/>
                    </a:ext>
                  </a:extLst>
                </a:gridCol>
                <a:gridCol w="1549847">
                  <a:extLst>
                    <a:ext uri="{9D8B030D-6E8A-4147-A177-3AD203B41FA5}">
                      <a16:colId xmlns:a16="http://schemas.microsoft.com/office/drawing/2014/main" val="4132231683"/>
                    </a:ext>
                  </a:extLst>
                </a:gridCol>
                <a:gridCol w="1365707">
                  <a:extLst>
                    <a:ext uri="{9D8B030D-6E8A-4147-A177-3AD203B41FA5}">
                      <a16:colId xmlns:a16="http://schemas.microsoft.com/office/drawing/2014/main" val="75690887"/>
                    </a:ext>
                  </a:extLst>
                </a:gridCol>
              </a:tblGrid>
              <a:tr h="587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Approximate Budget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($ million)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34745"/>
                  </a:ext>
                </a:extLst>
              </a:tr>
              <a:tr h="168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Legislative review and proposed reforms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074695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Review of the valuation methodology and suggestions for reforms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669729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Preparation for carrying out extensive survey of all urban areas, including contracting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3-6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9622"/>
                  </a:ext>
                </a:extLst>
              </a:tr>
              <a:tr h="168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GIS based survey of all urban areas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18-24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10 - 15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6059"/>
                  </a:ext>
                </a:extLst>
              </a:tr>
              <a:tr h="306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Review of methods of taxpayer user interface and development of plan for introduction of electronic and on-line taxpayer interface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 months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0566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Undertake BPR, review the features identified for a modern integrated property tax application; develop technical User Requirements Specifications for the new system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9-12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1 - 2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63908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Review office infrastructure and develop plan for modernization of offices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78929"/>
                  </a:ext>
                </a:extLst>
              </a:tr>
              <a:tr h="168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Develop detailed project implementation plan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28062"/>
                  </a:ext>
                </a:extLst>
              </a:tr>
              <a:tr h="1575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Procure ICT system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5 - 10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45906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Procure office infrastructure and other items for modernization of offices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0083"/>
                  </a:ext>
                </a:extLst>
              </a:tr>
              <a:tr h="672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Capacity building of PT staff through training in the areas of </a:t>
                      </a:r>
                      <a:r>
                        <a:rPr lang="en-GB" sz="800">
                          <a:effectLst/>
                        </a:rPr>
                        <a:t>valuation procedures and methodologies, Billing and collection systems, customer service centres and computerized GIS based administrative systems.  These could include international study tours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12-18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02999"/>
                  </a:ext>
                </a:extLst>
              </a:tr>
              <a:tr h="168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Human resource planning and staff needs development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08774"/>
                  </a:ext>
                </a:extLst>
              </a:tr>
              <a:tr h="341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Rollout of legal reforms and valuation methodology, including communications strategy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 months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1 - 2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60711"/>
                  </a:ext>
                </a:extLst>
              </a:tr>
              <a:tr h="184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Rollout of new taxpayer interface and ICT systems deployment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 months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2623"/>
                  </a:ext>
                </a:extLst>
              </a:tr>
              <a:tr h="134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Total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5-6 years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23- 35 million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66" marR="263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709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67A7CA-38D1-4B12-A06B-5A72D348D858}"/>
              </a:ext>
            </a:extLst>
          </p:cNvPr>
          <p:cNvSpPr txBox="1">
            <a:spLocks/>
          </p:cNvSpPr>
          <p:nvPr/>
        </p:nvSpPr>
        <p:spPr>
          <a:xfrm>
            <a:off x="411480" y="1131094"/>
            <a:ext cx="1821552" cy="236899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/>
              <a:t>Budget and </a:t>
            </a:r>
          </a:p>
          <a:p>
            <a:r>
              <a:rPr lang="en-US" sz="2250" dirty="0"/>
              <a:t>timeline </a:t>
            </a:r>
          </a:p>
          <a:p>
            <a:r>
              <a:rPr lang="en-US" sz="225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81966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take-</a:t>
            </a:r>
            <a:r>
              <a:rPr lang="en-US" dirty="0" err="1"/>
              <a:t>aways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3401" y="1075017"/>
            <a:ext cx="8440305" cy="46008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on sub-national taxation indicates much room for increase in revenues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Worldwide, a major revenue handle for most sub-national governments is property taxation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move away from </a:t>
            </a:r>
            <a:r>
              <a:rPr lang="en-US" sz="2000"/>
              <a:t>property transfer </a:t>
            </a:r>
            <a:r>
              <a:rPr lang="en-US" sz="2000" dirty="0"/>
              <a:t>tax (i.e., stamp duty) to recurrent property taxes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agenda for property tax reform needs to follow international best practices: </a:t>
            </a:r>
          </a:p>
          <a:p>
            <a:pPr marL="628650" lvl="1" indent="-342900"/>
            <a:r>
              <a:rPr lang="en-US" sz="1600" dirty="0"/>
              <a:t>an efficient registration system; </a:t>
            </a:r>
          </a:p>
          <a:p>
            <a:pPr marL="628650" lvl="1" indent="-342900"/>
            <a:r>
              <a:rPr lang="en-US" sz="1600" dirty="0"/>
              <a:t>three dimensional rights; </a:t>
            </a:r>
          </a:p>
          <a:p>
            <a:pPr marL="628650" lvl="1" indent="-342900"/>
            <a:r>
              <a:rPr lang="en-US" sz="1600" dirty="0"/>
              <a:t>discourage false price declarations, develop transaction registers, create valuation models which reflect market prices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rawasthi@worldbank.org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3401" y="887730"/>
            <a:ext cx="8440305" cy="4727863"/>
          </a:xfrm>
        </p:spPr>
        <p:txBody>
          <a:bodyPr>
            <a:noAutofit/>
          </a:bodyPr>
          <a:lstStyle/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Introduction: why property tax?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numbers tell us there is potential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Key policy issues in property tax reform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Key issues in property tax administration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World Bank projects on property tax – a survey of 20 years’ experience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problems in a low-capacity jurisdiction:  the case of Sindh province in Pakistan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Typical budget and timeline for a property tax project</a:t>
            </a:r>
          </a:p>
          <a:p>
            <a:pPr marL="28575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285750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Property Tax?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OECD (2010) “tax and growth ranking” - recurrent taxes on immovable property (and residential property in particular) the least distortive tax instrument with respect to its effect on long-term growth.</a:t>
            </a:r>
          </a:p>
          <a:p>
            <a:r>
              <a:rPr lang="en-US" dirty="0"/>
              <a:t>Property taxes generally considered to be more efficient than other types of taxes:  their impact on the allocation of resources in the economy is less adverse—by not affecting decisions to supply labor and to invest (including in human capital) and innovate.</a:t>
            </a:r>
          </a:p>
          <a:p>
            <a:pPr lvl="0"/>
            <a:r>
              <a:rPr lang="en-US" dirty="0"/>
              <a:t>Property taxes considered an ideal source for local governments by virtue of being borne mainly by residents and because they fall on immobile assets within each jurisdiction.</a:t>
            </a:r>
          </a:p>
          <a:p>
            <a:pPr lvl="0"/>
            <a:r>
              <a:rPr lang="en-US" dirty="0"/>
              <a:t>They help strengthen local accountability.</a:t>
            </a:r>
          </a:p>
          <a:p>
            <a:pPr lvl="0"/>
            <a:r>
              <a:rPr lang="en-US" dirty="0"/>
              <a:t>Property taxes can be part of a policy to produce a more progressive tax system.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941" y="6356350"/>
            <a:ext cx="6195060" cy="365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Sources: 1. </a:t>
            </a:r>
            <a:r>
              <a:rPr lang="en-US" dirty="0" err="1"/>
              <a:t>Norregard</a:t>
            </a:r>
            <a:r>
              <a:rPr lang="en-US" dirty="0"/>
              <a:t>, John, Taxing Immovable Property: Revenue Potential and Implementation Challenges, IMF, 2013.</a:t>
            </a:r>
          </a:p>
          <a:p>
            <a:r>
              <a:rPr lang="en-US" dirty="0"/>
              <a:t>2. Organization of Economic Cooperation and Development, Tax Policy Reform and Economic Growth,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0363" y="6356350"/>
            <a:ext cx="302577" cy="365125"/>
          </a:xfrm>
        </p:spPr>
        <p:txBody>
          <a:bodyPr>
            <a:normAutofit/>
          </a:bodyPr>
          <a:lstStyle/>
          <a:p>
            <a:fld id="{4112C01A-9D6F-4044-BF43-B94C34F79439}" type="slidenum">
              <a:rPr lang="en-US" smtClean="0"/>
              <a:pPr/>
              <a:t>2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7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Property taxes are under-utilized, especially in the developing world: </a:t>
            </a:r>
            <a:br>
              <a:rPr lang="en-US" dirty="0"/>
            </a:br>
            <a:r>
              <a:rPr lang="en-US" dirty="0"/>
              <a:t>Property Tax Revenues as a share of GDP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9495671"/>
              </p:ext>
            </p:extLst>
          </p:nvPr>
        </p:nvGraphicFramePr>
        <p:xfrm>
          <a:off x="343399" y="1773584"/>
          <a:ext cx="8439653" cy="422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54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8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1970s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1980s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1990s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2000s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OECD countries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1.24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1.31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1.44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Developing countries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0.42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0.36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0.42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0.60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Transitional countries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0.34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0.59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0.54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0.68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All countries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0.77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0.73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0.75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1.04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Source: Bahl and Martinez Vazquez, the Property Tax in Developing Countries, 2007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OECD countries, the revenue uptake from property taxes is higher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342900" y="1460500"/>
          <a:ext cx="8440738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19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policy and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Political considerations often result in a plethora of exemptions, eroding the tax base </a:t>
            </a:r>
          </a:p>
          <a:p>
            <a:pPr lvl="0"/>
            <a:r>
              <a:rPr lang="en-US" dirty="0"/>
              <a:t>Introduction of property tax systems could create the problem of “asset rich, income poor” property owners who lack the capacity to pay the taxes demanded; “transition schemes” are often resorted to for ensuring smooth implementation without strong political opposition</a:t>
            </a:r>
          </a:p>
          <a:p>
            <a:pPr lvl="0"/>
            <a:r>
              <a:rPr lang="en-US" dirty="0"/>
              <a:t>Many jurisdictions rely on Property Transfer Taxes (aka Stamp Duties) for revenues, rather than on annual, recurrent property taxes; in general transfer taxes are far more distortionary </a:t>
            </a:r>
          </a:p>
          <a:p>
            <a:pPr lvl="0"/>
            <a:r>
              <a:rPr lang="en-US" dirty="0"/>
              <a:t>Valuation methods vary and need to be carefully chosen in line with the enabling environment; mass valuation models (CAMA) aided by ICT systems are “best practice solutions” but may lead to difficulties in implementing  (data needs are intense, capacity of regular updates absent)</a:t>
            </a:r>
          </a:p>
          <a:p>
            <a:pPr lvl="0"/>
            <a:r>
              <a:rPr lang="en-US" dirty="0"/>
              <a:t>Other valuation methods more appropriate to the ground realities – ARV, Area Based, </a:t>
            </a:r>
            <a:r>
              <a:rPr lang="en-US" dirty="0" err="1"/>
              <a:t>etc</a:t>
            </a:r>
            <a:r>
              <a:rPr lang="en-US" dirty="0"/>
              <a:t> – may be suitable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property tax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2748" y="1164665"/>
            <a:ext cx="8440305" cy="4600863"/>
          </a:xfrm>
        </p:spPr>
        <p:txBody>
          <a:bodyPr>
            <a:noAutofit/>
          </a:bodyPr>
          <a:lstStyle/>
          <a:p>
            <a:r>
              <a:rPr lang="en-US" sz="1600" dirty="0"/>
              <a:t>In most developing country jurisdictions, a key constraint is the absence of a sound, reliable register of properties; tax base must be fully covered and preferably mapped using a GIS-based mapping system so that it captures all essential features of the properties - in urban centers three dimensional mapping is critical.  </a:t>
            </a:r>
          </a:p>
          <a:p>
            <a:r>
              <a:rPr lang="en-US" sz="1600" dirty="0"/>
              <a:t>GIS-based mapping is an expensive investment and beyond the reach of most municipalities/local governments.  The World Bank has a clear role in making this investment here.</a:t>
            </a:r>
          </a:p>
          <a:p>
            <a:r>
              <a:rPr lang="en-US" sz="1600" dirty="0"/>
              <a:t>Property taxes can be very simple to comply with given most properties don’t change year-to-year (unlike business profits, for example) but need a sound, efficient ICT-based taxpayer interface</a:t>
            </a:r>
          </a:p>
          <a:p>
            <a:r>
              <a:rPr lang="en-US" sz="1600" dirty="0"/>
              <a:t>Scope for technological innovations and modern applications including mobile apps  </a:t>
            </a:r>
          </a:p>
          <a:p>
            <a:r>
              <a:rPr lang="en-US" sz="1600" dirty="0"/>
              <a:t>The main challenges – as in all tax administration - remain enforcement and risk management</a:t>
            </a:r>
          </a:p>
          <a:p>
            <a:r>
              <a:rPr lang="en-US" sz="1600" dirty="0"/>
              <a:t>Many developing countries have a real need to improve the capacity of property tax officials and provide them training in latest techniques of tax assessment and enforcement.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CCD-7A75-4444-AB8C-38294203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CA44-6972-454E-8815-6360EFB856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523" y="1460500"/>
            <a:ext cx="8440305" cy="46008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World Bank projects experience with property tax reform – </a:t>
            </a:r>
          </a:p>
          <a:p>
            <a:pPr algn="ctr"/>
            <a:r>
              <a:rPr lang="en-US" sz="2400" dirty="0"/>
              <a:t>a survey of 20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84C3-6D3F-4181-B43B-9F828778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F206-5020-49CC-B824-532AEDF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C01A-9D6F-4044-BF43-B94C34F794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48" y="1014856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Overview: Regions and Commitments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635B4-B956-4C4D-9E58-BF0E521C70A8}"/>
              </a:ext>
            </a:extLst>
          </p:cNvPr>
          <p:cNvSpPr/>
          <p:nvPr/>
        </p:nvSpPr>
        <p:spPr>
          <a:xfrm>
            <a:off x="251848" y="1894134"/>
            <a:ext cx="12815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AutoNum type="arabicPeriod"/>
            </a:pPr>
            <a:r>
              <a:rPr lang="en-US" sz="1200" dirty="0"/>
              <a:t>Regional  Distribution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72C1454-3A6F-4E50-B46D-56D7AD8238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91121" y="2755565"/>
          <a:ext cx="2312072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4D7F2C-3A82-4391-9E0E-F93F223612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0536" y="2755565"/>
          <a:ext cx="2808869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B1BC77F-1113-405F-A71F-51A7328714E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09242" y="2755566"/>
          <a:ext cx="2576062" cy="227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1A0F85-71C7-413A-A410-498567DD04A6}"/>
              </a:ext>
            </a:extLst>
          </p:cNvPr>
          <p:cNvCxnSpPr/>
          <p:nvPr/>
        </p:nvCxnSpPr>
        <p:spPr>
          <a:xfrm>
            <a:off x="6165266" y="2536127"/>
            <a:ext cx="0" cy="258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91708"/>
      </p:ext>
    </p:extLst>
  </p:cSld>
  <p:clrMapOvr>
    <a:masterClrMapping/>
  </p:clrMapOvr>
</p:sld>
</file>

<file path=ppt/theme/theme1.xml><?xml version="1.0" encoding="utf-8"?>
<a:theme xmlns:a="http://schemas.openxmlformats.org/drawingml/2006/main" name="Any Logo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1549</Words>
  <Application>Microsoft Office PowerPoint</Application>
  <PresentationFormat>On-screen Show (4:3)</PresentationFormat>
  <Paragraphs>234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Andes ExtraLight</vt:lpstr>
      <vt:lpstr>Arial</vt:lpstr>
      <vt:lpstr>Arial Bold</vt:lpstr>
      <vt:lpstr>Calibri</vt:lpstr>
      <vt:lpstr>Times New Roman</vt:lpstr>
      <vt:lpstr>Trebuchet MS</vt:lpstr>
      <vt:lpstr>Wingdings</vt:lpstr>
      <vt:lpstr>Any Logo</vt:lpstr>
      <vt:lpstr>Full Page Interior</vt:lpstr>
      <vt:lpstr>Property tax reform in developing countries:  key isues and challenges</vt:lpstr>
      <vt:lpstr>Contents</vt:lpstr>
      <vt:lpstr>Why Property Tax? </vt:lpstr>
      <vt:lpstr>Property taxes are under-utilized, especially in the developing world:  Property Tax Revenues as a share of GDP </vt:lpstr>
      <vt:lpstr>In OECD countries, the revenue uptake from property taxes is higher </vt:lpstr>
      <vt:lpstr>Key policy and design issues</vt:lpstr>
      <vt:lpstr>Key issues in property tax administration</vt:lpstr>
      <vt:lpstr>PowerPoint Presentation</vt:lpstr>
      <vt:lpstr>Overview: Regions and Commitments</vt:lpstr>
      <vt:lpstr>Overview: Bank Instruments</vt:lpstr>
      <vt:lpstr>PowerPoint Presentation</vt:lpstr>
      <vt:lpstr>PowerPoint Presentation</vt:lpstr>
      <vt:lpstr>Pakistan:  Own source revenue of provinces is very low, about 0.7 percent of GDP </vt:lpstr>
      <vt:lpstr>In Sindh, the split between property taxes and stamp duties is roughly 50:50 Example: Sindh  </vt:lpstr>
      <vt:lpstr>Key challenges in property tax administration in Sindh </vt:lpstr>
      <vt:lpstr>Reform goals for the future in Sindh</vt:lpstr>
      <vt:lpstr>PowerPoint Presentation</vt:lpstr>
      <vt:lpstr>Main take-aways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Fleming</dc:creator>
  <cp:lastModifiedBy>Rajul Awasthi</cp:lastModifiedBy>
  <cp:revision>192</cp:revision>
  <cp:lastPrinted>2017-05-16T17:56:53Z</cp:lastPrinted>
  <dcterms:created xsi:type="dcterms:W3CDTF">2014-07-07T19:42:31Z</dcterms:created>
  <dcterms:modified xsi:type="dcterms:W3CDTF">2018-02-28T11:40:12Z</dcterms:modified>
</cp:coreProperties>
</file>