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91"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299" r:id="rId28"/>
    <p:sldId id="316" r:id="rId29"/>
    <p:sldId id="314" r:id="rId30"/>
    <p:sldId id="293" r:id="rId31"/>
    <p:sldId id="294" r:id="rId32"/>
    <p:sldId id="295" r:id="rId33"/>
    <p:sldId id="296" r:id="rId34"/>
    <p:sldId id="297" r:id="rId35"/>
    <p:sldId id="300" r:id="rId36"/>
    <p:sldId id="301" r:id="rId37"/>
    <p:sldId id="302" r:id="rId38"/>
    <p:sldId id="303" r:id="rId39"/>
    <p:sldId id="304" r:id="rId40"/>
    <p:sldId id="378" r:id="rId41"/>
    <p:sldId id="379"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6" d="100"/>
          <a:sy n="76" d="100"/>
        </p:scale>
        <p:origin x="188"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b154737\Documents\ECA%20PREM\Global%20Tax%20Team\PIT\Copy%20of%20oecd_historical_toprate_1.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wb154737\Documents\ECA%20PREM\Global%20Practice%20-%20Tax%20and%20Revenue%20Admin\USA_Tax%20Revenue%20per%20capita_1890_2010.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b154737\Documents\ECA%20PREM\Global%20Tax%20Team\PIT\PIT%20rev%20percent%20GDP%202013%20ICT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worldbankgroup-my.sharepoint.com/personal/rawasthi_worldbank_org/Documents/ECA%20PREM/Global%20Tax%20Team/PIT/PIT%20rev%20percent%20GDP%202013%20ICT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worldbankgroup-my.sharepoint.com/personal/rawasthi_worldbank_org/Documents/ECA%20PREM/Turkey/Personal%20Income%20Tax%20analysis%20by%20countries%2012.04.2017.MM.v3xlsx.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worldbankgroup-my.sharepoint.com/personal/rawasthi_worldbank_org/Documents/ECA%20PREM/Turkey/Personal%20Income%20Tax%20analysis%20by%20countries%2012.04.2017.MM.v3xlsx.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worldbankgroup-my.sharepoint.com/personal/rawasthi_worldbank_org/Documents/ECA%20PREM/Turkey/Personal%20Income%20Tax%20analysis%20by%20countries%2012.04.2017.v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worldbankgroup-my.sharepoint.com/personal/rawasthi_worldbank_org/Documents/ECA%20PREM/Turkey/Personal%20Income%20Tax%20analysis%20by%20countries%2012.04.2017.v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worldbankgroup-my.sharepoint.com/personal/rawasthi_worldbank_org/Documents/ECA%20PREM/Turkey/Personal%20Income%20Tax%20analysis%20by%20countries%2012.04.2017.v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wb154737\Documents\ECA%20PREM\Financing%20for%20Development\World%20Tax%20Revenue%20per%20capita%20-%202009.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OECD Average - Top</a:t>
            </a:r>
            <a:r>
              <a:rPr lang="en-US" baseline="0"/>
              <a:t> Marginal Tax Rate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Sheet1!$A$4</c:f>
              <c:strCache>
                <c:ptCount val="1"/>
                <c:pt idx="0">
                  <c:v>OECD Average</c:v>
                </c:pt>
              </c:strCache>
            </c:strRef>
          </c:tx>
          <c:spPr>
            <a:ln w="28575" cap="rnd">
              <a:solidFill>
                <a:schemeClr val="accent1"/>
              </a:solidFill>
              <a:round/>
            </a:ln>
            <a:effectLst/>
          </c:spPr>
          <c:marker>
            <c:symbol val="none"/>
          </c:marker>
          <c:cat>
            <c:numRef>
              <c:f>Sheet1!$B$3:$AP$3</c:f>
              <c:numCache>
                <c:formatCode>General</c:formatCode>
                <c:ptCount val="41"/>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numCache>
            </c:numRef>
          </c:cat>
          <c:val>
            <c:numRef>
              <c:f>Sheet1!$B$4:$AP$4</c:f>
              <c:numCache>
                <c:formatCode>0%</c:formatCode>
                <c:ptCount val="41"/>
                <c:pt idx="0">
                  <c:v>0.63772727272727259</c:v>
                </c:pt>
                <c:pt idx="1">
                  <c:v>0.68365624999999997</c:v>
                </c:pt>
                <c:pt idx="2">
                  <c:v>0.66142857142857137</c:v>
                </c:pt>
                <c:pt idx="3">
                  <c:v>0.66142857142857137</c:v>
                </c:pt>
                <c:pt idx="4">
                  <c:v>0.6732583333333334</c:v>
                </c:pt>
                <c:pt idx="5">
                  <c:v>0.64749999999999974</c:v>
                </c:pt>
                <c:pt idx="6">
                  <c:v>0.65508750000000004</c:v>
                </c:pt>
                <c:pt idx="7">
                  <c:v>0.64414400000000005</c:v>
                </c:pt>
                <c:pt idx="8">
                  <c:v>0.58444444444444432</c:v>
                </c:pt>
                <c:pt idx="9">
                  <c:v>0.58089583333333328</c:v>
                </c:pt>
                <c:pt idx="10">
                  <c:v>0.56448076923076929</c:v>
                </c:pt>
                <c:pt idx="11">
                  <c:v>0.56503200000000009</c:v>
                </c:pt>
                <c:pt idx="12">
                  <c:v>0.53747199999999995</c:v>
                </c:pt>
                <c:pt idx="13">
                  <c:v>0.52079600000000004</c:v>
                </c:pt>
                <c:pt idx="14">
                  <c:v>0.48231600000000008</c:v>
                </c:pt>
                <c:pt idx="15">
                  <c:v>0.45972692307692314</c:v>
                </c:pt>
                <c:pt idx="16">
                  <c:v>0.44010740740740745</c:v>
                </c:pt>
                <c:pt idx="17">
                  <c:v>0.4327586206896552</c:v>
                </c:pt>
                <c:pt idx="18">
                  <c:v>0.43653571428571442</c:v>
                </c:pt>
                <c:pt idx="19">
                  <c:v>0.43753571428571447</c:v>
                </c:pt>
                <c:pt idx="20">
                  <c:v>0.43332142857142875</c:v>
                </c:pt>
                <c:pt idx="21">
                  <c:v>0.43242857142857155</c:v>
                </c:pt>
                <c:pt idx="22">
                  <c:v>0.43676923076923091</c:v>
                </c:pt>
                <c:pt idx="23">
                  <c:v>0.41985185185185192</c:v>
                </c:pt>
                <c:pt idx="24">
                  <c:v>0.42753846153846164</c:v>
                </c:pt>
                <c:pt idx="25">
                  <c:v>0.44049852941176476</c:v>
                </c:pt>
                <c:pt idx="26">
                  <c:v>0.43318411764705889</c:v>
                </c:pt>
                <c:pt idx="27">
                  <c:v>0.42751029411764702</c:v>
                </c:pt>
                <c:pt idx="28">
                  <c:v>0.41954764705882353</c:v>
                </c:pt>
                <c:pt idx="29">
                  <c:v>0.40961588235294116</c:v>
                </c:pt>
                <c:pt idx="30">
                  <c:v>0.40197176470588236</c:v>
                </c:pt>
                <c:pt idx="31">
                  <c:v>0.39840382352941184</c:v>
                </c:pt>
                <c:pt idx="32">
                  <c:v>0.39282441176470589</c:v>
                </c:pt>
                <c:pt idx="33">
                  <c:v>0.39475705882352935</c:v>
                </c:pt>
                <c:pt idx="34">
                  <c:v>0.3968061764705883</c:v>
                </c:pt>
                <c:pt idx="35">
                  <c:v>0.40011529411764707</c:v>
                </c:pt>
                <c:pt idx="36">
                  <c:v>0.40581705882352948</c:v>
                </c:pt>
                <c:pt idx="37">
                  <c:v>0.40651794117647067</c:v>
                </c:pt>
                <c:pt idx="38">
                  <c:v>0.41707235294117651</c:v>
                </c:pt>
                <c:pt idx="39">
                  <c:v>0.41852411764705888</c:v>
                </c:pt>
                <c:pt idx="40">
                  <c:v>0.42027647058823542</c:v>
                </c:pt>
              </c:numCache>
            </c:numRef>
          </c:val>
          <c:smooth val="0"/>
          <c:extLst>
            <c:ext xmlns:c16="http://schemas.microsoft.com/office/drawing/2014/chart" uri="{C3380CC4-5D6E-409C-BE32-E72D297353CC}">
              <c16:uniqueId val="{00000000-8AF2-471E-A408-0074017FC06A}"/>
            </c:ext>
          </c:extLst>
        </c:ser>
        <c:dLbls>
          <c:showLegendKey val="0"/>
          <c:showVal val="0"/>
          <c:showCatName val="0"/>
          <c:showSerName val="0"/>
          <c:showPercent val="0"/>
          <c:showBubbleSize val="0"/>
        </c:dLbls>
        <c:smooth val="0"/>
        <c:axId val="580661616"/>
        <c:axId val="580662032"/>
      </c:lineChart>
      <c:catAx>
        <c:axId val="58066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662032"/>
        <c:crosses val="autoZero"/>
        <c:auto val="1"/>
        <c:lblAlgn val="ctr"/>
        <c:lblOffset val="100"/>
        <c:noMultiLvlLbl val="0"/>
      </c:catAx>
      <c:valAx>
        <c:axId val="5806620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661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1731021603068842"/>
          <c:y val="1.061383336281620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usgs_1890_2010!$B$2</c:f>
              <c:strCache>
                <c:ptCount val="1"/>
                <c:pt idx="0">
                  <c:v>Total Direct Revenue-fed $ per capita 2009</c:v>
                </c:pt>
              </c:strCache>
            </c:strRef>
          </c:tx>
          <c:spPr>
            <a:ln w="28575" cap="rnd">
              <a:solidFill>
                <a:schemeClr val="accent1"/>
              </a:solidFill>
              <a:round/>
            </a:ln>
            <a:effectLst/>
          </c:spPr>
          <c:marker>
            <c:symbol val="none"/>
          </c:marker>
          <c:cat>
            <c:numRef>
              <c:f>usgs_1890_2010!$A$3:$A$123</c:f>
              <c:numCache>
                <c:formatCode>General</c:formatCode>
                <c:ptCount val="121"/>
                <c:pt idx="0">
                  <c:v>1890</c:v>
                </c:pt>
                <c:pt idx="1">
                  <c:v>1891</c:v>
                </c:pt>
                <c:pt idx="2">
                  <c:v>1892</c:v>
                </c:pt>
                <c:pt idx="3">
                  <c:v>1893</c:v>
                </c:pt>
                <c:pt idx="4">
                  <c:v>1894</c:v>
                </c:pt>
                <c:pt idx="5">
                  <c:v>1895</c:v>
                </c:pt>
                <c:pt idx="6">
                  <c:v>1896</c:v>
                </c:pt>
                <c:pt idx="7">
                  <c:v>1897</c:v>
                </c:pt>
                <c:pt idx="8">
                  <c:v>1898</c:v>
                </c:pt>
                <c:pt idx="9">
                  <c:v>1899</c:v>
                </c:pt>
                <c:pt idx="10">
                  <c:v>1900</c:v>
                </c:pt>
                <c:pt idx="11">
                  <c:v>1901</c:v>
                </c:pt>
                <c:pt idx="12">
                  <c:v>1902</c:v>
                </c:pt>
                <c:pt idx="13">
                  <c:v>1903</c:v>
                </c:pt>
                <c:pt idx="14">
                  <c:v>1904</c:v>
                </c:pt>
                <c:pt idx="15">
                  <c:v>1905</c:v>
                </c:pt>
                <c:pt idx="16">
                  <c:v>1906</c:v>
                </c:pt>
                <c:pt idx="17">
                  <c:v>1907</c:v>
                </c:pt>
                <c:pt idx="18">
                  <c:v>1908</c:v>
                </c:pt>
                <c:pt idx="19">
                  <c:v>1909</c:v>
                </c:pt>
                <c:pt idx="20">
                  <c:v>1910</c:v>
                </c:pt>
                <c:pt idx="21">
                  <c:v>1911</c:v>
                </c:pt>
                <c:pt idx="22">
                  <c:v>1912</c:v>
                </c:pt>
                <c:pt idx="23">
                  <c:v>1913</c:v>
                </c:pt>
                <c:pt idx="24">
                  <c:v>1914</c:v>
                </c:pt>
                <c:pt idx="25">
                  <c:v>1915</c:v>
                </c:pt>
                <c:pt idx="26">
                  <c:v>1916</c:v>
                </c:pt>
                <c:pt idx="27">
                  <c:v>1917</c:v>
                </c:pt>
                <c:pt idx="28">
                  <c:v>1918</c:v>
                </c:pt>
                <c:pt idx="29">
                  <c:v>1919</c:v>
                </c:pt>
                <c:pt idx="30">
                  <c:v>1920</c:v>
                </c:pt>
                <c:pt idx="31">
                  <c:v>1921</c:v>
                </c:pt>
                <c:pt idx="32">
                  <c:v>1922</c:v>
                </c:pt>
                <c:pt idx="33">
                  <c:v>1923</c:v>
                </c:pt>
                <c:pt idx="34">
                  <c:v>1924</c:v>
                </c:pt>
                <c:pt idx="35">
                  <c:v>1925</c:v>
                </c:pt>
                <c:pt idx="36">
                  <c:v>1926</c:v>
                </c:pt>
                <c:pt idx="37">
                  <c:v>1927</c:v>
                </c:pt>
                <c:pt idx="38">
                  <c:v>1928</c:v>
                </c:pt>
                <c:pt idx="39">
                  <c:v>1929</c:v>
                </c:pt>
                <c:pt idx="40">
                  <c:v>1930</c:v>
                </c:pt>
                <c:pt idx="41">
                  <c:v>1931</c:v>
                </c:pt>
                <c:pt idx="42">
                  <c:v>1932</c:v>
                </c:pt>
                <c:pt idx="43">
                  <c:v>1933</c:v>
                </c:pt>
                <c:pt idx="44">
                  <c:v>1934</c:v>
                </c:pt>
                <c:pt idx="45">
                  <c:v>1935</c:v>
                </c:pt>
                <c:pt idx="46">
                  <c:v>1936</c:v>
                </c:pt>
                <c:pt idx="47">
                  <c:v>1937</c:v>
                </c:pt>
                <c:pt idx="48">
                  <c:v>1938</c:v>
                </c:pt>
                <c:pt idx="49">
                  <c:v>1939</c:v>
                </c:pt>
                <c:pt idx="50">
                  <c:v>1940</c:v>
                </c:pt>
                <c:pt idx="51">
                  <c:v>1941</c:v>
                </c:pt>
                <c:pt idx="52">
                  <c:v>1942</c:v>
                </c:pt>
                <c:pt idx="53">
                  <c:v>1943</c:v>
                </c:pt>
                <c:pt idx="54">
                  <c:v>1944</c:v>
                </c:pt>
                <c:pt idx="55">
                  <c:v>1945</c:v>
                </c:pt>
                <c:pt idx="56">
                  <c:v>1946</c:v>
                </c:pt>
                <c:pt idx="57">
                  <c:v>1947</c:v>
                </c:pt>
                <c:pt idx="58">
                  <c:v>1948</c:v>
                </c:pt>
                <c:pt idx="59">
                  <c:v>1949</c:v>
                </c:pt>
                <c:pt idx="60">
                  <c:v>1950</c:v>
                </c:pt>
                <c:pt idx="61">
                  <c:v>1951</c:v>
                </c:pt>
                <c:pt idx="62">
                  <c:v>1952</c:v>
                </c:pt>
                <c:pt idx="63">
                  <c:v>1953</c:v>
                </c:pt>
                <c:pt idx="64">
                  <c:v>1954</c:v>
                </c:pt>
                <c:pt idx="65">
                  <c:v>1955</c:v>
                </c:pt>
                <c:pt idx="66">
                  <c:v>1956</c:v>
                </c:pt>
                <c:pt idx="67">
                  <c:v>1957</c:v>
                </c:pt>
                <c:pt idx="68">
                  <c:v>1958</c:v>
                </c:pt>
                <c:pt idx="69">
                  <c:v>1959</c:v>
                </c:pt>
                <c:pt idx="70">
                  <c:v>1960</c:v>
                </c:pt>
                <c:pt idx="71">
                  <c:v>1961</c:v>
                </c:pt>
                <c:pt idx="72">
                  <c:v>1962</c:v>
                </c:pt>
                <c:pt idx="73">
                  <c:v>1963</c:v>
                </c:pt>
                <c:pt idx="74">
                  <c:v>1964</c:v>
                </c:pt>
                <c:pt idx="75">
                  <c:v>1965</c:v>
                </c:pt>
                <c:pt idx="76">
                  <c:v>1966</c:v>
                </c:pt>
                <c:pt idx="77">
                  <c:v>1967</c:v>
                </c:pt>
                <c:pt idx="78">
                  <c:v>1968</c:v>
                </c:pt>
                <c:pt idx="79">
                  <c:v>1969</c:v>
                </c:pt>
                <c:pt idx="80">
                  <c:v>1970</c:v>
                </c:pt>
                <c:pt idx="81">
                  <c:v>1971</c:v>
                </c:pt>
                <c:pt idx="82">
                  <c:v>1972</c:v>
                </c:pt>
                <c:pt idx="83">
                  <c:v>1973</c:v>
                </c:pt>
                <c:pt idx="84">
                  <c:v>1974</c:v>
                </c:pt>
                <c:pt idx="85">
                  <c:v>1975</c:v>
                </c:pt>
                <c:pt idx="86">
                  <c:v>1976</c:v>
                </c:pt>
                <c:pt idx="87">
                  <c:v>1977</c:v>
                </c:pt>
                <c:pt idx="88">
                  <c:v>1978</c:v>
                </c:pt>
                <c:pt idx="89">
                  <c:v>1979</c:v>
                </c:pt>
                <c:pt idx="90">
                  <c:v>1980</c:v>
                </c:pt>
                <c:pt idx="91">
                  <c:v>1981</c:v>
                </c:pt>
                <c:pt idx="92">
                  <c:v>1982</c:v>
                </c:pt>
                <c:pt idx="93">
                  <c:v>1983</c:v>
                </c:pt>
                <c:pt idx="94">
                  <c:v>1984</c:v>
                </c:pt>
                <c:pt idx="95">
                  <c:v>1985</c:v>
                </c:pt>
                <c:pt idx="96">
                  <c:v>1986</c:v>
                </c:pt>
                <c:pt idx="97">
                  <c:v>1987</c:v>
                </c:pt>
                <c:pt idx="98">
                  <c:v>1988</c:v>
                </c:pt>
                <c:pt idx="99">
                  <c:v>1989</c:v>
                </c:pt>
                <c:pt idx="100">
                  <c:v>1990</c:v>
                </c:pt>
                <c:pt idx="101">
                  <c:v>1991</c:v>
                </c:pt>
                <c:pt idx="102">
                  <c:v>1992</c:v>
                </c:pt>
                <c:pt idx="103">
                  <c:v>1993</c:v>
                </c:pt>
                <c:pt idx="104">
                  <c:v>1994</c:v>
                </c:pt>
                <c:pt idx="105">
                  <c:v>1995</c:v>
                </c:pt>
                <c:pt idx="106">
                  <c:v>1996</c:v>
                </c:pt>
                <c:pt idx="107">
                  <c:v>1997</c:v>
                </c:pt>
                <c:pt idx="108">
                  <c:v>1998</c:v>
                </c:pt>
                <c:pt idx="109">
                  <c:v>1999</c:v>
                </c:pt>
                <c:pt idx="110">
                  <c:v>2000</c:v>
                </c:pt>
                <c:pt idx="111">
                  <c:v>2001</c:v>
                </c:pt>
                <c:pt idx="112">
                  <c:v>2002</c:v>
                </c:pt>
                <c:pt idx="113">
                  <c:v>2003</c:v>
                </c:pt>
                <c:pt idx="114">
                  <c:v>2004</c:v>
                </c:pt>
                <c:pt idx="115">
                  <c:v>2005</c:v>
                </c:pt>
                <c:pt idx="116">
                  <c:v>2006</c:v>
                </c:pt>
                <c:pt idx="117">
                  <c:v>2007</c:v>
                </c:pt>
                <c:pt idx="118">
                  <c:v>2008</c:v>
                </c:pt>
                <c:pt idx="119">
                  <c:v>2009</c:v>
                </c:pt>
                <c:pt idx="120">
                  <c:v>2010</c:v>
                </c:pt>
              </c:numCache>
            </c:numRef>
          </c:cat>
          <c:val>
            <c:numRef>
              <c:f>usgs_1890_2010!$B$3:$B$123</c:f>
              <c:numCache>
                <c:formatCode>General</c:formatCode>
                <c:ptCount val="121"/>
                <c:pt idx="0">
                  <c:v>167</c:v>
                </c:pt>
                <c:pt idx="1">
                  <c:v>160</c:v>
                </c:pt>
                <c:pt idx="2">
                  <c:v>144</c:v>
                </c:pt>
                <c:pt idx="3">
                  <c:v>154</c:v>
                </c:pt>
                <c:pt idx="4">
                  <c:v>129</c:v>
                </c:pt>
                <c:pt idx="5">
                  <c:v>135</c:v>
                </c:pt>
                <c:pt idx="6">
                  <c:v>137</c:v>
                </c:pt>
                <c:pt idx="7">
                  <c:v>138</c:v>
                </c:pt>
                <c:pt idx="8">
                  <c:v>154</c:v>
                </c:pt>
                <c:pt idx="9">
                  <c:v>185</c:v>
                </c:pt>
                <c:pt idx="10">
                  <c:v>193</c:v>
                </c:pt>
                <c:pt idx="11">
                  <c:v>193</c:v>
                </c:pt>
                <c:pt idx="12">
                  <c:v>172</c:v>
                </c:pt>
                <c:pt idx="13">
                  <c:v>163</c:v>
                </c:pt>
                <c:pt idx="14">
                  <c:v>152</c:v>
                </c:pt>
                <c:pt idx="15">
                  <c:v>151</c:v>
                </c:pt>
                <c:pt idx="16">
                  <c:v>158</c:v>
                </c:pt>
                <c:pt idx="17">
                  <c:v>166</c:v>
                </c:pt>
                <c:pt idx="18">
                  <c:v>149</c:v>
                </c:pt>
                <c:pt idx="19">
                  <c:v>149</c:v>
                </c:pt>
                <c:pt idx="20">
                  <c:v>162</c:v>
                </c:pt>
                <c:pt idx="21">
                  <c:v>169</c:v>
                </c:pt>
                <c:pt idx="22">
                  <c:v>160</c:v>
                </c:pt>
                <c:pt idx="23">
                  <c:v>164</c:v>
                </c:pt>
                <c:pt idx="24">
                  <c:v>155</c:v>
                </c:pt>
                <c:pt idx="25">
                  <c:v>133</c:v>
                </c:pt>
                <c:pt idx="26">
                  <c:v>123</c:v>
                </c:pt>
                <c:pt idx="27">
                  <c:v>136</c:v>
                </c:pt>
                <c:pt idx="28">
                  <c:v>381</c:v>
                </c:pt>
                <c:pt idx="29">
                  <c:v>516</c:v>
                </c:pt>
                <c:pt idx="30">
                  <c:v>580</c:v>
                </c:pt>
                <c:pt idx="31">
                  <c:v>561</c:v>
                </c:pt>
                <c:pt idx="32">
                  <c:v>403</c:v>
                </c:pt>
                <c:pt idx="33">
                  <c:v>388</c:v>
                </c:pt>
                <c:pt idx="34">
                  <c:v>389</c:v>
                </c:pt>
                <c:pt idx="35">
                  <c:v>354</c:v>
                </c:pt>
                <c:pt idx="36">
                  <c:v>362</c:v>
                </c:pt>
                <c:pt idx="37">
                  <c:v>387</c:v>
                </c:pt>
                <c:pt idx="38">
                  <c:v>367</c:v>
                </c:pt>
                <c:pt idx="39">
                  <c:v>357</c:v>
                </c:pt>
                <c:pt idx="40">
                  <c:v>411</c:v>
                </c:pt>
                <c:pt idx="41">
                  <c:v>375</c:v>
                </c:pt>
                <c:pt idx="42">
                  <c:v>279</c:v>
                </c:pt>
                <c:pt idx="43">
                  <c:v>353</c:v>
                </c:pt>
                <c:pt idx="44">
                  <c:v>396</c:v>
                </c:pt>
                <c:pt idx="45">
                  <c:v>449</c:v>
                </c:pt>
                <c:pt idx="46">
                  <c:v>503</c:v>
                </c:pt>
                <c:pt idx="47">
                  <c:v>574</c:v>
                </c:pt>
                <c:pt idx="48">
                  <c:v>684</c:v>
                </c:pt>
                <c:pt idx="49">
                  <c:v>674</c:v>
                </c:pt>
                <c:pt idx="50">
                  <c:v>610</c:v>
                </c:pt>
                <c:pt idx="51">
                  <c:v>749</c:v>
                </c:pt>
                <c:pt idx="52">
                  <c:v>1150</c:v>
                </c:pt>
                <c:pt idx="53">
                  <c:v>1780</c:v>
                </c:pt>
                <c:pt idx="54">
                  <c:v>3126</c:v>
                </c:pt>
                <c:pt idx="55">
                  <c:v>3103</c:v>
                </c:pt>
                <c:pt idx="56">
                  <c:v>2360</c:v>
                </c:pt>
                <c:pt idx="57">
                  <c:v>2057</c:v>
                </c:pt>
                <c:pt idx="58">
                  <c:v>2074</c:v>
                </c:pt>
                <c:pt idx="59">
                  <c:v>1944</c:v>
                </c:pt>
                <c:pt idx="60">
                  <c:v>1896</c:v>
                </c:pt>
                <c:pt idx="61">
                  <c:v>2279</c:v>
                </c:pt>
                <c:pt idx="62">
                  <c:v>2823</c:v>
                </c:pt>
                <c:pt idx="63">
                  <c:v>2884</c:v>
                </c:pt>
                <c:pt idx="64">
                  <c:v>2814</c:v>
                </c:pt>
                <c:pt idx="65">
                  <c:v>2553</c:v>
                </c:pt>
                <c:pt idx="66">
                  <c:v>2767</c:v>
                </c:pt>
                <c:pt idx="67">
                  <c:v>2823</c:v>
                </c:pt>
                <c:pt idx="68">
                  <c:v>2703</c:v>
                </c:pt>
                <c:pt idx="69">
                  <c:v>2608</c:v>
                </c:pt>
                <c:pt idx="70">
                  <c:v>2951</c:v>
                </c:pt>
                <c:pt idx="71">
                  <c:v>2942</c:v>
                </c:pt>
                <c:pt idx="72">
                  <c:v>3031</c:v>
                </c:pt>
                <c:pt idx="73">
                  <c:v>3164</c:v>
                </c:pt>
                <c:pt idx="74">
                  <c:v>3252</c:v>
                </c:pt>
                <c:pt idx="75">
                  <c:v>3271</c:v>
                </c:pt>
                <c:pt idx="76">
                  <c:v>3519</c:v>
                </c:pt>
                <c:pt idx="77">
                  <c:v>3842</c:v>
                </c:pt>
                <c:pt idx="78">
                  <c:v>3740</c:v>
                </c:pt>
                <c:pt idx="79">
                  <c:v>4301</c:v>
                </c:pt>
                <c:pt idx="80">
                  <c:v>4162</c:v>
                </c:pt>
                <c:pt idx="81">
                  <c:v>3803</c:v>
                </c:pt>
                <c:pt idx="82">
                  <c:v>3995</c:v>
                </c:pt>
                <c:pt idx="83">
                  <c:v>4173</c:v>
                </c:pt>
                <c:pt idx="84">
                  <c:v>4320</c:v>
                </c:pt>
                <c:pt idx="85">
                  <c:v>4147</c:v>
                </c:pt>
                <c:pt idx="86">
                  <c:v>4153</c:v>
                </c:pt>
                <c:pt idx="87">
                  <c:v>4614</c:v>
                </c:pt>
                <c:pt idx="88">
                  <c:v>4793</c:v>
                </c:pt>
                <c:pt idx="89">
                  <c:v>5079</c:v>
                </c:pt>
                <c:pt idx="90">
                  <c:v>5144</c:v>
                </c:pt>
                <c:pt idx="91">
                  <c:v>5401</c:v>
                </c:pt>
                <c:pt idx="92">
                  <c:v>5194</c:v>
                </c:pt>
                <c:pt idx="93">
                  <c:v>4812</c:v>
                </c:pt>
                <c:pt idx="94">
                  <c:v>5109</c:v>
                </c:pt>
                <c:pt idx="95">
                  <c:v>5402</c:v>
                </c:pt>
                <c:pt idx="96">
                  <c:v>5497</c:v>
                </c:pt>
                <c:pt idx="97">
                  <c:v>5899</c:v>
                </c:pt>
                <c:pt idx="98">
                  <c:v>6009</c:v>
                </c:pt>
                <c:pt idx="99">
                  <c:v>6247</c:v>
                </c:pt>
                <c:pt idx="100">
                  <c:v>6214</c:v>
                </c:pt>
                <c:pt idx="101">
                  <c:v>6073</c:v>
                </c:pt>
                <c:pt idx="102">
                  <c:v>6066</c:v>
                </c:pt>
                <c:pt idx="103">
                  <c:v>6190</c:v>
                </c:pt>
                <c:pt idx="104">
                  <c:v>6527</c:v>
                </c:pt>
                <c:pt idx="105">
                  <c:v>6783</c:v>
                </c:pt>
                <c:pt idx="106">
                  <c:v>7073</c:v>
                </c:pt>
                <c:pt idx="107">
                  <c:v>7465</c:v>
                </c:pt>
                <c:pt idx="108">
                  <c:v>7952</c:v>
                </c:pt>
                <c:pt idx="109">
                  <c:v>8211</c:v>
                </c:pt>
                <c:pt idx="110">
                  <c:v>8765</c:v>
                </c:pt>
                <c:pt idx="111">
                  <c:v>8342</c:v>
                </c:pt>
                <c:pt idx="112">
                  <c:v>7576</c:v>
                </c:pt>
                <c:pt idx="113">
                  <c:v>7083</c:v>
                </c:pt>
                <c:pt idx="114">
                  <c:v>7205</c:v>
                </c:pt>
                <c:pt idx="115">
                  <c:v>7922</c:v>
                </c:pt>
                <c:pt idx="116">
                  <c:v>8508</c:v>
                </c:pt>
                <c:pt idx="117">
                  <c:v>8758</c:v>
                </c:pt>
                <c:pt idx="118">
                  <c:v>8363</c:v>
                </c:pt>
                <c:pt idx="119">
                  <c:v>6862</c:v>
                </c:pt>
                <c:pt idx="120">
                  <c:v>6907</c:v>
                </c:pt>
              </c:numCache>
            </c:numRef>
          </c:val>
          <c:smooth val="0"/>
          <c:extLst>
            <c:ext xmlns:c16="http://schemas.microsoft.com/office/drawing/2014/chart" uri="{C3380CC4-5D6E-409C-BE32-E72D297353CC}">
              <c16:uniqueId val="{00000000-FA15-4FF4-8AEC-1378371A7FF2}"/>
            </c:ext>
          </c:extLst>
        </c:ser>
        <c:dLbls>
          <c:showLegendKey val="0"/>
          <c:showVal val="0"/>
          <c:showCatName val="0"/>
          <c:showSerName val="0"/>
          <c:showPercent val="0"/>
          <c:showBubbleSize val="0"/>
        </c:dLbls>
        <c:smooth val="0"/>
        <c:axId val="661247280"/>
        <c:axId val="662299064"/>
      </c:lineChart>
      <c:catAx>
        <c:axId val="66124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299064"/>
        <c:crosses val="autoZero"/>
        <c:auto val="1"/>
        <c:lblAlgn val="ctr"/>
        <c:lblOffset val="100"/>
        <c:noMultiLvlLbl val="0"/>
      </c:catAx>
      <c:valAx>
        <c:axId val="662299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247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PIT Revenue % of GDP, 2013</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Sheet2!$A$2:$A$60</c:f>
              <c:strCache>
                <c:ptCount val="59"/>
                <c:pt idx="0">
                  <c:v>Sudan</c:v>
                </c:pt>
                <c:pt idx="1">
                  <c:v>Madagascar</c:v>
                </c:pt>
                <c:pt idx="2">
                  <c:v>Afghanistan, Islamic Republic of</c:v>
                </c:pt>
                <c:pt idx="3">
                  <c:v>Paraguay</c:v>
                </c:pt>
                <c:pt idx="4">
                  <c:v>Iran</c:v>
                </c:pt>
                <c:pt idx="5">
                  <c:v>Jordan</c:v>
                </c:pt>
                <c:pt idx="6">
                  <c:v>Macedonia, FYR</c:v>
                </c:pt>
                <c:pt idx="7">
                  <c:v>Benin</c:v>
                </c:pt>
                <c:pt idx="8">
                  <c:v>Burundi</c:v>
                </c:pt>
                <c:pt idx="9">
                  <c:v>Switzerland</c:v>
                </c:pt>
                <c:pt idx="10">
                  <c:v>Nepal</c:v>
                </c:pt>
                <c:pt idx="11">
                  <c:v>Tonga</c:v>
                </c:pt>
                <c:pt idx="12">
                  <c:v>Uganda</c:v>
                </c:pt>
                <c:pt idx="13">
                  <c:v>Pakistan</c:v>
                </c:pt>
                <c:pt idx="14">
                  <c:v>Gambia, The</c:v>
                </c:pt>
                <c:pt idx="15">
                  <c:v>Sierra Leone</c:v>
                </c:pt>
                <c:pt idx="16">
                  <c:v>Tanzania</c:v>
                </c:pt>
                <c:pt idx="17">
                  <c:v>Mauritius</c:v>
                </c:pt>
                <c:pt idx="18">
                  <c:v>Cameroon</c:v>
                </c:pt>
                <c:pt idx="19">
                  <c:v>Germany</c:v>
                </c:pt>
                <c:pt idx="20">
                  <c:v>Mali</c:v>
                </c:pt>
                <c:pt idx="21">
                  <c:v>Seychelles</c:v>
                </c:pt>
                <c:pt idx="22">
                  <c:v>Qatar</c:v>
                </c:pt>
                <c:pt idx="23">
                  <c:v>Senegal</c:v>
                </c:pt>
                <c:pt idx="24">
                  <c:v>Uzbekistan</c:v>
                </c:pt>
                <c:pt idx="25">
                  <c:v>Finland</c:v>
                </c:pt>
                <c:pt idx="26">
                  <c:v>Spain</c:v>
                </c:pt>
                <c:pt idx="27">
                  <c:v>St. Vincent and the Grenadines</c:v>
                </c:pt>
                <c:pt idx="28">
                  <c:v>Japan</c:v>
                </c:pt>
                <c:pt idx="29">
                  <c:v>France</c:v>
                </c:pt>
                <c:pt idx="30">
                  <c:v>Mexico</c:v>
                </c:pt>
                <c:pt idx="31">
                  <c:v>Turkey</c:v>
                </c:pt>
                <c:pt idx="32">
                  <c:v>Korea, Rep</c:v>
                </c:pt>
                <c:pt idx="33">
                  <c:v>Egypt</c:v>
                </c:pt>
                <c:pt idx="34">
                  <c:v>Czech Republic</c:v>
                </c:pt>
                <c:pt idx="35">
                  <c:v>Barbados</c:v>
                </c:pt>
                <c:pt idx="36">
                  <c:v>San Marino</c:v>
                </c:pt>
                <c:pt idx="37">
                  <c:v>Kenya</c:v>
                </c:pt>
                <c:pt idx="38">
                  <c:v>Zimbabwe</c:v>
                </c:pt>
                <c:pt idx="39">
                  <c:v>Aruba</c:v>
                </c:pt>
                <c:pt idx="40">
                  <c:v>Iceland</c:v>
                </c:pt>
                <c:pt idx="41">
                  <c:v>Canada</c:v>
                </c:pt>
                <c:pt idx="42">
                  <c:v>Malawi</c:v>
                </c:pt>
                <c:pt idx="43">
                  <c:v>United States</c:v>
                </c:pt>
                <c:pt idx="44">
                  <c:v>Namibia</c:v>
                </c:pt>
                <c:pt idx="45">
                  <c:v>Portugal</c:v>
                </c:pt>
                <c:pt idx="46">
                  <c:v>Botswana</c:v>
                </c:pt>
                <c:pt idx="47">
                  <c:v>United Kingdom</c:v>
                </c:pt>
                <c:pt idx="48">
                  <c:v>Ireland</c:v>
                </c:pt>
                <c:pt idx="49">
                  <c:v>Mozambique, Republic of</c:v>
                </c:pt>
                <c:pt idx="50">
                  <c:v>Solomon Islands</c:v>
                </c:pt>
                <c:pt idx="51">
                  <c:v>Austria</c:v>
                </c:pt>
                <c:pt idx="52">
                  <c:v>Italy</c:v>
                </c:pt>
                <c:pt idx="53">
                  <c:v>Luxembourg</c:v>
                </c:pt>
                <c:pt idx="54">
                  <c:v>Lesotho</c:v>
                </c:pt>
                <c:pt idx="55">
                  <c:v>Belgium</c:v>
                </c:pt>
                <c:pt idx="56">
                  <c:v>Papua New Guinea</c:v>
                </c:pt>
                <c:pt idx="57">
                  <c:v>New Zealand</c:v>
                </c:pt>
                <c:pt idx="58">
                  <c:v>Denmark</c:v>
                </c:pt>
              </c:strCache>
            </c:strRef>
          </c:cat>
          <c:val>
            <c:numRef>
              <c:f>Sheet2!$B$2:$B$60</c:f>
              <c:numCache>
                <c:formatCode>0.0%</c:formatCode>
                <c:ptCount val="59"/>
                <c:pt idx="0">
                  <c:v>5.4200542005420054E-3</c:v>
                </c:pt>
                <c:pt idx="1">
                  <c:v>1.9425326270768557E-2</c:v>
                </c:pt>
                <c:pt idx="2">
                  <c:v>2.4581707262369353E-2</c:v>
                </c:pt>
                <c:pt idx="3">
                  <c:v>2.4999987985877159E-2</c:v>
                </c:pt>
                <c:pt idx="4">
                  <c:v>2.8796282772839514E-2</c:v>
                </c:pt>
                <c:pt idx="5">
                  <c:v>2.8999999999999998E-2</c:v>
                </c:pt>
                <c:pt idx="6">
                  <c:v>2.9425894787412924E-2</c:v>
                </c:pt>
                <c:pt idx="7">
                  <c:v>3.2722576872472105E-2</c:v>
                </c:pt>
                <c:pt idx="8">
                  <c:v>3.4540679930918639E-2</c:v>
                </c:pt>
                <c:pt idx="9">
                  <c:v>3.5905758050511528E-2</c:v>
                </c:pt>
                <c:pt idx="10">
                  <c:v>3.7369334294356744E-2</c:v>
                </c:pt>
                <c:pt idx="11">
                  <c:v>3.8598726114649685E-2</c:v>
                </c:pt>
                <c:pt idx="12">
                  <c:v>3.9119875360570218E-2</c:v>
                </c:pt>
                <c:pt idx="13">
                  <c:v>4.1442335569085081E-2</c:v>
                </c:pt>
                <c:pt idx="14">
                  <c:v>4.2821782178217825E-2</c:v>
                </c:pt>
                <c:pt idx="15">
                  <c:v>4.3407426616081039E-2</c:v>
                </c:pt>
                <c:pt idx="16">
                  <c:v>4.3433198195102954E-2</c:v>
                </c:pt>
                <c:pt idx="17">
                  <c:v>4.3440415412615729E-2</c:v>
                </c:pt>
                <c:pt idx="18">
                  <c:v>4.5183970644111192E-2</c:v>
                </c:pt>
                <c:pt idx="19">
                  <c:v>4.6423893389524039E-2</c:v>
                </c:pt>
                <c:pt idx="20">
                  <c:v>4.7216597801811887E-2</c:v>
                </c:pt>
                <c:pt idx="21">
                  <c:v>5.1824860417278872E-2</c:v>
                </c:pt>
                <c:pt idx="22">
                  <c:v>5.2853836837096636E-2</c:v>
                </c:pt>
                <c:pt idx="23">
                  <c:v>5.3368730029489643E-2</c:v>
                </c:pt>
                <c:pt idx="24">
                  <c:v>5.5215764486715703E-2</c:v>
                </c:pt>
                <c:pt idx="25">
                  <c:v>5.6615262754028568E-2</c:v>
                </c:pt>
                <c:pt idx="26">
                  <c:v>5.6766852208391318E-2</c:v>
                </c:pt>
                <c:pt idx="27">
                  <c:v>5.8120104438642295E-2</c:v>
                </c:pt>
                <c:pt idx="28">
                  <c:v>5.890407164254706E-2</c:v>
                </c:pt>
                <c:pt idx="29">
                  <c:v>5.9101213990698731E-2</c:v>
                </c:pt>
                <c:pt idx="30">
                  <c:v>5.93751612759158E-2</c:v>
                </c:pt>
                <c:pt idx="31">
                  <c:v>5.9993099835162732E-2</c:v>
                </c:pt>
                <c:pt idx="32">
                  <c:v>6.4620417621097381E-2</c:v>
                </c:pt>
                <c:pt idx="33">
                  <c:v>6.7130553812810134E-2</c:v>
                </c:pt>
                <c:pt idx="34">
                  <c:v>7.0375385315667616E-2</c:v>
                </c:pt>
                <c:pt idx="35">
                  <c:v>7.1011445923849573E-2</c:v>
                </c:pt>
                <c:pt idx="36">
                  <c:v>7.700589535740604E-2</c:v>
                </c:pt>
                <c:pt idx="37">
                  <c:v>7.8420104550050135E-2</c:v>
                </c:pt>
                <c:pt idx="38">
                  <c:v>8.5100074128984432E-2</c:v>
                </c:pt>
                <c:pt idx="39">
                  <c:v>8.7829089339663352E-2</c:v>
                </c:pt>
                <c:pt idx="40">
                  <c:v>8.8163971361605115E-2</c:v>
                </c:pt>
                <c:pt idx="41">
                  <c:v>8.9016031598513012E-2</c:v>
                </c:pt>
                <c:pt idx="42">
                  <c:v>9.1154482115349281E-2</c:v>
                </c:pt>
                <c:pt idx="43">
                  <c:v>9.7336899639492963E-2</c:v>
                </c:pt>
                <c:pt idx="44">
                  <c:v>0.10245008214330847</c:v>
                </c:pt>
                <c:pt idx="45">
                  <c:v>0.10271899997048319</c:v>
                </c:pt>
                <c:pt idx="46">
                  <c:v>0.11031928171679349</c:v>
                </c:pt>
                <c:pt idx="47">
                  <c:v>0.11703908657887363</c:v>
                </c:pt>
                <c:pt idx="48">
                  <c:v>0.11720829447740445</c:v>
                </c:pt>
                <c:pt idx="49">
                  <c:v>0.11860404316507005</c:v>
                </c:pt>
                <c:pt idx="50">
                  <c:v>0.1209614887567847</c:v>
                </c:pt>
                <c:pt idx="51">
                  <c:v>0.12222608223934035</c:v>
                </c:pt>
                <c:pt idx="52">
                  <c:v>0.12581052029873374</c:v>
                </c:pt>
                <c:pt idx="53">
                  <c:v>0.12614303694053744</c:v>
                </c:pt>
                <c:pt idx="54">
                  <c:v>0.14248777838131452</c:v>
                </c:pt>
                <c:pt idx="55">
                  <c:v>0.14839195267948854</c:v>
                </c:pt>
                <c:pt idx="56">
                  <c:v>0.17615262321144673</c:v>
                </c:pt>
                <c:pt idx="57">
                  <c:v>0.18067435890603209</c:v>
                </c:pt>
                <c:pt idx="58">
                  <c:v>0.19268974443248743</c:v>
                </c:pt>
              </c:numCache>
            </c:numRef>
          </c:val>
          <c:extLst>
            <c:ext xmlns:c16="http://schemas.microsoft.com/office/drawing/2014/chart" uri="{C3380CC4-5D6E-409C-BE32-E72D297353CC}">
              <c16:uniqueId val="{00000000-28F5-4BFB-87ED-A8AA627FAB36}"/>
            </c:ext>
          </c:extLst>
        </c:ser>
        <c:dLbls>
          <c:showLegendKey val="0"/>
          <c:showVal val="0"/>
          <c:showCatName val="0"/>
          <c:showSerName val="0"/>
          <c:showPercent val="0"/>
          <c:showBubbleSize val="0"/>
        </c:dLbls>
        <c:gapWidth val="182"/>
        <c:axId val="1902301456"/>
        <c:axId val="2134824704"/>
      </c:barChart>
      <c:catAx>
        <c:axId val="1902301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824704"/>
        <c:crosses val="autoZero"/>
        <c:auto val="1"/>
        <c:lblAlgn val="ctr"/>
        <c:lblOffset val="100"/>
        <c:noMultiLvlLbl val="0"/>
      </c:catAx>
      <c:valAx>
        <c:axId val="2134824704"/>
        <c:scaling>
          <c:orientation val="minMax"/>
          <c:max val="0.2"/>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2301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PIT Revenue % of GDP, 2013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Sheet2!$A$2:$A$60</c:f>
              <c:strCache>
                <c:ptCount val="59"/>
                <c:pt idx="0">
                  <c:v>Sudan</c:v>
                </c:pt>
                <c:pt idx="1">
                  <c:v>Madagascar</c:v>
                </c:pt>
                <c:pt idx="2">
                  <c:v>Afghanistan</c:v>
                </c:pt>
                <c:pt idx="3">
                  <c:v>Paraguay</c:v>
                </c:pt>
                <c:pt idx="4">
                  <c:v>Iran</c:v>
                </c:pt>
                <c:pt idx="5">
                  <c:v>Jordan</c:v>
                </c:pt>
                <c:pt idx="6">
                  <c:v>Macedonia, FYR</c:v>
                </c:pt>
                <c:pt idx="7">
                  <c:v>Benin</c:v>
                </c:pt>
                <c:pt idx="8">
                  <c:v>Burundi</c:v>
                </c:pt>
                <c:pt idx="9">
                  <c:v>Switzerland</c:v>
                </c:pt>
                <c:pt idx="10">
                  <c:v>Nepal</c:v>
                </c:pt>
                <c:pt idx="11">
                  <c:v>Tonga</c:v>
                </c:pt>
                <c:pt idx="12">
                  <c:v>Uganda</c:v>
                </c:pt>
                <c:pt idx="13">
                  <c:v>Pakistan</c:v>
                </c:pt>
                <c:pt idx="14">
                  <c:v>Gambia, The</c:v>
                </c:pt>
                <c:pt idx="15">
                  <c:v>Sierra Leone</c:v>
                </c:pt>
                <c:pt idx="16">
                  <c:v>Tanzania</c:v>
                </c:pt>
                <c:pt idx="17">
                  <c:v>Mauritius</c:v>
                </c:pt>
                <c:pt idx="18">
                  <c:v>Cameroon</c:v>
                </c:pt>
                <c:pt idx="19">
                  <c:v>Germany</c:v>
                </c:pt>
                <c:pt idx="20">
                  <c:v>Mali</c:v>
                </c:pt>
                <c:pt idx="21">
                  <c:v>Seychelles</c:v>
                </c:pt>
                <c:pt idx="22">
                  <c:v>Qatar</c:v>
                </c:pt>
                <c:pt idx="23">
                  <c:v>Senegal</c:v>
                </c:pt>
                <c:pt idx="24">
                  <c:v>Uzbekistan</c:v>
                </c:pt>
                <c:pt idx="25">
                  <c:v>Finland</c:v>
                </c:pt>
                <c:pt idx="26">
                  <c:v>Spain</c:v>
                </c:pt>
                <c:pt idx="27">
                  <c:v>St. Vincent and G</c:v>
                </c:pt>
                <c:pt idx="28">
                  <c:v>Japan</c:v>
                </c:pt>
                <c:pt idx="29">
                  <c:v>France</c:v>
                </c:pt>
                <c:pt idx="30">
                  <c:v>Mexico</c:v>
                </c:pt>
                <c:pt idx="31">
                  <c:v>Turkey</c:v>
                </c:pt>
                <c:pt idx="32">
                  <c:v>Korea, Rep</c:v>
                </c:pt>
                <c:pt idx="33">
                  <c:v>Egypt</c:v>
                </c:pt>
                <c:pt idx="34">
                  <c:v>Czech Republic</c:v>
                </c:pt>
                <c:pt idx="35">
                  <c:v>Barbados</c:v>
                </c:pt>
                <c:pt idx="36">
                  <c:v>San Marino</c:v>
                </c:pt>
                <c:pt idx="37">
                  <c:v>Kenya</c:v>
                </c:pt>
                <c:pt idx="38">
                  <c:v>Zimbabwe</c:v>
                </c:pt>
                <c:pt idx="39">
                  <c:v>Aruba</c:v>
                </c:pt>
                <c:pt idx="40">
                  <c:v>Iceland</c:v>
                </c:pt>
                <c:pt idx="41">
                  <c:v>Canada</c:v>
                </c:pt>
                <c:pt idx="42">
                  <c:v>Malawi</c:v>
                </c:pt>
                <c:pt idx="43">
                  <c:v>United States</c:v>
                </c:pt>
                <c:pt idx="44">
                  <c:v>Namibia</c:v>
                </c:pt>
                <c:pt idx="45">
                  <c:v>Portugal</c:v>
                </c:pt>
                <c:pt idx="46">
                  <c:v>Botswana</c:v>
                </c:pt>
                <c:pt idx="47">
                  <c:v>United Kingdom</c:v>
                </c:pt>
                <c:pt idx="48">
                  <c:v>Ireland</c:v>
                </c:pt>
                <c:pt idx="49">
                  <c:v>Mozambique</c:v>
                </c:pt>
                <c:pt idx="50">
                  <c:v>Solomon Islands</c:v>
                </c:pt>
                <c:pt idx="51">
                  <c:v>Austria</c:v>
                </c:pt>
                <c:pt idx="52">
                  <c:v>Italy</c:v>
                </c:pt>
                <c:pt idx="53">
                  <c:v>Luxembourg</c:v>
                </c:pt>
                <c:pt idx="54">
                  <c:v>Lesotho</c:v>
                </c:pt>
                <c:pt idx="55">
                  <c:v>Belgium</c:v>
                </c:pt>
                <c:pt idx="56">
                  <c:v>Papua New Guinea</c:v>
                </c:pt>
                <c:pt idx="57">
                  <c:v>New Zealand</c:v>
                </c:pt>
                <c:pt idx="58">
                  <c:v>Denmark</c:v>
                </c:pt>
              </c:strCache>
            </c:strRef>
          </c:cat>
          <c:val>
            <c:numRef>
              <c:f>Sheet2!$B$2:$B$60</c:f>
              <c:numCache>
                <c:formatCode>0.0%</c:formatCode>
                <c:ptCount val="59"/>
                <c:pt idx="0">
                  <c:v>5.4200542005420054E-3</c:v>
                </c:pt>
                <c:pt idx="1">
                  <c:v>1.9425326270768557E-2</c:v>
                </c:pt>
                <c:pt idx="2">
                  <c:v>2.4581707262369353E-2</c:v>
                </c:pt>
                <c:pt idx="3">
                  <c:v>2.4999987985877159E-2</c:v>
                </c:pt>
                <c:pt idx="4">
                  <c:v>2.8796282772839514E-2</c:v>
                </c:pt>
                <c:pt idx="5">
                  <c:v>2.8999999999999998E-2</c:v>
                </c:pt>
                <c:pt idx="6">
                  <c:v>2.9425894787412924E-2</c:v>
                </c:pt>
                <c:pt idx="7">
                  <c:v>3.2722576872472105E-2</c:v>
                </c:pt>
                <c:pt idx="8">
                  <c:v>3.4540679930918639E-2</c:v>
                </c:pt>
                <c:pt idx="9">
                  <c:v>3.5905758050511528E-2</c:v>
                </c:pt>
                <c:pt idx="10">
                  <c:v>3.7369334294356744E-2</c:v>
                </c:pt>
                <c:pt idx="11">
                  <c:v>3.8598726114649685E-2</c:v>
                </c:pt>
                <c:pt idx="12">
                  <c:v>3.9119875360570218E-2</c:v>
                </c:pt>
                <c:pt idx="13">
                  <c:v>4.1442335569085081E-2</c:v>
                </c:pt>
                <c:pt idx="14">
                  <c:v>4.2821782178217825E-2</c:v>
                </c:pt>
                <c:pt idx="15">
                  <c:v>4.3407426616081039E-2</c:v>
                </c:pt>
                <c:pt idx="16">
                  <c:v>4.3433198195102954E-2</c:v>
                </c:pt>
                <c:pt idx="17">
                  <c:v>4.3440415412615729E-2</c:v>
                </c:pt>
                <c:pt idx="18">
                  <c:v>4.5183970644111192E-2</c:v>
                </c:pt>
                <c:pt idx="19">
                  <c:v>4.6423893389524039E-2</c:v>
                </c:pt>
                <c:pt idx="20">
                  <c:v>4.7216597801811887E-2</c:v>
                </c:pt>
                <c:pt idx="21">
                  <c:v>5.1824860417278872E-2</c:v>
                </c:pt>
                <c:pt idx="22">
                  <c:v>5.2853836837096636E-2</c:v>
                </c:pt>
                <c:pt idx="23">
                  <c:v>5.3368730029489643E-2</c:v>
                </c:pt>
                <c:pt idx="24">
                  <c:v>5.5215764486715703E-2</c:v>
                </c:pt>
                <c:pt idx="25">
                  <c:v>5.6615262754028568E-2</c:v>
                </c:pt>
                <c:pt idx="26">
                  <c:v>5.6766852208391318E-2</c:v>
                </c:pt>
                <c:pt idx="27">
                  <c:v>5.8120104438642295E-2</c:v>
                </c:pt>
                <c:pt idx="28">
                  <c:v>5.890407164254706E-2</c:v>
                </c:pt>
                <c:pt idx="29">
                  <c:v>5.9101213990698731E-2</c:v>
                </c:pt>
                <c:pt idx="30">
                  <c:v>5.93751612759158E-2</c:v>
                </c:pt>
                <c:pt idx="31">
                  <c:v>5.9993099835162732E-2</c:v>
                </c:pt>
                <c:pt idx="32">
                  <c:v>6.4620417621097381E-2</c:v>
                </c:pt>
                <c:pt idx="33">
                  <c:v>6.7130553812810134E-2</c:v>
                </c:pt>
                <c:pt idx="34">
                  <c:v>7.0375385315667616E-2</c:v>
                </c:pt>
                <c:pt idx="35">
                  <c:v>7.1011445923849573E-2</c:v>
                </c:pt>
                <c:pt idx="36">
                  <c:v>7.700589535740604E-2</c:v>
                </c:pt>
                <c:pt idx="37">
                  <c:v>7.8420104550050135E-2</c:v>
                </c:pt>
                <c:pt idx="38">
                  <c:v>8.5100074128984432E-2</c:v>
                </c:pt>
                <c:pt idx="39">
                  <c:v>8.7829089339663352E-2</c:v>
                </c:pt>
                <c:pt idx="40">
                  <c:v>8.8163971361605115E-2</c:v>
                </c:pt>
                <c:pt idx="41">
                  <c:v>8.9016031598513012E-2</c:v>
                </c:pt>
                <c:pt idx="42">
                  <c:v>9.1154482115349281E-2</c:v>
                </c:pt>
                <c:pt idx="43">
                  <c:v>9.7336899639492963E-2</c:v>
                </c:pt>
                <c:pt idx="44">
                  <c:v>0.10245008214330847</c:v>
                </c:pt>
                <c:pt idx="45">
                  <c:v>0.10271899997048319</c:v>
                </c:pt>
                <c:pt idx="46">
                  <c:v>0.11031928171679349</c:v>
                </c:pt>
                <c:pt idx="47">
                  <c:v>0.11703908657887363</c:v>
                </c:pt>
                <c:pt idx="48">
                  <c:v>0.11720829447740445</c:v>
                </c:pt>
                <c:pt idx="49">
                  <c:v>0.11860404316507005</c:v>
                </c:pt>
                <c:pt idx="50">
                  <c:v>0.1209614887567847</c:v>
                </c:pt>
                <c:pt idx="51">
                  <c:v>0.12222608223934035</c:v>
                </c:pt>
                <c:pt idx="52">
                  <c:v>0.12581052029873374</c:v>
                </c:pt>
                <c:pt idx="53">
                  <c:v>0.12614303694053744</c:v>
                </c:pt>
                <c:pt idx="54">
                  <c:v>0.14248777838131452</c:v>
                </c:pt>
                <c:pt idx="55">
                  <c:v>0.14839195267948854</c:v>
                </c:pt>
                <c:pt idx="56">
                  <c:v>0.17615262321144673</c:v>
                </c:pt>
                <c:pt idx="57">
                  <c:v>0.18067435890603209</c:v>
                </c:pt>
                <c:pt idx="58">
                  <c:v>0.19268974443248743</c:v>
                </c:pt>
              </c:numCache>
            </c:numRef>
          </c:val>
          <c:extLst>
            <c:ext xmlns:c16="http://schemas.microsoft.com/office/drawing/2014/chart" uri="{C3380CC4-5D6E-409C-BE32-E72D297353CC}">
              <c16:uniqueId val="{00000000-E9F8-4C70-83FA-86B8E1FFA66C}"/>
            </c:ext>
          </c:extLst>
        </c:ser>
        <c:dLbls>
          <c:showLegendKey val="0"/>
          <c:showVal val="0"/>
          <c:showCatName val="0"/>
          <c:showSerName val="0"/>
          <c:showPercent val="0"/>
          <c:showBubbleSize val="0"/>
        </c:dLbls>
        <c:gapWidth val="182"/>
        <c:axId val="1902301456"/>
        <c:axId val="2134824704"/>
      </c:barChart>
      <c:catAx>
        <c:axId val="1902301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824704"/>
        <c:crosses val="autoZero"/>
        <c:auto val="1"/>
        <c:lblAlgn val="ctr"/>
        <c:lblOffset val="100"/>
        <c:noMultiLvlLbl val="0"/>
      </c:catAx>
      <c:valAx>
        <c:axId val="2134824704"/>
        <c:scaling>
          <c:orientation val="minMax"/>
          <c:max val="0.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2301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PIT BRackets and Tax Rates</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'[Personal Income Tax analysis by countries 12.04.2017.MM.v3xlsx.xlsx]PIT And Brackets'!$B$25</c:f>
              <c:strCache>
                <c:ptCount val="1"/>
                <c:pt idx="0">
                  <c:v>First Bracket</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'[Personal Income Tax analysis by countries 12.04.2017.MM.v3xlsx.xlsx]PIT And Brackets'!$C$24:$AM$24</c:f>
              <c:strCache>
                <c:ptCount val="37"/>
                <c:pt idx="0">
                  <c:v>TxRt/Y81</c:v>
                </c:pt>
                <c:pt idx="1">
                  <c:v>TxRt/Y82</c:v>
                </c:pt>
                <c:pt idx="2">
                  <c:v>TxRt/Y83</c:v>
                </c:pt>
                <c:pt idx="3">
                  <c:v>TxRt/Y84</c:v>
                </c:pt>
                <c:pt idx="4">
                  <c:v>TxRt/Y85</c:v>
                </c:pt>
                <c:pt idx="5">
                  <c:v>TxRt/Y86</c:v>
                </c:pt>
                <c:pt idx="6">
                  <c:v>TxRt/Y87</c:v>
                </c:pt>
                <c:pt idx="7">
                  <c:v>TxRt/Y88</c:v>
                </c:pt>
                <c:pt idx="8">
                  <c:v>TxRt/Y89</c:v>
                </c:pt>
                <c:pt idx="9">
                  <c:v>TxRt/Y90</c:v>
                </c:pt>
                <c:pt idx="10">
                  <c:v>TxRt/Y91</c:v>
                </c:pt>
                <c:pt idx="11">
                  <c:v>TxRt/Y92</c:v>
                </c:pt>
                <c:pt idx="12">
                  <c:v>TxRt/Y93</c:v>
                </c:pt>
                <c:pt idx="13">
                  <c:v>TxRt/Y94</c:v>
                </c:pt>
                <c:pt idx="14">
                  <c:v>TxRt/Y95</c:v>
                </c:pt>
                <c:pt idx="15">
                  <c:v>TxRt/Y96</c:v>
                </c:pt>
                <c:pt idx="16">
                  <c:v>TxRt/Y97</c:v>
                </c:pt>
                <c:pt idx="17">
                  <c:v>TxRt/Y98</c:v>
                </c:pt>
                <c:pt idx="18">
                  <c:v>TxRt/Y99</c:v>
                </c:pt>
                <c:pt idx="19">
                  <c:v>TxRt/Y00</c:v>
                </c:pt>
                <c:pt idx="20">
                  <c:v>TxRt/Y01</c:v>
                </c:pt>
                <c:pt idx="21">
                  <c:v>TxRt/Y02</c:v>
                </c:pt>
                <c:pt idx="22">
                  <c:v>TxRt/Y03</c:v>
                </c:pt>
                <c:pt idx="23">
                  <c:v>TxRt/Y04</c:v>
                </c:pt>
                <c:pt idx="24">
                  <c:v>TxRt/Y05****</c:v>
                </c:pt>
                <c:pt idx="25">
                  <c:v>TxRt/Y06</c:v>
                </c:pt>
                <c:pt idx="26">
                  <c:v>TxRt/Y07</c:v>
                </c:pt>
                <c:pt idx="27">
                  <c:v>TxRt/Y08</c:v>
                </c:pt>
                <c:pt idx="28">
                  <c:v>TxRt/Y09</c:v>
                </c:pt>
                <c:pt idx="29">
                  <c:v>TxRt/Y10</c:v>
                </c:pt>
                <c:pt idx="30">
                  <c:v>TxRt/Y11</c:v>
                </c:pt>
                <c:pt idx="31">
                  <c:v>TxRt/Y12**</c:v>
                </c:pt>
                <c:pt idx="32">
                  <c:v>TxRt/Y13</c:v>
                </c:pt>
                <c:pt idx="33">
                  <c:v>TxRt/Y14</c:v>
                </c:pt>
                <c:pt idx="34">
                  <c:v>TxRt/Y15</c:v>
                </c:pt>
                <c:pt idx="35">
                  <c:v>TxRt/Y16</c:v>
                </c:pt>
                <c:pt idx="36">
                  <c:v>TxRt/Y17</c:v>
                </c:pt>
              </c:strCache>
            </c:strRef>
          </c:cat>
          <c:val>
            <c:numRef>
              <c:f>'[Personal Income Tax analysis by countries 12.04.2017.MM.v3xlsx.xlsx]PIT And Brackets'!$C$25:$AM$25</c:f>
              <c:numCache>
                <c:formatCode>0%</c:formatCode>
                <c:ptCount val="37"/>
                <c:pt idx="0">
                  <c:v>0.39</c:v>
                </c:pt>
                <c:pt idx="1">
                  <c:v>0.39</c:v>
                </c:pt>
                <c:pt idx="2">
                  <c:v>0.39</c:v>
                </c:pt>
                <c:pt idx="3">
                  <c:v>0.3</c:v>
                </c:pt>
                <c:pt idx="4">
                  <c:v>0.3</c:v>
                </c:pt>
                <c:pt idx="5">
                  <c:v>0.25</c:v>
                </c:pt>
                <c:pt idx="6">
                  <c:v>0.25</c:v>
                </c:pt>
                <c:pt idx="7">
                  <c:v>0.25</c:v>
                </c:pt>
                <c:pt idx="8">
                  <c:v>0.25</c:v>
                </c:pt>
                <c:pt idx="9">
                  <c:v>0.25</c:v>
                </c:pt>
                <c:pt idx="10">
                  <c:v>0.25</c:v>
                </c:pt>
                <c:pt idx="11">
                  <c:v>0.25</c:v>
                </c:pt>
                <c:pt idx="12">
                  <c:v>0.25</c:v>
                </c:pt>
                <c:pt idx="13">
                  <c:v>0.25</c:v>
                </c:pt>
                <c:pt idx="14">
                  <c:v>0.25</c:v>
                </c:pt>
                <c:pt idx="15">
                  <c:v>0.25</c:v>
                </c:pt>
                <c:pt idx="16">
                  <c:v>0.25</c:v>
                </c:pt>
                <c:pt idx="17">
                  <c:v>0.2</c:v>
                </c:pt>
                <c:pt idx="18">
                  <c:v>0.15</c:v>
                </c:pt>
                <c:pt idx="19">
                  <c:v>0.15</c:v>
                </c:pt>
                <c:pt idx="20">
                  <c:v>0.15</c:v>
                </c:pt>
                <c:pt idx="21">
                  <c:v>0.15</c:v>
                </c:pt>
                <c:pt idx="22">
                  <c:v>0.15</c:v>
                </c:pt>
                <c:pt idx="23">
                  <c:v>0.15</c:v>
                </c:pt>
                <c:pt idx="24">
                  <c:v>0.2</c:v>
                </c:pt>
                <c:pt idx="25">
                  <c:v>0.15</c:v>
                </c:pt>
                <c:pt idx="26">
                  <c:v>0.15</c:v>
                </c:pt>
                <c:pt idx="27">
                  <c:v>0.15</c:v>
                </c:pt>
                <c:pt idx="28">
                  <c:v>0.15</c:v>
                </c:pt>
                <c:pt idx="29">
                  <c:v>0.15</c:v>
                </c:pt>
                <c:pt idx="30">
                  <c:v>0.15</c:v>
                </c:pt>
                <c:pt idx="31">
                  <c:v>0.15</c:v>
                </c:pt>
                <c:pt idx="32">
                  <c:v>0.15</c:v>
                </c:pt>
                <c:pt idx="33">
                  <c:v>0.15</c:v>
                </c:pt>
                <c:pt idx="34">
                  <c:v>0.15</c:v>
                </c:pt>
                <c:pt idx="35">
                  <c:v>0.15</c:v>
                </c:pt>
                <c:pt idx="36">
                  <c:v>0.15</c:v>
                </c:pt>
              </c:numCache>
            </c:numRef>
          </c:val>
          <c:extLst>
            <c:ext xmlns:c16="http://schemas.microsoft.com/office/drawing/2014/chart" uri="{C3380CC4-5D6E-409C-BE32-E72D297353CC}">
              <c16:uniqueId val="{00000000-8E5A-494A-B18B-B161E919A003}"/>
            </c:ext>
          </c:extLst>
        </c:ser>
        <c:ser>
          <c:idx val="1"/>
          <c:order val="1"/>
          <c:tx>
            <c:strRef>
              <c:f>'[Personal Income Tax analysis by countries 12.04.2017.MM.v3xlsx.xlsx]PIT And Brackets'!$B$26</c:f>
              <c:strCache>
                <c:ptCount val="1"/>
                <c:pt idx="0">
                  <c:v>Second Bracket</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'[Personal Income Tax analysis by countries 12.04.2017.MM.v3xlsx.xlsx]PIT And Brackets'!$C$24:$AM$24</c:f>
              <c:strCache>
                <c:ptCount val="37"/>
                <c:pt idx="0">
                  <c:v>TxRt/Y81</c:v>
                </c:pt>
                <c:pt idx="1">
                  <c:v>TxRt/Y82</c:v>
                </c:pt>
                <c:pt idx="2">
                  <c:v>TxRt/Y83</c:v>
                </c:pt>
                <c:pt idx="3">
                  <c:v>TxRt/Y84</c:v>
                </c:pt>
                <c:pt idx="4">
                  <c:v>TxRt/Y85</c:v>
                </c:pt>
                <c:pt idx="5">
                  <c:v>TxRt/Y86</c:v>
                </c:pt>
                <c:pt idx="6">
                  <c:v>TxRt/Y87</c:v>
                </c:pt>
                <c:pt idx="7">
                  <c:v>TxRt/Y88</c:v>
                </c:pt>
                <c:pt idx="8">
                  <c:v>TxRt/Y89</c:v>
                </c:pt>
                <c:pt idx="9">
                  <c:v>TxRt/Y90</c:v>
                </c:pt>
                <c:pt idx="10">
                  <c:v>TxRt/Y91</c:v>
                </c:pt>
                <c:pt idx="11">
                  <c:v>TxRt/Y92</c:v>
                </c:pt>
                <c:pt idx="12">
                  <c:v>TxRt/Y93</c:v>
                </c:pt>
                <c:pt idx="13">
                  <c:v>TxRt/Y94</c:v>
                </c:pt>
                <c:pt idx="14">
                  <c:v>TxRt/Y95</c:v>
                </c:pt>
                <c:pt idx="15">
                  <c:v>TxRt/Y96</c:v>
                </c:pt>
                <c:pt idx="16">
                  <c:v>TxRt/Y97</c:v>
                </c:pt>
                <c:pt idx="17">
                  <c:v>TxRt/Y98</c:v>
                </c:pt>
                <c:pt idx="18">
                  <c:v>TxRt/Y99</c:v>
                </c:pt>
                <c:pt idx="19">
                  <c:v>TxRt/Y00</c:v>
                </c:pt>
                <c:pt idx="20">
                  <c:v>TxRt/Y01</c:v>
                </c:pt>
                <c:pt idx="21">
                  <c:v>TxRt/Y02</c:v>
                </c:pt>
                <c:pt idx="22">
                  <c:v>TxRt/Y03</c:v>
                </c:pt>
                <c:pt idx="23">
                  <c:v>TxRt/Y04</c:v>
                </c:pt>
                <c:pt idx="24">
                  <c:v>TxRt/Y05****</c:v>
                </c:pt>
                <c:pt idx="25">
                  <c:v>TxRt/Y06</c:v>
                </c:pt>
                <c:pt idx="26">
                  <c:v>TxRt/Y07</c:v>
                </c:pt>
                <c:pt idx="27">
                  <c:v>TxRt/Y08</c:v>
                </c:pt>
                <c:pt idx="28">
                  <c:v>TxRt/Y09</c:v>
                </c:pt>
                <c:pt idx="29">
                  <c:v>TxRt/Y10</c:v>
                </c:pt>
                <c:pt idx="30">
                  <c:v>TxRt/Y11</c:v>
                </c:pt>
                <c:pt idx="31">
                  <c:v>TxRt/Y12**</c:v>
                </c:pt>
                <c:pt idx="32">
                  <c:v>TxRt/Y13</c:v>
                </c:pt>
                <c:pt idx="33">
                  <c:v>TxRt/Y14</c:v>
                </c:pt>
                <c:pt idx="34">
                  <c:v>TxRt/Y15</c:v>
                </c:pt>
                <c:pt idx="35">
                  <c:v>TxRt/Y16</c:v>
                </c:pt>
                <c:pt idx="36">
                  <c:v>TxRt/Y17</c:v>
                </c:pt>
              </c:strCache>
            </c:strRef>
          </c:cat>
          <c:val>
            <c:numRef>
              <c:f>'[Personal Income Tax analysis by countries 12.04.2017.MM.v3xlsx.xlsx]PIT And Brackets'!$C$26:$AM$26</c:f>
              <c:numCache>
                <c:formatCode>0%</c:formatCode>
                <c:ptCount val="37"/>
                <c:pt idx="0">
                  <c:v>0.44</c:v>
                </c:pt>
                <c:pt idx="1">
                  <c:v>0.44</c:v>
                </c:pt>
                <c:pt idx="2">
                  <c:v>0.44</c:v>
                </c:pt>
                <c:pt idx="3">
                  <c:v>0.35</c:v>
                </c:pt>
                <c:pt idx="4">
                  <c:v>0.35</c:v>
                </c:pt>
                <c:pt idx="5">
                  <c:v>0.3</c:v>
                </c:pt>
                <c:pt idx="6">
                  <c:v>0.3</c:v>
                </c:pt>
                <c:pt idx="7">
                  <c:v>0.3</c:v>
                </c:pt>
                <c:pt idx="8">
                  <c:v>0.3</c:v>
                </c:pt>
                <c:pt idx="9">
                  <c:v>0.3</c:v>
                </c:pt>
                <c:pt idx="10">
                  <c:v>0.3</c:v>
                </c:pt>
                <c:pt idx="11">
                  <c:v>0.3</c:v>
                </c:pt>
                <c:pt idx="12">
                  <c:v>0.3</c:v>
                </c:pt>
                <c:pt idx="13">
                  <c:v>0.3</c:v>
                </c:pt>
                <c:pt idx="14">
                  <c:v>0.3</c:v>
                </c:pt>
                <c:pt idx="15">
                  <c:v>0.3</c:v>
                </c:pt>
                <c:pt idx="16">
                  <c:v>0.3</c:v>
                </c:pt>
                <c:pt idx="17">
                  <c:v>0.25</c:v>
                </c:pt>
                <c:pt idx="18">
                  <c:v>0.2</c:v>
                </c:pt>
                <c:pt idx="19">
                  <c:v>0.2</c:v>
                </c:pt>
                <c:pt idx="20">
                  <c:v>0.2</c:v>
                </c:pt>
                <c:pt idx="21">
                  <c:v>0.2</c:v>
                </c:pt>
                <c:pt idx="22">
                  <c:v>0.2</c:v>
                </c:pt>
                <c:pt idx="23">
                  <c:v>0.2</c:v>
                </c:pt>
                <c:pt idx="24">
                  <c:v>0.25</c:v>
                </c:pt>
                <c:pt idx="25">
                  <c:v>0.2</c:v>
                </c:pt>
                <c:pt idx="26">
                  <c:v>0.2</c:v>
                </c:pt>
                <c:pt idx="27">
                  <c:v>0.2</c:v>
                </c:pt>
                <c:pt idx="28">
                  <c:v>0.2</c:v>
                </c:pt>
                <c:pt idx="29">
                  <c:v>0.2</c:v>
                </c:pt>
                <c:pt idx="30">
                  <c:v>0.2</c:v>
                </c:pt>
                <c:pt idx="31">
                  <c:v>0.2</c:v>
                </c:pt>
                <c:pt idx="32">
                  <c:v>0.2</c:v>
                </c:pt>
                <c:pt idx="33">
                  <c:v>0.2</c:v>
                </c:pt>
                <c:pt idx="34">
                  <c:v>0.2</c:v>
                </c:pt>
                <c:pt idx="35">
                  <c:v>0.2</c:v>
                </c:pt>
                <c:pt idx="36">
                  <c:v>0.2</c:v>
                </c:pt>
              </c:numCache>
            </c:numRef>
          </c:val>
          <c:extLst>
            <c:ext xmlns:c16="http://schemas.microsoft.com/office/drawing/2014/chart" uri="{C3380CC4-5D6E-409C-BE32-E72D297353CC}">
              <c16:uniqueId val="{00000001-8E5A-494A-B18B-B161E919A003}"/>
            </c:ext>
          </c:extLst>
        </c:ser>
        <c:ser>
          <c:idx val="2"/>
          <c:order val="2"/>
          <c:tx>
            <c:strRef>
              <c:f>'[Personal Income Tax analysis by countries 12.04.2017.MM.v3xlsx.xlsx]PIT And Brackets'!$B$27</c:f>
              <c:strCache>
                <c:ptCount val="1"/>
                <c:pt idx="0">
                  <c:v>Third Bracket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6350" cap="flat" cmpd="sng" algn="ctr">
                <a:solidFill>
                  <a:schemeClr val="accent2"/>
                </a:solidFill>
                <a:prstDash val="solid"/>
                <a:miter lim="800000"/>
              </a:ln>
              <a:effectLst/>
            </c:spPr>
            <c:trendlineType val="linear"/>
            <c:dispRSqr val="0"/>
            <c:dispEq val="0"/>
          </c:trendline>
          <c:cat>
            <c:strRef>
              <c:f>'[Personal Income Tax analysis by countries 12.04.2017.MM.v3xlsx.xlsx]PIT And Brackets'!$C$24:$AM$24</c:f>
              <c:strCache>
                <c:ptCount val="37"/>
                <c:pt idx="0">
                  <c:v>TxRt/Y81</c:v>
                </c:pt>
                <c:pt idx="1">
                  <c:v>TxRt/Y82</c:v>
                </c:pt>
                <c:pt idx="2">
                  <c:v>TxRt/Y83</c:v>
                </c:pt>
                <c:pt idx="3">
                  <c:v>TxRt/Y84</c:v>
                </c:pt>
                <c:pt idx="4">
                  <c:v>TxRt/Y85</c:v>
                </c:pt>
                <c:pt idx="5">
                  <c:v>TxRt/Y86</c:v>
                </c:pt>
                <c:pt idx="6">
                  <c:v>TxRt/Y87</c:v>
                </c:pt>
                <c:pt idx="7">
                  <c:v>TxRt/Y88</c:v>
                </c:pt>
                <c:pt idx="8">
                  <c:v>TxRt/Y89</c:v>
                </c:pt>
                <c:pt idx="9">
                  <c:v>TxRt/Y90</c:v>
                </c:pt>
                <c:pt idx="10">
                  <c:v>TxRt/Y91</c:v>
                </c:pt>
                <c:pt idx="11">
                  <c:v>TxRt/Y92</c:v>
                </c:pt>
                <c:pt idx="12">
                  <c:v>TxRt/Y93</c:v>
                </c:pt>
                <c:pt idx="13">
                  <c:v>TxRt/Y94</c:v>
                </c:pt>
                <c:pt idx="14">
                  <c:v>TxRt/Y95</c:v>
                </c:pt>
                <c:pt idx="15">
                  <c:v>TxRt/Y96</c:v>
                </c:pt>
                <c:pt idx="16">
                  <c:v>TxRt/Y97</c:v>
                </c:pt>
                <c:pt idx="17">
                  <c:v>TxRt/Y98</c:v>
                </c:pt>
                <c:pt idx="18">
                  <c:v>TxRt/Y99</c:v>
                </c:pt>
                <c:pt idx="19">
                  <c:v>TxRt/Y00</c:v>
                </c:pt>
                <c:pt idx="20">
                  <c:v>TxRt/Y01</c:v>
                </c:pt>
                <c:pt idx="21">
                  <c:v>TxRt/Y02</c:v>
                </c:pt>
                <c:pt idx="22">
                  <c:v>TxRt/Y03</c:v>
                </c:pt>
                <c:pt idx="23">
                  <c:v>TxRt/Y04</c:v>
                </c:pt>
                <c:pt idx="24">
                  <c:v>TxRt/Y05****</c:v>
                </c:pt>
                <c:pt idx="25">
                  <c:v>TxRt/Y06</c:v>
                </c:pt>
                <c:pt idx="26">
                  <c:v>TxRt/Y07</c:v>
                </c:pt>
                <c:pt idx="27">
                  <c:v>TxRt/Y08</c:v>
                </c:pt>
                <c:pt idx="28">
                  <c:v>TxRt/Y09</c:v>
                </c:pt>
                <c:pt idx="29">
                  <c:v>TxRt/Y10</c:v>
                </c:pt>
                <c:pt idx="30">
                  <c:v>TxRt/Y11</c:v>
                </c:pt>
                <c:pt idx="31">
                  <c:v>TxRt/Y12**</c:v>
                </c:pt>
                <c:pt idx="32">
                  <c:v>TxRt/Y13</c:v>
                </c:pt>
                <c:pt idx="33">
                  <c:v>TxRt/Y14</c:v>
                </c:pt>
                <c:pt idx="34">
                  <c:v>TxRt/Y15</c:v>
                </c:pt>
                <c:pt idx="35">
                  <c:v>TxRt/Y16</c:v>
                </c:pt>
                <c:pt idx="36">
                  <c:v>TxRt/Y17</c:v>
                </c:pt>
              </c:strCache>
            </c:strRef>
          </c:cat>
          <c:val>
            <c:numRef>
              <c:f>'[Personal Income Tax analysis by countries 12.04.2017.MM.v3xlsx.xlsx]PIT And Brackets'!$C$27:$AM$27</c:f>
              <c:numCache>
                <c:formatCode>0%</c:formatCode>
                <c:ptCount val="37"/>
                <c:pt idx="0">
                  <c:v>0.49</c:v>
                </c:pt>
                <c:pt idx="1">
                  <c:v>0.49</c:v>
                </c:pt>
                <c:pt idx="2">
                  <c:v>0.49</c:v>
                </c:pt>
                <c:pt idx="3">
                  <c:v>0.43</c:v>
                </c:pt>
                <c:pt idx="4">
                  <c:v>0.43</c:v>
                </c:pt>
                <c:pt idx="5">
                  <c:v>0.35</c:v>
                </c:pt>
                <c:pt idx="6">
                  <c:v>0.35</c:v>
                </c:pt>
                <c:pt idx="7">
                  <c:v>0.35</c:v>
                </c:pt>
                <c:pt idx="8">
                  <c:v>0.35</c:v>
                </c:pt>
                <c:pt idx="9">
                  <c:v>0.35</c:v>
                </c:pt>
                <c:pt idx="10">
                  <c:v>0.35</c:v>
                </c:pt>
                <c:pt idx="11">
                  <c:v>0.35</c:v>
                </c:pt>
                <c:pt idx="12">
                  <c:v>0.35</c:v>
                </c:pt>
                <c:pt idx="13">
                  <c:v>0.35</c:v>
                </c:pt>
                <c:pt idx="14">
                  <c:v>0.35</c:v>
                </c:pt>
                <c:pt idx="15">
                  <c:v>0.35</c:v>
                </c:pt>
                <c:pt idx="16">
                  <c:v>0.35</c:v>
                </c:pt>
                <c:pt idx="17">
                  <c:v>0.3</c:v>
                </c:pt>
                <c:pt idx="18">
                  <c:v>0.25</c:v>
                </c:pt>
                <c:pt idx="19">
                  <c:v>0.25</c:v>
                </c:pt>
                <c:pt idx="20">
                  <c:v>0.25</c:v>
                </c:pt>
                <c:pt idx="21">
                  <c:v>0.25</c:v>
                </c:pt>
                <c:pt idx="22">
                  <c:v>0.25</c:v>
                </c:pt>
                <c:pt idx="23">
                  <c:v>0.25</c:v>
                </c:pt>
                <c:pt idx="24">
                  <c:v>0.3</c:v>
                </c:pt>
                <c:pt idx="25">
                  <c:v>0.27</c:v>
                </c:pt>
                <c:pt idx="26">
                  <c:v>0.27</c:v>
                </c:pt>
                <c:pt idx="27">
                  <c:v>0.27</c:v>
                </c:pt>
                <c:pt idx="28">
                  <c:v>0.27</c:v>
                </c:pt>
                <c:pt idx="29">
                  <c:v>0.27</c:v>
                </c:pt>
                <c:pt idx="30">
                  <c:v>0.27</c:v>
                </c:pt>
                <c:pt idx="31">
                  <c:v>0.27</c:v>
                </c:pt>
                <c:pt idx="32">
                  <c:v>0.27</c:v>
                </c:pt>
                <c:pt idx="33">
                  <c:v>0.27</c:v>
                </c:pt>
                <c:pt idx="34">
                  <c:v>0.27</c:v>
                </c:pt>
                <c:pt idx="35">
                  <c:v>0.27</c:v>
                </c:pt>
                <c:pt idx="36">
                  <c:v>0.27</c:v>
                </c:pt>
              </c:numCache>
            </c:numRef>
          </c:val>
          <c:extLst>
            <c:ext xmlns:c16="http://schemas.microsoft.com/office/drawing/2014/chart" uri="{C3380CC4-5D6E-409C-BE32-E72D297353CC}">
              <c16:uniqueId val="{00000003-8E5A-494A-B18B-B161E919A003}"/>
            </c:ext>
          </c:extLst>
        </c:ser>
        <c:ser>
          <c:idx val="3"/>
          <c:order val="3"/>
          <c:tx>
            <c:strRef>
              <c:f>'[Personal Income Tax analysis by countries 12.04.2017.MM.v3xlsx.xlsx]PIT And Brackets'!$B$28</c:f>
              <c:strCache>
                <c:ptCount val="1"/>
                <c:pt idx="0">
                  <c:v>Fourth Bracket***</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'[Personal Income Tax analysis by countries 12.04.2017.MM.v3xlsx.xlsx]PIT And Brackets'!$C$24:$AM$24</c:f>
              <c:strCache>
                <c:ptCount val="37"/>
                <c:pt idx="0">
                  <c:v>TxRt/Y81</c:v>
                </c:pt>
                <c:pt idx="1">
                  <c:v>TxRt/Y82</c:v>
                </c:pt>
                <c:pt idx="2">
                  <c:v>TxRt/Y83</c:v>
                </c:pt>
                <c:pt idx="3">
                  <c:v>TxRt/Y84</c:v>
                </c:pt>
                <c:pt idx="4">
                  <c:v>TxRt/Y85</c:v>
                </c:pt>
                <c:pt idx="5">
                  <c:v>TxRt/Y86</c:v>
                </c:pt>
                <c:pt idx="6">
                  <c:v>TxRt/Y87</c:v>
                </c:pt>
                <c:pt idx="7">
                  <c:v>TxRt/Y88</c:v>
                </c:pt>
                <c:pt idx="8">
                  <c:v>TxRt/Y89</c:v>
                </c:pt>
                <c:pt idx="9">
                  <c:v>TxRt/Y90</c:v>
                </c:pt>
                <c:pt idx="10">
                  <c:v>TxRt/Y91</c:v>
                </c:pt>
                <c:pt idx="11">
                  <c:v>TxRt/Y92</c:v>
                </c:pt>
                <c:pt idx="12">
                  <c:v>TxRt/Y93</c:v>
                </c:pt>
                <c:pt idx="13">
                  <c:v>TxRt/Y94</c:v>
                </c:pt>
                <c:pt idx="14">
                  <c:v>TxRt/Y95</c:v>
                </c:pt>
                <c:pt idx="15">
                  <c:v>TxRt/Y96</c:v>
                </c:pt>
                <c:pt idx="16">
                  <c:v>TxRt/Y97</c:v>
                </c:pt>
                <c:pt idx="17">
                  <c:v>TxRt/Y98</c:v>
                </c:pt>
                <c:pt idx="18">
                  <c:v>TxRt/Y99</c:v>
                </c:pt>
                <c:pt idx="19">
                  <c:v>TxRt/Y00</c:v>
                </c:pt>
                <c:pt idx="20">
                  <c:v>TxRt/Y01</c:v>
                </c:pt>
                <c:pt idx="21">
                  <c:v>TxRt/Y02</c:v>
                </c:pt>
                <c:pt idx="22">
                  <c:v>TxRt/Y03</c:v>
                </c:pt>
                <c:pt idx="23">
                  <c:v>TxRt/Y04</c:v>
                </c:pt>
                <c:pt idx="24">
                  <c:v>TxRt/Y05****</c:v>
                </c:pt>
                <c:pt idx="25">
                  <c:v>TxRt/Y06</c:v>
                </c:pt>
                <c:pt idx="26">
                  <c:v>TxRt/Y07</c:v>
                </c:pt>
                <c:pt idx="27">
                  <c:v>TxRt/Y08</c:v>
                </c:pt>
                <c:pt idx="28">
                  <c:v>TxRt/Y09</c:v>
                </c:pt>
                <c:pt idx="29">
                  <c:v>TxRt/Y10</c:v>
                </c:pt>
                <c:pt idx="30">
                  <c:v>TxRt/Y11</c:v>
                </c:pt>
                <c:pt idx="31">
                  <c:v>TxRt/Y12**</c:v>
                </c:pt>
                <c:pt idx="32">
                  <c:v>TxRt/Y13</c:v>
                </c:pt>
                <c:pt idx="33">
                  <c:v>TxRt/Y14</c:v>
                </c:pt>
                <c:pt idx="34">
                  <c:v>TxRt/Y15</c:v>
                </c:pt>
                <c:pt idx="35">
                  <c:v>TxRt/Y16</c:v>
                </c:pt>
                <c:pt idx="36">
                  <c:v>TxRt/Y17</c:v>
                </c:pt>
              </c:strCache>
            </c:strRef>
          </c:cat>
          <c:val>
            <c:numRef>
              <c:f>'[Personal Income Tax analysis by countries 12.04.2017.MM.v3xlsx.xlsx]PIT And Brackets'!$C$28:$AM$28</c:f>
              <c:numCache>
                <c:formatCode>0%</c:formatCode>
                <c:ptCount val="37"/>
                <c:pt idx="0">
                  <c:v>0.59</c:v>
                </c:pt>
                <c:pt idx="1">
                  <c:v>0.59</c:v>
                </c:pt>
                <c:pt idx="2">
                  <c:v>0.59</c:v>
                </c:pt>
                <c:pt idx="3">
                  <c:v>0.53</c:v>
                </c:pt>
                <c:pt idx="4">
                  <c:v>0.53</c:v>
                </c:pt>
                <c:pt idx="5">
                  <c:v>0.4</c:v>
                </c:pt>
                <c:pt idx="6">
                  <c:v>0.4</c:v>
                </c:pt>
                <c:pt idx="7">
                  <c:v>0.4</c:v>
                </c:pt>
                <c:pt idx="8">
                  <c:v>0.4</c:v>
                </c:pt>
                <c:pt idx="9">
                  <c:v>0.4</c:v>
                </c:pt>
                <c:pt idx="10">
                  <c:v>0.4</c:v>
                </c:pt>
                <c:pt idx="11">
                  <c:v>0.4</c:v>
                </c:pt>
                <c:pt idx="12">
                  <c:v>0.4</c:v>
                </c:pt>
                <c:pt idx="13">
                  <c:v>0.4</c:v>
                </c:pt>
                <c:pt idx="14">
                  <c:v>0.4</c:v>
                </c:pt>
                <c:pt idx="15">
                  <c:v>0.4</c:v>
                </c:pt>
                <c:pt idx="16">
                  <c:v>0.4</c:v>
                </c:pt>
                <c:pt idx="17">
                  <c:v>0.35</c:v>
                </c:pt>
                <c:pt idx="18">
                  <c:v>0.3</c:v>
                </c:pt>
                <c:pt idx="19">
                  <c:v>0.3</c:v>
                </c:pt>
                <c:pt idx="20">
                  <c:v>0.3</c:v>
                </c:pt>
                <c:pt idx="21">
                  <c:v>0.3</c:v>
                </c:pt>
                <c:pt idx="22">
                  <c:v>0.3</c:v>
                </c:pt>
                <c:pt idx="23">
                  <c:v>0.3</c:v>
                </c:pt>
                <c:pt idx="24">
                  <c:v>0.35</c:v>
                </c:pt>
                <c:pt idx="25">
                  <c:v>0.35</c:v>
                </c:pt>
                <c:pt idx="26">
                  <c:v>0.35</c:v>
                </c:pt>
                <c:pt idx="27">
                  <c:v>0.35</c:v>
                </c:pt>
                <c:pt idx="28">
                  <c:v>0.35</c:v>
                </c:pt>
                <c:pt idx="29">
                  <c:v>0.35</c:v>
                </c:pt>
                <c:pt idx="30">
                  <c:v>0.35</c:v>
                </c:pt>
                <c:pt idx="31">
                  <c:v>0.35</c:v>
                </c:pt>
                <c:pt idx="32">
                  <c:v>0.35</c:v>
                </c:pt>
                <c:pt idx="33">
                  <c:v>0.35</c:v>
                </c:pt>
                <c:pt idx="34">
                  <c:v>0.35</c:v>
                </c:pt>
                <c:pt idx="35">
                  <c:v>0.35</c:v>
                </c:pt>
                <c:pt idx="36">
                  <c:v>0.35</c:v>
                </c:pt>
              </c:numCache>
            </c:numRef>
          </c:val>
          <c:extLst>
            <c:ext xmlns:c16="http://schemas.microsoft.com/office/drawing/2014/chart" uri="{C3380CC4-5D6E-409C-BE32-E72D297353CC}">
              <c16:uniqueId val="{00000004-8E5A-494A-B18B-B161E919A003}"/>
            </c:ext>
          </c:extLst>
        </c:ser>
        <c:ser>
          <c:idx val="4"/>
          <c:order val="4"/>
          <c:tx>
            <c:strRef>
              <c:f>'[Personal Income Tax analysis by countries 12.04.2017.MM.v3xlsx.xlsx]PIT And Brackets'!$B$29</c:f>
              <c:strCache>
                <c:ptCount val="1"/>
                <c:pt idx="0">
                  <c:v>Fivth Bracket</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strRef>
              <c:f>'[Personal Income Tax analysis by countries 12.04.2017.MM.v3xlsx.xlsx]PIT And Brackets'!$C$24:$AM$24</c:f>
              <c:strCache>
                <c:ptCount val="37"/>
                <c:pt idx="0">
                  <c:v>TxRt/Y81</c:v>
                </c:pt>
                <c:pt idx="1">
                  <c:v>TxRt/Y82</c:v>
                </c:pt>
                <c:pt idx="2">
                  <c:v>TxRt/Y83</c:v>
                </c:pt>
                <c:pt idx="3">
                  <c:v>TxRt/Y84</c:v>
                </c:pt>
                <c:pt idx="4">
                  <c:v>TxRt/Y85</c:v>
                </c:pt>
                <c:pt idx="5">
                  <c:v>TxRt/Y86</c:v>
                </c:pt>
                <c:pt idx="6">
                  <c:v>TxRt/Y87</c:v>
                </c:pt>
                <c:pt idx="7">
                  <c:v>TxRt/Y88</c:v>
                </c:pt>
                <c:pt idx="8">
                  <c:v>TxRt/Y89</c:v>
                </c:pt>
                <c:pt idx="9">
                  <c:v>TxRt/Y90</c:v>
                </c:pt>
                <c:pt idx="10">
                  <c:v>TxRt/Y91</c:v>
                </c:pt>
                <c:pt idx="11">
                  <c:v>TxRt/Y92</c:v>
                </c:pt>
                <c:pt idx="12">
                  <c:v>TxRt/Y93</c:v>
                </c:pt>
                <c:pt idx="13">
                  <c:v>TxRt/Y94</c:v>
                </c:pt>
                <c:pt idx="14">
                  <c:v>TxRt/Y95</c:v>
                </c:pt>
                <c:pt idx="15">
                  <c:v>TxRt/Y96</c:v>
                </c:pt>
                <c:pt idx="16">
                  <c:v>TxRt/Y97</c:v>
                </c:pt>
                <c:pt idx="17">
                  <c:v>TxRt/Y98</c:v>
                </c:pt>
                <c:pt idx="18">
                  <c:v>TxRt/Y99</c:v>
                </c:pt>
                <c:pt idx="19">
                  <c:v>TxRt/Y00</c:v>
                </c:pt>
                <c:pt idx="20">
                  <c:v>TxRt/Y01</c:v>
                </c:pt>
                <c:pt idx="21">
                  <c:v>TxRt/Y02</c:v>
                </c:pt>
                <c:pt idx="22">
                  <c:v>TxRt/Y03</c:v>
                </c:pt>
                <c:pt idx="23">
                  <c:v>TxRt/Y04</c:v>
                </c:pt>
                <c:pt idx="24">
                  <c:v>TxRt/Y05****</c:v>
                </c:pt>
                <c:pt idx="25">
                  <c:v>TxRt/Y06</c:v>
                </c:pt>
                <c:pt idx="26">
                  <c:v>TxRt/Y07</c:v>
                </c:pt>
                <c:pt idx="27">
                  <c:v>TxRt/Y08</c:v>
                </c:pt>
                <c:pt idx="28">
                  <c:v>TxRt/Y09</c:v>
                </c:pt>
                <c:pt idx="29">
                  <c:v>TxRt/Y10</c:v>
                </c:pt>
                <c:pt idx="30">
                  <c:v>TxRt/Y11</c:v>
                </c:pt>
                <c:pt idx="31">
                  <c:v>TxRt/Y12**</c:v>
                </c:pt>
                <c:pt idx="32">
                  <c:v>TxRt/Y13</c:v>
                </c:pt>
                <c:pt idx="33">
                  <c:v>TxRt/Y14</c:v>
                </c:pt>
                <c:pt idx="34">
                  <c:v>TxRt/Y15</c:v>
                </c:pt>
                <c:pt idx="35">
                  <c:v>TxRt/Y16</c:v>
                </c:pt>
                <c:pt idx="36">
                  <c:v>TxRt/Y17</c:v>
                </c:pt>
              </c:strCache>
            </c:strRef>
          </c:cat>
          <c:val>
            <c:numRef>
              <c:f>'[Personal Income Tax analysis by countries 12.04.2017.MM.v3xlsx.xlsx]PIT And Brackets'!$C$29:$AM$29</c:f>
              <c:numCache>
                <c:formatCode>0%</c:formatCode>
                <c:ptCount val="37"/>
                <c:pt idx="0">
                  <c:v>0.69</c:v>
                </c:pt>
                <c:pt idx="1">
                  <c:v>0.69</c:v>
                </c:pt>
                <c:pt idx="2">
                  <c:v>0.69</c:v>
                </c:pt>
                <c:pt idx="3">
                  <c:v>0.63</c:v>
                </c:pt>
                <c:pt idx="4">
                  <c:v>0.63</c:v>
                </c:pt>
                <c:pt idx="5">
                  <c:v>0.45</c:v>
                </c:pt>
                <c:pt idx="6">
                  <c:v>0.45</c:v>
                </c:pt>
                <c:pt idx="7">
                  <c:v>0.45</c:v>
                </c:pt>
                <c:pt idx="8">
                  <c:v>0.45</c:v>
                </c:pt>
                <c:pt idx="9">
                  <c:v>0.45</c:v>
                </c:pt>
                <c:pt idx="10">
                  <c:v>0.45</c:v>
                </c:pt>
                <c:pt idx="11">
                  <c:v>0.45</c:v>
                </c:pt>
                <c:pt idx="12">
                  <c:v>0.45</c:v>
                </c:pt>
                <c:pt idx="13">
                  <c:v>0.45</c:v>
                </c:pt>
                <c:pt idx="14">
                  <c:v>0.45</c:v>
                </c:pt>
                <c:pt idx="15">
                  <c:v>0.45</c:v>
                </c:pt>
                <c:pt idx="16">
                  <c:v>0.45</c:v>
                </c:pt>
                <c:pt idx="17">
                  <c:v>0.4</c:v>
                </c:pt>
                <c:pt idx="18">
                  <c:v>0.35</c:v>
                </c:pt>
                <c:pt idx="19">
                  <c:v>0.35</c:v>
                </c:pt>
                <c:pt idx="20">
                  <c:v>0.35</c:v>
                </c:pt>
                <c:pt idx="21">
                  <c:v>0.35</c:v>
                </c:pt>
                <c:pt idx="22">
                  <c:v>0.35</c:v>
                </c:pt>
                <c:pt idx="23">
                  <c:v>0.35</c:v>
                </c:pt>
                <c:pt idx="24">
                  <c:v>0.4</c:v>
                </c:pt>
              </c:numCache>
            </c:numRef>
          </c:val>
          <c:extLst>
            <c:ext xmlns:c16="http://schemas.microsoft.com/office/drawing/2014/chart" uri="{C3380CC4-5D6E-409C-BE32-E72D297353CC}">
              <c16:uniqueId val="{00000005-8E5A-494A-B18B-B161E919A003}"/>
            </c:ext>
          </c:extLst>
        </c:ser>
        <c:ser>
          <c:idx val="5"/>
          <c:order val="5"/>
          <c:tx>
            <c:strRef>
              <c:f>'[Personal Income Tax analysis by countries 12.04.2017.MM.v3xlsx.xlsx]PIT And Brackets'!$B$30</c:f>
              <c:strCache>
                <c:ptCount val="1"/>
                <c:pt idx="0">
                  <c:v>Sixth Bracket</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'[Personal Income Tax analysis by countries 12.04.2017.MM.v3xlsx.xlsx]PIT And Brackets'!$C$24:$AM$24</c:f>
              <c:strCache>
                <c:ptCount val="37"/>
                <c:pt idx="0">
                  <c:v>TxRt/Y81</c:v>
                </c:pt>
                <c:pt idx="1">
                  <c:v>TxRt/Y82</c:v>
                </c:pt>
                <c:pt idx="2">
                  <c:v>TxRt/Y83</c:v>
                </c:pt>
                <c:pt idx="3">
                  <c:v>TxRt/Y84</c:v>
                </c:pt>
                <c:pt idx="4">
                  <c:v>TxRt/Y85</c:v>
                </c:pt>
                <c:pt idx="5">
                  <c:v>TxRt/Y86</c:v>
                </c:pt>
                <c:pt idx="6">
                  <c:v>TxRt/Y87</c:v>
                </c:pt>
                <c:pt idx="7">
                  <c:v>TxRt/Y88</c:v>
                </c:pt>
                <c:pt idx="8">
                  <c:v>TxRt/Y89</c:v>
                </c:pt>
                <c:pt idx="9">
                  <c:v>TxRt/Y90</c:v>
                </c:pt>
                <c:pt idx="10">
                  <c:v>TxRt/Y91</c:v>
                </c:pt>
                <c:pt idx="11">
                  <c:v>TxRt/Y92</c:v>
                </c:pt>
                <c:pt idx="12">
                  <c:v>TxRt/Y93</c:v>
                </c:pt>
                <c:pt idx="13">
                  <c:v>TxRt/Y94</c:v>
                </c:pt>
                <c:pt idx="14">
                  <c:v>TxRt/Y95</c:v>
                </c:pt>
                <c:pt idx="15">
                  <c:v>TxRt/Y96</c:v>
                </c:pt>
                <c:pt idx="16">
                  <c:v>TxRt/Y97</c:v>
                </c:pt>
                <c:pt idx="17">
                  <c:v>TxRt/Y98</c:v>
                </c:pt>
                <c:pt idx="18">
                  <c:v>TxRt/Y99</c:v>
                </c:pt>
                <c:pt idx="19">
                  <c:v>TxRt/Y00</c:v>
                </c:pt>
                <c:pt idx="20">
                  <c:v>TxRt/Y01</c:v>
                </c:pt>
                <c:pt idx="21">
                  <c:v>TxRt/Y02</c:v>
                </c:pt>
                <c:pt idx="22">
                  <c:v>TxRt/Y03</c:v>
                </c:pt>
                <c:pt idx="23">
                  <c:v>TxRt/Y04</c:v>
                </c:pt>
                <c:pt idx="24">
                  <c:v>TxRt/Y05****</c:v>
                </c:pt>
                <c:pt idx="25">
                  <c:v>TxRt/Y06</c:v>
                </c:pt>
                <c:pt idx="26">
                  <c:v>TxRt/Y07</c:v>
                </c:pt>
                <c:pt idx="27">
                  <c:v>TxRt/Y08</c:v>
                </c:pt>
                <c:pt idx="28">
                  <c:v>TxRt/Y09</c:v>
                </c:pt>
                <c:pt idx="29">
                  <c:v>TxRt/Y10</c:v>
                </c:pt>
                <c:pt idx="30">
                  <c:v>TxRt/Y11</c:v>
                </c:pt>
                <c:pt idx="31">
                  <c:v>TxRt/Y12**</c:v>
                </c:pt>
                <c:pt idx="32">
                  <c:v>TxRt/Y13</c:v>
                </c:pt>
                <c:pt idx="33">
                  <c:v>TxRt/Y14</c:v>
                </c:pt>
                <c:pt idx="34">
                  <c:v>TxRt/Y15</c:v>
                </c:pt>
                <c:pt idx="35">
                  <c:v>TxRt/Y16</c:v>
                </c:pt>
                <c:pt idx="36">
                  <c:v>TxRt/Y17</c:v>
                </c:pt>
              </c:strCache>
            </c:strRef>
          </c:cat>
          <c:val>
            <c:numRef>
              <c:f>'[Personal Income Tax analysis by countries 12.04.2017.MM.v3xlsx.xlsx]PIT And Brackets'!$C$30:$AM$30</c:f>
              <c:numCache>
                <c:formatCode>0%</c:formatCode>
                <c:ptCount val="37"/>
                <c:pt idx="0">
                  <c:v>0.74</c:v>
                </c:pt>
                <c:pt idx="1">
                  <c:v>0.74</c:v>
                </c:pt>
                <c:pt idx="2">
                  <c:v>0.74</c:v>
                </c:pt>
                <c:pt idx="3">
                  <c:v>0.68</c:v>
                </c:pt>
                <c:pt idx="4">
                  <c:v>0.68</c:v>
                </c:pt>
                <c:pt idx="5">
                  <c:v>0.5</c:v>
                </c:pt>
                <c:pt idx="6">
                  <c:v>0.5</c:v>
                </c:pt>
                <c:pt idx="7">
                  <c:v>0.5</c:v>
                </c:pt>
                <c:pt idx="8">
                  <c:v>0.5</c:v>
                </c:pt>
                <c:pt idx="9">
                  <c:v>0.5</c:v>
                </c:pt>
                <c:pt idx="10">
                  <c:v>0.5</c:v>
                </c:pt>
                <c:pt idx="11">
                  <c:v>0.5</c:v>
                </c:pt>
                <c:pt idx="12">
                  <c:v>0.5</c:v>
                </c:pt>
                <c:pt idx="13">
                  <c:v>0.5</c:v>
                </c:pt>
                <c:pt idx="14">
                  <c:v>0.5</c:v>
                </c:pt>
                <c:pt idx="15">
                  <c:v>0.5</c:v>
                </c:pt>
                <c:pt idx="16">
                  <c:v>0.5</c:v>
                </c:pt>
                <c:pt idx="17">
                  <c:v>0.45</c:v>
                </c:pt>
                <c:pt idx="18">
                  <c:v>0.4</c:v>
                </c:pt>
                <c:pt idx="19">
                  <c:v>0.4</c:v>
                </c:pt>
                <c:pt idx="20">
                  <c:v>0.4</c:v>
                </c:pt>
                <c:pt idx="21">
                  <c:v>0.4</c:v>
                </c:pt>
                <c:pt idx="22">
                  <c:v>0.4</c:v>
                </c:pt>
                <c:pt idx="23">
                  <c:v>0.4</c:v>
                </c:pt>
              </c:numCache>
            </c:numRef>
          </c:val>
          <c:extLst>
            <c:ext xmlns:c16="http://schemas.microsoft.com/office/drawing/2014/chart" uri="{C3380CC4-5D6E-409C-BE32-E72D297353CC}">
              <c16:uniqueId val="{00000006-8E5A-494A-B18B-B161E919A003}"/>
            </c:ext>
          </c:extLst>
        </c:ser>
        <c:ser>
          <c:idx val="6"/>
          <c:order val="6"/>
          <c:tx>
            <c:strRef>
              <c:f>'[Personal Income Tax analysis by countries 12.04.2017.MM.v3xlsx.xlsx]PIT And Brackets'!$B$31</c:f>
              <c:strCache>
                <c:ptCount val="1"/>
                <c:pt idx="0">
                  <c:v>Seventh Bracket</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cat>
            <c:strRef>
              <c:f>'[Personal Income Tax analysis by countries 12.04.2017.MM.v3xlsx.xlsx]PIT And Brackets'!$C$24:$AM$24</c:f>
              <c:strCache>
                <c:ptCount val="37"/>
                <c:pt idx="0">
                  <c:v>TxRt/Y81</c:v>
                </c:pt>
                <c:pt idx="1">
                  <c:v>TxRt/Y82</c:v>
                </c:pt>
                <c:pt idx="2">
                  <c:v>TxRt/Y83</c:v>
                </c:pt>
                <c:pt idx="3">
                  <c:v>TxRt/Y84</c:v>
                </c:pt>
                <c:pt idx="4">
                  <c:v>TxRt/Y85</c:v>
                </c:pt>
                <c:pt idx="5">
                  <c:v>TxRt/Y86</c:v>
                </c:pt>
                <c:pt idx="6">
                  <c:v>TxRt/Y87</c:v>
                </c:pt>
                <c:pt idx="7">
                  <c:v>TxRt/Y88</c:v>
                </c:pt>
                <c:pt idx="8">
                  <c:v>TxRt/Y89</c:v>
                </c:pt>
                <c:pt idx="9">
                  <c:v>TxRt/Y90</c:v>
                </c:pt>
                <c:pt idx="10">
                  <c:v>TxRt/Y91</c:v>
                </c:pt>
                <c:pt idx="11">
                  <c:v>TxRt/Y92</c:v>
                </c:pt>
                <c:pt idx="12">
                  <c:v>TxRt/Y93</c:v>
                </c:pt>
                <c:pt idx="13">
                  <c:v>TxRt/Y94</c:v>
                </c:pt>
                <c:pt idx="14">
                  <c:v>TxRt/Y95</c:v>
                </c:pt>
                <c:pt idx="15">
                  <c:v>TxRt/Y96</c:v>
                </c:pt>
                <c:pt idx="16">
                  <c:v>TxRt/Y97</c:v>
                </c:pt>
                <c:pt idx="17">
                  <c:v>TxRt/Y98</c:v>
                </c:pt>
                <c:pt idx="18">
                  <c:v>TxRt/Y99</c:v>
                </c:pt>
                <c:pt idx="19">
                  <c:v>TxRt/Y00</c:v>
                </c:pt>
                <c:pt idx="20">
                  <c:v>TxRt/Y01</c:v>
                </c:pt>
                <c:pt idx="21">
                  <c:v>TxRt/Y02</c:v>
                </c:pt>
                <c:pt idx="22">
                  <c:v>TxRt/Y03</c:v>
                </c:pt>
                <c:pt idx="23">
                  <c:v>TxRt/Y04</c:v>
                </c:pt>
                <c:pt idx="24">
                  <c:v>TxRt/Y05****</c:v>
                </c:pt>
                <c:pt idx="25">
                  <c:v>TxRt/Y06</c:v>
                </c:pt>
                <c:pt idx="26">
                  <c:v>TxRt/Y07</c:v>
                </c:pt>
                <c:pt idx="27">
                  <c:v>TxRt/Y08</c:v>
                </c:pt>
                <c:pt idx="28">
                  <c:v>TxRt/Y09</c:v>
                </c:pt>
                <c:pt idx="29">
                  <c:v>TxRt/Y10</c:v>
                </c:pt>
                <c:pt idx="30">
                  <c:v>TxRt/Y11</c:v>
                </c:pt>
                <c:pt idx="31">
                  <c:v>TxRt/Y12**</c:v>
                </c:pt>
                <c:pt idx="32">
                  <c:v>TxRt/Y13</c:v>
                </c:pt>
                <c:pt idx="33">
                  <c:v>TxRt/Y14</c:v>
                </c:pt>
                <c:pt idx="34">
                  <c:v>TxRt/Y15</c:v>
                </c:pt>
                <c:pt idx="35">
                  <c:v>TxRt/Y16</c:v>
                </c:pt>
                <c:pt idx="36">
                  <c:v>TxRt/Y17</c:v>
                </c:pt>
              </c:strCache>
            </c:strRef>
          </c:cat>
          <c:val>
            <c:numRef>
              <c:f>'[Personal Income Tax analysis by countries 12.04.2017.MM.v3xlsx.xlsx]PIT And Brackets'!$C$31:$AM$31</c:f>
              <c:numCache>
                <c:formatCode>0%</c:formatCode>
                <c:ptCount val="37"/>
                <c:pt idx="0">
                  <c:v>0.65</c:v>
                </c:pt>
                <c:pt idx="1">
                  <c:v>0.65</c:v>
                </c:pt>
                <c:pt idx="2">
                  <c:v>0.65</c:v>
                </c:pt>
                <c:pt idx="3">
                  <c:v>0.6</c:v>
                </c:pt>
                <c:pt idx="4">
                  <c:v>0.6</c:v>
                </c:pt>
                <c:pt idx="13">
                  <c:v>0.55000000000000004</c:v>
                </c:pt>
                <c:pt idx="14">
                  <c:v>0.55000000000000004</c:v>
                </c:pt>
                <c:pt idx="15">
                  <c:v>0.55000000000000004</c:v>
                </c:pt>
                <c:pt idx="16">
                  <c:v>0.55000000000000004</c:v>
                </c:pt>
                <c:pt idx="36" formatCode="General">
                  <c:v>0</c:v>
                </c:pt>
              </c:numCache>
            </c:numRef>
          </c:val>
          <c:extLst>
            <c:ext xmlns:c16="http://schemas.microsoft.com/office/drawing/2014/chart" uri="{C3380CC4-5D6E-409C-BE32-E72D297353CC}">
              <c16:uniqueId val="{00000007-8E5A-494A-B18B-B161E919A003}"/>
            </c:ext>
          </c:extLst>
        </c:ser>
        <c:dLbls>
          <c:showLegendKey val="0"/>
          <c:showVal val="0"/>
          <c:showCatName val="0"/>
          <c:showSerName val="0"/>
          <c:showPercent val="0"/>
          <c:showBubbleSize val="0"/>
        </c:dLbls>
        <c:gapWidth val="164"/>
        <c:overlap val="-22"/>
        <c:axId val="2032094592"/>
        <c:axId val="9187456"/>
      </c:barChart>
      <c:catAx>
        <c:axId val="203209459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7456"/>
        <c:crosses val="autoZero"/>
        <c:auto val="1"/>
        <c:lblAlgn val="ctr"/>
        <c:lblOffset val="100"/>
        <c:noMultiLvlLbl val="0"/>
      </c:catAx>
      <c:valAx>
        <c:axId val="9187456"/>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320945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income tax rate -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'[Personal Income Tax analysis by countries 12.04.2017.v2.xlsx]Highest bracket'!$A$32</c:f>
              <c:strCache>
                <c:ptCount val="1"/>
                <c:pt idx="0">
                  <c:v>Top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linear"/>
            <c:dispRSqr val="0"/>
            <c:dispEq val="0"/>
          </c:trendline>
          <c:cat>
            <c:strRef>
              <c:f>'[Personal Income Tax analysis by countries 12.04.2017.v2.xlsx]Highest bracket'!$B$31:$AL$31</c:f>
              <c:strCache>
                <c:ptCount val="37"/>
                <c:pt idx="0">
                  <c:v>TxRt/Y81</c:v>
                </c:pt>
                <c:pt idx="1">
                  <c:v>TxRt/Y82</c:v>
                </c:pt>
                <c:pt idx="2">
                  <c:v>TxRt/Y83</c:v>
                </c:pt>
                <c:pt idx="3">
                  <c:v>TxRt/Y84</c:v>
                </c:pt>
                <c:pt idx="4">
                  <c:v>TxRt/Y85</c:v>
                </c:pt>
                <c:pt idx="5">
                  <c:v>TxRt/Y86</c:v>
                </c:pt>
                <c:pt idx="6">
                  <c:v>TxRt/Y87</c:v>
                </c:pt>
                <c:pt idx="7">
                  <c:v>TxRt/Y88</c:v>
                </c:pt>
                <c:pt idx="8">
                  <c:v>TxRt/Y89</c:v>
                </c:pt>
                <c:pt idx="9">
                  <c:v>TxRt/Y90</c:v>
                </c:pt>
                <c:pt idx="10">
                  <c:v>TxRt/Y91</c:v>
                </c:pt>
                <c:pt idx="11">
                  <c:v>TxRt/Y92</c:v>
                </c:pt>
                <c:pt idx="12">
                  <c:v>TxRt/Y93</c:v>
                </c:pt>
                <c:pt idx="13">
                  <c:v>TxRt/Y94</c:v>
                </c:pt>
                <c:pt idx="14">
                  <c:v>TxRt/Y95</c:v>
                </c:pt>
                <c:pt idx="15">
                  <c:v>TxRt/Y96</c:v>
                </c:pt>
                <c:pt idx="16">
                  <c:v>TxRt/Y97</c:v>
                </c:pt>
                <c:pt idx="17">
                  <c:v>TxRt/Y98</c:v>
                </c:pt>
                <c:pt idx="18">
                  <c:v>TxRt/Y99</c:v>
                </c:pt>
                <c:pt idx="19">
                  <c:v>TxRt/Y00</c:v>
                </c:pt>
                <c:pt idx="20">
                  <c:v>TxRt/Y01</c:v>
                </c:pt>
                <c:pt idx="21">
                  <c:v>TxRt/Y02</c:v>
                </c:pt>
                <c:pt idx="22">
                  <c:v>TxRt/Y03</c:v>
                </c:pt>
                <c:pt idx="23">
                  <c:v>TxRt/Y04</c:v>
                </c:pt>
                <c:pt idx="24">
                  <c:v>TxRt/Y05****</c:v>
                </c:pt>
                <c:pt idx="25">
                  <c:v>TxRt/Y06</c:v>
                </c:pt>
                <c:pt idx="26">
                  <c:v>TxRt/Y07</c:v>
                </c:pt>
                <c:pt idx="27">
                  <c:v>TxRt/Y08</c:v>
                </c:pt>
                <c:pt idx="28">
                  <c:v>TxRt/Y09</c:v>
                </c:pt>
                <c:pt idx="29">
                  <c:v>TxRt/Y10</c:v>
                </c:pt>
                <c:pt idx="30">
                  <c:v>TxRt/Y11</c:v>
                </c:pt>
                <c:pt idx="31">
                  <c:v>TxRt/Y12**</c:v>
                </c:pt>
                <c:pt idx="32">
                  <c:v>TxRt/Y13</c:v>
                </c:pt>
                <c:pt idx="33">
                  <c:v>TxRt/Y14</c:v>
                </c:pt>
                <c:pt idx="34">
                  <c:v>TxRt/Y15</c:v>
                </c:pt>
                <c:pt idx="35">
                  <c:v>TxRt/Y16</c:v>
                </c:pt>
                <c:pt idx="36">
                  <c:v>TxRt/Y17</c:v>
                </c:pt>
              </c:strCache>
            </c:strRef>
          </c:cat>
          <c:val>
            <c:numRef>
              <c:f>'[Personal Income Tax analysis by countries 12.04.2017.v2.xlsx]Highest bracket'!$B$32:$AL$32</c:f>
              <c:numCache>
                <c:formatCode>0%</c:formatCode>
                <c:ptCount val="37"/>
                <c:pt idx="0">
                  <c:v>0.74</c:v>
                </c:pt>
                <c:pt idx="1">
                  <c:v>0.74</c:v>
                </c:pt>
                <c:pt idx="2">
                  <c:v>0.74</c:v>
                </c:pt>
                <c:pt idx="3">
                  <c:v>0.68</c:v>
                </c:pt>
                <c:pt idx="4">
                  <c:v>0.68</c:v>
                </c:pt>
                <c:pt idx="5">
                  <c:v>0.5</c:v>
                </c:pt>
                <c:pt idx="6">
                  <c:v>0.5</c:v>
                </c:pt>
                <c:pt idx="7">
                  <c:v>0.5</c:v>
                </c:pt>
                <c:pt idx="8">
                  <c:v>0.5</c:v>
                </c:pt>
                <c:pt idx="9">
                  <c:v>0.5</c:v>
                </c:pt>
                <c:pt idx="10">
                  <c:v>0.5</c:v>
                </c:pt>
                <c:pt idx="11">
                  <c:v>0.5</c:v>
                </c:pt>
                <c:pt idx="12">
                  <c:v>0.5</c:v>
                </c:pt>
                <c:pt idx="13">
                  <c:v>0.55000000000000004</c:v>
                </c:pt>
                <c:pt idx="14">
                  <c:v>0.55000000000000004</c:v>
                </c:pt>
                <c:pt idx="15">
                  <c:v>0.55000000000000004</c:v>
                </c:pt>
                <c:pt idx="16">
                  <c:v>0.55000000000000004</c:v>
                </c:pt>
                <c:pt idx="17">
                  <c:v>0.45</c:v>
                </c:pt>
                <c:pt idx="18">
                  <c:v>0.4</c:v>
                </c:pt>
                <c:pt idx="19">
                  <c:v>0.4</c:v>
                </c:pt>
                <c:pt idx="20">
                  <c:v>0.4</c:v>
                </c:pt>
                <c:pt idx="21">
                  <c:v>0.4</c:v>
                </c:pt>
                <c:pt idx="22">
                  <c:v>0.4</c:v>
                </c:pt>
                <c:pt idx="23">
                  <c:v>0.4</c:v>
                </c:pt>
                <c:pt idx="24">
                  <c:v>0.4</c:v>
                </c:pt>
                <c:pt idx="25">
                  <c:v>0.35</c:v>
                </c:pt>
                <c:pt idx="26">
                  <c:v>0.35</c:v>
                </c:pt>
                <c:pt idx="27">
                  <c:v>0.35</c:v>
                </c:pt>
                <c:pt idx="28">
                  <c:v>0.35</c:v>
                </c:pt>
                <c:pt idx="29">
                  <c:v>0.35</c:v>
                </c:pt>
                <c:pt idx="30">
                  <c:v>0.35</c:v>
                </c:pt>
                <c:pt idx="31">
                  <c:v>0.35</c:v>
                </c:pt>
                <c:pt idx="32">
                  <c:v>0.35</c:v>
                </c:pt>
                <c:pt idx="33">
                  <c:v>0.35</c:v>
                </c:pt>
                <c:pt idx="34">
                  <c:v>0.35</c:v>
                </c:pt>
                <c:pt idx="35">
                  <c:v>0.35</c:v>
                </c:pt>
                <c:pt idx="36">
                  <c:v>0.35</c:v>
                </c:pt>
              </c:numCache>
            </c:numRef>
          </c:val>
          <c:smooth val="0"/>
          <c:extLst>
            <c:ext xmlns:c16="http://schemas.microsoft.com/office/drawing/2014/chart" uri="{C3380CC4-5D6E-409C-BE32-E72D297353CC}">
              <c16:uniqueId val="{00000001-50ED-449B-88C2-881DF7F6F13D}"/>
            </c:ext>
          </c:extLst>
        </c:ser>
        <c:dLbls>
          <c:showLegendKey val="0"/>
          <c:showVal val="0"/>
          <c:showCatName val="0"/>
          <c:showSerName val="0"/>
          <c:showPercent val="0"/>
          <c:showBubbleSize val="0"/>
        </c:dLbls>
        <c:marker val="1"/>
        <c:smooth val="0"/>
        <c:axId val="1797934400"/>
        <c:axId val="2082292720"/>
      </c:lineChart>
      <c:catAx>
        <c:axId val="1797934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2292720"/>
        <c:crosses val="autoZero"/>
        <c:auto val="1"/>
        <c:lblAlgn val="ctr"/>
        <c:lblOffset val="100"/>
        <c:noMultiLvlLbl val="0"/>
      </c:catAx>
      <c:valAx>
        <c:axId val="20822927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934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PIT Top Rates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'[Personal Income Tax analysis by countries 12.04.2017.v2.xlsx]Highest bracket'!$N$1:$U$1</c:f>
              <c:strCache>
                <c:ptCount val="8"/>
                <c:pt idx="0">
                  <c:v>Brazil</c:v>
                </c:pt>
                <c:pt idx="1">
                  <c:v>China</c:v>
                </c:pt>
                <c:pt idx="2">
                  <c:v>Germany</c:v>
                </c:pt>
                <c:pt idx="3">
                  <c:v>India</c:v>
                </c:pt>
                <c:pt idx="4">
                  <c:v>Mexico</c:v>
                </c:pt>
                <c:pt idx="5">
                  <c:v>UK</c:v>
                </c:pt>
                <c:pt idx="6">
                  <c:v>USA</c:v>
                </c:pt>
                <c:pt idx="7">
                  <c:v>Turkey</c:v>
                </c:pt>
              </c:strCache>
            </c:strRef>
          </c:cat>
          <c:val>
            <c:numRef>
              <c:f>'[Personal Income Tax analysis by countries 12.04.2017.v2.xlsx]Highest bracket'!$N$2:$U$2</c:f>
              <c:numCache>
                <c:formatCode>General</c:formatCode>
                <c:ptCount val="8"/>
                <c:pt idx="0">
                  <c:v>27.5</c:v>
                </c:pt>
                <c:pt idx="1">
                  <c:v>45</c:v>
                </c:pt>
                <c:pt idx="2">
                  <c:v>28.3</c:v>
                </c:pt>
                <c:pt idx="3">
                  <c:v>30</c:v>
                </c:pt>
                <c:pt idx="4">
                  <c:v>35</c:v>
                </c:pt>
                <c:pt idx="5">
                  <c:v>45</c:v>
                </c:pt>
                <c:pt idx="6">
                  <c:v>39.6</c:v>
                </c:pt>
                <c:pt idx="7">
                  <c:v>35</c:v>
                </c:pt>
              </c:numCache>
            </c:numRef>
          </c:val>
          <c:extLst>
            <c:ext xmlns:c16="http://schemas.microsoft.com/office/drawing/2014/chart" uri="{C3380CC4-5D6E-409C-BE32-E72D297353CC}">
              <c16:uniqueId val="{00000000-90B5-4A4A-9E0B-A088AE47062A}"/>
            </c:ext>
          </c:extLst>
        </c:ser>
        <c:dLbls>
          <c:showLegendKey val="0"/>
          <c:showVal val="0"/>
          <c:showCatName val="0"/>
          <c:showSerName val="0"/>
          <c:showPercent val="0"/>
          <c:showBubbleSize val="0"/>
        </c:dLbls>
        <c:gapWidth val="219"/>
        <c:overlap val="-27"/>
        <c:axId val="1574928799"/>
        <c:axId val="1574733679"/>
      </c:barChart>
      <c:catAx>
        <c:axId val="1574928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733679"/>
        <c:crosses val="autoZero"/>
        <c:auto val="1"/>
        <c:lblAlgn val="ctr"/>
        <c:lblOffset val="100"/>
        <c:noMultiLvlLbl val="0"/>
      </c:catAx>
      <c:valAx>
        <c:axId val="1574733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9287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'[Personal Income Tax analysis by countries 12.04.2017.v2.xlsx]Highest bracket'!$A$2</c:f>
              <c:strCache>
                <c:ptCount val="1"/>
                <c:pt idx="0">
                  <c:v>PIT highest bracket kicks in - USD</c:v>
                </c:pt>
              </c:strCache>
            </c:strRef>
          </c:tx>
          <c:spPr>
            <a:solidFill>
              <a:schemeClr val="accent1"/>
            </a:solidFill>
            <a:ln>
              <a:noFill/>
            </a:ln>
            <a:effectLst/>
          </c:spPr>
          <c:invertIfNegative val="0"/>
          <c:cat>
            <c:strRef>
              <c:f>'[Personal Income Tax analysis by countries 12.04.2017.v2.xlsx]Highest bracket'!$B$1:$I$1</c:f>
              <c:strCache>
                <c:ptCount val="8"/>
                <c:pt idx="0">
                  <c:v>Brazil 27.5</c:v>
                </c:pt>
                <c:pt idx="1">
                  <c:v>China 45</c:v>
                </c:pt>
                <c:pt idx="2">
                  <c:v>Germany 28.3</c:v>
                </c:pt>
                <c:pt idx="3">
                  <c:v>India 30</c:v>
                </c:pt>
                <c:pt idx="4">
                  <c:v>Mexico 35</c:v>
                </c:pt>
                <c:pt idx="5">
                  <c:v>UK 45</c:v>
                </c:pt>
                <c:pt idx="6">
                  <c:v>USA 39.6</c:v>
                </c:pt>
                <c:pt idx="7">
                  <c:v>Turkey 35</c:v>
                </c:pt>
              </c:strCache>
            </c:strRef>
          </c:cat>
          <c:val>
            <c:numRef>
              <c:f>'[Personal Income Tax analysis by countries 12.04.2017.v2.xlsx]Highest bracket'!$B$2:$I$2</c:f>
              <c:numCache>
                <c:formatCode>General</c:formatCode>
                <c:ptCount val="8"/>
                <c:pt idx="0">
                  <c:v>1440</c:v>
                </c:pt>
                <c:pt idx="1">
                  <c:v>12100</c:v>
                </c:pt>
                <c:pt idx="2">
                  <c:v>142177</c:v>
                </c:pt>
                <c:pt idx="3">
                  <c:v>15530</c:v>
                </c:pt>
                <c:pt idx="4">
                  <c:v>13475</c:v>
                </c:pt>
                <c:pt idx="5">
                  <c:v>201161</c:v>
                </c:pt>
                <c:pt idx="6">
                  <c:v>418400</c:v>
                </c:pt>
                <c:pt idx="7">
                  <c:v>26750</c:v>
                </c:pt>
              </c:numCache>
            </c:numRef>
          </c:val>
          <c:extLst>
            <c:ext xmlns:c16="http://schemas.microsoft.com/office/drawing/2014/chart" uri="{C3380CC4-5D6E-409C-BE32-E72D297353CC}">
              <c16:uniqueId val="{00000000-1C85-495E-BE8F-AE06E2359ACB}"/>
            </c:ext>
          </c:extLst>
        </c:ser>
        <c:dLbls>
          <c:showLegendKey val="0"/>
          <c:showVal val="0"/>
          <c:showCatName val="0"/>
          <c:showSerName val="0"/>
          <c:showPercent val="0"/>
          <c:showBubbleSize val="0"/>
        </c:dLbls>
        <c:gapWidth val="219"/>
        <c:overlap val="-27"/>
        <c:axId val="1620461823"/>
        <c:axId val="1620573039"/>
      </c:barChart>
      <c:catAx>
        <c:axId val="162046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0573039"/>
        <c:crosses val="autoZero"/>
        <c:auto val="1"/>
        <c:lblAlgn val="ctr"/>
        <c:lblOffset val="100"/>
        <c:noMultiLvlLbl val="0"/>
      </c:catAx>
      <c:valAx>
        <c:axId val="1620573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04618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a:t>PIT highest bracket kicks in - times PCY</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'[Personal Income Tax analysis by countries 12.04.2017.v2.xlsx]Highest bracket'!$A$3</c:f>
              <c:strCache>
                <c:ptCount val="1"/>
                <c:pt idx="0">
                  <c:v>in X PCY</c:v>
                </c:pt>
              </c:strCache>
            </c:strRef>
          </c:tx>
          <c:spPr>
            <a:solidFill>
              <a:schemeClr val="accent1"/>
            </a:solidFill>
            <a:ln>
              <a:noFill/>
            </a:ln>
            <a:effectLst/>
          </c:spPr>
          <c:invertIfNegative val="0"/>
          <c:cat>
            <c:strRef>
              <c:f>'[Personal Income Tax analysis by countries 12.04.2017.v2.xlsx]Highest bracket'!$B$1:$I$1</c:f>
              <c:strCache>
                <c:ptCount val="8"/>
                <c:pt idx="0">
                  <c:v>Brazil 27.5</c:v>
                </c:pt>
                <c:pt idx="1">
                  <c:v>China 45</c:v>
                </c:pt>
                <c:pt idx="2">
                  <c:v>Germany 28.3</c:v>
                </c:pt>
                <c:pt idx="3">
                  <c:v>India 30</c:v>
                </c:pt>
                <c:pt idx="4">
                  <c:v>Mexico 35</c:v>
                </c:pt>
                <c:pt idx="5">
                  <c:v>UK 45</c:v>
                </c:pt>
                <c:pt idx="6">
                  <c:v>USA 39.6</c:v>
                </c:pt>
                <c:pt idx="7">
                  <c:v>Turkey 35</c:v>
                </c:pt>
              </c:strCache>
            </c:strRef>
          </c:cat>
          <c:val>
            <c:numRef>
              <c:f>'[Personal Income Tax analysis by countries 12.04.2017.v2.xlsx]Highest bracket'!$B$3:$I$3</c:f>
              <c:numCache>
                <c:formatCode>_(* #,##0.00_);_(* \(#,##0.00\);_(* "-"??_);_(@_)</c:formatCode>
                <c:ptCount val="8"/>
                <c:pt idx="0">
                  <c:v>0.16647398843930636</c:v>
                </c:pt>
                <c:pt idx="1">
                  <c:v>1.4892307692307691</c:v>
                </c:pt>
                <c:pt idx="2">
                  <c:v>3.3903328882106067</c:v>
                </c:pt>
                <c:pt idx="3">
                  <c:v>9.0871854885898191</c:v>
                </c:pt>
                <c:pt idx="4">
                  <c:v>1.6430923058163638</c:v>
                </c:pt>
                <c:pt idx="5">
                  <c:v>5.0416290726817046</c:v>
                </c:pt>
                <c:pt idx="6">
                  <c:v>7.2807002279569142</c:v>
                </c:pt>
                <c:pt idx="7">
                  <c:v>2.5</c:v>
                </c:pt>
              </c:numCache>
            </c:numRef>
          </c:val>
          <c:extLst>
            <c:ext xmlns:c16="http://schemas.microsoft.com/office/drawing/2014/chart" uri="{C3380CC4-5D6E-409C-BE32-E72D297353CC}">
              <c16:uniqueId val="{00000000-4415-49EA-ADFA-23E89A95CA78}"/>
            </c:ext>
          </c:extLst>
        </c:ser>
        <c:dLbls>
          <c:showLegendKey val="0"/>
          <c:showVal val="0"/>
          <c:showCatName val="0"/>
          <c:showSerName val="0"/>
          <c:showPercent val="0"/>
          <c:showBubbleSize val="0"/>
        </c:dLbls>
        <c:gapWidth val="219"/>
        <c:overlap val="-27"/>
        <c:axId val="1615959615"/>
        <c:axId val="1623473871"/>
      </c:barChart>
      <c:catAx>
        <c:axId val="1615959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23473871"/>
        <c:crosses val="autoZero"/>
        <c:auto val="1"/>
        <c:lblAlgn val="ctr"/>
        <c:lblOffset val="100"/>
        <c:noMultiLvlLbl val="0"/>
      </c:catAx>
      <c:valAx>
        <c:axId val="16234738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159596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'Excl $0'!$C$1</c:f>
              <c:strCache>
                <c:ptCount val="1"/>
                <c:pt idx="0">
                  <c:v>Tax revenue per capita</c:v>
                </c:pt>
              </c:strCache>
            </c:strRef>
          </c:tx>
          <c:spPr>
            <a:solidFill>
              <a:schemeClr val="accent1"/>
            </a:solidFill>
            <a:ln>
              <a:noFill/>
            </a:ln>
            <a:effectLst/>
          </c:spPr>
          <c:invertIfNegative val="0"/>
          <c:cat>
            <c:strRef>
              <c:f>'Excl $0'!$B$2:$B$181</c:f>
              <c:strCache>
                <c:ptCount val="180"/>
                <c:pt idx="0">
                  <c:v>Luxembourg</c:v>
                </c:pt>
                <c:pt idx="1">
                  <c:v>Norway</c:v>
                </c:pt>
                <c:pt idx="2">
                  <c:v>Sweden</c:v>
                </c:pt>
                <c:pt idx="3">
                  <c:v>Denmark</c:v>
                </c:pt>
                <c:pt idx="4">
                  <c:v>Belgium</c:v>
                </c:pt>
                <c:pt idx="5">
                  <c:v>Austria</c:v>
                </c:pt>
                <c:pt idx="6">
                  <c:v>Iceland</c:v>
                </c:pt>
                <c:pt idx="7">
                  <c:v>Netherlands</c:v>
                </c:pt>
                <c:pt idx="8">
                  <c:v>Finland</c:v>
                </c:pt>
                <c:pt idx="9">
                  <c:v>France</c:v>
                </c:pt>
                <c:pt idx="10">
                  <c:v>Ireland</c:v>
                </c:pt>
                <c:pt idx="11">
                  <c:v>Germany</c:v>
                </c:pt>
                <c:pt idx="12">
                  <c:v>United Kingdom</c:v>
                </c:pt>
                <c:pt idx="13">
                  <c:v>United States</c:v>
                </c:pt>
                <c:pt idx="14">
                  <c:v>Italy</c:v>
                </c:pt>
                <c:pt idx="15">
                  <c:v>Canada</c:v>
                </c:pt>
                <c:pt idx="16">
                  <c:v>Spain</c:v>
                </c:pt>
                <c:pt idx="17">
                  <c:v>Switzerland</c:v>
                </c:pt>
                <c:pt idx="18">
                  <c:v>Australia</c:v>
                </c:pt>
                <c:pt idx="19">
                  <c:v>Slovenia</c:v>
                </c:pt>
                <c:pt idx="20">
                  <c:v>Greece</c:v>
                </c:pt>
                <c:pt idx="21">
                  <c:v>Israel</c:v>
                </c:pt>
                <c:pt idx="22">
                  <c:v>New Zealand</c:v>
                </c:pt>
                <c:pt idx="23">
                  <c:v>Czech Republic</c:v>
                </c:pt>
                <c:pt idx="24">
                  <c:v>Japan</c:v>
                </c:pt>
                <c:pt idx="25">
                  <c:v>Malta</c:v>
                </c:pt>
                <c:pt idx="26">
                  <c:v>Portugal</c:v>
                </c:pt>
                <c:pt idx="27">
                  <c:v>Cyprus</c:v>
                </c:pt>
                <c:pt idx="28">
                  <c:v>Korea, South</c:v>
                </c:pt>
                <c:pt idx="29">
                  <c:v>Hungary</c:v>
                </c:pt>
                <c:pt idx="30">
                  <c:v>Singapore</c:v>
                </c:pt>
                <c:pt idx="31">
                  <c:v>Trinidad and Tobago</c:v>
                </c:pt>
                <c:pt idx="32">
                  <c:v>Slovakia</c:v>
                </c:pt>
                <c:pt idx="33">
                  <c:v>Seychelles</c:v>
                </c:pt>
                <c:pt idx="34">
                  <c:v>Barbados</c:v>
                </c:pt>
                <c:pt idx="35">
                  <c:v>Macau</c:v>
                </c:pt>
                <c:pt idx="36">
                  <c:v>Poland</c:v>
                </c:pt>
                <c:pt idx="37">
                  <c:v>Estonia</c:v>
                </c:pt>
                <c:pt idx="38">
                  <c:v>Russia</c:v>
                </c:pt>
                <c:pt idx="39">
                  <c:v>Bahamas, The</c:v>
                </c:pt>
                <c:pt idx="40">
                  <c:v>Hong Kong</c:v>
                </c:pt>
                <c:pt idx="41">
                  <c:v>Kiribati</c:v>
                </c:pt>
                <c:pt idx="42">
                  <c:v>St. Vincent &amp; G</c:v>
                </c:pt>
                <c:pt idx="43">
                  <c:v>Croatia</c:v>
                </c:pt>
                <c:pt idx="44">
                  <c:v>Latvia</c:v>
                </c:pt>
                <c:pt idx="45">
                  <c:v>Cuba</c:v>
                </c:pt>
                <c:pt idx="46">
                  <c:v>Bulgaria</c:v>
                </c:pt>
                <c:pt idx="47">
                  <c:v>Botswana</c:v>
                </c:pt>
                <c:pt idx="48">
                  <c:v>Brazil</c:v>
                </c:pt>
                <c:pt idx="49">
                  <c:v>Taiwan</c:v>
                </c:pt>
                <c:pt idx="50">
                  <c:v>Turkey</c:v>
                </c:pt>
                <c:pt idx="51">
                  <c:v>Serbia</c:v>
                </c:pt>
                <c:pt idx="52">
                  <c:v>Venezuela</c:v>
                </c:pt>
                <c:pt idx="53">
                  <c:v>Romania</c:v>
                </c:pt>
                <c:pt idx="54">
                  <c:v>Argentina</c:v>
                </c:pt>
                <c:pt idx="55">
                  <c:v>Lithuania</c:v>
                </c:pt>
                <c:pt idx="56">
                  <c:v>Dominica</c:v>
                </c:pt>
                <c:pt idx="57">
                  <c:v>Kazakhstan</c:v>
                </c:pt>
                <c:pt idx="58">
                  <c:v>Uruguay</c:v>
                </c:pt>
                <c:pt idx="59">
                  <c:v>Belarus</c:v>
                </c:pt>
                <c:pt idx="60">
                  <c:v>Montenegro</c:v>
                </c:pt>
                <c:pt idx="61">
                  <c:v>South Africa</c:v>
                </c:pt>
                <c:pt idx="62">
                  <c:v>Qatar</c:v>
                </c:pt>
                <c:pt idx="63">
                  <c:v>Macedonia</c:v>
                </c:pt>
                <c:pt idx="64">
                  <c:v>Timor-Leste</c:v>
                </c:pt>
                <c:pt idx="65">
                  <c:v>Bosnia and Herzegovina</c:v>
                </c:pt>
                <c:pt idx="66">
                  <c:v>Saint Lucia</c:v>
                </c:pt>
                <c:pt idx="67">
                  <c:v>Chile</c:v>
                </c:pt>
                <c:pt idx="68">
                  <c:v>Ukraine</c:v>
                </c:pt>
                <c:pt idx="69">
                  <c:v>Malaysia</c:v>
                </c:pt>
                <c:pt idx="70">
                  <c:v>Jamaica</c:v>
                </c:pt>
                <c:pt idx="71">
                  <c:v>Mauritius</c:v>
                </c:pt>
                <c:pt idx="72">
                  <c:v>Colombia</c:v>
                </c:pt>
                <c:pt idx="73">
                  <c:v>Suriname</c:v>
                </c:pt>
                <c:pt idx="74">
                  <c:v>Namibia</c:v>
                </c:pt>
                <c:pt idx="75">
                  <c:v>Belize</c:v>
                </c:pt>
                <c:pt idx="76">
                  <c:v>Azerbaijan</c:v>
                </c:pt>
                <c:pt idx="77">
                  <c:v>Swaziland</c:v>
                </c:pt>
                <c:pt idx="78">
                  <c:v>Lebanon</c:v>
                </c:pt>
                <c:pt idx="79">
                  <c:v>Costa Rica</c:v>
                </c:pt>
                <c:pt idx="80">
                  <c:v>Albania</c:v>
                </c:pt>
                <c:pt idx="81">
                  <c:v>Gabon</c:v>
                </c:pt>
                <c:pt idx="82">
                  <c:v>Thailand</c:v>
                </c:pt>
                <c:pt idx="83">
                  <c:v>Turkmenistan</c:v>
                </c:pt>
                <c:pt idx="84">
                  <c:v>Peru</c:v>
                </c:pt>
                <c:pt idx="85">
                  <c:v>Mexico</c:v>
                </c:pt>
                <c:pt idx="86">
                  <c:v>Panama</c:v>
                </c:pt>
                <c:pt idx="87">
                  <c:v>Guyana</c:v>
                </c:pt>
                <c:pt idx="88">
                  <c:v>Bolivia</c:v>
                </c:pt>
                <c:pt idx="89">
                  <c:v>Tonga</c:v>
                </c:pt>
                <c:pt idx="90">
                  <c:v>Dominican Republic</c:v>
                </c:pt>
                <c:pt idx="91">
                  <c:v>Samoa</c:v>
                </c:pt>
                <c:pt idx="92">
                  <c:v>Tunisia</c:v>
                </c:pt>
                <c:pt idx="93">
                  <c:v>Mongolia</c:v>
                </c:pt>
                <c:pt idx="94">
                  <c:v>Jordan</c:v>
                </c:pt>
                <c:pt idx="95">
                  <c:v>China, People's Republic of</c:v>
                </c:pt>
                <c:pt idx="96">
                  <c:v>Saudi Arabia</c:v>
                </c:pt>
                <c:pt idx="97">
                  <c:v>Morocco</c:v>
                </c:pt>
                <c:pt idx="98">
                  <c:v>Georgia</c:v>
                </c:pt>
                <c:pt idx="99">
                  <c:v>Ecuador</c:v>
                </c:pt>
                <c:pt idx="100">
                  <c:v>Egypt</c:v>
                </c:pt>
                <c:pt idx="101">
                  <c:v>Iran</c:v>
                </c:pt>
                <c:pt idx="102">
                  <c:v>Bahrain</c:v>
                </c:pt>
                <c:pt idx="103">
                  <c:v>Cape Verde</c:v>
                </c:pt>
                <c:pt idx="104">
                  <c:v>Maldives</c:v>
                </c:pt>
                <c:pt idx="105">
                  <c:v>Vanuatu</c:v>
                </c:pt>
                <c:pt idx="106">
                  <c:v>Kuwait</c:v>
                </c:pt>
                <c:pt idx="107">
                  <c:v>Armenia</c:v>
                </c:pt>
                <c:pt idx="108">
                  <c:v>Fiji</c:v>
                </c:pt>
                <c:pt idx="109">
                  <c:v>Moldova</c:v>
                </c:pt>
                <c:pt idx="110">
                  <c:v>El Salvador</c:v>
                </c:pt>
                <c:pt idx="111">
                  <c:v>Sri Lanka</c:v>
                </c:pt>
                <c:pt idx="112">
                  <c:v>Bhutan</c:v>
                </c:pt>
                <c:pt idx="113">
                  <c:v>Honduras</c:v>
                </c:pt>
                <c:pt idx="114">
                  <c:v>Lesotho</c:v>
                </c:pt>
                <c:pt idx="115">
                  <c:v>Solomon Islands</c:v>
                </c:pt>
                <c:pt idx="116">
                  <c:v>Guatemala</c:v>
                </c:pt>
                <c:pt idx="117">
                  <c:v>Equatorial Guinea</c:v>
                </c:pt>
                <c:pt idx="118">
                  <c:v>Uzbekistan</c:v>
                </c:pt>
                <c:pt idx="119">
                  <c:v>United Arab Emirates</c:v>
                </c:pt>
                <c:pt idx="120">
                  <c:v>Papua New Guinea</c:v>
                </c:pt>
                <c:pt idx="121">
                  <c:v>Djibouti</c:v>
                </c:pt>
                <c:pt idx="122">
                  <c:v>India</c:v>
                </c:pt>
                <c:pt idx="123">
                  <c:v>Algeria</c:v>
                </c:pt>
                <c:pt idx="124">
                  <c:v>Syria</c:v>
                </c:pt>
                <c:pt idx="125">
                  <c:v>Angola</c:v>
                </c:pt>
                <c:pt idx="126">
                  <c:v>Nicaragua</c:v>
                </c:pt>
                <c:pt idx="127">
                  <c:v>Paraguay</c:v>
                </c:pt>
                <c:pt idx="128">
                  <c:v>Philippines</c:v>
                </c:pt>
                <c:pt idx="129">
                  <c:v>Kyrgyzstan</c:v>
                </c:pt>
                <c:pt idx="130">
                  <c:v>Indonesia</c:v>
                </c:pt>
                <c:pt idx="131">
                  <c:v>Cameroon</c:v>
                </c:pt>
                <c:pt idx="132">
                  <c:v>Oman</c:v>
                </c:pt>
                <c:pt idx="133">
                  <c:v>Vietnam</c:v>
                </c:pt>
                <c:pt idx="134">
                  <c:v>Libya</c:v>
                </c:pt>
                <c:pt idx="135">
                  <c:v>Senegal</c:v>
                </c:pt>
                <c:pt idx="136">
                  <c:v>Mauritania</c:v>
                </c:pt>
                <c:pt idx="137">
                  <c:v>Ghana</c:v>
                </c:pt>
                <c:pt idx="138">
                  <c:v>Faroe Islands</c:v>
                </c:pt>
                <c:pt idx="139">
                  <c:v>Tajikistan</c:v>
                </c:pt>
                <c:pt idx="140">
                  <c:v>Kenya</c:v>
                </c:pt>
                <c:pt idx="141">
                  <c:v>Pakistan</c:v>
                </c:pt>
                <c:pt idx="142">
                  <c:v>Micronesia</c:v>
                </c:pt>
                <c:pt idx="143">
                  <c:v>CÃ´te d'Ivoire</c:v>
                </c:pt>
                <c:pt idx="144">
                  <c:v>Republic of the Congo</c:v>
                </c:pt>
                <c:pt idx="145">
                  <c:v>Gambia, The</c:v>
                </c:pt>
                <c:pt idx="146">
                  <c:v>SÃ£o TomÃ© and PrÃ­ncipe</c:v>
                </c:pt>
                <c:pt idx="147">
                  <c:v>Zambia</c:v>
                </c:pt>
                <c:pt idx="148">
                  <c:v>Benin</c:v>
                </c:pt>
                <c:pt idx="149">
                  <c:v>Laos</c:v>
                </c:pt>
                <c:pt idx="150">
                  <c:v>Malawi</c:v>
                </c:pt>
                <c:pt idx="151">
                  <c:v>Yemen</c:v>
                </c:pt>
                <c:pt idx="152">
                  <c:v>Mali</c:v>
                </c:pt>
                <c:pt idx="153">
                  <c:v>Tanzania</c:v>
                </c:pt>
                <c:pt idx="154">
                  <c:v>Uganda</c:v>
                </c:pt>
                <c:pt idx="155">
                  <c:v>Cambodia</c:v>
                </c:pt>
                <c:pt idx="156">
                  <c:v>Nigeria</c:v>
                </c:pt>
                <c:pt idx="157">
                  <c:v>Sudan</c:v>
                </c:pt>
                <c:pt idx="158">
                  <c:v>Rwanda</c:v>
                </c:pt>
                <c:pt idx="159">
                  <c:v>Togo</c:v>
                </c:pt>
                <c:pt idx="160">
                  <c:v>Burkina Faso</c:v>
                </c:pt>
                <c:pt idx="161">
                  <c:v>Bangladesh</c:v>
                </c:pt>
                <c:pt idx="162">
                  <c:v>Nepal</c:v>
                </c:pt>
                <c:pt idx="163">
                  <c:v>Haiti</c:v>
                </c:pt>
                <c:pt idx="164">
                  <c:v>Mozambique</c:v>
                </c:pt>
                <c:pt idx="165">
                  <c:v>Comoros</c:v>
                </c:pt>
                <c:pt idx="166">
                  <c:v>Madagascar</c:v>
                </c:pt>
                <c:pt idx="167">
                  <c:v>Ethiopia</c:v>
                </c:pt>
                <c:pt idx="168">
                  <c:v>Zimbabwe</c:v>
                </c:pt>
                <c:pt idx="169">
                  <c:v>Sierra Leone</c:v>
                </c:pt>
                <c:pt idx="170">
                  <c:v>Guinea</c:v>
                </c:pt>
                <c:pt idx="171">
                  <c:v>Niger</c:v>
                </c:pt>
                <c:pt idx="172">
                  <c:v>Guinea-Bissau</c:v>
                </c:pt>
                <c:pt idx="173">
                  <c:v>Liberia</c:v>
                </c:pt>
                <c:pt idx="174">
                  <c:v>Chad</c:v>
                </c:pt>
                <c:pt idx="175">
                  <c:v>Burma</c:v>
                </c:pt>
                <c:pt idx="176">
                  <c:v>Central African Republic</c:v>
                </c:pt>
                <c:pt idx="177">
                  <c:v>Burundi</c:v>
                </c:pt>
                <c:pt idx="178">
                  <c:v>Afghanistan</c:v>
                </c:pt>
                <c:pt idx="179">
                  <c:v>Democratic Republic of the Congo</c:v>
                </c:pt>
              </c:strCache>
            </c:strRef>
          </c:cat>
          <c:val>
            <c:numRef>
              <c:f>'Excl $0'!$C$2:$C$181</c:f>
              <c:numCache>
                <c:formatCode>0</c:formatCode>
                <c:ptCount val="180"/>
                <c:pt idx="0">
                  <c:v>28246.400000000001</c:v>
                </c:pt>
                <c:pt idx="1">
                  <c:v>25854.799999999999</c:v>
                </c:pt>
                <c:pt idx="2">
                  <c:v>18289.599999999999</c:v>
                </c:pt>
                <c:pt idx="3">
                  <c:v>18100</c:v>
                </c:pt>
                <c:pt idx="4">
                  <c:v>17128.8</c:v>
                </c:pt>
                <c:pt idx="5">
                  <c:v>17099.599999999999</c:v>
                </c:pt>
                <c:pt idx="6">
                  <c:v>16079.2</c:v>
                </c:pt>
                <c:pt idx="7">
                  <c:v>15405</c:v>
                </c:pt>
                <c:pt idx="8">
                  <c:v>15216.4</c:v>
                </c:pt>
                <c:pt idx="9">
                  <c:v>15120.8</c:v>
                </c:pt>
                <c:pt idx="10">
                  <c:v>14348</c:v>
                </c:pt>
                <c:pt idx="11">
                  <c:v>13885.2</c:v>
                </c:pt>
                <c:pt idx="12">
                  <c:v>13806</c:v>
                </c:pt>
                <c:pt idx="13">
                  <c:v>13084.8</c:v>
                </c:pt>
                <c:pt idx="14">
                  <c:v>12865.2</c:v>
                </c:pt>
                <c:pt idx="15">
                  <c:v>12825.6</c:v>
                </c:pt>
                <c:pt idx="16">
                  <c:v>12570.1</c:v>
                </c:pt>
                <c:pt idx="17">
                  <c:v>12521.6</c:v>
                </c:pt>
                <c:pt idx="18">
                  <c:v>11742.5</c:v>
                </c:pt>
                <c:pt idx="19">
                  <c:v>11082.6</c:v>
                </c:pt>
                <c:pt idx="20">
                  <c:v>10753.5</c:v>
                </c:pt>
                <c:pt idx="21">
                  <c:v>10451.200000000001</c:v>
                </c:pt>
                <c:pt idx="22">
                  <c:v>10110.5</c:v>
                </c:pt>
                <c:pt idx="23">
                  <c:v>9111.2999999999993</c:v>
                </c:pt>
                <c:pt idx="24">
                  <c:v>8932.4</c:v>
                </c:pt>
                <c:pt idx="25">
                  <c:v>8377.6</c:v>
                </c:pt>
                <c:pt idx="26">
                  <c:v>8029</c:v>
                </c:pt>
                <c:pt idx="27">
                  <c:v>7759.2</c:v>
                </c:pt>
                <c:pt idx="28">
                  <c:v>7423.6</c:v>
                </c:pt>
                <c:pt idx="29">
                  <c:v>7012.4</c:v>
                </c:pt>
                <c:pt idx="30">
                  <c:v>6539</c:v>
                </c:pt>
                <c:pt idx="31">
                  <c:v>6524</c:v>
                </c:pt>
                <c:pt idx="32">
                  <c:v>6224.5</c:v>
                </c:pt>
                <c:pt idx="33">
                  <c:v>6208</c:v>
                </c:pt>
                <c:pt idx="34">
                  <c:v>6031</c:v>
                </c:pt>
                <c:pt idx="35">
                  <c:v>6030</c:v>
                </c:pt>
                <c:pt idx="36">
                  <c:v>6016.4</c:v>
                </c:pt>
                <c:pt idx="37">
                  <c:v>5846.8</c:v>
                </c:pt>
                <c:pt idx="38">
                  <c:v>5608.8</c:v>
                </c:pt>
                <c:pt idx="39">
                  <c:v>5572.6</c:v>
                </c:pt>
                <c:pt idx="40">
                  <c:v>5465.6</c:v>
                </c:pt>
                <c:pt idx="41">
                  <c:v>4854.8</c:v>
                </c:pt>
                <c:pt idx="42">
                  <c:v>4796.5</c:v>
                </c:pt>
                <c:pt idx="43">
                  <c:v>4681.6000000000004</c:v>
                </c:pt>
                <c:pt idx="44">
                  <c:v>4408</c:v>
                </c:pt>
                <c:pt idx="45">
                  <c:v>4345.6000000000004</c:v>
                </c:pt>
                <c:pt idx="46">
                  <c:v>4334.3999999999996</c:v>
                </c:pt>
                <c:pt idx="47">
                  <c:v>4259.2</c:v>
                </c:pt>
                <c:pt idx="48">
                  <c:v>3957.6</c:v>
                </c:pt>
                <c:pt idx="49">
                  <c:v>3744.8</c:v>
                </c:pt>
                <c:pt idx="50">
                  <c:v>3640</c:v>
                </c:pt>
                <c:pt idx="51">
                  <c:v>3546.4</c:v>
                </c:pt>
                <c:pt idx="52">
                  <c:v>3300</c:v>
                </c:pt>
                <c:pt idx="53">
                  <c:v>3231.5</c:v>
                </c:pt>
                <c:pt idx="54">
                  <c:v>3160.2</c:v>
                </c:pt>
                <c:pt idx="55">
                  <c:v>3135</c:v>
                </c:pt>
                <c:pt idx="56">
                  <c:v>3090.6</c:v>
                </c:pt>
                <c:pt idx="57">
                  <c:v>3055.2</c:v>
                </c:pt>
                <c:pt idx="58">
                  <c:v>2910.6</c:v>
                </c:pt>
                <c:pt idx="59">
                  <c:v>2807.2</c:v>
                </c:pt>
                <c:pt idx="60">
                  <c:v>2744</c:v>
                </c:pt>
                <c:pt idx="61">
                  <c:v>2690</c:v>
                </c:pt>
                <c:pt idx="62">
                  <c:v>2670.8</c:v>
                </c:pt>
                <c:pt idx="63">
                  <c:v>2637</c:v>
                </c:pt>
                <c:pt idx="64">
                  <c:v>2632.8</c:v>
                </c:pt>
                <c:pt idx="65">
                  <c:v>2595.6</c:v>
                </c:pt>
                <c:pt idx="66">
                  <c:v>2517.9</c:v>
                </c:pt>
                <c:pt idx="67">
                  <c:v>2513.6999999999998</c:v>
                </c:pt>
                <c:pt idx="68">
                  <c:v>2438.4</c:v>
                </c:pt>
                <c:pt idx="69">
                  <c:v>2278.5</c:v>
                </c:pt>
                <c:pt idx="70">
                  <c:v>2257.6</c:v>
                </c:pt>
                <c:pt idx="71">
                  <c:v>2244.4</c:v>
                </c:pt>
                <c:pt idx="72">
                  <c:v>2116</c:v>
                </c:pt>
                <c:pt idx="73">
                  <c:v>1944.8</c:v>
                </c:pt>
                <c:pt idx="74">
                  <c:v>1843.2</c:v>
                </c:pt>
                <c:pt idx="75">
                  <c:v>1771.2</c:v>
                </c:pt>
                <c:pt idx="76">
                  <c:v>1762.2</c:v>
                </c:pt>
                <c:pt idx="77">
                  <c:v>1751.2</c:v>
                </c:pt>
                <c:pt idx="78">
                  <c:v>1656</c:v>
                </c:pt>
                <c:pt idx="79">
                  <c:v>1582</c:v>
                </c:pt>
                <c:pt idx="80">
                  <c:v>1419.8</c:v>
                </c:pt>
                <c:pt idx="81">
                  <c:v>1411.1</c:v>
                </c:pt>
                <c:pt idx="82">
                  <c:v>1377</c:v>
                </c:pt>
                <c:pt idx="83">
                  <c:v>1353.4</c:v>
                </c:pt>
                <c:pt idx="84">
                  <c:v>1298.5999999999999</c:v>
                </c:pt>
                <c:pt idx="85">
                  <c:v>1280.4000000000001</c:v>
                </c:pt>
                <c:pt idx="86">
                  <c:v>1261.4000000000001</c:v>
                </c:pt>
                <c:pt idx="87">
                  <c:v>1244.0999999999999</c:v>
                </c:pt>
                <c:pt idx="88">
                  <c:v>1242</c:v>
                </c:pt>
                <c:pt idx="89">
                  <c:v>1242</c:v>
                </c:pt>
                <c:pt idx="90">
                  <c:v>1230</c:v>
                </c:pt>
                <c:pt idx="91">
                  <c:v>1198.5</c:v>
                </c:pt>
                <c:pt idx="92">
                  <c:v>1192</c:v>
                </c:pt>
                <c:pt idx="93">
                  <c:v>1149.2</c:v>
                </c:pt>
                <c:pt idx="94">
                  <c:v>1118.3</c:v>
                </c:pt>
                <c:pt idx="95">
                  <c:v>1105</c:v>
                </c:pt>
                <c:pt idx="96">
                  <c:v>1075.9000000000001</c:v>
                </c:pt>
                <c:pt idx="97">
                  <c:v>1025.8</c:v>
                </c:pt>
                <c:pt idx="98">
                  <c:v>976.5</c:v>
                </c:pt>
                <c:pt idx="99">
                  <c:v>963.6</c:v>
                </c:pt>
                <c:pt idx="100">
                  <c:v>948</c:v>
                </c:pt>
                <c:pt idx="101">
                  <c:v>941.7</c:v>
                </c:pt>
                <c:pt idx="102">
                  <c:v>921.6</c:v>
                </c:pt>
                <c:pt idx="103">
                  <c:v>897</c:v>
                </c:pt>
                <c:pt idx="104">
                  <c:v>861</c:v>
                </c:pt>
                <c:pt idx="105">
                  <c:v>854.4</c:v>
                </c:pt>
                <c:pt idx="106">
                  <c:v>837</c:v>
                </c:pt>
                <c:pt idx="107">
                  <c:v>831.9</c:v>
                </c:pt>
                <c:pt idx="108">
                  <c:v>828.4</c:v>
                </c:pt>
                <c:pt idx="109">
                  <c:v>811.2</c:v>
                </c:pt>
                <c:pt idx="110">
                  <c:v>798</c:v>
                </c:pt>
                <c:pt idx="111">
                  <c:v>688.5</c:v>
                </c:pt>
                <c:pt idx="112">
                  <c:v>663.4</c:v>
                </c:pt>
                <c:pt idx="113">
                  <c:v>655.20000000000005</c:v>
                </c:pt>
                <c:pt idx="114">
                  <c:v>643.5</c:v>
                </c:pt>
                <c:pt idx="115">
                  <c:v>642.20000000000005</c:v>
                </c:pt>
                <c:pt idx="116">
                  <c:v>618.79999999999995</c:v>
                </c:pt>
                <c:pt idx="117">
                  <c:v>613.70000000000005</c:v>
                </c:pt>
                <c:pt idx="118">
                  <c:v>588</c:v>
                </c:pt>
                <c:pt idx="119">
                  <c:v>585.20000000000005</c:v>
                </c:pt>
                <c:pt idx="120">
                  <c:v>563.5</c:v>
                </c:pt>
                <c:pt idx="121">
                  <c:v>560</c:v>
                </c:pt>
                <c:pt idx="122">
                  <c:v>548.70000000000005</c:v>
                </c:pt>
                <c:pt idx="123">
                  <c:v>546.70000000000005</c:v>
                </c:pt>
                <c:pt idx="124">
                  <c:v>502.9</c:v>
                </c:pt>
                <c:pt idx="125">
                  <c:v>501.6</c:v>
                </c:pt>
                <c:pt idx="126">
                  <c:v>498.4</c:v>
                </c:pt>
                <c:pt idx="127">
                  <c:v>492</c:v>
                </c:pt>
                <c:pt idx="128">
                  <c:v>475.2</c:v>
                </c:pt>
                <c:pt idx="129">
                  <c:v>449.4</c:v>
                </c:pt>
                <c:pt idx="130">
                  <c:v>440</c:v>
                </c:pt>
                <c:pt idx="131">
                  <c:v>418.6</c:v>
                </c:pt>
                <c:pt idx="132">
                  <c:v>406</c:v>
                </c:pt>
                <c:pt idx="133">
                  <c:v>400.2</c:v>
                </c:pt>
                <c:pt idx="134">
                  <c:v>394.2</c:v>
                </c:pt>
                <c:pt idx="135">
                  <c:v>326.39999999999998</c:v>
                </c:pt>
                <c:pt idx="136">
                  <c:v>323.39999999999998</c:v>
                </c:pt>
                <c:pt idx="137">
                  <c:v>312</c:v>
                </c:pt>
                <c:pt idx="138">
                  <c:v>310</c:v>
                </c:pt>
                <c:pt idx="139">
                  <c:v>297</c:v>
                </c:pt>
                <c:pt idx="140">
                  <c:v>294.39999999999998</c:v>
                </c:pt>
                <c:pt idx="141">
                  <c:v>275.60000000000002</c:v>
                </c:pt>
                <c:pt idx="142">
                  <c:v>270.60000000000002</c:v>
                </c:pt>
                <c:pt idx="143">
                  <c:v>260.10000000000002</c:v>
                </c:pt>
                <c:pt idx="144">
                  <c:v>247.8</c:v>
                </c:pt>
                <c:pt idx="145">
                  <c:v>245.7</c:v>
                </c:pt>
                <c:pt idx="146">
                  <c:v>243.6</c:v>
                </c:pt>
                <c:pt idx="147">
                  <c:v>241.5</c:v>
                </c:pt>
                <c:pt idx="148">
                  <c:v>231</c:v>
                </c:pt>
                <c:pt idx="149">
                  <c:v>226.8</c:v>
                </c:pt>
                <c:pt idx="150">
                  <c:v>186.3</c:v>
                </c:pt>
                <c:pt idx="151">
                  <c:v>177.5</c:v>
                </c:pt>
                <c:pt idx="152">
                  <c:v>168.3</c:v>
                </c:pt>
                <c:pt idx="153">
                  <c:v>168</c:v>
                </c:pt>
                <c:pt idx="154">
                  <c:v>163.80000000000001</c:v>
                </c:pt>
                <c:pt idx="155">
                  <c:v>152</c:v>
                </c:pt>
                <c:pt idx="156">
                  <c:v>146.4</c:v>
                </c:pt>
                <c:pt idx="157">
                  <c:v>144.9</c:v>
                </c:pt>
                <c:pt idx="158">
                  <c:v>141</c:v>
                </c:pt>
                <c:pt idx="159">
                  <c:v>139.5</c:v>
                </c:pt>
                <c:pt idx="160">
                  <c:v>138</c:v>
                </c:pt>
                <c:pt idx="161">
                  <c:v>136</c:v>
                </c:pt>
                <c:pt idx="162">
                  <c:v>130.80000000000001</c:v>
                </c:pt>
                <c:pt idx="163">
                  <c:v>122.2</c:v>
                </c:pt>
                <c:pt idx="164">
                  <c:v>120.6</c:v>
                </c:pt>
                <c:pt idx="165">
                  <c:v>120</c:v>
                </c:pt>
                <c:pt idx="166">
                  <c:v>107</c:v>
                </c:pt>
                <c:pt idx="167">
                  <c:v>104.4</c:v>
                </c:pt>
                <c:pt idx="168">
                  <c:v>98.6</c:v>
                </c:pt>
                <c:pt idx="169">
                  <c:v>94.5</c:v>
                </c:pt>
                <c:pt idx="170">
                  <c:v>90.2</c:v>
                </c:pt>
                <c:pt idx="171">
                  <c:v>77</c:v>
                </c:pt>
                <c:pt idx="172">
                  <c:v>69</c:v>
                </c:pt>
                <c:pt idx="173">
                  <c:v>66</c:v>
                </c:pt>
                <c:pt idx="174">
                  <c:v>63</c:v>
                </c:pt>
                <c:pt idx="175">
                  <c:v>58.8</c:v>
                </c:pt>
                <c:pt idx="176">
                  <c:v>53.9</c:v>
                </c:pt>
                <c:pt idx="177">
                  <c:v>52.2</c:v>
                </c:pt>
                <c:pt idx="178">
                  <c:v>51.2</c:v>
                </c:pt>
                <c:pt idx="179">
                  <c:v>39.6</c:v>
                </c:pt>
              </c:numCache>
            </c:numRef>
          </c:val>
          <c:extLst>
            <c:ext xmlns:c16="http://schemas.microsoft.com/office/drawing/2014/chart" uri="{C3380CC4-5D6E-409C-BE32-E72D297353CC}">
              <c16:uniqueId val="{00000000-A89F-4D75-BE28-37728943DBF2}"/>
            </c:ext>
          </c:extLst>
        </c:ser>
        <c:dLbls>
          <c:showLegendKey val="0"/>
          <c:showVal val="0"/>
          <c:showCatName val="0"/>
          <c:showSerName val="0"/>
          <c:showPercent val="0"/>
          <c:showBubbleSize val="0"/>
        </c:dLbls>
        <c:gapWidth val="219"/>
        <c:overlap val="-27"/>
        <c:axId val="657191824"/>
        <c:axId val="657192216"/>
      </c:barChart>
      <c:catAx>
        <c:axId val="65719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657192216"/>
        <c:crosses val="autoZero"/>
        <c:auto val="1"/>
        <c:lblAlgn val="ctr"/>
        <c:lblOffset val="100"/>
        <c:noMultiLvlLbl val="0"/>
      </c:catAx>
      <c:valAx>
        <c:axId val="6571922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191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95DD4-E605-4F40-BBF6-ACA421D1A388}" type="datetimeFigureOut">
              <a:rPr lang="en-US" smtClean="0"/>
              <a:t>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379E2-5457-425E-87E4-D3BABDB3173B}" type="slidenum">
              <a:rPr lang="en-US" smtClean="0"/>
              <a:t>‹#›</a:t>
            </a:fld>
            <a:endParaRPr lang="en-US"/>
          </a:p>
        </p:txBody>
      </p:sp>
    </p:spTree>
    <p:extLst>
      <p:ext uri="{BB962C8B-B14F-4D97-AF65-F5344CB8AC3E}">
        <p14:creationId xmlns:p14="http://schemas.microsoft.com/office/powerpoint/2010/main" val="245814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460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3731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4719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681BB0-0EE0-4C01-A61E-6BACEBDF31D7}" type="slidenum">
              <a:rPr lang="en-US" altLang="en-US" smtClean="0">
                <a:latin typeface="Times New Roman" panose="02020603050405020304" pitchFamily="18" charset="0"/>
              </a:rPr>
              <a:pPr>
                <a:spcBef>
                  <a:spcPct val="0"/>
                </a:spcBef>
              </a:pPr>
              <a:t>10</a:t>
            </a:fld>
            <a:endParaRPr lang="en-US" altLang="en-US">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0676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166201-D0CF-41F0-85EB-C9B4FB6657B4}" type="slidenum">
              <a:rPr lang="en-US" altLang="en-US" smtClean="0">
                <a:latin typeface="Times New Roman" panose="02020603050405020304" pitchFamily="18" charset="0"/>
              </a:rPr>
              <a:pPr>
                <a:spcBef>
                  <a:spcPct val="0"/>
                </a:spcBef>
              </a:pPr>
              <a:t>14</a:t>
            </a:fld>
            <a:endParaRPr lang="en-US" altLang="en-US">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09595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C2B5EA-2893-4277-BE47-FA97F492E63E}" type="slidenum">
              <a:rPr lang="en-US" altLang="en-US" smtClean="0">
                <a:latin typeface="Times New Roman" panose="02020603050405020304" pitchFamily="18" charset="0"/>
              </a:rPr>
              <a:pPr>
                <a:spcBef>
                  <a:spcPct val="0"/>
                </a:spcBef>
              </a:pPr>
              <a:t>15</a:t>
            </a:fld>
            <a:endParaRPr lang="en-US" alt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12969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5141050-4F7E-479A-828C-8D0E15DD7123}" type="slidenum">
              <a:rPr lang="en-US" altLang="en-US" smtClean="0">
                <a:latin typeface="Times New Roman" panose="02020603050405020304" pitchFamily="18" charset="0"/>
              </a:rPr>
              <a:pPr>
                <a:spcBef>
                  <a:spcPct val="0"/>
                </a:spcBef>
              </a:pPr>
              <a:t>17</a:t>
            </a:fld>
            <a:endParaRPr lang="en-US" altLang="en-US">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664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567F08-A400-4E13-A852-E6D82BC06D57}"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239442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567F08-A400-4E13-A852-E6D82BC06D57}"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403335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567F08-A400-4E13-A852-E6D82BC06D57}"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225761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567F08-A400-4E13-A852-E6D82BC06D57}"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201207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567F08-A400-4E13-A852-E6D82BC06D57}"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176917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567F08-A400-4E13-A852-E6D82BC06D57}"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397061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567F08-A400-4E13-A852-E6D82BC06D57}" type="datetimeFigureOut">
              <a:rPr lang="en-US" smtClean="0"/>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370070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567F08-A400-4E13-A852-E6D82BC06D57}" type="datetimeFigureOut">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267322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67F08-A400-4E13-A852-E6D82BC06D57}" type="datetimeFigureOut">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345727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567F08-A400-4E13-A852-E6D82BC06D57}"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265640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567F08-A400-4E13-A852-E6D82BC06D57}"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8E946-8F8A-4C3B-929B-733857B88BA5}" type="slidenum">
              <a:rPr lang="en-US" smtClean="0"/>
              <a:t>‹#›</a:t>
            </a:fld>
            <a:endParaRPr lang="en-US"/>
          </a:p>
        </p:txBody>
      </p:sp>
    </p:spTree>
    <p:extLst>
      <p:ext uri="{BB962C8B-B14F-4D97-AF65-F5344CB8AC3E}">
        <p14:creationId xmlns:p14="http://schemas.microsoft.com/office/powerpoint/2010/main" val="45175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67F08-A400-4E13-A852-E6D82BC06D57}" type="datetimeFigureOut">
              <a:rPr lang="en-US" smtClean="0"/>
              <a:t>2/26/2018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8E946-8F8A-4C3B-929B-733857B88BA5}" type="slidenum">
              <a:rPr lang="en-US" smtClean="0"/>
              <a:t>‹#›</a:t>
            </a:fld>
            <a:endParaRPr lang="en-US"/>
          </a:p>
        </p:txBody>
      </p:sp>
    </p:spTree>
    <p:extLst>
      <p:ext uri="{BB962C8B-B14F-4D97-AF65-F5344CB8AC3E}">
        <p14:creationId xmlns:p14="http://schemas.microsoft.com/office/powerpoint/2010/main" val="282819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23338" y="6049126"/>
            <a:ext cx="3017520" cy="600710"/>
          </a:xfrm>
          <a:prstGeom prst="rect">
            <a:avLst/>
          </a:prstGeom>
          <a:noFill/>
        </p:spPr>
      </p:pic>
      <p:sp>
        <p:nvSpPr>
          <p:cNvPr id="5" name="TextBox 4"/>
          <p:cNvSpPr txBox="1"/>
          <p:nvPr/>
        </p:nvSpPr>
        <p:spPr>
          <a:xfrm>
            <a:off x="4793720" y="3658375"/>
            <a:ext cx="2604559" cy="954107"/>
          </a:xfrm>
          <a:prstGeom prst="rect">
            <a:avLst/>
          </a:prstGeom>
          <a:noFill/>
        </p:spPr>
        <p:txBody>
          <a:bodyPr wrap="none" rtlCol="0">
            <a:spAutoFit/>
          </a:bodyPr>
          <a:lstStyle/>
          <a:p>
            <a:pPr algn="ctr"/>
            <a:r>
              <a:rPr lang="en-US" sz="2800" b="1" dirty="0"/>
              <a:t>Rajul Awasthi,</a:t>
            </a:r>
          </a:p>
          <a:p>
            <a:pPr algn="ctr"/>
            <a:r>
              <a:rPr lang="en-US" sz="2800" b="1" dirty="0"/>
              <a:t>Global Tax Team</a:t>
            </a:r>
            <a:endParaRPr lang="en-US" sz="2000" dirty="0"/>
          </a:p>
        </p:txBody>
      </p:sp>
      <p:sp>
        <p:nvSpPr>
          <p:cNvPr id="16" name="TextBox 15"/>
          <p:cNvSpPr txBox="1"/>
          <p:nvPr/>
        </p:nvSpPr>
        <p:spPr>
          <a:xfrm>
            <a:off x="3153335" y="1769653"/>
            <a:ext cx="5885329" cy="1200329"/>
          </a:xfrm>
          <a:prstGeom prst="rect">
            <a:avLst/>
          </a:prstGeom>
          <a:noFill/>
        </p:spPr>
        <p:txBody>
          <a:bodyPr wrap="none" rtlCol="0">
            <a:spAutoFit/>
          </a:bodyPr>
          <a:lstStyle/>
          <a:p>
            <a:r>
              <a:rPr lang="en-US" sz="3600" b="1" dirty="0">
                <a:solidFill>
                  <a:schemeClr val="accent3">
                    <a:lumMod val="50000"/>
                  </a:schemeClr>
                </a:solidFill>
              </a:rPr>
              <a:t>Personal Income Taxation – </a:t>
            </a:r>
          </a:p>
          <a:p>
            <a:r>
              <a:rPr lang="en-US" sz="3600" b="1" dirty="0">
                <a:solidFill>
                  <a:schemeClr val="accent3">
                    <a:lumMod val="50000"/>
                  </a:schemeClr>
                </a:solidFill>
              </a:rPr>
              <a:t>selected law and policy issues</a:t>
            </a:r>
            <a:endParaRPr lang="en-US" sz="2400" b="1" dirty="0">
              <a:solidFill>
                <a:schemeClr val="accent3">
                  <a:lumMod val="50000"/>
                </a:schemeClr>
              </a:solidFill>
            </a:endParaRPr>
          </a:p>
        </p:txBody>
      </p:sp>
    </p:spTree>
    <p:extLst>
      <p:ext uri="{BB962C8B-B14F-4D97-AF65-F5344CB8AC3E}">
        <p14:creationId xmlns:p14="http://schemas.microsoft.com/office/powerpoint/2010/main" val="1237840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274638"/>
            <a:ext cx="8229600" cy="792162"/>
          </a:xfrm>
        </p:spPr>
        <p:txBody>
          <a:bodyPr/>
          <a:lstStyle/>
          <a:p>
            <a:pPr eaLnBrk="1" hangingPunct="1"/>
            <a:r>
              <a:rPr lang="en-US" altLang="en-US" sz="3200" b="1"/>
              <a:t>Typical Structure of Personal Income Tax</a:t>
            </a:r>
          </a:p>
        </p:txBody>
      </p:sp>
      <p:sp>
        <p:nvSpPr>
          <p:cNvPr id="22531" name="Rectangle 3"/>
          <p:cNvSpPr>
            <a:spLocks noGrp="1" noChangeArrowheads="1"/>
          </p:cNvSpPr>
          <p:nvPr>
            <p:ph idx="1"/>
          </p:nvPr>
        </p:nvSpPr>
        <p:spPr>
          <a:xfrm>
            <a:off x="1267097" y="1188720"/>
            <a:ext cx="9172303" cy="5288280"/>
          </a:xfrm>
        </p:spPr>
        <p:txBody>
          <a:bodyPr>
            <a:noAutofit/>
          </a:bodyPr>
          <a:lstStyle/>
          <a:p>
            <a:pPr lvl="1" eaLnBrk="1" hangingPunct="1">
              <a:lnSpc>
                <a:spcPct val="80000"/>
              </a:lnSpc>
              <a:buFontTx/>
              <a:buNone/>
            </a:pPr>
            <a:r>
              <a:rPr lang="en-US" altLang="en-US" sz="1000" dirty="0"/>
              <a:t>Income (by accounting standard or cash basis)</a:t>
            </a:r>
          </a:p>
          <a:p>
            <a:pPr eaLnBrk="1" hangingPunct="1">
              <a:lnSpc>
                <a:spcPct val="80000"/>
              </a:lnSpc>
              <a:buFontTx/>
              <a:buNone/>
            </a:pPr>
            <a:r>
              <a:rPr lang="en-US" altLang="en-US" sz="1000" dirty="0"/>
              <a:t>Minus</a:t>
            </a:r>
          </a:p>
          <a:p>
            <a:pPr eaLnBrk="1" hangingPunct="1">
              <a:lnSpc>
                <a:spcPct val="80000"/>
              </a:lnSpc>
              <a:buFontTx/>
              <a:buNone/>
            </a:pPr>
            <a:r>
              <a:rPr lang="en-US" altLang="en-US" sz="1000" dirty="0"/>
              <a:t>   	 Exempt income (</a:t>
            </a:r>
            <a:r>
              <a:rPr lang="en-US" altLang="en-US" sz="1000" i="1" dirty="0"/>
              <a:t>typically not reported and hence a problem for tax expenditure accounting</a:t>
            </a:r>
            <a:r>
              <a:rPr lang="en-US" altLang="en-US" sz="1000" dirty="0"/>
              <a:t>)</a:t>
            </a:r>
          </a:p>
          <a:p>
            <a:pPr eaLnBrk="1" hangingPunct="1">
              <a:lnSpc>
                <a:spcPct val="80000"/>
              </a:lnSpc>
              <a:buFontTx/>
              <a:buNone/>
            </a:pPr>
            <a:r>
              <a:rPr lang="en-US" altLang="en-US" sz="1000" dirty="0"/>
              <a:t>Equals</a:t>
            </a:r>
          </a:p>
          <a:p>
            <a:pPr eaLnBrk="1" hangingPunct="1">
              <a:lnSpc>
                <a:spcPct val="80000"/>
              </a:lnSpc>
              <a:buFontTx/>
              <a:buNone/>
            </a:pPr>
            <a:r>
              <a:rPr lang="en-US" altLang="en-US" sz="1000" dirty="0"/>
              <a:t>	</a:t>
            </a:r>
            <a:r>
              <a:rPr lang="en-US" altLang="en-US" sz="1000" b="1" dirty="0"/>
              <a:t>Taxable income</a:t>
            </a:r>
          </a:p>
          <a:p>
            <a:pPr eaLnBrk="1" hangingPunct="1">
              <a:lnSpc>
                <a:spcPct val="80000"/>
              </a:lnSpc>
              <a:buFontTx/>
              <a:buNone/>
            </a:pPr>
            <a:r>
              <a:rPr lang="en-US" altLang="en-US" sz="1000" dirty="0"/>
              <a:t>Minus </a:t>
            </a:r>
          </a:p>
          <a:p>
            <a:pPr eaLnBrk="1" hangingPunct="1">
              <a:lnSpc>
                <a:spcPct val="80000"/>
              </a:lnSpc>
              <a:buFontTx/>
              <a:buNone/>
            </a:pPr>
            <a:r>
              <a:rPr lang="en-US" altLang="en-US" sz="1000" dirty="0"/>
              <a:t>	 Special deductions</a:t>
            </a:r>
          </a:p>
          <a:p>
            <a:pPr eaLnBrk="1" hangingPunct="1">
              <a:lnSpc>
                <a:spcPct val="80000"/>
              </a:lnSpc>
              <a:buFontTx/>
              <a:buNone/>
            </a:pPr>
            <a:r>
              <a:rPr lang="en-US" altLang="en-US" sz="1000" dirty="0"/>
              <a:t>Minus </a:t>
            </a:r>
          </a:p>
          <a:p>
            <a:pPr eaLnBrk="1" hangingPunct="1">
              <a:lnSpc>
                <a:spcPct val="80000"/>
              </a:lnSpc>
              <a:buFontTx/>
              <a:buNone/>
            </a:pPr>
            <a:r>
              <a:rPr lang="en-US" altLang="en-US" sz="1000" dirty="0"/>
              <a:t>	 </a:t>
            </a:r>
            <a:r>
              <a:rPr lang="en-US" altLang="en-US" sz="1000" b="1" dirty="0"/>
              <a:t>Standard deduction</a:t>
            </a:r>
            <a:r>
              <a:rPr lang="en-US" altLang="en-US" sz="1000" dirty="0"/>
              <a:t> </a:t>
            </a:r>
          </a:p>
          <a:p>
            <a:pPr eaLnBrk="1" hangingPunct="1">
              <a:lnSpc>
                <a:spcPct val="80000"/>
              </a:lnSpc>
              <a:buFontTx/>
              <a:buNone/>
            </a:pPr>
            <a:r>
              <a:rPr lang="en-US" altLang="en-US" sz="1000" dirty="0"/>
              <a:t>Equals </a:t>
            </a:r>
          </a:p>
          <a:p>
            <a:pPr eaLnBrk="1" hangingPunct="1">
              <a:lnSpc>
                <a:spcPct val="80000"/>
              </a:lnSpc>
              <a:buFontTx/>
              <a:buNone/>
            </a:pPr>
            <a:r>
              <a:rPr lang="en-US" altLang="en-US" sz="1000" dirty="0"/>
              <a:t>	 “Tax Table” Income </a:t>
            </a:r>
          </a:p>
          <a:p>
            <a:pPr eaLnBrk="1" hangingPunct="1">
              <a:lnSpc>
                <a:spcPct val="80000"/>
              </a:lnSpc>
              <a:buFontTx/>
              <a:buNone/>
            </a:pPr>
            <a:r>
              <a:rPr lang="en-US" altLang="en-US" sz="1000" dirty="0"/>
              <a:t>Apply Marginal Tax Rate Schedule</a:t>
            </a:r>
          </a:p>
          <a:p>
            <a:pPr eaLnBrk="1" hangingPunct="1">
              <a:lnSpc>
                <a:spcPct val="80000"/>
              </a:lnSpc>
              <a:buFontTx/>
              <a:buNone/>
            </a:pPr>
            <a:r>
              <a:rPr lang="en-US" altLang="en-US" sz="1000" dirty="0"/>
              <a:t>	</a:t>
            </a:r>
            <a:r>
              <a:rPr lang="en-US" altLang="en-US" sz="1000" b="1" dirty="0"/>
              <a:t>Tax from MTR schedule</a:t>
            </a:r>
          </a:p>
          <a:p>
            <a:pPr eaLnBrk="1" hangingPunct="1">
              <a:lnSpc>
                <a:spcPct val="80000"/>
              </a:lnSpc>
              <a:buFontTx/>
              <a:buNone/>
            </a:pPr>
            <a:r>
              <a:rPr lang="en-US" altLang="en-US" sz="1000" dirty="0"/>
              <a:t>Minus </a:t>
            </a:r>
          </a:p>
          <a:p>
            <a:pPr eaLnBrk="1" hangingPunct="1">
              <a:lnSpc>
                <a:spcPct val="80000"/>
              </a:lnSpc>
              <a:buFontTx/>
              <a:buNone/>
            </a:pPr>
            <a:r>
              <a:rPr lang="en-US" altLang="en-US" sz="1000" dirty="0"/>
              <a:t>	</a:t>
            </a:r>
            <a:r>
              <a:rPr lang="en-US" altLang="en-US" sz="1000" b="1" dirty="0"/>
              <a:t>Tax Credits</a:t>
            </a:r>
          </a:p>
          <a:p>
            <a:pPr eaLnBrk="1" hangingPunct="1">
              <a:lnSpc>
                <a:spcPct val="80000"/>
              </a:lnSpc>
              <a:buFontTx/>
              <a:buNone/>
            </a:pPr>
            <a:r>
              <a:rPr lang="en-US" altLang="en-US" sz="1000" dirty="0"/>
              <a:t>Equals</a:t>
            </a:r>
          </a:p>
          <a:p>
            <a:pPr eaLnBrk="1" hangingPunct="1">
              <a:lnSpc>
                <a:spcPct val="80000"/>
              </a:lnSpc>
              <a:buFontTx/>
              <a:buNone/>
            </a:pPr>
            <a:r>
              <a:rPr lang="en-US" altLang="en-US" sz="1000" dirty="0"/>
              <a:t>	Tax payable/refundable</a:t>
            </a:r>
          </a:p>
          <a:p>
            <a:pPr eaLnBrk="1" hangingPunct="1">
              <a:lnSpc>
                <a:spcPct val="80000"/>
              </a:lnSpc>
              <a:buFontTx/>
              <a:buNone/>
            </a:pPr>
            <a:r>
              <a:rPr lang="en-US" altLang="en-US" sz="1000" dirty="0"/>
              <a:t>Minus</a:t>
            </a:r>
          </a:p>
          <a:p>
            <a:pPr eaLnBrk="1" hangingPunct="1">
              <a:lnSpc>
                <a:spcPct val="80000"/>
              </a:lnSpc>
              <a:buFontTx/>
              <a:buNone/>
            </a:pPr>
            <a:r>
              <a:rPr lang="en-US" altLang="en-US" sz="1000" dirty="0"/>
              <a:t>	Withholding, advance and provisional taxes paid</a:t>
            </a:r>
          </a:p>
          <a:p>
            <a:pPr eaLnBrk="1" hangingPunct="1">
              <a:lnSpc>
                <a:spcPct val="80000"/>
              </a:lnSpc>
              <a:buFontTx/>
              <a:buNone/>
            </a:pPr>
            <a:r>
              <a:rPr lang="en-US" altLang="en-US" sz="1000" dirty="0"/>
              <a:t>Equals</a:t>
            </a:r>
          </a:p>
          <a:p>
            <a:pPr eaLnBrk="1" hangingPunct="1">
              <a:lnSpc>
                <a:spcPct val="80000"/>
              </a:lnSpc>
              <a:buFontTx/>
              <a:buNone/>
            </a:pPr>
            <a:r>
              <a:rPr lang="en-US" altLang="en-US" sz="1000" dirty="0"/>
              <a:t>	Tax balance payable/refundable</a:t>
            </a:r>
          </a:p>
          <a:p>
            <a:pPr eaLnBrk="1" hangingPunct="1">
              <a:lnSpc>
                <a:spcPct val="80000"/>
              </a:lnSpc>
              <a:buFontTx/>
              <a:buNone/>
            </a:pPr>
            <a:endParaRPr lang="en-US" altLang="en-US" sz="1000" dirty="0"/>
          </a:p>
          <a:p>
            <a:pPr eaLnBrk="1" hangingPunct="1">
              <a:lnSpc>
                <a:spcPct val="80000"/>
              </a:lnSpc>
              <a:buFontTx/>
              <a:buNone/>
            </a:pPr>
            <a:r>
              <a:rPr lang="en-US" altLang="en-US" sz="1000" dirty="0"/>
              <a:t>	</a:t>
            </a:r>
          </a:p>
        </p:txBody>
      </p:sp>
      <p:sp>
        <p:nvSpPr>
          <p:cNvPr id="2" name="Slide Number Placeholder 1"/>
          <p:cNvSpPr>
            <a:spLocks noGrp="1"/>
          </p:cNvSpPr>
          <p:nvPr>
            <p:ph type="sldNum" sz="quarter" idx="12"/>
          </p:nvPr>
        </p:nvSpPr>
        <p:spPr/>
        <p:txBody>
          <a:bodyPr/>
          <a:lstStyle/>
          <a:p>
            <a:fld id="{A37DA64D-F6F1-4F12-84DB-7964858021E5}" type="slidenum">
              <a:rPr lang="en-US" smtClean="0"/>
              <a:t>10</a:t>
            </a:fld>
            <a:endParaRPr lang="en-US"/>
          </a:p>
        </p:txBody>
      </p:sp>
    </p:spTree>
    <p:extLst>
      <p:ext uri="{BB962C8B-B14F-4D97-AF65-F5344CB8AC3E}">
        <p14:creationId xmlns:p14="http://schemas.microsoft.com/office/powerpoint/2010/main" val="417621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2"/>
          <a:stretch>
            <a:fillRect/>
          </a:stretch>
        </p:blipFill>
        <p:spPr>
          <a:xfrm>
            <a:off x="917524" y="484632"/>
            <a:ext cx="4260951" cy="5733287"/>
          </a:xfrm>
          <a:prstGeom prst="rect">
            <a:avLst/>
          </a:prstGeom>
        </p:spPr>
      </p:pic>
      <p:sp>
        <p:nvSpPr>
          <p:cNvPr id="2" name="Title 1"/>
          <p:cNvSpPr>
            <a:spLocks noGrp="1"/>
          </p:cNvSpPr>
          <p:nvPr>
            <p:ph type="title"/>
          </p:nvPr>
        </p:nvSpPr>
        <p:spPr>
          <a:xfrm>
            <a:off x="5682342" y="365125"/>
            <a:ext cx="5671457" cy="1325563"/>
          </a:xfrm>
        </p:spPr>
        <p:txBody>
          <a:bodyPr/>
          <a:lstStyle/>
          <a:p>
            <a:r>
              <a:rPr lang="en-US" dirty="0"/>
              <a:t>US Tax Form 1040</a:t>
            </a:r>
          </a:p>
        </p:txBody>
      </p:sp>
      <p:sp>
        <p:nvSpPr>
          <p:cNvPr id="10" name="Content Placeholder 9"/>
          <p:cNvSpPr>
            <a:spLocks noGrp="1"/>
          </p:cNvSpPr>
          <p:nvPr>
            <p:ph idx="1"/>
          </p:nvPr>
        </p:nvSpPr>
        <p:spPr>
          <a:xfrm>
            <a:off x="8046720" y="1825625"/>
            <a:ext cx="3307080" cy="4351338"/>
          </a:xfrm>
        </p:spPr>
        <p:txBody>
          <a:bodyPr/>
          <a:lstStyle/>
          <a:p>
            <a:pPr marL="0" indent="0">
              <a:buNone/>
            </a:pPr>
            <a:r>
              <a:rPr lang="en-US" dirty="0"/>
              <a:t>Notes:</a:t>
            </a:r>
          </a:p>
          <a:p>
            <a:pPr marL="0" indent="0">
              <a:buNone/>
            </a:pPr>
            <a:r>
              <a:rPr lang="en-US" dirty="0"/>
              <a:t>Exempt Income does not appear on the form (Example: World Bank Income for non-Americans)</a:t>
            </a:r>
          </a:p>
        </p:txBody>
      </p:sp>
      <p:sp>
        <p:nvSpPr>
          <p:cNvPr id="4" name="Slide Number Placeholder 3"/>
          <p:cNvSpPr>
            <a:spLocks noGrp="1"/>
          </p:cNvSpPr>
          <p:nvPr>
            <p:ph type="sldNum" sz="quarter" idx="12"/>
          </p:nvPr>
        </p:nvSpPr>
        <p:spPr/>
        <p:txBody>
          <a:bodyPr/>
          <a:lstStyle/>
          <a:p>
            <a:fld id="{A37DA64D-F6F1-4F12-84DB-7964858021E5}" type="slidenum">
              <a:rPr lang="en-US" smtClean="0"/>
              <a:pPr/>
              <a:t>11</a:t>
            </a:fld>
            <a:endParaRPr lang="en-US"/>
          </a:p>
        </p:txBody>
      </p:sp>
      <p:sp>
        <p:nvSpPr>
          <p:cNvPr id="5" name="Right Brace 4"/>
          <p:cNvSpPr/>
          <p:nvPr/>
        </p:nvSpPr>
        <p:spPr>
          <a:xfrm>
            <a:off x="5342709" y="2121763"/>
            <a:ext cx="235131" cy="79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747657" y="2121763"/>
            <a:ext cx="2050869" cy="646331"/>
          </a:xfrm>
          <a:prstGeom prst="rect">
            <a:avLst/>
          </a:prstGeom>
          <a:noFill/>
        </p:spPr>
        <p:txBody>
          <a:bodyPr wrap="square" rtlCol="0">
            <a:spAutoFit/>
          </a:bodyPr>
          <a:lstStyle/>
          <a:p>
            <a:r>
              <a:rPr lang="en-US" dirty="0"/>
              <a:t>Personal Exemptions</a:t>
            </a:r>
          </a:p>
        </p:txBody>
      </p:sp>
      <p:sp>
        <p:nvSpPr>
          <p:cNvPr id="14" name="Right Brace 13"/>
          <p:cNvSpPr/>
          <p:nvPr/>
        </p:nvSpPr>
        <p:spPr>
          <a:xfrm>
            <a:off x="5342709" y="2955647"/>
            <a:ext cx="339633" cy="15771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747657" y="3538627"/>
            <a:ext cx="2050869" cy="369332"/>
          </a:xfrm>
          <a:prstGeom prst="rect">
            <a:avLst/>
          </a:prstGeom>
          <a:noFill/>
        </p:spPr>
        <p:txBody>
          <a:bodyPr wrap="square" rtlCol="0">
            <a:spAutoFit/>
          </a:bodyPr>
          <a:lstStyle/>
          <a:p>
            <a:r>
              <a:rPr lang="en-US" dirty="0"/>
              <a:t>Incomes</a:t>
            </a:r>
          </a:p>
        </p:txBody>
      </p:sp>
      <p:sp>
        <p:nvSpPr>
          <p:cNvPr id="16" name="Right Brace 15"/>
          <p:cNvSpPr/>
          <p:nvPr/>
        </p:nvSpPr>
        <p:spPr>
          <a:xfrm>
            <a:off x="5352093" y="4575440"/>
            <a:ext cx="326569" cy="13942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786846" y="5087916"/>
            <a:ext cx="2050869" cy="369332"/>
          </a:xfrm>
          <a:prstGeom prst="rect">
            <a:avLst/>
          </a:prstGeom>
          <a:noFill/>
        </p:spPr>
        <p:txBody>
          <a:bodyPr wrap="square" rtlCol="0">
            <a:spAutoFit/>
          </a:bodyPr>
          <a:lstStyle/>
          <a:p>
            <a:r>
              <a:rPr lang="en-US" dirty="0"/>
              <a:t>Deductions</a:t>
            </a:r>
          </a:p>
        </p:txBody>
      </p:sp>
    </p:spTree>
    <p:extLst>
      <p:ext uri="{BB962C8B-B14F-4D97-AF65-F5344CB8AC3E}">
        <p14:creationId xmlns:p14="http://schemas.microsoft.com/office/powerpoint/2010/main" val="392268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1919" y="365125"/>
            <a:ext cx="4281880" cy="1325563"/>
          </a:xfrm>
        </p:spPr>
        <p:txBody>
          <a:bodyPr/>
          <a:lstStyle/>
          <a:p>
            <a:r>
              <a:rPr lang="en-US" dirty="0"/>
              <a:t>US Tax Form 1040</a:t>
            </a:r>
          </a:p>
        </p:txBody>
      </p:sp>
      <p:sp>
        <p:nvSpPr>
          <p:cNvPr id="10" name="Content Placeholder 9"/>
          <p:cNvSpPr>
            <a:spLocks noGrp="1"/>
          </p:cNvSpPr>
          <p:nvPr>
            <p:ph idx="1"/>
          </p:nvPr>
        </p:nvSpPr>
        <p:spPr>
          <a:xfrm>
            <a:off x="8046720" y="1825625"/>
            <a:ext cx="3307080" cy="4351338"/>
          </a:xfrm>
        </p:spPr>
        <p:txBody>
          <a:bodyPr/>
          <a:lstStyle/>
          <a:p>
            <a:pPr marL="0" indent="0">
              <a:buNone/>
            </a:pPr>
            <a:r>
              <a:rPr lang="en-US" dirty="0"/>
              <a:t>Notes:</a:t>
            </a:r>
          </a:p>
          <a:p>
            <a:r>
              <a:rPr lang="en-US" dirty="0"/>
              <a:t>Standard Deduction or Itemized Deduction</a:t>
            </a:r>
          </a:p>
          <a:p>
            <a:r>
              <a:rPr lang="en-US" dirty="0"/>
              <a:t>Tax Credits vs. Deduction</a:t>
            </a:r>
          </a:p>
        </p:txBody>
      </p:sp>
      <p:sp>
        <p:nvSpPr>
          <p:cNvPr id="4" name="Slide Number Placeholder 3"/>
          <p:cNvSpPr>
            <a:spLocks noGrp="1"/>
          </p:cNvSpPr>
          <p:nvPr>
            <p:ph type="sldNum" sz="quarter" idx="12"/>
          </p:nvPr>
        </p:nvSpPr>
        <p:spPr/>
        <p:txBody>
          <a:bodyPr/>
          <a:lstStyle/>
          <a:p>
            <a:fld id="{A37DA64D-F6F1-4F12-84DB-7964858021E5}" type="slidenum">
              <a:rPr lang="en-US" smtClean="0"/>
              <a:pPr/>
              <a:t>12</a:t>
            </a:fld>
            <a:endParaRPr lang="en-US"/>
          </a:p>
        </p:txBody>
      </p:sp>
      <p:sp>
        <p:nvSpPr>
          <p:cNvPr id="11" name="TextBox 10"/>
          <p:cNvSpPr txBox="1"/>
          <p:nvPr/>
        </p:nvSpPr>
        <p:spPr>
          <a:xfrm>
            <a:off x="5646458" y="1158835"/>
            <a:ext cx="2050869" cy="369332"/>
          </a:xfrm>
          <a:prstGeom prst="rect">
            <a:avLst/>
          </a:prstGeom>
          <a:noFill/>
        </p:spPr>
        <p:txBody>
          <a:bodyPr wrap="square" rtlCol="0">
            <a:spAutoFit/>
          </a:bodyPr>
          <a:lstStyle/>
          <a:p>
            <a:r>
              <a:rPr lang="en-US" dirty="0"/>
              <a:t>Tax Calculation</a:t>
            </a:r>
          </a:p>
        </p:txBody>
      </p:sp>
      <p:sp>
        <p:nvSpPr>
          <p:cNvPr id="14" name="Right Brace 13"/>
          <p:cNvSpPr/>
          <p:nvPr/>
        </p:nvSpPr>
        <p:spPr>
          <a:xfrm>
            <a:off x="5342709" y="3263318"/>
            <a:ext cx="303749" cy="10821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646458" y="2620227"/>
            <a:ext cx="2050869" cy="369332"/>
          </a:xfrm>
          <a:prstGeom prst="rect">
            <a:avLst/>
          </a:prstGeom>
          <a:noFill/>
        </p:spPr>
        <p:txBody>
          <a:bodyPr wrap="square" rtlCol="0">
            <a:spAutoFit/>
          </a:bodyPr>
          <a:lstStyle/>
          <a:p>
            <a:r>
              <a:rPr lang="en-US" dirty="0"/>
              <a:t>Other Taxes</a:t>
            </a:r>
          </a:p>
        </p:txBody>
      </p:sp>
      <p:sp>
        <p:nvSpPr>
          <p:cNvPr id="16" name="Right Brace 15"/>
          <p:cNvSpPr/>
          <p:nvPr/>
        </p:nvSpPr>
        <p:spPr>
          <a:xfrm>
            <a:off x="5341870" y="684849"/>
            <a:ext cx="326569" cy="4644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682341" y="4471147"/>
            <a:ext cx="2050869" cy="369332"/>
          </a:xfrm>
          <a:prstGeom prst="rect">
            <a:avLst/>
          </a:prstGeom>
          <a:noFill/>
        </p:spPr>
        <p:txBody>
          <a:bodyPr wrap="square" rtlCol="0">
            <a:spAutoFit/>
          </a:bodyPr>
          <a:lstStyle/>
          <a:p>
            <a:r>
              <a:rPr lang="en-US" dirty="0"/>
              <a:t>Tax Owed/Refunds</a:t>
            </a:r>
          </a:p>
        </p:txBody>
      </p:sp>
      <p:pic>
        <p:nvPicPr>
          <p:cNvPr id="12" name="Content Placeholder 4"/>
          <p:cNvPicPr>
            <a:picLocks noChangeAspect="1"/>
          </p:cNvPicPr>
          <p:nvPr/>
        </p:nvPicPr>
        <p:blipFill>
          <a:blip r:embed="rId2"/>
          <a:stretch>
            <a:fillRect/>
          </a:stretch>
        </p:blipFill>
        <p:spPr>
          <a:xfrm>
            <a:off x="874506" y="484632"/>
            <a:ext cx="4346988" cy="5733287"/>
          </a:xfrm>
          <a:prstGeom prst="rect">
            <a:avLst/>
          </a:prstGeom>
        </p:spPr>
      </p:pic>
      <p:sp>
        <p:nvSpPr>
          <p:cNvPr id="13" name="Right Brace 12"/>
          <p:cNvSpPr/>
          <p:nvPr/>
        </p:nvSpPr>
        <p:spPr>
          <a:xfrm>
            <a:off x="5306825" y="2330796"/>
            <a:ext cx="339633" cy="9325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682339" y="3619742"/>
            <a:ext cx="2050869" cy="369332"/>
          </a:xfrm>
          <a:prstGeom prst="rect">
            <a:avLst/>
          </a:prstGeom>
          <a:noFill/>
        </p:spPr>
        <p:txBody>
          <a:bodyPr wrap="square" rtlCol="0">
            <a:spAutoFit/>
          </a:bodyPr>
          <a:lstStyle/>
          <a:p>
            <a:r>
              <a:rPr lang="en-US" dirty="0"/>
              <a:t>Tax Withheld</a:t>
            </a:r>
          </a:p>
        </p:txBody>
      </p:sp>
      <p:sp>
        <p:nvSpPr>
          <p:cNvPr id="19" name="Right Brace 18"/>
          <p:cNvSpPr/>
          <p:nvPr/>
        </p:nvSpPr>
        <p:spPr>
          <a:xfrm>
            <a:off x="5324766" y="4345498"/>
            <a:ext cx="303749" cy="6095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a:off x="5306825" y="1149292"/>
            <a:ext cx="339633" cy="4060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682341" y="732404"/>
            <a:ext cx="1255354" cy="369332"/>
          </a:xfrm>
          <a:prstGeom prst="rect">
            <a:avLst/>
          </a:prstGeom>
          <a:noFill/>
        </p:spPr>
        <p:txBody>
          <a:bodyPr wrap="square" rtlCol="0">
            <a:spAutoFit/>
          </a:bodyPr>
          <a:lstStyle/>
          <a:p>
            <a:r>
              <a:rPr lang="en-US" dirty="0"/>
              <a:t>Deductions</a:t>
            </a:r>
          </a:p>
        </p:txBody>
      </p:sp>
      <p:sp>
        <p:nvSpPr>
          <p:cNvPr id="22" name="Right Brace 21"/>
          <p:cNvSpPr/>
          <p:nvPr/>
        </p:nvSpPr>
        <p:spPr>
          <a:xfrm>
            <a:off x="5306825" y="1557193"/>
            <a:ext cx="339633" cy="7463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682340" y="1731919"/>
            <a:ext cx="2050869" cy="369332"/>
          </a:xfrm>
          <a:prstGeom prst="rect">
            <a:avLst/>
          </a:prstGeom>
          <a:noFill/>
        </p:spPr>
        <p:txBody>
          <a:bodyPr wrap="square" rtlCol="0">
            <a:spAutoFit/>
          </a:bodyPr>
          <a:lstStyle/>
          <a:p>
            <a:r>
              <a:rPr lang="en-US" dirty="0"/>
              <a:t>Tax Credits</a:t>
            </a:r>
          </a:p>
        </p:txBody>
      </p:sp>
    </p:spTree>
    <p:extLst>
      <p:ext uri="{BB962C8B-B14F-4D97-AF65-F5344CB8AC3E}">
        <p14:creationId xmlns:p14="http://schemas.microsoft.com/office/powerpoint/2010/main" val="35095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570"/>
            <a:ext cx="10515600" cy="757647"/>
          </a:xfrm>
        </p:spPr>
        <p:txBody>
          <a:bodyPr/>
          <a:lstStyle/>
          <a:p>
            <a:r>
              <a:rPr lang="en-US" dirty="0"/>
              <a:t>Marginal Tax Rates – Example Uganda</a:t>
            </a:r>
          </a:p>
        </p:txBody>
      </p:sp>
      <p:pic>
        <p:nvPicPr>
          <p:cNvPr id="5" name="Content Placeholder 4"/>
          <p:cNvPicPr>
            <a:picLocks noGrp="1" noChangeAspect="1"/>
          </p:cNvPicPr>
          <p:nvPr>
            <p:ph idx="1"/>
          </p:nvPr>
        </p:nvPicPr>
        <p:blipFill>
          <a:blip r:embed="rId2"/>
          <a:stretch>
            <a:fillRect/>
          </a:stretch>
        </p:blipFill>
        <p:spPr>
          <a:xfrm>
            <a:off x="2821577" y="1254035"/>
            <a:ext cx="5789023" cy="4883980"/>
          </a:xfrm>
          <a:prstGeom prst="rect">
            <a:avLst/>
          </a:prstGeom>
        </p:spPr>
      </p:pic>
      <p:sp>
        <p:nvSpPr>
          <p:cNvPr id="4" name="Slide Number Placeholder 3"/>
          <p:cNvSpPr>
            <a:spLocks noGrp="1"/>
          </p:cNvSpPr>
          <p:nvPr>
            <p:ph type="sldNum" sz="quarter" idx="12"/>
          </p:nvPr>
        </p:nvSpPr>
        <p:spPr/>
        <p:txBody>
          <a:bodyPr/>
          <a:lstStyle/>
          <a:p>
            <a:fld id="{A37DA64D-F6F1-4F12-84DB-7964858021E5}" type="slidenum">
              <a:rPr lang="en-US" smtClean="0"/>
              <a:t>13</a:t>
            </a:fld>
            <a:endParaRPr lang="en-US"/>
          </a:p>
        </p:txBody>
      </p:sp>
    </p:spTree>
    <p:extLst>
      <p:ext uri="{BB962C8B-B14F-4D97-AF65-F5344CB8AC3E}">
        <p14:creationId xmlns:p14="http://schemas.microsoft.com/office/powerpoint/2010/main" val="64937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2971800" y="5334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19" name="Line 3"/>
          <p:cNvSpPr>
            <a:spLocks noChangeShapeType="1"/>
          </p:cNvSpPr>
          <p:nvPr/>
        </p:nvSpPr>
        <p:spPr bwMode="auto">
          <a:xfrm flipV="1">
            <a:off x="2971800" y="2651125"/>
            <a:ext cx="7151616"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0" name="Line 4"/>
          <p:cNvSpPr>
            <a:spLocks noChangeShapeType="1"/>
          </p:cNvSpPr>
          <p:nvPr/>
        </p:nvSpPr>
        <p:spPr bwMode="auto">
          <a:xfrm>
            <a:off x="2971800" y="35814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Line 5"/>
          <p:cNvSpPr>
            <a:spLocks noChangeShapeType="1"/>
          </p:cNvSpPr>
          <p:nvPr/>
        </p:nvSpPr>
        <p:spPr bwMode="auto">
          <a:xfrm flipV="1">
            <a:off x="2971800" y="59436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Text Box 6"/>
          <p:cNvSpPr txBox="1">
            <a:spLocks noChangeArrowheads="1"/>
          </p:cNvSpPr>
          <p:nvPr/>
        </p:nvSpPr>
        <p:spPr bwMode="auto">
          <a:xfrm>
            <a:off x="1905000" y="6096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t>MTR</a:t>
            </a:r>
          </a:p>
        </p:txBody>
      </p:sp>
      <p:sp>
        <p:nvSpPr>
          <p:cNvPr id="34823" name="Text Box 7"/>
          <p:cNvSpPr txBox="1">
            <a:spLocks noChangeArrowheads="1"/>
          </p:cNvSpPr>
          <p:nvPr/>
        </p:nvSpPr>
        <p:spPr bwMode="auto">
          <a:xfrm>
            <a:off x="9045166" y="4241267"/>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dirty="0"/>
              <a:t>  Taxable income (Y)</a:t>
            </a:r>
          </a:p>
        </p:txBody>
      </p:sp>
      <p:sp>
        <p:nvSpPr>
          <p:cNvPr id="34824" name="Rectangle 8"/>
          <p:cNvSpPr>
            <a:spLocks noChangeArrowheads="1"/>
          </p:cNvSpPr>
          <p:nvPr/>
        </p:nvSpPr>
        <p:spPr bwMode="auto">
          <a:xfrm>
            <a:off x="8469552" y="5973762"/>
            <a:ext cx="2344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Taxable income (Y)</a:t>
            </a:r>
          </a:p>
        </p:txBody>
      </p:sp>
      <p:sp>
        <p:nvSpPr>
          <p:cNvPr id="34825" name="Line 9"/>
          <p:cNvSpPr>
            <a:spLocks noChangeShapeType="1"/>
          </p:cNvSpPr>
          <p:nvPr/>
        </p:nvSpPr>
        <p:spPr bwMode="auto">
          <a:xfrm>
            <a:off x="2971800" y="2590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11"/>
          <p:cNvSpPr>
            <a:spLocks noChangeShapeType="1"/>
          </p:cNvSpPr>
          <p:nvPr/>
        </p:nvSpPr>
        <p:spPr bwMode="auto">
          <a:xfrm>
            <a:off x="7849412" y="252984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12"/>
          <p:cNvSpPr>
            <a:spLocks noChangeShapeType="1"/>
          </p:cNvSpPr>
          <p:nvPr/>
        </p:nvSpPr>
        <p:spPr bwMode="auto">
          <a:xfrm>
            <a:off x="4297680" y="2057400"/>
            <a:ext cx="164592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13"/>
          <p:cNvSpPr>
            <a:spLocks noChangeShapeType="1"/>
          </p:cNvSpPr>
          <p:nvPr/>
        </p:nvSpPr>
        <p:spPr bwMode="auto">
          <a:xfrm>
            <a:off x="5933755" y="1524000"/>
            <a:ext cx="1905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14"/>
          <p:cNvSpPr>
            <a:spLocks noChangeShapeType="1"/>
          </p:cNvSpPr>
          <p:nvPr/>
        </p:nvSpPr>
        <p:spPr bwMode="auto">
          <a:xfrm>
            <a:off x="7837416" y="990600"/>
            <a:ext cx="2286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15"/>
          <p:cNvSpPr>
            <a:spLocks noChangeShapeType="1"/>
          </p:cNvSpPr>
          <p:nvPr/>
        </p:nvSpPr>
        <p:spPr bwMode="auto">
          <a:xfrm flipV="1">
            <a:off x="4288223" y="2047672"/>
            <a:ext cx="0" cy="594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16"/>
          <p:cNvSpPr>
            <a:spLocks noChangeShapeType="1"/>
          </p:cNvSpPr>
          <p:nvPr/>
        </p:nvSpPr>
        <p:spPr bwMode="auto">
          <a:xfrm flipV="1">
            <a:off x="7837416" y="990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Text Box 17"/>
          <p:cNvSpPr txBox="1">
            <a:spLocks noChangeArrowheads="1"/>
          </p:cNvSpPr>
          <p:nvPr/>
        </p:nvSpPr>
        <p:spPr bwMode="auto">
          <a:xfrm>
            <a:off x="1752600" y="3505201"/>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a:t>  </a:t>
            </a:r>
            <a:r>
              <a:rPr lang="en-US" altLang="en-US" sz="2000" b="1"/>
              <a:t>Tax</a:t>
            </a:r>
          </a:p>
        </p:txBody>
      </p:sp>
      <p:sp>
        <p:nvSpPr>
          <p:cNvPr id="34834" name="Line 18"/>
          <p:cNvSpPr>
            <a:spLocks noChangeShapeType="1"/>
          </p:cNvSpPr>
          <p:nvPr/>
        </p:nvSpPr>
        <p:spPr bwMode="auto">
          <a:xfrm>
            <a:off x="4297680" y="5760720"/>
            <a:ext cx="0" cy="3657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19"/>
          <p:cNvSpPr>
            <a:spLocks noChangeShapeType="1"/>
          </p:cNvSpPr>
          <p:nvPr/>
        </p:nvSpPr>
        <p:spPr bwMode="auto">
          <a:xfrm>
            <a:off x="8049640" y="5760720"/>
            <a:ext cx="0" cy="3657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Text Box 20"/>
          <p:cNvSpPr txBox="1">
            <a:spLocks noChangeArrowheads="1"/>
          </p:cNvSpPr>
          <p:nvPr/>
        </p:nvSpPr>
        <p:spPr bwMode="auto">
          <a:xfrm>
            <a:off x="2133600" y="1905001"/>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chemeClr val="accent2"/>
                </a:solidFill>
              </a:rPr>
              <a:t>10%</a:t>
            </a:r>
          </a:p>
        </p:txBody>
      </p:sp>
      <p:sp>
        <p:nvSpPr>
          <p:cNvPr id="34837" name="Rectangle 21"/>
          <p:cNvSpPr>
            <a:spLocks noChangeArrowheads="1"/>
          </p:cNvSpPr>
          <p:nvPr/>
        </p:nvSpPr>
        <p:spPr bwMode="auto">
          <a:xfrm>
            <a:off x="2133600" y="1450976"/>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solidFill>
                  <a:srgbClr val="FF0000"/>
                </a:solidFill>
              </a:rPr>
              <a:t>20%</a:t>
            </a:r>
          </a:p>
        </p:txBody>
      </p:sp>
      <p:sp>
        <p:nvSpPr>
          <p:cNvPr id="34838" name="Rectangle 22"/>
          <p:cNvSpPr>
            <a:spLocks noChangeArrowheads="1"/>
          </p:cNvSpPr>
          <p:nvPr/>
        </p:nvSpPr>
        <p:spPr bwMode="auto">
          <a:xfrm>
            <a:off x="2133600" y="993776"/>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solidFill>
                  <a:schemeClr val="hlink"/>
                </a:solidFill>
              </a:rPr>
              <a:t>30%</a:t>
            </a:r>
          </a:p>
        </p:txBody>
      </p:sp>
      <p:sp>
        <p:nvSpPr>
          <p:cNvPr id="34839" name="Line 23"/>
          <p:cNvSpPr>
            <a:spLocks noChangeShapeType="1"/>
          </p:cNvSpPr>
          <p:nvPr/>
        </p:nvSpPr>
        <p:spPr bwMode="auto">
          <a:xfrm flipV="1">
            <a:off x="4315840" y="5562600"/>
            <a:ext cx="19050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Line 24"/>
          <p:cNvSpPr>
            <a:spLocks noChangeShapeType="1"/>
          </p:cNvSpPr>
          <p:nvPr/>
        </p:nvSpPr>
        <p:spPr bwMode="auto">
          <a:xfrm flipV="1">
            <a:off x="6220840" y="4953000"/>
            <a:ext cx="1828800" cy="609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Line 25"/>
          <p:cNvSpPr>
            <a:spLocks noChangeShapeType="1"/>
          </p:cNvSpPr>
          <p:nvPr/>
        </p:nvSpPr>
        <p:spPr bwMode="auto">
          <a:xfrm flipV="1">
            <a:off x="8049640" y="3657600"/>
            <a:ext cx="2362200" cy="12954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2" name="Line 26"/>
          <p:cNvSpPr>
            <a:spLocks noChangeShapeType="1"/>
          </p:cNvSpPr>
          <p:nvPr/>
        </p:nvSpPr>
        <p:spPr bwMode="auto">
          <a:xfrm flipH="1">
            <a:off x="5077840" y="4267200"/>
            <a:ext cx="381000" cy="1524000"/>
          </a:xfrm>
          <a:prstGeom prst="line">
            <a:avLst/>
          </a:prstGeom>
          <a:noFill/>
          <a:ln w="25400">
            <a:solidFill>
              <a:srgbClr val="3366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4843" name="Line 27"/>
          <p:cNvSpPr>
            <a:spLocks noChangeShapeType="1"/>
          </p:cNvSpPr>
          <p:nvPr/>
        </p:nvSpPr>
        <p:spPr bwMode="auto">
          <a:xfrm flipH="1">
            <a:off x="6982840" y="4114800"/>
            <a:ext cx="304800" cy="121920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4844" name="Text Box 29"/>
          <p:cNvSpPr txBox="1">
            <a:spLocks noChangeArrowheads="1"/>
          </p:cNvSpPr>
          <p:nvPr/>
        </p:nvSpPr>
        <p:spPr bwMode="auto">
          <a:xfrm>
            <a:off x="4640438" y="3900489"/>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solidFill>
                  <a:srgbClr val="0000FF"/>
                </a:solidFill>
              </a:rPr>
              <a:t>Slope = 10%</a:t>
            </a:r>
          </a:p>
        </p:txBody>
      </p:sp>
      <p:sp>
        <p:nvSpPr>
          <p:cNvPr id="34845" name="Text Box 30"/>
          <p:cNvSpPr txBox="1">
            <a:spLocks noChangeArrowheads="1"/>
          </p:cNvSpPr>
          <p:nvPr/>
        </p:nvSpPr>
        <p:spPr bwMode="auto">
          <a:xfrm>
            <a:off x="6408913" y="3657601"/>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solidFill>
                  <a:srgbClr val="FF0000"/>
                </a:solidFill>
              </a:rPr>
              <a:t>Slope = 20%</a:t>
            </a:r>
          </a:p>
        </p:txBody>
      </p:sp>
      <p:sp>
        <p:nvSpPr>
          <p:cNvPr id="34846" name="Text Box 31"/>
          <p:cNvSpPr txBox="1">
            <a:spLocks noChangeArrowheads="1"/>
          </p:cNvSpPr>
          <p:nvPr/>
        </p:nvSpPr>
        <p:spPr bwMode="auto">
          <a:xfrm>
            <a:off x="7856713" y="3276601"/>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solidFill>
                  <a:schemeClr val="hlink"/>
                </a:solidFill>
              </a:rPr>
              <a:t>Slope = 30%</a:t>
            </a:r>
          </a:p>
        </p:txBody>
      </p:sp>
      <p:sp>
        <p:nvSpPr>
          <p:cNvPr id="34847" name="Text Box 32"/>
          <p:cNvSpPr txBox="1">
            <a:spLocks noChangeArrowheads="1"/>
          </p:cNvSpPr>
          <p:nvPr/>
        </p:nvSpPr>
        <p:spPr bwMode="auto">
          <a:xfrm>
            <a:off x="2971801" y="2667000"/>
            <a:ext cx="14471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Basic Exemption</a:t>
            </a:r>
            <a:endParaRPr lang="en-US" altLang="en-US" sz="2400" dirty="0"/>
          </a:p>
        </p:txBody>
      </p:sp>
      <p:sp>
        <p:nvSpPr>
          <p:cNvPr id="34848" name="Text Box 33"/>
          <p:cNvSpPr txBox="1">
            <a:spLocks noChangeArrowheads="1"/>
          </p:cNvSpPr>
          <p:nvPr/>
        </p:nvSpPr>
        <p:spPr bwMode="auto">
          <a:xfrm>
            <a:off x="5968536" y="2682241"/>
            <a:ext cx="19961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Second Bracket</a:t>
            </a:r>
            <a:r>
              <a:rPr lang="en-US" altLang="en-US" sz="2400" dirty="0"/>
              <a:t> </a:t>
            </a:r>
          </a:p>
        </p:txBody>
      </p:sp>
      <p:sp>
        <p:nvSpPr>
          <p:cNvPr id="34849" name="Text Box 34"/>
          <p:cNvSpPr txBox="1">
            <a:spLocks noChangeArrowheads="1"/>
          </p:cNvSpPr>
          <p:nvPr/>
        </p:nvSpPr>
        <p:spPr bwMode="auto">
          <a:xfrm>
            <a:off x="8049640" y="2667000"/>
            <a:ext cx="202765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Third Bracket</a:t>
            </a:r>
            <a:r>
              <a:rPr lang="en-US" altLang="en-US" sz="2400" dirty="0"/>
              <a:t> </a:t>
            </a:r>
          </a:p>
        </p:txBody>
      </p:sp>
      <p:sp>
        <p:nvSpPr>
          <p:cNvPr id="34850" name="Line 35"/>
          <p:cNvSpPr>
            <a:spLocks noChangeShapeType="1"/>
          </p:cNvSpPr>
          <p:nvPr/>
        </p:nvSpPr>
        <p:spPr bwMode="auto">
          <a:xfrm flipH="1">
            <a:off x="8354440" y="3657600"/>
            <a:ext cx="304800" cy="1066800"/>
          </a:xfrm>
          <a:prstGeom prst="line">
            <a:avLst/>
          </a:prstGeom>
          <a:noFill/>
          <a:ln w="25400">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4851" name="Text Box 36"/>
          <p:cNvSpPr txBox="1">
            <a:spLocks noChangeArrowheads="1"/>
          </p:cNvSpPr>
          <p:nvPr/>
        </p:nvSpPr>
        <p:spPr bwMode="auto">
          <a:xfrm>
            <a:off x="4104671" y="609858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X1</a:t>
            </a:r>
            <a:endParaRPr lang="en-US" altLang="en-US" sz="2000" b="1" baseline="-25000" dirty="0"/>
          </a:p>
        </p:txBody>
      </p:sp>
      <p:sp>
        <p:nvSpPr>
          <p:cNvPr id="34852" name="Text Box 37"/>
          <p:cNvSpPr txBox="1">
            <a:spLocks noChangeArrowheads="1"/>
          </p:cNvSpPr>
          <p:nvPr/>
        </p:nvSpPr>
        <p:spPr bwMode="auto">
          <a:xfrm>
            <a:off x="6012469" y="6125518"/>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X2</a:t>
            </a:r>
            <a:endParaRPr lang="en-US" altLang="en-US" sz="2000" b="1" baseline="-25000" dirty="0"/>
          </a:p>
        </p:txBody>
      </p:sp>
      <p:sp>
        <p:nvSpPr>
          <p:cNvPr id="34853" name="Line 38"/>
          <p:cNvSpPr>
            <a:spLocks noChangeShapeType="1"/>
          </p:cNvSpPr>
          <p:nvPr/>
        </p:nvSpPr>
        <p:spPr bwMode="auto">
          <a:xfrm flipH="1">
            <a:off x="2971800" y="5562600"/>
            <a:ext cx="3249040"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54" name="Line 39"/>
          <p:cNvSpPr>
            <a:spLocks noChangeShapeType="1"/>
          </p:cNvSpPr>
          <p:nvPr/>
        </p:nvSpPr>
        <p:spPr bwMode="auto">
          <a:xfrm flipH="1">
            <a:off x="2971800" y="4953000"/>
            <a:ext cx="5077840"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55" name="Text Box 40"/>
          <p:cNvSpPr txBox="1">
            <a:spLocks noChangeArrowheads="1"/>
          </p:cNvSpPr>
          <p:nvPr/>
        </p:nvSpPr>
        <p:spPr bwMode="auto">
          <a:xfrm>
            <a:off x="1001949" y="4872173"/>
            <a:ext cx="20460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dirty="0">
                <a:solidFill>
                  <a:schemeClr val="accent2"/>
                </a:solidFill>
              </a:rPr>
              <a:t>10%*(X1–X2) </a:t>
            </a:r>
            <a:r>
              <a:rPr lang="en-US" altLang="en-US" sz="2000" b="1" dirty="0">
                <a:solidFill>
                  <a:srgbClr val="FF0000"/>
                </a:solidFill>
              </a:rPr>
              <a:t>+ 20%*(X-X2)</a:t>
            </a:r>
          </a:p>
        </p:txBody>
      </p:sp>
      <p:sp>
        <p:nvSpPr>
          <p:cNvPr id="34856" name="Text Box 41"/>
          <p:cNvSpPr txBox="1">
            <a:spLocks noChangeArrowheads="1"/>
          </p:cNvSpPr>
          <p:nvPr/>
        </p:nvSpPr>
        <p:spPr bwMode="auto">
          <a:xfrm>
            <a:off x="223736" y="3970453"/>
            <a:ext cx="2743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None/>
            </a:pPr>
            <a:r>
              <a:rPr lang="en-US" altLang="en-US" sz="2000" b="1" dirty="0">
                <a:solidFill>
                  <a:schemeClr val="accent2"/>
                </a:solidFill>
              </a:rPr>
              <a:t>10%*(X1–X2) </a:t>
            </a:r>
            <a:r>
              <a:rPr lang="en-US" altLang="en-US" sz="2000" b="1" dirty="0">
                <a:solidFill>
                  <a:srgbClr val="FF0000"/>
                </a:solidFill>
              </a:rPr>
              <a:t>+ 20%* (X3-X2) </a:t>
            </a:r>
            <a:r>
              <a:rPr lang="en-US" altLang="en-US" sz="2000" b="1" dirty="0">
                <a:solidFill>
                  <a:schemeClr val="accent1">
                    <a:lumMod val="75000"/>
                  </a:schemeClr>
                </a:solidFill>
              </a:rPr>
              <a:t>+ 30%*(X-X3)</a:t>
            </a:r>
          </a:p>
        </p:txBody>
      </p:sp>
      <p:sp>
        <p:nvSpPr>
          <p:cNvPr id="41" name="Line 16"/>
          <p:cNvSpPr>
            <a:spLocks noChangeShapeType="1"/>
          </p:cNvSpPr>
          <p:nvPr/>
        </p:nvSpPr>
        <p:spPr bwMode="auto">
          <a:xfrm flipV="1">
            <a:off x="5930677" y="1524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2"/>
          <p:cNvSpPr>
            <a:spLocks noChangeShapeType="1"/>
          </p:cNvSpPr>
          <p:nvPr/>
        </p:nvSpPr>
        <p:spPr bwMode="auto">
          <a:xfrm>
            <a:off x="2966937" y="2665376"/>
            <a:ext cx="1319887" cy="7770"/>
          </a:xfrm>
          <a:prstGeom prst="line">
            <a:avLst/>
          </a:prstGeom>
          <a:noFill/>
          <a:ln w="38100">
            <a:solidFill>
              <a:srgbClr val="00B0F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1"/>
          <p:cNvSpPr>
            <a:spLocks noChangeShapeType="1"/>
          </p:cNvSpPr>
          <p:nvPr/>
        </p:nvSpPr>
        <p:spPr bwMode="auto">
          <a:xfrm>
            <a:off x="10118396" y="252984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Text Box 32"/>
          <p:cNvSpPr txBox="1">
            <a:spLocks noChangeArrowheads="1"/>
          </p:cNvSpPr>
          <p:nvPr/>
        </p:nvSpPr>
        <p:spPr bwMode="auto">
          <a:xfrm>
            <a:off x="4315841" y="2697162"/>
            <a:ext cx="176724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First Bracket</a:t>
            </a:r>
            <a:r>
              <a:rPr lang="en-US" altLang="en-US" sz="2400" dirty="0"/>
              <a:t> </a:t>
            </a:r>
          </a:p>
        </p:txBody>
      </p:sp>
      <p:sp>
        <p:nvSpPr>
          <p:cNvPr id="45" name="Line 10"/>
          <p:cNvSpPr>
            <a:spLocks noChangeShapeType="1"/>
          </p:cNvSpPr>
          <p:nvPr/>
        </p:nvSpPr>
        <p:spPr bwMode="auto">
          <a:xfrm>
            <a:off x="5920784" y="252984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0"/>
          <p:cNvSpPr>
            <a:spLocks noChangeShapeType="1"/>
          </p:cNvSpPr>
          <p:nvPr/>
        </p:nvSpPr>
        <p:spPr bwMode="auto">
          <a:xfrm>
            <a:off x="4286824" y="2651760"/>
            <a:ext cx="0" cy="1828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2"/>
          <p:cNvSpPr>
            <a:spLocks noChangeShapeType="1"/>
          </p:cNvSpPr>
          <p:nvPr/>
        </p:nvSpPr>
        <p:spPr bwMode="auto">
          <a:xfrm>
            <a:off x="2966937" y="5927724"/>
            <a:ext cx="1348902" cy="9666"/>
          </a:xfrm>
          <a:prstGeom prst="line">
            <a:avLst/>
          </a:prstGeom>
          <a:noFill/>
          <a:ln w="38100">
            <a:solidFill>
              <a:srgbClr val="00B0F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9"/>
          <p:cNvSpPr>
            <a:spLocks noChangeShapeType="1"/>
          </p:cNvSpPr>
          <p:nvPr/>
        </p:nvSpPr>
        <p:spPr bwMode="auto">
          <a:xfrm>
            <a:off x="6225706" y="5753100"/>
            <a:ext cx="0" cy="3657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Text Box 37"/>
          <p:cNvSpPr txBox="1">
            <a:spLocks noChangeArrowheads="1"/>
          </p:cNvSpPr>
          <p:nvPr/>
        </p:nvSpPr>
        <p:spPr bwMode="auto">
          <a:xfrm>
            <a:off x="7801990" y="6134239"/>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t>X3</a:t>
            </a:r>
            <a:endParaRPr lang="en-US" altLang="en-US" sz="2000" b="1" baseline="-25000" dirty="0"/>
          </a:p>
        </p:txBody>
      </p:sp>
      <p:sp>
        <p:nvSpPr>
          <p:cNvPr id="50" name="Text Box 40"/>
          <p:cNvSpPr txBox="1">
            <a:spLocks noChangeArrowheads="1"/>
          </p:cNvSpPr>
          <p:nvPr/>
        </p:nvSpPr>
        <p:spPr bwMode="auto">
          <a:xfrm>
            <a:off x="1138136" y="5607020"/>
            <a:ext cx="1833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dirty="0">
                <a:solidFill>
                  <a:schemeClr val="accent2"/>
                </a:solidFill>
              </a:rPr>
              <a:t>10%*(X-X1)</a:t>
            </a:r>
          </a:p>
        </p:txBody>
      </p:sp>
      <p:sp>
        <p:nvSpPr>
          <p:cNvPr id="51" name="Title 1"/>
          <p:cNvSpPr txBox="1">
            <a:spLocks/>
          </p:cNvSpPr>
          <p:nvPr/>
        </p:nvSpPr>
        <p:spPr>
          <a:xfrm>
            <a:off x="838200" y="26713"/>
            <a:ext cx="10515600" cy="6853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Marginal Tax Rates – Example</a:t>
            </a:r>
          </a:p>
        </p:txBody>
      </p:sp>
      <p:sp>
        <p:nvSpPr>
          <p:cNvPr id="2" name="Slide Number Placeholder 1"/>
          <p:cNvSpPr>
            <a:spLocks noGrp="1"/>
          </p:cNvSpPr>
          <p:nvPr>
            <p:ph type="sldNum" sz="quarter" idx="12"/>
          </p:nvPr>
        </p:nvSpPr>
        <p:spPr/>
        <p:txBody>
          <a:bodyPr/>
          <a:lstStyle/>
          <a:p>
            <a:fld id="{A37DA64D-F6F1-4F12-84DB-7964858021E5}" type="slidenum">
              <a:rPr lang="en-US" smtClean="0"/>
              <a:t>14</a:t>
            </a:fld>
            <a:endParaRPr lang="en-US"/>
          </a:p>
        </p:txBody>
      </p:sp>
    </p:spTree>
    <p:extLst>
      <p:ext uri="{BB962C8B-B14F-4D97-AF65-F5344CB8AC3E}">
        <p14:creationId xmlns:p14="http://schemas.microsoft.com/office/powerpoint/2010/main" val="3807415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94945" y="228600"/>
            <a:ext cx="9315855" cy="914400"/>
          </a:xfrm>
        </p:spPr>
        <p:txBody>
          <a:bodyPr/>
          <a:lstStyle/>
          <a:p>
            <a:pPr eaLnBrk="1" hangingPunct="1"/>
            <a:r>
              <a:rPr lang="en-US" altLang="en-US" sz="3600" b="1" dirty="0"/>
              <a:t>How many tax brackets?  Flat taxes?</a:t>
            </a:r>
          </a:p>
        </p:txBody>
      </p:sp>
      <p:sp>
        <p:nvSpPr>
          <p:cNvPr id="38915" name="Rectangle 3"/>
          <p:cNvSpPr>
            <a:spLocks noGrp="1" noChangeArrowheads="1"/>
          </p:cNvSpPr>
          <p:nvPr>
            <p:ph idx="1"/>
          </p:nvPr>
        </p:nvSpPr>
        <p:spPr>
          <a:xfrm>
            <a:off x="768485" y="1143000"/>
            <a:ext cx="9442315" cy="5562600"/>
          </a:xfrm>
        </p:spPr>
        <p:txBody>
          <a:bodyPr>
            <a:normAutofit/>
          </a:bodyPr>
          <a:lstStyle/>
          <a:p>
            <a:pPr eaLnBrk="1" hangingPunct="1">
              <a:lnSpc>
                <a:spcPct val="80000"/>
              </a:lnSpc>
            </a:pPr>
            <a:r>
              <a:rPr lang="en-US" altLang="en-US" sz="2000" dirty="0"/>
              <a:t>How many tax brackets should be used?</a:t>
            </a:r>
          </a:p>
          <a:p>
            <a:pPr eaLnBrk="1" hangingPunct="1">
              <a:lnSpc>
                <a:spcPct val="80000"/>
              </a:lnSpc>
            </a:pPr>
            <a:r>
              <a:rPr lang="en-US" altLang="en-US" sz="2000" dirty="0"/>
              <a:t>High number of rate brackets adds to complexity without adding much to revenues or progressivity.  Many countries have reduced number of brackets to 3 to 5 positive rates aside from “zero bracket” or initial minimum amount of tax free income.</a:t>
            </a:r>
          </a:p>
          <a:p>
            <a:pPr eaLnBrk="1" hangingPunct="1">
              <a:lnSpc>
                <a:spcPct val="80000"/>
              </a:lnSpc>
            </a:pPr>
            <a:r>
              <a:rPr lang="en-US" altLang="en-US" sz="2000" dirty="0"/>
              <a:t>What is minimum number of brackets for progressivity?  Two.  “Flat tax” structure typically means a large “zero bracket” and one positive rate.   </a:t>
            </a:r>
          </a:p>
          <a:p>
            <a:pPr eaLnBrk="1" hangingPunct="1">
              <a:lnSpc>
                <a:spcPct val="80000"/>
              </a:lnSpc>
            </a:pPr>
            <a:r>
              <a:rPr lang="en-US" altLang="en-US" sz="2000" dirty="0"/>
              <a:t>Two critical design issues involve </a:t>
            </a:r>
          </a:p>
          <a:p>
            <a:pPr lvl="1" eaLnBrk="1" hangingPunct="1">
              <a:lnSpc>
                <a:spcPct val="80000"/>
              </a:lnSpc>
            </a:pPr>
            <a:r>
              <a:rPr lang="en-US" altLang="en-US" sz="2000" b="1" i="1" dirty="0">
                <a:solidFill>
                  <a:srgbClr val="FF3300"/>
                </a:solidFill>
              </a:rPr>
              <a:t>Zero bracket size?  What is minimum taxable amount?  </a:t>
            </a:r>
          </a:p>
          <a:p>
            <a:pPr lvl="1" eaLnBrk="1" hangingPunct="1">
              <a:lnSpc>
                <a:spcPct val="80000"/>
              </a:lnSpc>
            </a:pPr>
            <a:r>
              <a:rPr lang="en-US" altLang="en-US" sz="2000" b="1" i="1" dirty="0">
                <a:solidFill>
                  <a:srgbClr val="FF3300"/>
                </a:solidFill>
              </a:rPr>
              <a:t>Top rate and income level at which top rate starts?</a:t>
            </a:r>
          </a:p>
          <a:p>
            <a:pPr eaLnBrk="1" hangingPunct="1">
              <a:lnSpc>
                <a:spcPct val="80000"/>
              </a:lnSpc>
            </a:pPr>
            <a:r>
              <a:rPr lang="en-US" altLang="en-US" sz="2000" i="1" dirty="0"/>
              <a:t>Need to know income distribution in country to set tax rate structure.  </a:t>
            </a:r>
            <a:r>
              <a:rPr lang="en-US" altLang="en-US" sz="2000" dirty="0"/>
              <a:t>Income distributions are typically skewed to right (log-normal distributions) – for example: bottom 40% earn 10% to 15% of income and top 20% earns about 50% of income.</a:t>
            </a:r>
          </a:p>
          <a:p>
            <a:pPr eaLnBrk="1" hangingPunct="1">
              <a:lnSpc>
                <a:spcPct val="80000"/>
              </a:lnSpc>
            </a:pPr>
            <a:r>
              <a:rPr lang="en-US" altLang="en-US" sz="2000" b="1" dirty="0"/>
              <a:t>Bulk of tax revenue typically derived from top income earners</a:t>
            </a:r>
            <a:r>
              <a:rPr lang="en-US" altLang="en-US" sz="2000" dirty="0"/>
              <a:t>: 60% to 80% of tax revenue can come from top 20% of earners with a progressive tax structure.  Tax revenues are sensitive to top rate and starting income.</a:t>
            </a:r>
          </a:p>
          <a:p>
            <a:pPr eaLnBrk="1" hangingPunct="1">
              <a:lnSpc>
                <a:spcPct val="80000"/>
              </a:lnSpc>
            </a:pPr>
            <a:r>
              <a:rPr lang="en-US" altLang="en-US" sz="2000" dirty="0"/>
              <a:t>Some countries have highly skewed income (Thailand) where almost half the population does not pay any tax and less than 0.05% pay 65% of tax revenues. Situation not very different in most developing countries.</a:t>
            </a:r>
          </a:p>
        </p:txBody>
      </p:sp>
    </p:spTree>
    <p:extLst>
      <p:ext uri="{BB962C8B-B14F-4D97-AF65-F5344CB8AC3E}">
        <p14:creationId xmlns:p14="http://schemas.microsoft.com/office/powerpoint/2010/main" val="1479051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dirty="0"/>
              <a:t>Some commonly debated issues…</a:t>
            </a:r>
          </a:p>
        </p:txBody>
      </p:sp>
      <p:sp>
        <p:nvSpPr>
          <p:cNvPr id="4" name="Slide Number Placeholder 3"/>
          <p:cNvSpPr>
            <a:spLocks noGrp="1"/>
          </p:cNvSpPr>
          <p:nvPr>
            <p:ph type="sldNum" sz="quarter" idx="12"/>
          </p:nvPr>
        </p:nvSpPr>
        <p:spPr/>
        <p:txBody>
          <a:bodyPr/>
          <a:lstStyle/>
          <a:p>
            <a:fld id="{A37DA64D-F6F1-4F12-84DB-7964858021E5}" type="slidenum">
              <a:rPr lang="en-US" smtClean="0"/>
              <a:t>16</a:t>
            </a:fld>
            <a:endParaRPr lang="en-US"/>
          </a:p>
        </p:txBody>
      </p:sp>
    </p:spTree>
    <p:extLst>
      <p:ext uri="{BB962C8B-B14F-4D97-AF65-F5344CB8AC3E}">
        <p14:creationId xmlns:p14="http://schemas.microsoft.com/office/powerpoint/2010/main" val="112284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81200" y="0"/>
            <a:ext cx="8229600" cy="1143000"/>
          </a:xfrm>
        </p:spPr>
        <p:txBody>
          <a:bodyPr/>
          <a:lstStyle/>
          <a:p>
            <a:pPr eaLnBrk="1" hangingPunct="1"/>
            <a:r>
              <a:rPr lang="en-US" altLang="en-US" sz="3600" b="1"/>
              <a:t>Flat taxes</a:t>
            </a:r>
          </a:p>
        </p:txBody>
      </p:sp>
      <p:sp>
        <p:nvSpPr>
          <p:cNvPr id="43011" name="Rectangle 3"/>
          <p:cNvSpPr>
            <a:spLocks noGrp="1" noChangeArrowheads="1"/>
          </p:cNvSpPr>
          <p:nvPr>
            <p:ph idx="1"/>
          </p:nvPr>
        </p:nvSpPr>
        <p:spPr>
          <a:xfrm>
            <a:off x="865762" y="990600"/>
            <a:ext cx="9345038" cy="5334000"/>
          </a:xfrm>
        </p:spPr>
        <p:txBody>
          <a:bodyPr>
            <a:normAutofit/>
          </a:bodyPr>
          <a:lstStyle/>
          <a:p>
            <a:pPr eaLnBrk="1" hangingPunct="1">
              <a:lnSpc>
                <a:spcPct val="80000"/>
              </a:lnSpc>
            </a:pPr>
            <a:r>
              <a:rPr lang="en-US" altLang="en-US" sz="2000" dirty="0"/>
              <a:t>Flat taxes are typically structured as large standard deduction or zero rate bracket plus one tax rate on all income in excess of large bracket.  Tax rate is typically set at some intermediate rate (20% say) rather than rising MTR from low to high rates.</a:t>
            </a:r>
          </a:p>
          <a:p>
            <a:pPr eaLnBrk="1" hangingPunct="1">
              <a:lnSpc>
                <a:spcPct val="80000"/>
              </a:lnSpc>
            </a:pPr>
            <a:r>
              <a:rPr lang="en-US" altLang="en-US" sz="2000" dirty="0"/>
              <a:t>Advantages</a:t>
            </a:r>
          </a:p>
          <a:p>
            <a:pPr lvl="1" eaLnBrk="1" hangingPunct="1">
              <a:lnSpc>
                <a:spcPct val="80000"/>
              </a:lnSpc>
            </a:pPr>
            <a:r>
              <a:rPr lang="en-US" altLang="en-US" sz="1800" dirty="0"/>
              <a:t>Simple structure reduces compliance and administrative costs</a:t>
            </a:r>
          </a:p>
          <a:p>
            <a:pPr lvl="1" eaLnBrk="1" hangingPunct="1">
              <a:lnSpc>
                <a:spcPct val="80000"/>
              </a:lnSpc>
            </a:pPr>
            <a:r>
              <a:rPr lang="en-US" altLang="en-US" sz="1800" dirty="0"/>
              <a:t>Lower top MTR encourages compliance and reduces supply side disincentives</a:t>
            </a:r>
          </a:p>
          <a:p>
            <a:pPr lvl="1" eaLnBrk="1" hangingPunct="1">
              <a:lnSpc>
                <a:spcPct val="80000"/>
              </a:lnSpc>
            </a:pPr>
            <a:r>
              <a:rPr lang="en-US" altLang="en-US" sz="1800" dirty="0"/>
              <a:t>Large standard deduction reduces number of tax filers lowering compliance and administrative costs</a:t>
            </a:r>
          </a:p>
          <a:p>
            <a:pPr eaLnBrk="1" hangingPunct="1">
              <a:lnSpc>
                <a:spcPct val="80000"/>
              </a:lnSpc>
            </a:pPr>
            <a:r>
              <a:rPr lang="en-US" altLang="en-US" sz="2000" dirty="0"/>
              <a:t>Disadvantages</a:t>
            </a:r>
          </a:p>
          <a:p>
            <a:pPr lvl="1" eaLnBrk="1" hangingPunct="1">
              <a:lnSpc>
                <a:spcPct val="80000"/>
              </a:lnSpc>
            </a:pPr>
            <a:r>
              <a:rPr lang="en-US" altLang="en-US" sz="1800" dirty="0"/>
              <a:t>Less progressive</a:t>
            </a:r>
          </a:p>
          <a:p>
            <a:pPr lvl="1" eaLnBrk="1" hangingPunct="1">
              <a:lnSpc>
                <a:spcPct val="80000"/>
              </a:lnSpc>
            </a:pPr>
            <a:r>
              <a:rPr lang="en-US" altLang="en-US" sz="1800" dirty="0"/>
              <a:t>Loses revenue potential with high income earners (Could tax back tax value of large standard deduction.)</a:t>
            </a:r>
          </a:p>
          <a:p>
            <a:pPr lvl="1" eaLnBrk="1" hangingPunct="1">
              <a:lnSpc>
                <a:spcPct val="80000"/>
              </a:lnSpc>
            </a:pPr>
            <a:r>
              <a:rPr lang="en-US" altLang="en-US" sz="1800" dirty="0"/>
              <a:t>Puts higher burden on middle income earners</a:t>
            </a:r>
          </a:p>
          <a:p>
            <a:pPr lvl="1" eaLnBrk="1" hangingPunct="1">
              <a:lnSpc>
                <a:spcPct val="80000"/>
              </a:lnSpc>
            </a:pPr>
            <a:r>
              <a:rPr lang="en-US" altLang="en-US" sz="1800" dirty="0"/>
              <a:t>Requires administrative capacity to check when income rises above standard deduction or businesses are hiding in underground economy</a:t>
            </a:r>
          </a:p>
          <a:p>
            <a:pPr eaLnBrk="1" hangingPunct="1">
              <a:lnSpc>
                <a:spcPct val="80000"/>
              </a:lnSpc>
            </a:pPr>
            <a:r>
              <a:rPr lang="en-US" altLang="en-US" sz="2000" dirty="0"/>
              <a:t>Attractive structure in economies with poor compliance record and/or trying to simplify complex tax system with high rates and many tax breaks.  Tried in Russia, former Soviet States, Egypt, etc. Some positive impact especially on compliance but attribution is difficult (other mitigating factors such as increased enforcement).</a:t>
            </a:r>
          </a:p>
        </p:txBody>
      </p:sp>
    </p:spTree>
    <p:extLst>
      <p:ext uri="{BB962C8B-B14F-4D97-AF65-F5344CB8AC3E}">
        <p14:creationId xmlns:p14="http://schemas.microsoft.com/office/powerpoint/2010/main" val="17479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Taxation/Non-taxation of Savings	</a:t>
            </a:r>
          </a:p>
        </p:txBody>
      </p:sp>
      <p:sp>
        <p:nvSpPr>
          <p:cNvPr id="3" name="Content Placeholder 2"/>
          <p:cNvSpPr>
            <a:spLocks noGrp="1"/>
          </p:cNvSpPr>
          <p:nvPr>
            <p:ph idx="1"/>
          </p:nvPr>
        </p:nvSpPr>
        <p:spPr>
          <a:xfrm>
            <a:off x="838200" y="1149531"/>
            <a:ext cx="10515600" cy="5027433"/>
          </a:xfrm>
        </p:spPr>
        <p:txBody>
          <a:bodyPr>
            <a:normAutofit fontScale="62500" lnSpcReduction="20000"/>
          </a:bodyPr>
          <a:lstStyle/>
          <a:p>
            <a:r>
              <a:rPr lang="en-US" dirty="0"/>
              <a:t>Government intervention in this area is to force/encourage savings because people do not save enough</a:t>
            </a:r>
          </a:p>
          <a:p>
            <a:r>
              <a:rPr lang="en-US" dirty="0"/>
              <a:t>The Social Security system funded by payroll taxes is one way that government force people to save [Detailed analysis is out of the scope of this training]</a:t>
            </a:r>
          </a:p>
          <a:p>
            <a:r>
              <a:rPr lang="en-US" dirty="0"/>
              <a:t>The other way is to exempt savings from taxation</a:t>
            </a:r>
          </a:p>
          <a:p>
            <a:pPr lvl="1"/>
            <a:r>
              <a:rPr lang="en-US" dirty="0"/>
              <a:t>Does tax exemption for savings affect savings? [[Detailed analysis is out of the scope of this training]</a:t>
            </a:r>
          </a:p>
          <a:p>
            <a:pPr lvl="1"/>
            <a:r>
              <a:rPr lang="en-US" dirty="0"/>
              <a:t>Exemption to savings would encourage savings (substitution effect), but also make a person richer and hence consume more (income effect), the net effect is ambiguous</a:t>
            </a:r>
          </a:p>
          <a:p>
            <a:pPr lvl="1"/>
            <a:r>
              <a:rPr lang="en-US" dirty="0"/>
              <a:t>Increased supply of savings reduce the return from savings and the net effect is less than what one might expect </a:t>
            </a:r>
          </a:p>
          <a:p>
            <a:pPr lvl="1"/>
            <a:r>
              <a:rPr lang="en-US" dirty="0"/>
              <a:t>There are negative welfare effects of taxing savings however when we add uncertainty these welfare effects are reduced</a:t>
            </a:r>
          </a:p>
          <a:p>
            <a:pPr lvl="1"/>
            <a:r>
              <a:rPr lang="en-US" dirty="0"/>
              <a:t>There are significant “behavioral tools” that could encourage saving </a:t>
            </a:r>
          </a:p>
          <a:p>
            <a:r>
              <a:rPr lang="en-US" dirty="0"/>
              <a:t>(E/T) Exempt/Tax any part of income that is saved (Income-savings=consumption)</a:t>
            </a:r>
          </a:p>
          <a:p>
            <a:r>
              <a:rPr lang="en-US" dirty="0"/>
              <a:t>However, income that is saved could generate interest income </a:t>
            </a:r>
          </a:p>
          <a:p>
            <a:r>
              <a:rPr lang="en-US" dirty="0"/>
              <a:t>(E/T) Sometimes this income may </a:t>
            </a:r>
            <a:r>
              <a:rPr lang="en-US" dirty="0" err="1"/>
              <a:t>beExempt</a:t>
            </a:r>
            <a:r>
              <a:rPr lang="en-US" dirty="0"/>
              <a:t>/Taxed </a:t>
            </a:r>
          </a:p>
          <a:p>
            <a:r>
              <a:rPr lang="en-US" dirty="0"/>
              <a:t>When this saved Income is withdrawn for consumption</a:t>
            </a:r>
          </a:p>
          <a:p>
            <a:r>
              <a:rPr lang="en-US" dirty="0"/>
              <a:t>(E/T) The withdrawal from savings may be Exempt/Taxed </a:t>
            </a:r>
          </a:p>
          <a:p>
            <a:r>
              <a:rPr lang="en-US" dirty="0"/>
              <a:t>There are different models (EEE) is the most generous</a:t>
            </a:r>
          </a:p>
          <a:p>
            <a:r>
              <a:rPr lang="en-US"/>
              <a:t>(ETT), (TTE) </a:t>
            </a:r>
            <a:r>
              <a:rPr lang="en-US" dirty="0"/>
              <a:t>is </a:t>
            </a:r>
            <a:r>
              <a:rPr lang="en-US"/>
              <a:t>neutral [In </a:t>
            </a:r>
            <a:r>
              <a:rPr lang="en-US" dirty="0"/>
              <a:t>the USA - Roth IRA </a:t>
            </a:r>
            <a:r>
              <a:rPr lang="en-US"/>
              <a:t>– (TEE), </a:t>
            </a:r>
            <a:r>
              <a:rPr lang="en-US" dirty="0"/>
              <a:t>Tax deferred 401(k) </a:t>
            </a:r>
            <a:r>
              <a:rPr lang="en-US"/>
              <a:t>– (EET)]</a:t>
            </a:r>
            <a:endParaRPr lang="en-US" dirty="0"/>
          </a:p>
        </p:txBody>
      </p:sp>
      <p:sp>
        <p:nvSpPr>
          <p:cNvPr id="4" name="Slide Number Placeholder 3"/>
          <p:cNvSpPr>
            <a:spLocks noGrp="1"/>
          </p:cNvSpPr>
          <p:nvPr>
            <p:ph type="sldNum" sz="quarter" idx="12"/>
          </p:nvPr>
        </p:nvSpPr>
        <p:spPr/>
        <p:txBody>
          <a:bodyPr/>
          <a:lstStyle/>
          <a:p>
            <a:fld id="{A37DA64D-F6F1-4F12-84DB-7964858021E5}" type="slidenum">
              <a:rPr lang="en-US" smtClean="0"/>
              <a:t>18</a:t>
            </a:fld>
            <a:endParaRPr lang="en-US"/>
          </a:p>
        </p:txBody>
      </p:sp>
    </p:spTree>
    <p:extLst>
      <p:ext uri="{BB962C8B-B14F-4D97-AF65-F5344CB8AC3E}">
        <p14:creationId xmlns:p14="http://schemas.microsoft.com/office/powerpoint/2010/main" val="148141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626"/>
            <a:ext cx="10515600" cy="1325563"/>
          </a:xfrm>
        </p:spPr>
        <p:txBody>
          <a:bodyPr/>
          <a:lstStyle/>
          <a:p>
            <a:r>
              <a:rPr lang="en-US" dirty="0"/>
              <a:t>Taxation of Capital Gains</a:t>
            </a:r>
          </a:p>
        </p:txBody>
      </p:sp>
      <p:sp>
        <p:nvSpPr>
          <p:cNvPr id="3" name="Content Placeholder 2"/>
          <p:cNvSpPr>
            <a:spLocks noGrp="1"/>
          </p:cNvSpPr>
          <p:nvPr>
            <p:ph idx="1"/>
          </p:nvPr>
        </p:nvSpPr>
        <p:spPr>
          <a:xfrm>
            <a:off x="838200" y="1381190"/>
            <a:ext cx="10515600" cy="4795774"/>
          </a:xfrm>
        </p:spPr>
        <p:txBody>
          <a:bodyPr>
            <a:normAutofit fontScale="92500" lnSpcReduction="10000"/>
          </a:bodyPr>
          <a:lstStyle/>
          <a:p>
            <a:r>
              <a:rPr lang="en-US" dirty="0"/>
              <a:t>Capital Gains is the gain from the sale of a capital assets (in most cases) </a:t>
            </a:r>
          </a:p>
          <a:p>
            <a:pPr lvl="1"/>
            <a:r>
              <a:rPr lang="en-US" dirty="0"/>
              <a:t>Capital assets such as property, stocks, bonds, machinery, rights, etc.</a:t>
            </a:r>
          </a:p>
          <a:p>
            <a:r>
              <a:rPr lang="en-US" dirty="0"/>
              <a:t>In some cases the gains may not be ‘realized’ but still taxed</a:t>
            </a:r>
          </a:p>
          <a:p>
            <a:pPr lvl="1"/>
            <a:r>
              <a:rPr lang="en-US" dirty="0"/>
              <a:t>Example - Germany</a:t>
            </a:r>
          </a:p>
          <a:p>
            <a:r>
              <a:rPr lang="en-US" dirty="0"/>
              <a:t>However sale price may include inflation and the capital gains would also include a tax on inflation</a:t>
            </a:r>
          </a:p>
          <a:p>
            <a:pPr lvl="1"/>
            <a:r>
              <a:rPr lang="en-US" dirty="0"/>
              <a:t>In many country the purchase prices are indexed to inflation to calculate the capital gain</a:t>
            </a:r>
          </a:p>
          <a:p>
            <a:r>
              <a:rPr lang="en-US" dirty="0"/>
              <a:t>The rate of taxation could be at the regular rate of taxation of the owner of the asset being taxed</a:t>
            </a:r>
          </a:p>
          <a:p>
            <a:r>
              <a:rPr lang="en-US" dirty="0"/>
              <a:t>Lower rates are also used in some cases to counteract the tax on inflation and in other cases to improve liquidity of the asset market</a:t>
            </a:r>
          </a:p>
        </p:txBody>
      </p:sp>
      <p:sp>
        <p:nvSpPr>
          <p:cNvPr id="4" name="Slide Number Placeholder 3"/>
          <p:cNvSpPr>
            <a:spLocks noGrp="1"/>
          </p:cNvSpPr>
          <p:nvPr>
            <p:ph type="sldNum" sz="quarter" idx="12"/>
          </p:nvPr>
        </p:nvSpPr>
        <p:spPr/>
        <p:txBody>
          <a:bodyPr/>
          <a:lstStyle/>
          <a:p>
            <a:fld id="{A37DA64D-F6F1-4F12-84DB-7964858021E5}" type="slidenum">
              <a:rPr lang="en-US" smtClean="0"/>
              <a:t>19</a:t>
            </a:fld>
            <a:endParaRPr lang="en-US"/>
          </a:p>
        </p:txBody>
      </p:sp>
    </p:spTree>
    <p:extLst>
      <p:ext uri="{BB962C8B-B14F-4D97-AF65-F5344CB8AC3E}">
        <p14:creationId xmlns:p14="http://schemas.microsoft.com/office/powerpoint/2010/main" val="240999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today’s meeting</a:t>
            </a:r>
          </a:p>
        </p:txBody>
      </p:sp>
      <p:sp>
        <p:nvSpPr>
          <p:cNvPr id="3" name="Content Placeholder 2"/>
          <p:cNvSpPr>
            <a:spLocks noGrp="1"/>
          </p:cNvSpPr>
          <p:nvPr>
            <p:ph idx="1"/>
          </p:nvPr>
        </p:nvSpPr>
        <p:spPr/>
        <p:txBody>
          <a:bodyPr>
            <a:normAutofit/>
          </a:bodyPr>
          <a:lstStyle/>
          <a:p>
            <a:r>
              <a:rPr lang="en-US" dirty="0"/>
              <a:t>PIT basics</a:t>
            </a:r>
          </a:p>
          <a:p>
            <a:r>
              <a:rPr lang="en-US" dirty="0"/>
              <a:t>Issues around revenue performance of PIT; </a:t>
            </a:r>
          </a:p>
          <a:p>
            <a:r>
              <a:rPr lang="en-US" dirty="0"/>
              <a:t>The trend in PIT rates; </a:t>
            </a:r>
          </a:p>
          <a:p>
            <a:r>
              <a:rPr lang="en-US" dirty="0"/>
              <a:t>Key policy questions:</a:t>
            </a:r>
          </a:p>
          <a:p>
            <a:pPr lvl="1"/>
            <a:r>
              <a:rPr lang="en-US" dirty="0"/>
              <a:t>Thresholds and brackets; </a:t>
            </a:r>
          </a:p>
          <a:p>
            <a:pPr lvl="1"/>
            <a:r>
              <a:rPr lang="en-US" dirty="0"/>
              <a:t>Equity and the role of the PIT</a:t>
            </a:r>
          </a:p>
          <a:p>
            <a:r>
              <a:rPr lang="en-US" dirty="0"/>
              <a:t>Key good practice principles of tax law design</a:t>
            </a:r>
          </a:p>
          <a:p>
            <a:endParaRPr lang="en-US" dirty="0"/>
          </a:p>
        </p:txBody>
      </p:sp>
    </p:spTree>
    <p:extLst>
      <p:ext uri="{BB962C8B-B14F-4D97-AF65-F5344CB8AC3E}">
        <p14:creationId xmlns:p14="http://schemas.microsoft.com/office/powerpoint/2010/main" val="3482827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Taxation of dividends</a:t>
            </a:r>
          </a:p>
        </p:txBody>
      </p:sp>
      <p:sp>
        <p:nvSpPr>
          <p:cNvPr id="3" name="Content Placeholder 2"/>
          <p:cNvSpPr>
            <a:spLocks noGrp="1"/>
          </p:cNvSpPr>
          <p:nvPr>
            <p:ph idx="1"/>
          </p:nvPr>
        </p:nvSpPr>
        <p:spPr/>
        <p:txBody>
          <a:bodyPr/>
          <a:lstStyle/>
          <a:p>
            <a:r>
              <a:rPr lang="en-US" dirty="0"/>
              <a:t>Is it double taxation? (Company already paid tax on profits…)</a:t>
            </a:r>
          </a:p>
          <a:p>
            <a:r>
              <a:rPr lang="en-US" dirty="0"/>
              <a:t>What are the options – </a:t>
            </a:r>
          </a:p>
          <a:p>
            <a:pPr lvl="1"/>
            <a:r>
              <a:rPr lang="en-US" dirty="0"/>
              <a:t>Dividend distribution tax – paid by companies</a:t>
            </a:r>
          </a:p>
          <a:p>
            <a:pPr lvl="1"/>
            <a:r>
              <a:rPr lang="en-US" dirty="0"/>
              <a:t>Tax deducted at source</a:t>
            </a:r>
          </a:p>
          <a:p>
            <a:pPr lvl="1"/>
            <a:r>
              <a:rPr lang="en-US" dirty="0"/>
              <a:t>Taxpayer self-assess and pay</a:t>
            </a:r>
          </a:p>
          <a:p>
            <a:pPr lvl="1"/>
            <a:endParaRPr lang="en-US" dirty="0"/>
          </a:p>
        </p:txBody>
      </p:sp>
      <p:sp>
        <p:nvSpPr>
          <p:cNvPr id="4" name="Slide Number Placeholder 3"/>
          <p:cNvSpPr>
            <a:spLocks noGrp="1"/>
          </p:cNvSpPr>
          <p:nvPr>
            <p:ph type="sldNum" sz="quarter" idx="12"/>
          </p:nvPr>
        </p:nvSpPr>
        <p:spPr/>
        <p:txBody>
          <a:bodyPr/>
          <a:lstStyle/>
          <a:p>
            <a:fld id="{A37DA64D-F6F1-4F12-84DB-7964858021E5}" type="slidenum">
              <a:rPr lang="en-US" smtClean="0"/>
              <a:t>20</a:t>
            </a:fld>
            <a:endParaRPr lang="en-US"/>
          </a:p>
        </p:txBody>
      </p:sp>
    </p:spTree>
    <p:extLst>
      <p:ext uri="{BB962C8B-B14F-4D97-AF65-F5344CB8AC3E}">
        <p14:creationId xmlns:p14="http://schemas.microsoft.com/office/powerpoint/2010/main" val="3999141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Taxation of agricultural income</a:t>
            </a:r>
          </a:p>
        </p:txBody>
      </p:sp>
      <p:sp>
        <p:nvSpPr>
          <p:cNvPr id="3" name="Content Placeholder 2"/>
          <p:cNvSpPr>
            <a:spLocks noGrp="1"/>
          </p:cNvSpPr>
          <p:nvPr>
            <p:ph idx="1"/>
          </p:nvPr>
        </p:nvSpPr>
        <p:spPr/>
        <p:txBody>
          <a:bodyPr/>
          <a:lstStyle/>
          <a:p>
            <a:r>
              <a:rPr lang="en-US" dirty="0"/>
              <a:t>Exempt in several developing countries</a:t>
            </a:r>
          </a:p>
          <a:p>
            <a:r>
              <a:rPr lang="en-US" dirty="0"/>
              <a:t>Hard to compute agricultural income</a:t>
            </a:r>
          </a:p>
          <a:p>
            <a:pPr lvl="1"/>
            <a:r>
              <a:rPr lang="en-US" dirty="0"/>
              <a:t>No accounts</a:t>
            </a:r>
          </a:p>
          <a:p>
            <a:pPr lvl="1"/>
            <a:r>
              <a:rPr lang="en-US" dirty="0"/>
              <a:t>Yields vary dramatically</a:t>
            </a:r>
          </a:p>
          <a:p>
            <a:r>
              <a:rPr lang="en-US" dirty="0"/>
              <a:t>Risks – tax shelter</a:t>
            </a:r>
          </a:p>
          <a:p>
            <a:endParaRPr lang="en-US" dirty="0"/>
          </a:p>
        </p:txBody>
      </p:sp>
      <p:sp>
        <p:nvSpPr>
          <p:cNvPr id="4" name="Slide Number Placeholder 3"/>
          <p:cNvSpPr>
            <a:spLocks noGrp="1"/>
          </p:cNvSpPr>
          <p:nvPr>
            <p:ph type="sldNum" sz="quarter" idx="12"/>
          </p:nvPr>
        </p:nvSpPr>
        <p:spPr/>
        <p:txBody>
          <a:bodyPr/>
          <a:lstStyle/>
          <a:p>
            <a:fld id="{A37DA64D-F6F1-4F12-84DB-7964858021E5}" type="slidenum">
              <a:rPr lang="en-US" smtClean="0"/>
              <a:t>21</a:t>
            </a:fld>
            <a:endParaRPr lang="en-US"/>
          </a:p>
        </p:txBody>
      </p:sp>
    </p:spTree>
    <p:extLst>
      <p:ext uri="{BB962C8B-B14F-4D97-AF65-F5344CB8AC3E}">
        <p14:creationId xmlns:p14="http://schemas.microsoft.com/office/powerpoint/2010/main" val="336118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600" dirty="0"/>
              <a:t>Trends</a:t>
            </a:r>
          </a:p>
          <a:p>
            <a:pPr marL="0" indent="0">
              <a:buNone/>
            </a:pPr>
            <a:r>
              <a:rPr lang="en-US" sz="3600" dirty="0"/>
              <a:t>Policy implications for developing countries</a:t>
            </a:r>
          </a:p>
        </p:txBody>
      </p:sp>
      <p:sp>
        <p:nvSpPr>
          <p:cNvPr id="4" name="Slide Number Placeholder 3"/>
          <p:cNvSpPr>
            <a:spLocks noGrp="1"/>
          </p:cNvSpPr>
          <p:nvPr>
            <p:ph type="sldNum" sz="quarter" idx="12"/>
          </p:nvPr>
        </p:nvSpPr>
        <p:spPr/>
        <p:txBody>
          <a:bodyPr/>
          <a:lstStyle/>
          <a:p>
            <a:fld id="{A37DA64D-F6F1-4F12-84DB-7964858021E5}" type="slidenum">
              <a:rPr lang="en-US" smtClean="0"/>
              <a:t>22</a:t>
            </a:fld>
            <a:endParaRPr lang="en-US"/>
          </a:p>
        </p:txBody>
      </p:sp>
    </p:spTree>
    <p:extLst>
      <p:ext uri="{BB962C8B-B14F-4D97-AF65-F5344CB8AC3E}">
        <p14:creationId xmlns:p14="http://schemas.microsoft.com/office/powerpoint/2010/main" val="334125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p:cNvPicPr>
            <a:picLocks noChangeAspect="1"/>
          </p:cNvPicPr>
          <p:nvPr/>
        </p:nvPicPr>
        <p:blipFill>
          <a:blip r:embed="rId2"/>
          <a:stretch>
            <a:fillRect/>
          </a:stretch>
        </p:blipFill>
        <p:spPr>
          <a:xfrm>
            <a:off x="484632" y="939115"/>
            <a:ext cx="5126736" cy="4451592"/>
          </a:xfrm>
          <a:prstGeom prst="rect">
            <a:avLst/>
          </a:prstGeom>
        </p:spPr>
      </p:pic>
      <p:sp>
        <p:nvSpPr>
          <p:cNvPr id="2" name="Title 1"/>
          <p:cNvSpPr>
            <a:spLocks noGrp="1"/>
          </p:cNvSpPr>
          <p:nvPr>
            <p:ph type="title"/>
          </p:nvPr>
        </p:nvSpPr>
        <p:spPr>
          <a:xfrm>
            <a:off x="6392598" y="640263"/>
            <a:ext cx="5221266" cy="1344975"/>
          </a:xfrm>
        </p:spPr>
        <p:txBody>
          <a:bodyPr>
            <a:normAutofit fontScale="90000"/>
          </a:bodyPr>
          <a:lstStyle/>
          <a:p>
            <a:pPr algn="ctr"/>
            <a:r>
              <a:rPr lang="en-US" sz="4000" dirty="0"/>
              <a:t>Inequality in income distribution has been increasing…</a:t>
            </a:r>
          </a:p>
        </p:txBody>
      </p:sp>
      <p:sp>
        <p:nvSpPr>
          <p:cNvPr id="17" name="Content Placeholder 8"/>
          <p:cNvSpPr>
            <a:spLocks noGrp="1"/>
          </p:cNvSpPr>
          <p:nvPr>
            <p:ph idx="1"/>
          </p:nvPr>
        </p:nvSpPr>
        <p:spPr>
          <a:xfrm>
            <a:off x="6391903" y="2121763"/>
            <a:ext cx="5235490" cy="3773010"/>
          </a:xfrm>
        </p:spPr>
        <p:txBody>
          <a:bodyPr>
            <a:normAutofit/>
          </a:bodyPr>
          <a:lstStyle/>
          <a:p>
            <a:pPr marL="0" indent="0">
              <a:buNone/>
            </a:pPr>
            <a:r>
              <a:rPr lang="en-US" sz="2000" b="1" dirty="0"/>
              <a:t>Distribution of Top Incomes</a:t>
            </a:r>
          </a:p>
          <a:p>
            <a:r>
              <a:rPr lang="en-US" sz="2000" dirty="0"/>
              <a:t>Top 1% income is approximately Pareto distributed</a:t>
            </a:r>
          </a:p>
          <a:p>
            <a:r>
              <a:rPr lang="en-US" sz="2000" dirty="0"/>
              <a:t>Optimal tax rate based on this distribution implies very high top tax rates sometimes as high as 70%</a:t>
            </a:r>
          </a:p>
          <a:p>
            <a:endParaRPr lang="en-US" sz="2000" dirty="0"/>
          </a:p>
        </p:txBody>
      </p:sp>
      <p:sp>
        <p:nvSpPr>
          <p:cNvPr id="4" name="Slide Number Placeholder 3"/>
          <p:cNvSpPr>
            <a:spLocks noGrp="1"/>
          </p:cNvSpPr>
          <p:nvPr>
            <p:ph type="sldNum" sz="quarter" idx="12"/>
          </p:nvPr>
        </p:nvSpPr>
        <p:spPr/>
        <p:txBody>
          <a:bodyPr>
            <a:normAutofit/>
          </a:bodyPr>
          <a:lstStyle/>
          <a:p>
            <a:fld id="{A37DA64D-F6F1-4F12-84DB-7964858021E5}" type="slidenum">
              <a:rPr lang="en-US" smtClean="0"/>
              <a:pPr/>
              <a:t>23</a:t>
            </a:fld>
            <a:endParaRPr lang="en-US"/>
          </a:p>
        </p:txBody>
      </p:sp>
      <p:pic>
        <p:nvPicPr>
          <p:cNvPr id="10" name="Picture 9"/>
          <p:cNvPicPr>
            <a:picLocks noChangeAspect="1"/>
          </p:cNvPicPr>
          <p:nvPr/>
        </p:nvPicPr>
        <p:blipFill>
          <a:blip r:embed="rId3"/>
          <a:stretch>
            <a:fillRect/>
          </a:stretch>
        </p:blipFill>
        <p:spPr>
          <a:xfrm>
            <a:off x="559005" y="5658133"/>
            <a:ext cx="4977990" cy="236640"/>
          </a:xfrm>
          <a:prstGeom prst="rect">
            <a:avLst/>
          </a:prstGeom>
        </p:spPr>
      </p:pic>
      <p:sp>
        <p:nvSpPr>
          <p:cNvPr id="11" name="TextBox 10"/>
          <p:cNvSpPr txBox="1"/>
          <p:nvPr/>
        </p:nvSpPr>
        <p:spPr>
          <a:xfrm>
            <a:off x="484632" y="5894773"/>
            <a:ext cx="3099816" cy="276999"/>
          </a:xfrm>
          <a:prstGeom prst="rect">
            <a:avLst/>
          </a:prstGeom>
          <a:noFill/>
        </p:spPr>
        <p:txBody>
          <a:bodyPr wrap="square" rtlCol="0">
            <a:spAutoFit/>
          </a:bodyPr>
          <a:lstStyle/>
          <a:p>
            <a:r>
              <a:rPr lang="en-US" sz="1200" dirty="0"/>
              <a:t>Piketty and Saez (2015)</a:t>
            </a:r>
          </a:p>
        </p:txBody>
      </p:sp>
    </p:spTree>
    <p:extLst>
      <p:ext uri="{BB962C8B-B14F-4D97-AF65-F5344CB8AC3E}">
        <p14:creationId xmlns:p14="http://schemas.microsoft.com/office/powerpoint/2010/main" val="17512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general, top marginal rates have been declining in the OECD</a:t>
            </a:r>
          </a:p>
        </p:txBody>
      </p:sp>
      <p:sp>
        <p:nvSpPr>
          <p:cNvPr id="4" name="Slide Number Placeholder 3"/>
          <p:cNvSpPr>
            <a:spLocks noGrp="1"/>
          </p:cNvSpPr>
          <p:nvPr>
            <p:ph type="sldNum" sz="quarter" idx="12"/>
          </p:nvPr>
        </p:nvSpPr>
        <p:spPr/>
        <p:txBody>
          <a:bodyPr/>
          <a:lstStyle/>
          <a:p>
            <a:fld id="{A37DA64D-F6F1-4F12-84DB-7964858021E5}" type="slidenum">
              <a:rPr lang="en-US" smtClean="0"/>
              <a:t>24</a:t>
            </a:fld>
            <a:endParaRPr lang="en-US"/>
          </a:p>
        </p:txBody>
      </p:sp>
      <p:graphicFrame>
        <p:nvGraphicFramePr>
          <p:cNvPr id="5" name="Content Placeholder 4"/>
          <p:cNvGraphicFramePr>
            <a:graphicFrameLocks noGrp="1"/>
          </p:cNvGraphicFramePr>
          <p:nvPr>
            <p:ph idx="1"/>
            <p:extLst/>
          </p:nvPr>
        </p:nvGraphicFramePr>
        <p:xfrm>
          <a:off x="838200" y="1825625"/>
          <a:ext cx="10515600" cy="346734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838200" y="5715000"/>
            <a:ext cx="8044962" cy="523220"/>
          </a:xfrm>
          <a:prstGeom prst="rect">
            <a:avLst/>
          </a:prstGeom>
          <a:noFill/>
        </p:spPr>
        <p:txBody>
          <a:bodyPr wrap="square" rtlCol="0">
            <a:spAutoFit/>
          </a:bodyPr>
          <a:lstStyle/>
          <a:p>
            <a:r>
              <a:rPr lang="en-US" sz="2800" dirty="0"/>
              <a:t>And in the developing world too</a:t>
            </a:r>
          </a:p>
        </p:txBody>
      </p:sp>
    </p:spTree>
    <p:extLst>
      <p:ext uri="{BB962C8B-B14F-4D97-AF65-F5344CB8AC3E}">
        <p14:creationId xmlns:p14="http://schemas.microsoft.com/office/powerpoint/2010/main" val="16799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general, developing countries collect less than the rich countries from PIT</a:t>
            </a:r>
          </a:p>
        </p:txBody>
      </p:sp>
      <p:sp>
        <p:nvSpPr>
          <p:cNvPr id="4" name="Slide Number Placeholder 3"/>
          <p:cNvSpPr>
            <a:spLocks noGrp="1"/>
          </p:cNvSpPr>
          <p:nvPr>
            <p:ph type="sldNum" sz="quarter" idx="12"/>
          </p:nvPr>
        </p:nvSpPr>
        <p:spPr/>
        <p:txBody>
          <a:bodyPr/>
          <a:lstStyle/>
          <a:p>
            <a:fld id="{A37DA64D-F6F1-4F12-84DB-7964858021E5}" type="slidenum">
              <a:rPr lang="en-US" smtClean="0"/>
              <a:t>25</a:t>
            </a:fld>
            <a:endParaRPr lang="en-US"/>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600200" y="6506309"/>
            <a:ext cx="4821513" cy="307777"/>
          </a:xfrm>
          <a:prstGeom prst="rect">
            <a:avLst/>
          </a:prstGeom>
          <a:noFill/>
        </p:spPr>
        <p:txBody>
          <a:bodyPr wrap="none" rtlCol="0">
            <a:spAutoFit/>
          </a:bodyPr>
          <a:lstStyle/>
          <a:p>
            <a:r>
              <a:rPr lang="en-US" sz="1400" dirty="0"/>
              <a:t>Source: International Center for Tax and Development database</a:t>
            </a:r>
          </a:p>
        </p:txBody>
      </p:sp>
    </p:spTree>
    <p:extLst>
      <p:ext uri="{BB962C8B-B14F-4D97-AF65-F5344CB8AC3E}">
        <p14:creationId xmlns:p14="http://schemas.microsoft.com/office/powerpoint/2010/main" val="1580636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“conventional wisdom” from the IMF:</a:t>
            </a:r>
          </a:p>
        </p:txBody>
      </p:sp>
      <p:sp>
        <p:nvSpPr>
          <p:cNvPr id="3" name="Content Placeholder 2"/>
          <p:cNvSpPr>
            <a:spLocks noGrp="1"/>
          </p:cNvSpPr>
          <p:nvPr>
            <p:ph idx="1"/>
          </p:nvPr>
        </p:nvSpPr>
        <p:spPr/>
        <p:txBody>
          <a:bodyPr/>
          <a:lstStyle/>
          <a:p>
            <a:pPr marL="0" indent="0">
              <a:buNone/>
            </a:pPr>
            <a:r>
              <a:rPr lang="en-US" dirty="0"/>
              <a:t>Look for opportunities to broaden the base of the </a:t>
            </a:r>
            <a:r>
              <a:rPr lang="en-US" i="1" dirty="0"/>
              <a:t>personal income tax</a:t>
            </a:r>
            <a:r>
              <a:rPr lang="en-US" dirty="0"/>
              <a:t>—a first step being to quantify all tax expenditures—and, while recognizing that increased inequality might call for increased progressivity, avoid very high marginal effective tax rates.</a:t>
            </a:r>
          </a:p>
          <a:p>
            <a:pPr marL="0" indent="0">
              <a:buNone/>
            </a:pPr>
            <a:endParaRPr lang="en-US" dirty="0"/>
          </a:p>
          <a:p>
            <a:pPr marL="0" indent="0" algn="r">
              <a:buNone/>
            </a:pPr>
            <a:r>
              <a:rPr lang="en-US" dirty="0"/>
              <a:t>- IMF Fiscal Monitor, 2013</a:t>
            </a:r>
          </a:p>
        </p:txBody>
      </p:sp>
      <p:sp>
        <p:nvSpPr>
          <p:cNvPr id="4" name="Slide Number Placeholder 3"/>
          <p:cNvSpPr>
            <a:spLocks noGrp="1"/>
          </p:cNvSpPr>
          <p:nvPr>
            <p:ph type="sldNum" sz="quarter" idx="12"/>
          </p:nvPr>
        </p:nvSpPr>
        <p:spPr/>
        <p:txBody>
          <a:bodyPr/>
          <a:lstStyle/>
          <a:p>
            <a:fld id="{A37DA64D-F6F1-4F12-84DB-7964858021E5}" type="slidenum">
              <a:rPr lang="en-US" smtClean="0"/>
              <a:t>26</a:t>
            </a:fld>
            <a:endParaRPr lang="en-US"/>
          </a:p>
        </p:txBody>
      </p:sp>
    </p:spTree>
    <p:extLst>
      <p:ext uri="{BB962C8B-B14F-4D97-AF65-F5344CB8AC3E}">
        <p14:creationId xmlns:p14="http://schemas.microsoft.com/office/powerpoint/2010/main" val="4196869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400" dirty="0"/>
              <a:t>Issues around </a:t>
            </a:r>
          </a:p>
          <a:p>
            <a:pPr marL="0" indent="0" algn="ctr">
              <a:buNone/>
            </a:pPr>
            <a:r>
              <a:rPr lang="en-US" sz="4400" dirty="0"/>
              <a:t>-revenue performance of PIT; </a:t>
            </a:r>
          </a:p>
          <a:p>
            <a:pPr marL="0" indent="0" algn="ctr">
              <a:buNone/>
            </a:pPr>
            <a:r>
              <a:rPr lang="en-US" sz="4400" dirty="0"/>
              <a:t>-the trend in PIT rates; </a:t>
            </a:r>
          </a:p>
          <a:p>
            <a:pPr marL="0" indent="0" algn="ctr">
              <a:buNone/>
            </a:pPr>
            <a:r>
              <a:rPr lang="en-US" sz="4400" dirty="0"/>
              <a:t>-thresholds and brackets; </a:t>
            </a:r>
          </a:p>
          <a:p>
            <a:pPr marL="0" indent="0" algn="ctr">
              <a:buNone/>
            </a:pPr>
            <a:r>
              <a:rPr lang="en-US" sz="4400" dirty="0"/>
              <a:t>-equity and the role of the PIT</a:t>
            </a:r>
            <a:endParaRPr lang="en-US" sz="4400" dirty="0">
              <a:latin typeface="+mj-lt"/>
            </a:endParaRPr>
          </a:p>
        </p:txBody>
      </p:sp>
    </p:spTree>
    <p:extLst>
      <p:ext uri="{BB962C8B-B14F-4D97-AF65-F5344CB8AC3E}">
        <p14:creationId xmlns:p14="http://schemas.microsoft.com/office/powerpoint/2010/main" val="2775570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8235-4ACC-45F8-88C8-AFE1E6B0A948}"/>
              </a:ext>
            </a:extLst>
          </p:cNvPr>
          <p:cNvSpPr>
            <a:spLocks noGrp="1"/>
          </p:cNvSpPr>
          <p:nvPr>
            <p:ph type="title"/>
          </p:nvPr>
        </p:nvSpPr>
        <p:spPr/>
        <p:txBody>
          <a:bodyPr/>
          <a:lstStyle/>
          <a:p>
            <a:r>
              <a:rPr lang="en-US" dirty="0"/>
              <a:t>Average PIT revenues are just about 7 percent of GDP</a:t>
            </a:r>
          </a:p>
        </p:txBody>
      </p:sp>
      <p:graphicFrame>
        <p:nvGraphicFramePr>
          <p:cNvPr id="5" name="Content Placeholder 4">
            <a:extLst>
              <a:ext uri="{FF2B5EF4-FFF2-40B4-BE49-F238E27FC236}">
                <a16:creationId xmlns:a16="http://schemas.microsoft.com/office/drawing/2014/main" id="{00000000-0008-0000-0100-0000020000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519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 structures in the OECD</a:t>
            </a:r>
          </a:p>
        </p:txBody>
      </p:sp>
      <p:sp>
        <p:nvSpPr>
          <p:cNvPr id="3" name="Content Placeholder 2"/>
          <p:cNvSpPr>
            <a:spLocks noGrp="1"/>
          </p:cNvSpPr>
          <p:nvPr>
            <p:ph idx="1"/>
          </p:nvPr>
        </p:nvSpPr>
        <p:spPr/>
        <p:txBody>
          <a:bodyPr>
            <a:normAutofit/>
          </a:bodyPr>
          <a:lstStyle/>
          <a:p>
            <a:endParaRPr lang="en-US" dirty="0"/>
          </a:p>
          <a:p>
            <a:r>
              <a:rPr lang="en-US" dirty="0"/>
              <a:t>9 out of 35 countries have 0% rate for the first bracket - with 2 out of the 9 countries also offer tax credits/personal allowances.</a:t>
            </a:r>
          </a:p>
          <a:p>
            <a:endParaRPr lang="en-US" dirty="0"/>
          </a:p>
          <a:p>
            <a:r>
              <a:rPr lang="en-US" dirty="0"/>
              <a:t>OECD Countries: 35 out of 35 countries have a First Bracket, 30 have a Second Bracket, 26 have a Third Bracket, 24 have a Fourth Bracket, 19 have a Fifth Bracket, 9 have a Sixth Bracket, 8 have a Seventh Bracket, 4 have a Eight Bracket, 3 have 9-11 Brackets, 1 has 19 Brackets (Luxembourg)</a:t>
            </a:r>
          </a:p>
        </p:txBody>
      </p:sp>
    </p:spTree>
    <p:extLst>
      <p:ext uri="{BB962C8B-B14F-4D97-AF65-F5344CB8AC3E}">
        <p14:creationId xmlns:p14="http://schemas.microsoft.com/office/powerpoint/2010/main" val="265259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Income Tax</a:t>
            </a:r>
          </a:p>
        </p:txBody>
      </p:sp>
      <p:sp>
        <p:nvSpPr>
          <p:cNvPr id="3" name="Content Placeholder 2"/>
          <p:cNvSpPr>
            <a:spLocks noGrp="1"/>
          </p:cNvSpPr>
          <p:nvPr>
            <p:ph idx="1"/>
          </p:nvPr>
        </p:nvSpPr>
        <p:spPr/>
        <p:txBody>
          <a:bodyPr/>
          <a:lstStyle/>
          <a:p>
            <a:r>
              <a:rPr lang="en-US" dirty="0"/>
              <a:t>Tax on physical persons</a:t>
            </a:r>
          </a:p>
          <a:p>
            <a:r>
              <a:rPr lang="en-US" dirty="0"/>
              <a:t>Of those who have TAXABLE INCOME -&gt; The Tax Base</a:t>
            </a:r>
          </a:p>
          <a:p>
            <a:r>
              <a:rPr lang="en-US" dirty="0"/>
              <a:t>Within a certain TAX PERIOD</a:t>
            </a:r>
          </a:p>
          <a:p>
            <a:r>
              <a:rPr lang="en-US" dirty="0"/>
              <a:t>At a certain RATE</a:t>
            </a:r>
          </a:p>
          <a:p>
            <a:endParaRPr lang="en-US" dirty="0"/>
          </a:p>
          <a:p>
            <a:r>
              <a:rPr lang="en-US" dirty="0"/>
              <a:t>Taxable Income is generally GROSS INCOME less DEDUCTIONS allowed</a:t>
            </a:r>
          </a:p>
          <a:p>
            <a:r>
              <a:rPr lang="en-US" dirty="0"/>
              <a:t>GROSS INCOME are incomes SUBJECT TO TAX (i.e. does not include EXEMPTIONS)</a:t>
            </a:r>
          </a:p>
        </p:txBody>
      </p:sp>
      <p:sp>
        <p:nvSpPr>
          <p:cNvPr id="4" name="Slide Number Placeholder 3"/>
          <p:cNvSpPr>
            <a:spLocks noGrp="1"/>
          </p:cNvSpPr>
          <p:nvPr>
            <p:ph type="sldNum" sz="quarter" idx="12"/>
          </p:nvPr>
        </p:nvSpPr>
        <p:spPr/>
        <p:txBody>
          <a:bodyPr/>
          <a:lstStyle/>
          <a:p>
            <a:fld id="{A37DA64D-F6F1-4F12-84DB-7964858021E5}" type="slidenum">
              <a:rPr lang="en-US" smtClean="0"/>
              <a:t>3</a:t>
            </a:fld>
            <a:endParaRPr lang="en-US"/>
          </a:p>
        </p:txBody>
      </p:sp>
    </p:spTree>
    <p:extLst>
      <p:ext uri="{BB962C8B-B14F-4D97-AF65-F5344CB8AC3E}">
        <p14:creationId xmlns:p14="http://schemas.microsoft.com/office/powerpoint/2010/main" val="3270550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Turkey: PIT brackets and rates have been declining</a:t>
            </a:r>
          </a:p>
        </p:txBody>
      </p:sp>
      <p:graphicFrame>
        <p:nvGraphicFramePr>
          <p:cNvPr id="6" name="Content Placeholder 5">
            <a:extLst>
              <a:ext uri="{FF2B5EF4-FFF2-40B4-BE49-F238E27FC236}">
                <a16:creationId xmlns:a16="http://schemas.microsoft.com/office/drawing/2014/main" id="{48CCCB56-4D8D-445C-896C-46DF6C66602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0858FA1-7557-4DA1-A521-80FB9F4B08FE}"/>
              </a:ext>
            </a:extLst>
          </p:cNvPr>
          <p:cNvSpPr txBox="1"/>
          <p:nvPr/>
        </p:nvSpPr>
        <p:spPr>
          <a:xfrm>
            <a:off x="2248022" y="5988734"/>
            <a:ext cx="7680629" cy="646331"/>
          </a:xfrm>
          <a:prstGeom prst="rect">
            <a:avLst/>
          </a:prstGeom>
          <a:noFill/>
        </p:spPr>
        <p:txBody>
          <a:bodyPr wrap="none" rtlCol="0">
            <a:spAutoFit/>
          </a:bodyPr>
          <a:lstStyle/>
          <a:p>
            <a:pPr algn="ctr"/>
            <a:r>
              <a:rPr lang="en-US" sz="3600" dirty="0"/>
              <a:t>Typical of most countries since 1980s…..</a:t>
            </a:r>
          </a:p>
        </p:txBody>
      </p:sp>
    </p:spTree>
    <p:extLst>
      <p:ext uri="{BB962C8B-B14F-4D97-AF65-F5344CB8AC3E}">
        <p14:creationId xmlns:p14="http://schemas.microsoft.com/office/powerpoint/2010/main" val="4210620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top PIT rate has also been declining steadily</a:t>
            </a:r>
          </a:p>
        </p:txBody>
      </p:sp>
      <p:graphicFrame>
        <p:nvGraphicFramePr>
          <p:cNvPr id="4" name="Content Placeholder 3">
            <a:extLst>
              <a:ext uri="{FF2B5EF4-FFF2-40B4-BE49-F238E27FC236}">
                <a16:creationId xmlns:a16="http://schemas.microsoft.com/office/drawing/2014/main" id="{2BD44A8E-FE1E-405E-B698-1F7A57AB349F}"/>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8480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PIT maximum rates, a sample from G20 countries</a:t>
            </a:r>
          </a:p>
        </p:txBody>
      </p:sp>
      <p:graphicFrame>
        <p:nvGraphicFramePr>
          <p:cNvPr id="4" name="Content Placeholder 3">
            <a:extLst>
              <a:ext uri="{FF2B5EF4-FFF2-40B4-BE49-F238E27FC236}">
                <a16:creationId xmlns:a16="http://schemas.microsoft.com/office/drawing/2014/main" id="{CA013976-9819-4A05-821C-3B1A98614BA1}"/>
              </a:ext>
            </a:extLst>
          </p:cNvPr>
          <p:cNvGraphicFramePr>
            <a:graphicFrameLocks noGrp="1"/>
          </p:cNvGraphicFramePr>
          <p:nvPr>
            <p:ph idx="1"/>
            <p:extLst>
              <p:ext uri="{D42A27DB-BD31-4B8C-83A1-F6EECF244321}">
                <p14:modId xmlns:p14="http://schemas.microsoft.com/office/powerpoint/2010/main" val="12445690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9409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level of income at which the top rate kicks in</a:t>
            </a:r>
          </a:p>
        </p:txBody>
      </p:sp>
      <p:graphicFrame>
        <p:nvGraphicFramePr>
          <p:cNvPr id="4" name="Content Placeholder 3">
            <a:extLst>
              <a:ext uri="{FF2B5EF4-FFF2-40B4-BE49-F238E27FC236}">
                <a16:creationId xmlns:a16="http://schemas.microsoft.com/office/drawing/2014/main" id="{44A7827C-A1D5-49B7-A400-0B5D741391B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0931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times PCY is the level at which the top bracket kicks in?</a:t>
            </a:r>
          </a:p>
        </p:txBody>
      </p:sp>
      <p:graphicFrame>
        <p:nvGraphicFramePr>
          <p:cNvPr id="4" name="Content Placeholder 3">
            <a:extLst>
              <a:ext uri="{FF2B5EF4-FFF2-40B4-BE49-F238E27FC236}">
                <a16:creationId xmlns:a16="http://schemas.microsoft.com/office/drawing/2014/main" id="{5A1F3EA0-6784-4EAA-BE08-1EA164952A50}"/>
              </a:ext>
            </a:extLst>
          </p:cNvPr>
          <p:cNvGraphicFramePr>
            <a:graphicFrameLocks noGrp="1"/>
          </p:cNvGraphicFramePr>
          <p:nvPr>
            <p:ph idx="1"/>
            <p:extLst>
              <p:ext uri="{D42A27DB-BD31-4B8C-83A1-F6EECF244321}">
                <p14:modId xmlns:p14="http://schemas.microsoft.com/office/powerpoint/2010/main" val="98364646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0118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Design and Structure of an Income Tax Law – </a:t>
            </a:r>
            <a:br>
              <a:rPr lang="en-GB" dirty="0"/>
            </a:br>
            <a:r>
              <a:rPr lang="en-GB" dirty="0"/>
              <a:t>good practice principles</a:t>
            </a:r>
          </a:p>
        </p:txBody>
      </p:sp>
      <p:sp>
        <p:nvSpPr>
          <p:cNvPr id="3" name="Subtitle 2"/>
          <p:cNvSpPr>
            <a:spLocks noGrp="1"/>
          </p:cNvSpPr>
          <p:nvPr>
            <p:ph type="subTitle" idx="1"/>
          </p:nvPr>
        </p:nvSpPr>
        <p:spPr/>
        <p:txBody>
          <a:bodyPr/>
          <a:lstStyle/>
          <a:p>
            <a:endParaRPr lang="en-GB" dirty="0"/>
          </a:p>
          <a:p>
            <a:endParaRPr lang="en-GB" dirty="0"/>
          </a:p>
        </p:txBody>
      </p:sp>
    </p:spTree>
    <p:extLst>
      <p:ext uri="{BB962C8B-B14F-4D97-AF65-F5344CB8AC3E}">
        <p14:creationId xmlns:p14="http://schemas.microsoft.com/office/powerpoint/2010/main" val="3950232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Principles</a:t>
            </a:r>
          </a:p>
        </p:txBody>
      </p:sp>
      <p:sp>
        <p:nvSpPr>
          <p:cNvPr id="3" name="Content Placeholder 2"/>
          <p:cNvSpPr>
            <a:spLocks noGrp="1"/>
          </p:cNvSpPr>
          <p:nvPr>
            <p:ph idx="1"/>
          </p:nvPr>
        </p:nvSpPr>
        <p:spPr/>
        <p:txBody>
          <a:bodyPr>
            <a:normAutofit fontScale="85000" lnSpcReduction="20000"/>
          </a:bodyPr>
          <a:lstStyle/>
          <a:p>
            <a:r>
              <a:rPr lang="en-GB" dirty="0"/>
              <a:t>Self-assessment of income tax liabilities requires that an income tax law is user friendly</a:t>
            </a:r>
          </a:p>
          <a:p>
            <a:pPr lvl="1"/>
            <a:r>
              <a:rPr lang="en-GB" dirty="0"/>
              <a:t>Need for clarity for taxpayers in making self-assessments</a:t>
            </a:r>
          </a:p>
          <a:p>
            <a:pPr lvl="1"/>
            <a:r>
              <a:rPr lang="en-GB" dirty="0"/>
              <a:t>Detailed explanatory document is very helpful for this purpose</a:t>
            </a:r>
          </a:p>
          <a:p>
            <a:r>
              <a:rPr lang="en-GB" dirty="0"/>
              <a:t>Clear delineation of substantive and administrative rules</a:t>
            </a:r>
          </a:p>
          <a:p>
            <a:r>
              <a:rPr lang="en-GB" dirty="0"/>
              <a:t>Logical structure to substantive rules </a:t>
            </a:r>
          </a:p>
          <a:p>
            <a:pPr lvl="1"/>
            <a:r>
              <a:rPr lang="en-GB" dirty="0"/>
              <a:t>Rules of general operation first followed by rules specific to </a:t>
            </a:r>
            <a:r>
              <a:rPr lang="en-GB"/>
              <a:t>particular taxpayers or sectors</a:t>
            </a:r>
            <a:endParaRPr lang="en-GB" dirty="0"/>
          </a:p>
          <a:p>
            <a:r>
              <a:rPr lang="en-GB" dirty="0"/>
              <a:t>Uniform rules</a:t>
            </a:r>
          </a:p>
          <a:p>
            <a:pPr lvl="1"/>
            <a:r>
              <a:rPr lang="en-GB" dirty="0"/>
              <a:t>Companies and natural persons</a:t>
            </a:r>
          </a:p>
          <a:p>
            <a:pPr lvl="1"/>
            <a:r>
              <a:rPr lang="en-GB" dirty="0"/>
              <a:t>Assets</a:t>
            </a:r>
          </a:p>
          <a:p>
            <a:r>
              <a:rPr lang="en-GB" dirty="0"/>
              <a:t>Relationship between tax accounting and financial accounting</a:t>
            </a:r>
          </a:p>
          <a:p>
            <a:r>
              <a:rPr lang="en-GB" dirty="0"/>
              <a:t>Transparency requires that tax incentives should be in the tax law or at least cross-referred to in tax law</a:t>
            </a:r>
          </a:p>
        </p:txBody>
      </p:sp>
    </p:spTree>
    <p:extLst>
      <p:ext uri="{BB962C8B-B14F-4D97-AF65-F5344CB8AC3E}">
        <p14:creationId xmlns:p14="http://schemas.microsoft.com/office/powerpoint/2010/main" val="3942129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Principles - Substantive vs Administrative Provisions</a:t>
            </a:r>
            <a:endParaRPr lang="en-AU" dirty="0"/>
          </a:p>
        </p:txBody>
      </p:sp>
      <p:sp>
        <p:nvSpPr>
          <p:cNvPr id="3" name="Content Placeholder 2"/>
          <p:cNvSpPr>
            <a:spLocks noGrp="1"/>
          </p:cNvSpPr>
          <p:nvPr>
            <p:ph idx="1"/>
          </p:nvPr>
        </p:nvSpPr>
        <p:spPr/>
        <p:txBody>
          <a:bodyPr>
            <a:normAutofit/>
          </a:bodyPr>
          <a:lstStyle/>
          <a:p>
            <a:r>
              <a:rPr lang="en-US" dirty="0"/>
              <a:t>Must be a clear delineation between substantive provisions and administrative provisions</a:t>
            </a:r>
          </a:p>
          <a:p>
            <a:pPr lvl="1"/>
            <a:r>
              <a:rPr lang="en-US" dirty="0"/>
              <a:t>Separate Tax Procedures Law facilitates this delineation</a:t>
            </a:r>
          </a:p>
          <a:p>
            <a:r>
              <a:rPr lang="en-US" dirty="0"/>
              <a:t>Substantive provisions relate to determining liability (such as assessable income, allowable deductions, and timing of recognition (i.e. tax accounting))</a:t>
            </a:r>
          </a:p>
          <a:p>
            <a:r>
              <a:rPr lang="en-US" dirty="0"/>
              <a:t>Procedural rules relate to enforcement of tax liabilities (such as record-keeping, returns, assessments, and recovery of tax)</a:t>
            </a:r>
            <a:endParaRPr lang="en-AU" sz="2400" dirty="0"/>
          </a:p>
        </p:txBody>
      </p:sp>
      <p:sp>
        <p:nvSpPr>
          <p:cNvPr id="4" name="Slide Number Placeholder 3"/>
          <p:cNvSpPr>
            <a:spLocks noGrp="1"/>
          </p:cNvSpPr>
          <p:nvPr>
            <p:ph type="sldNum" sz="quarter" idx="12"/>
          </p:nvPr>
        </p:nvSpPr>
        <p:spPr/>
        <p:txBody>
          <a:bodyPr/>
          <a:lstStyle/>
          <a:p>
            <a:fld id="{FC5B8534-D787-4407-8DEA-0B6A8E67420A}" type="slidenum">
              <a:rPr lang="en-AU" smtClean="0"/>
              <a:pPr/>
              <a:t>37</a:t>
            </a:fld>
            <a:endParaRPr lang="en-AU" dirty="0"/>
          </a:p>
        </p:txBody>
      </p:sp>
    </p:spTree>
    <p:extLst>
      <p:ext uri="{BB962C8B-B14F-4D97-AF65-F5344CB8AC3E}">
        <p14:creationId xmlns:p14="http://schemas.microsoft.com/office/powerpoint/2010/main" val="1880385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Principles - Structure of Income Tax Law</a:t>
            </a:r>
            <a:endParaRPr lang="en-AU" dirty="0"/>
          </a:p>
        </p:txBody>
      </p:sp>
      <p:sp>
        <p:nvSpPr>
          <p:cNvPr id="3" name="Content Placeholder 2"/>
          <p:cNvSpPr>
            <a:spLocks noGrp="1"/>
          </p:cNvSpPr>
          <p:nvPr>
            <p:ph idx="1"/>
          </p:nvPr>
        </p:nvSpPr>
        <p:spPr/>
        <p:txBody>
          <a:bodyPr>
            <a:normAutofit/>
          </a:bodyPr>
          <a:lstStyle/>
          <a:p>
            <a:r>
              <a:rPr lang="en-US" sz="2400" dirty="0"/>
              <a:t>Substantive rules first then administrative rules</a:t>
            </a:r>
          </a:p>
          <a:p>
            <a:pPr lvl="1"/>
            <a:r>
              <a:rPr lang="en-US" sz="2200" dirty="0"/>
              <a:t>Important not to mix up administrative rules with substantive rules</a:t>
            </a:r>
          </a:p>
          <a:p>
            <a:r>
              <a:rPr lang="en-US" sz="2400" dirty="0"/>
              <a:t>Ordering of substantive rules</a:t>
            </a:r>
          </a:p>
          <a:p>
            <a:pPr lvl="1"/>
            <a:r>
              <a:rPr lang="en-US" sz="2200" dirty="0"/>
              <a:t>Start with the basic provisions that affect all taxpayers</a:t>
            </a:r>
          </a:p>
          <a:p>
            <a:pPr lvl="2"/>
            <a:r>
              <a:rPr lang="en-US" dirty="0"/>
              <a:t>Charge to tax </a:t>
            </a:r>
          </a:p>
          <a:p>
            <a:pPr lvl="2"/>
            <a:r>
              <a:rPr lang="en-US" dirty="0"/>
              <a:t>Income, exemptions, deductions, and timing</a:t>
            </a:r>
          </a:p>
          <a:p>
            <a:pPr lvl="1"/>
            <a:r>
              <a:rPr lang="en-US" sz="2200" dirty="0"/>
              <a:t>Then provisions that affect only some taxpayers, such as -</a:t>
            </a:r>
          </a:p>
          <a:p>
            <a:pPr lvl="2"/>
            <a:r>
              <a:rPr lang="en-US" dirty="0"/>
              <a:t>Entities, egs. companies and partnerships</a:t>
            </a:r>
          </a:p>
          <a:p>
            <a:pPr lvl="2"/>
            <a:r>
              <a:rPr lang="en-US" dirty="0"/>
              <a:t>Special industries, such as banking and insurance, extractive industries, and farming</a:t>
            </a:r>
          </a:p>
          <a:p>
            <a:pPr lvl="1"/>
            <a:r>
              <a:rPr lang="en-US" sz="2200" dirty="0"/>
              <a:t>Then uniform rules – such as rules relating to assets and anti-avoidance</a:t>
            </a:r>
          </a:p>
        </p:txBody>
      </p:sp>
      <p:sp>
        <p:nvSpPr>
          <p:cNvPr id="4" name="Slide Number Placeholder 3"/>
          <p:cNvSpPr>
            <a:spLocks noGrp="1"/>
          </p:cNvSpPr>
          <p:nvPr>
            <p:ph type="sldNum" sz="quarter" idx="12"/>
          </p:nvPr>
        </p:nvSpPr>
        <p:spPr/>
        <p:txBody>
          <a:bodyPr/>
          <a:lstStyle/>
          <a:p>
            <a:fld id="{FC5B8534-D787-4407-8DEA-0B6A8E67420A}" type="slidenum">
              <a:rPr lang="en-AU" smtClean="0"/>
              <a:pPr/>
              <a:t>38</a:t>
            </a:fld>
            <a:endParaRPr lang="en-AU" dirty="0"/>
          </a:p>
        </p:txBody>
      </p:sp>
    </p:spTree>
    <p:extLst>
      <p:ext uri="{BB962C8B-B14F-4D97-AF65-F5344CB8AC3E}">
        <p14:creationId xmlns:p14="http://schemas.microsoft.com/office/powerpoint/2010/main" val="1468835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Principles - Uniform Rules</a:t>
            </a:r>
          </a:p>
        </p:txBody>
      </p:sp>
      <p:sp>
        <p:nvSpPr>
          <p:cNvPr id="3" name="Content Placeholder 2"/>
          <p:cNvSpPr>
            <a:spLocks noGrp="1"/>
          </p:cNvSpPr>
          <p:nvPr>
            <p:ph idx="1"/>
          </p:nvPr>
        </p:nvSpPr>
        <p:spPr/>
        <p:txBody>
          <a:bodyPr>
            <a:normAutofit/>
          </a:bodyPr>
          <a:lstStyle/>
          <a:p>
            <a:r>
              <a:rPr lang="en-US" dirty="0"/>
              <a:t>Uniform rules for the following </a:t>
            </a:r>
          </a:p>
          <a:p>
            <a:pPr lvl="1"/>
            <a:r>
              <a:rPr lang="en-US" dirty="0"/>
              <a:t>General principles of the income tax that apply to all classes of taxpayers</a:t>
            </a:r>
          </a:p>
          <a:p>
            <a:pPr lvl="2"/>
            <a:r>
              <a:rPr lang="en-US" dirty="0"/>
              <a:t>Companies and natural persons</a:t>
            </a:r>
          </a:p>
          <a:p>
            <a:pPr lvl="1"/>
            <a:r>
              <a:rPr lang="en-US" dirty="0"/>
              <a:t>Different types of assets (inventory, depreciable assets, and capital assets) relating to acquisition, disposal, cost, sales price, and joint ownership</a:t>
            </a:r>
          </a:p>
          <a:p>
            <a:pPr lvl="1"/>
            <a:r>
              <a:rPr lang="en-US" dirty="0"/>
              <a:t>Other areas for uniform rules include -</a:t>
            </a:r>
          </a:p>
          <a:p>
            <a:pPr lvl="2"/>
            <a:r>
              <a:rPr lang="en-US" dirty="0"/>
              <a:t>Recoupment of deductions or costs</a:t>
            </a:r>
          </a:p>
          <a:p>
            <a:pPr lvl="2"/>
            <a:r>
              <a:rPr lang="en-US" dirty="0"/>
              <a:t>Apportionment of deductions or costs</a:t>
            </a:r>
          </a:p>
          <a:p>
            <a:pPr lvl="2"/>
            <a:r>
              <a:rPr lang="en-US" dirty="0"/>
              <a:t>Valuation of non-cash amounts</a:t>
            </a:r>
          </a:p>
          <a:p>
            <a:pPr lvl="1"/>
            <a:endParaRPr lang="en-US" dirty="0"/>
          </a:p>
          <a:p>
            <a:endParaRPr lang="en-US" dirty="0"/>
          </a:p>
        </p:txBody>
      </p:sp>
    </p:spTree>
    <p:extLst>
      <p:ext uri="{BB962C8B-B14F-4D97-AF65-F5344CB8AC3E}">
        <p14:creationId xmlns:p14="http://schemas.microsoft.com/office/powerpoint/2010/main" val="33685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0"/>
            <a:ext cx="8229600" cy="762000"/>
          </a:xfrm>
        </p:spPr>
        <p:txBody>
          <a:bodyPr/>
          <a:lstStyle/>
          <a:p>
            <a:pPr eaLnBrk="1" hangingPunct="1"/>
            <a:r>
              <a:rPr lang="en-US" altLang="en-US" sz="4000" b="1" dirty="0"/>
              <a:t>Definition(s) of income (1)</a:t>
            </a:r>
          </a:p>
        </p:txBody>
      </p:sp>
      <p:sp>
        <p:nvSpPr>
          <p:cNvPr id="9219" name="Rectangle 3"/>
          <p:cNvSpPr>
            <a:spLocks noGrp="1" noChangeArrowheads="1"/>
          </p:cNvSpPr>
          <p:nvPr>
            <p:ph idx="1"/>
          </p:nvPr>
        </p:nvSpPr>
        <p:spPr>
          <a:xfrm>
            <a:off x="1070043" y="1031132"/>
            <a:ext cx="9369357" cy="5674468"/>
          </a:xfrm>
        </p:spPr>
        <p:txBody>
          <a:bodyPr/>
          <a:lstStyle/>
          <a:p>
            <a:pPr eaLnBrk="1" hangingPunct="1"/>
            <a:r>
              <a:rPr lang="en-US" altLang="en-US" sz="2400" dirty="0">
                <a:cs typeface="Times New Roman" panose="02020603050405020304" pitchFamily="18" charset="0"/>
              </a:rPr>
              <a:t>Standard definition of </a:t>
            </a:r>
            <a:r>
              <a:rPr lang="en-US" altLang="en-US" sz="2400" b="1" dirty="0">
                <a:cs typeface="Times New Roman" panose="02020603050405020304" pitchFamily="18" charset="0"/>
              </a:rPr>
              <a:t>income of a person</a:t>
            </a:r>
            <a:r>
              <a:rPr lang="en-US" altLang="en-US" sz="2400" dirty="0">
                <a:cs typeface="Times New Roman" panose="02020603050405020304" pitchFamily="18" charset="0"/>
              </a:rPr>
              <a:t> by Von </a:t>
            </a:r>
            <a:r>
              <a:rPr lang="en-US" altLang="en-US" sz="2400" dirty="0" err="1">
                <a:cs typeface="Times New Roman" panose="02020603050405020304" pitchFamily="18" charset="0"/>
              </a:rPr>
              <a:t>Schanz</a:t>
            </a:r>
            <a:r>
              <a:rPr lang="en-US" altLang="en-US" sz="2400" dirty="0">
                <a:cs typeface="Times New Roman" panose="02020603050405020304" pitchFamily="18" charset="0"/>
              </a:rPr>
              <a:t>, Haig and Simons (S-H-S)</a:t>
            </a:r>
            <a:r>
              <a:rPr lang="en-US" altLang="en-US" sz="2400" dirty="0">
                <a:latin typeface="Courier New" panose="02070309020205020404" pitchFamily="49" charset="0"/>
                <a:cs typeface="Courier New" panose="02070309020205020404" pitchFamily="49" charset="0"/>
              </a:rPr>
              <a:t> </a:t>
            </a:r>
            <a:r>
              <a:rPr lang="en-US" altLang="en-US" sz="2400" dirty="0">
                <a:cs typeface="Times New Roman" panose="02020603050405020304" pitchFamily="18" charset="0"/>
              </a:rPr>
              <a:t>or commonly Haig-Simons definition:</a:t>
            </a:r>
          </a:p>
          <a:p>
            <a:pPr eaLnBrk="1" hangingPunct="1"/>
            <a:r>
              <a:rPr lang="en-US" altLang="en-US" sz="2400" b="1" dirty="0">
                <a:solidFill>
                  <a:srgbClr val="CC0000"/>
                </a:solidFill>
                <a:cs typeface="Times New Roman" panose="02020603050405020304" pitchFamily="18" charset="0"/>
              </a:rPr>
              <a:t>“An Individual’s ability to pay taxes”</a:t>
            </a:r>
          </a:p>
          <a:p>
            <a:pPr eaLnBrk="1" hangingPunct="1"/>
            <a:r>
              <a:rPr lang="en-US" altLang="en-US" sz="2400" b="1" dirty="0">
                <a:solidFill>
                  <a:srgbClr val="CC0000"/>
                </a:solidFill>
                <a:cs typeface="Times New Roman" panose="02020603050405020304" pitchFamily="18" charset="0"/>
              </a:rPr>
              <a:t>Income = consumption + change in accumulated 						wealth (net worth)</a:t>
            </a:r>
          </a:p>
          <a:p>
            <a:pPr eaLnBrk="1" hangingPunct="1">
              <a:buFontTx/>
              <a:buNone/>
            </a:pPr>
            <a:r>
              <a:rPr lang="en-US" altLang="en-US" sz="2400" b="1" dirty="0">
                <a:cs typeface="Times New Roman" panose="02020603050405020304" pitchFamily="18" charset="0"/>
              </a:rPr>
              <a:t>	</a:t>
            </a:r>
            <a:r>
              <a:rPr lang="en-US" altLang="en-US" sz="2400" dirty="0">
                <a:cs typeface="Times New Roman" panose="02020603050405020304" pitchFamily="18" charset="0"/>
              </a:rPr>
              <a:t>Does not distinguish between cash and in-kind income.</a:t>
            </a:r>
            <a:r>
              <a:rPr lang="en-US" altLang="en-US" sz="2400" dirty="0">
                <a:solidFill>
                  <a:srgbClr val="CC0000"/>
                </a:solidFill>
                <a:cs typeface="Times New Roman" panose="02020603050405020304" pitchFamily="18" charset="0"/>
              </a:rPr>
              <a:t>  </a:t>
            </a:r>
          </a:p>
          <a:p>
            <a:pPr eaLnBrk="1" hangingPunct="1"/>
            <a:r>
              <a:rPr lang="en-US" altLang="en-US" sz="2400" dirty="0">
                <a:cs typeface="Times New Roman" panose="02020603050405020304" pitchFamily="18" charset="0"/>
              </a:rPr>
              <a:t>For example, </a:t>
            </a:r>
          </a:p>
          <a:p>
            <a:pPr lvl="1" eaLnBrk="1" hangingPunct="1"/>
            <a:r>
              <a:rPr lang="en-US" altLang="en-US" sz="2000" dirty="0">
                <a:cs typeface="Times New Roman" panose="02020603050405020304" pitchFamily="18" charset="0"/>
              </a:rPr>
              <a:t>I consumed out of my savings as well as the value of my stock portfolio went up are both included</a:t>
            </a:r>
          </a:p>
          <a:p>
            <a:pPr lvl="1" eaLnBrk="1" hangingPunct="1"/>
            <a:r>
              <a:rPr lang="en-US" altLang="en-US" sz="2000" dirty="0">
                <a:cs typeface="Times New Roman" panose="02020603050405020304" pitchFamily="18" charset="0"/>
              </a:rPr>
              <a:t>My employer paid for my health insurance (Fringe benefits)</a:t>
            </a:r>
          </a:p>
          <a:p>
            <a:pPr lvl="1" eaLnBrk="1" hangingPunct="1"/>
            <a:r>
              <a:rPr lang="en-US" altLang="en-US" sz="2000" dirty="0">
                <a:cs typeface="Times New Roman" panose="02020603050405020304" pitchFamily="18" charset="0"/>
              </a:rPr>
              <a:t>Gifts</a:t>
            </a:r>
          </a:p>
          <a:p>
            <a:pPr lvl="1" eaLnBrk="1" hangingPunct="1"/>
            <a:r>
              <a:rPr lang="en-US" altLang="en-US" sz="2000" dirty="0">
                <a:cs typeface="Times New Roman" panose="02020603050405020304" pitchFamily="18" charset="0"/>
              </a:rPr>
              <a:t>Owning a home versus renting (Imputed Income)</a:t>
            </a:r>
          </a:p>
          <a:p>
            <a:pPr eaLnBrk="1" hangingPunct="1"/>
            <a:r>
              <a:rPr lang="en-US" altLang="en-US" sz="2400" dirty="0">
                <a:cs typeface="Times New Roman" panose="02020603050405020304" pitchFamily="18" charset="0"/>
              </a:rPr>
              <a:t>Change in Wealth – Equivalent to Income Tax base</a:t>
            </a:r>
          </a:p>
        </p:txBody>
      </p:sp>
      <p:sp>
        <p:nvSpPr>
          <p:cNvPr id="2" name="Slide Number Placeholder 1"/>
          <p:cNvSpPr>
            <a:spLocks noGrp="1"/>
          </p:cNvSpPr>
          <p:nvPr>
            <p:ph type="sldNum" sz="quarter" idx="12"/>
          </p:nvPr>
        </p:nvSpPr>
        <p:spPr/>
        <p:txBody>
          <a:bodyPr/>
          <a:lstStyle/>
          <a:p>
            <a:fld id="{A37DA64D-F6F1-4F12-84DB-7964858021E5}" type="slidenum">
              <a:rPr lang="en-US" smtClean="0"/>
              <a:t>4</a:t>
            </a:fld>
            <a:endParaRPr lang="en-US"/>
          </a:p>
        </p:txBody>
      </p:sp>
    </p:spTree>
    <p:extLst>
      <p:ext uri="{BB962C8B-B14F-4D97-AF65-F5344CB8AC3E}">
        <p14:creationId xmlns:p14="http://schemas.microsoft.com/office/powerpoint/2010/main" val="1571115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070FA26-DD3F-45BB-9AAB-2A8EB45C0BA6}"/>
              </a:ext>
            </a:extLst>
          </p:cNvPr>
          <p:cNvGraphicFramePr>
            <a:graphicFrameLocks noGrp="1"/>
          </p:cNvGraphicFramePr>
          <p:nvPr>
            <p:ph idx="1"/>
            <p:extLst>
              <p:ext uri="{D42A27DB-BD31-4B8C-83A1-F6EECF244321}">
                <p14:modId xmlns:p14="http://schemas.microsoft.com/office/powerpoint/2010/main" val="144687804"/>
              </p:ext>
            </p:extLst>
          </p:nvPr>
        </p:nvGraphicFramePr>
        <p:xfrm>
          <a:off x="612397" y="318782"/>
          <a:ext cx="10964410" cy="61994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655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E896026-B1E3-45A2-B146-9EBA0E156813}"/>
              </a:ext>
            </a:extLst>
          </p:cNvPr>
          <p:cNvGraphicFramePr>
            <a:graphicFrameLocks noGrp="1"/>
          </p:cNvGraphicFramePr>
          <p:nvPr>
            <p:ph idx="1"/>
            <p:extLst>
              <p:ext uri="{D42A27DB-BD31-4B8C-83A1-F6EECF244321}">
                <p14:modId xmlns:p14="http://schemas.microsoft.com/office/powerpoint/2010/main" val="128317673"/>
              </p:ext>
            </p:extLst>
          </p:nvPr>
        </p:nvGraphicFramePr>
        <p:xfrm>
          <a:off x="612397" y="494950"/>
          <a:ext cx="10947632" cy="59310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8495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Thanks!</a:t>
            </a:r>
          </a:p>
          <a:p>
            <a:pPr marL="0" indent="0">
              <a:buNone/>
            </a:pPr>
            <a:endParaRPr lang="en-US" dirty="0"/>
          </a:p>
          <a:p>
            <a:pPr marL="0" indent="0">
              <a:buNone/>
            </a:pPr>
            <a:r>
              <a:rPr lang="en-US" dirty="0"/>
              <a:t>Further discussion…</a:t>
            </a:r>
          </a:p>
        </p:txBody>
      </p:sp>
    </p:spTree>
    <p:extLst>
      <p:ext uri="{BB962C8B-B14F-4D97-AF65-F5344CB8AC3E}">
        <p14:creationId xmlns:p14="http://schemas.microsoft.com/office/powerpoint/2010/main" val="141949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1"/>
            <a:ext cx="8229600" cy="944563"/>
          </a:xfrm>
        </p:spPr>
        <p:txBody>
          <a:bodyPr/>
          <a:lstStyle/>
          <a:p>
            <a:pPr eaLnBrk="1" hangingPunct="1"/>
            <a:r>
              <a:rPr lang="en-US" altLang="en-US" sz="4000" b="1"/>
              <a:t>Definition(s) of income (2)</a:t>
            </a:r>
          </a:p>
        </p:txBody>
      </p:sp>
      <p:sp>
        <p:nvSpPr>
          <p:cNvPr id="11267" name="Rectangle 3"/>
          <p:cNvSpPr>
            <a:spLocks noGrp="1" noChangeArrowheads="1"/>
          </p:cNvSpPr>
          <p:nvPr>
            <p:ph idx="1"/>
          </p:nvPr>
        </p:nvSpPr>
        <p:spPr>
          <a:xfrm>
            <a:off x="1215957" y="1143000"/>
            <a:ext cx="8918643" cy="5410200"/>
          </a:xfrm>
        </p:spPr>
        <p:txBody>
          <a:bodyPr>
            <a:normAutofit/>
          </a:bodyPr>
          <a:lstStyle/>
          <a:p>
            <a:pPr eaLnBrk="1" hangingPunct="1">
              <a:lnSpc>
                <a:spcPct val="90000"/>
              </a:lnSpc>
            </a:pPr>
            <a:r>
              <a:rPr lang="en-US" altLang="en-US" b="1" dirty="0">
                <a:cs typeface="Times New Roman" panose="02020603050405020304" pitchFamily="18" charset="0"/>
              </a:rPr>
              <a:t>Sources-side definition</a:t>
            </a:r>
            <a:r>
              <a:rPr lang="en-US" altLang="en-US" sz="2400" b="1" dirty="0">
                <a:cs typeface="Times New Roman" panose="02020603050405020304" pitchFamily="18" charset="0"/>
              </a:rPr>
              <a:t>: Income of one person:</a:t>
            </a:r>
          </a:p>
          <a:p>
            <a:pPr eaLnBrk="1" hangingPunct="1">
              <a:lnSpc>
                <a:spcPct val="90000"/>
              </a:lnSpc>
              <a:buFontTx/>
              <a:buNone/>
            </a:pPr>
            <a:r>
              <a:rPr lang="en-US" altLang="en-US" sz="2400" b="1" dirty="0">
                <a:cs typeface="Times New Roman" panose="02020603050405020304" pitchFamily="18" charset="0"/>
              </a:rPr>
              <a:t> =	Labor income</a:t>
            </a:r>
            <a:r>
              <a:rPr lang="en-US" altLang="en-US" sz="2000" b="1" dirty="0">
                <a:cs typeface="Times New Roman" panose="02020603050405020304" pitchFamily="18" charset="0"/>
              </a:rPr>
              <a:t> </a:t>
            </a:r>
            <a:r>
              <a:rPr lang="en-US" altLang="en-US" sz="2000" dirty="0">
                <a:cs typeface="Times New Roman" panose="02020603050405020304" pitchFamily="18" charset="0"/>
              </a:rPr>
              <a:t>(employment income, </a:t>
            </a:r>
            <a:r>
              <a:rPr lang="en-US" altLang="en-US" sz="2000" b="1" i="1" dirty="0">
                <a:cs typeface="Times New Roman" panose="02020603050405020304" pitchFamily="18" charset="0"/>
              </a:rPr>
              <a:t>including fringe benefits</a:t>
            </a:r>
            <a:r>
              <a:rPr lang="en-US" altLang="en-US" sz="2000" dirty="0">
                <a:cs typeface="Times New Roman" panose="02020603050405020304" pitchFamily="18" charset="0"/>
              </a:rPr>
              <a:t> + self employment income)</a:t>
            </a:r>
          </a:p>
          <a:p>
            <a:pPr eaLnBrk="1" hangingPunct="1">
              <a:lnSpc>
                <a:spcPct val="90000"/>
              </a:lnSpc>
              <a:buFontTx/>
              <a:buNone/>
            </a:pPr>
            <a:r>
              <a:rPr lang="en-US" altLang="en-US" sz="2000" dirty="0">
                <a:cs typeface="Times New Roman" panose="02020603050405020304" pitchFamily="18" charset="0"/>
              </a:rPr>
              <a:t>+	</a:t>
            </a:r>
            <a:r>
              <a:rPr lang="en-US" altLang="en-US" sz="2400" b="1" dirty="0">
                <a:cs typeface="Times New Roman" panose="02020603050405020304" pitchFamily="18" charset="0"/>
              </a:rPr>
              <a:t>Capital income</a:t>
            </a:r>
            <a:r>
              <a:rPr lang="en-US" altLang="en-US" sz="2000" dirty="0">
                <a:cs typeface="Times New Roman" panose="02020603050405020304" pitchFamily="18" charset="0"/>
              </a:rPr>
              <a:t> (rents, profits, dividends, interest)</a:t>
            </a:r>
          </a:p>
          <a:p>
            <a:pPr eaLnBrk="1" hangingPunct="1">
              <a:lnSpc>
                <a:spcPct val="90000"/>
              </a:lnSpc>
              <a:buFontTx/>
              <a:buNone/>
            </a:pPr>
            <a:r>
              <a:rPr lang="en-US" altLang="en-US" sz="2000" dirty="0">
                <a:cs typeface="Times New Roman" panose="02020603050405020304" pitchFamily="18" charset="0"/>
              </a:rPr>
              <a:t>+  </a:t>
            </a:r>
            <a:r>
              <a:rPr lang="en-US" altLang="en-US" sz="2400" b="1" dirty="0">
                <a:cs typeface="Times New Roman" panose="02020603050405020304" pitchFamily="18" charset="0"/>
              </a:rPr>
              <a:t>Net Transfers</a:t>
            </a:r>
            <a:r>
              <a:rPr lang="en-US" altLang="en-US" sz="2000" dirty="0">
                <a:cs typeface="Times New Roman" panose="02020603050405020304" pitchFamily="18" charset="0"/>
              </a:rPr>
              <a:t> (from other individuals, government, foreigners, etc.) including gifts, bequests, alimony, etc.</a:t>
            </a:r>
          </a:p>
          <a:p>
            <a:pPr eaLnBrk="1" hangingPunct="1">
              <a:lnSpc>
                <a:spcPct val="90000"/>
              </a:lnSpc>
              <a:buFontTx/>
              <a:buNone/>
            </a:pPr>
            <a:r>
              <a:rPr lang="en-US" altLang="en-US" sz="2000" dirty="0">
                <a:cs typeface="Times New Roman" panose="02020603050405020304" pitchFamily="18" charset="0"/>
              </a:rPr>
              <a:t>+	</a:t>
            </a:r>
            <a:r>
              <a:rPr lang="en-US" altLang="en-US" sz="2400" b="1" dirty="0">
                <a:cs typeface="Times New Roman" panose="02020603050405020304" pitchFamily="18" charset="0"/>
              </a:rPr>
              <a:t>Change in value of existing assets</a:t>
            </a:r>
            <a:r>
              <a:rPr lang="en-US" altLang="en-US" sz="2000" dirty="0">
                <a:cs typeface="Times New Roman" panose="02020603050405020304" pitchFamily="18" charset="0"/>
              </a:rPr>
              <a:t> (accrued capital gains/losses in period)</a:t>
            </a:r>
          </a:p>
          <a:p>
            <a:pPr eaLnBrk="1" hangingPunct="1">
              <a:lnSpc>
                <a:spcPct val="90000"/>
              </a:lnSpc>
              <a:buFontTx/>
              <a:buNone/>
            </a:pPr>
            <a:endParaRPr lang="en-US" altLang="en-US" sz="2000" dirty="0">
              <a:cs typeface="Times New Roman" panose="02020603050405020304" pitchFamily="18" charset="0"/>
            </a:endParaRPr>
          </a:p>
          <a:p>
            <a:pPr eaLnBrk="1" hangingPunct="1">
              <a:lnSpc>
                <a:spcPct val="90000"/>
              </a:lnSpc>
              <a:buFontTx/>
              <a:buNone/>
            </a:pPr>
            <a:r>
              <a:rPr lang="en-US" altLang="en-US" sz="2000" dirty="0">
                <a:cs typeface="Times New Roman" panose="02020603050405020304" pitchFamily="18" charset="0"/>
              </a:rPr>
              <a:t>	When incomes aggregated across a group</a:t>
            </a:r>
            <a:r>
              <a:rPr lang="en-US" altLang="en-US" sz="2000" i="1" dirty="0">
                <a:cs typeface="Times New Roman" panose="02020603050405020304" pitchFamily="18" charset="0"/>
              </a:rPr>
              <a:t> </a:t>
            </a:r>
            <a:r>
              <a:rPr lang="en-US" altLang="en-US" sz="2000" dirty="0">
                <a:cs typeface="Times New Roman" panose="02020603050405020304" pitchFamily="18" charset="0"/>
              </a:rPr>
              <a:t>(</a:t>
            </a:r>
            <a:r>
              <a:rPr lang="en-US" altLang="en-US" sz="2000" b="1" dirty="0">
                <a:cs typeface="Times New Roman" panose="02020603050405020304" pitchFamily="18" charset="0"/>
              </a:rPr>
              <a:t>household</a:t>
            </a:r>
            <a:r>
              <a:rPr lang="en-US" altLang="en-US" sz="2000" dirty="0">
                <a:cs typeface="Times New Roman" panose="02020603050405020304" pitchFamily="18" charset="0"/>
              </a:rPr>
              <a:t> members, members of </a:t>
            </a:r>
            <a:r>
              <a:rPr lang="en-US" altLang="en-US" sz="2000" b="1" dirty="0">
                <a:cs typeface="Times New Roman" panose="02020603050405020304" pitchFamily="18" charset="0"/>
              </a:rPr>
              <a:t>economy,</a:t>
            </a:r>
            <a:r>
              <a:rPr lang="en-US" altLang="en-US" sz="2000" dirty="0">
                <a:cs typeface="Times New Roman" panose="02020603050405020304" pitchFamily="18" charset="0"/>
              </a:rPr>
              <a:t> etc.), labor and capital incomes get added up while transfers and changes in value of existing assets get annulled. </a:t>
            </a:r>
          </a:p>
          <a:p>
            <a:pPr eaLnBrk="1" hangingPunct="1">
              <a:lnSpc>
                <a:spcPct val="90000"/>
              </a:lnSpc>
              <a:buFontTx/>
              <a:buNone/>
            </a:pPr>
            <a:r>
              <a:rPr lang="en-US" altLang="en-US" sz="2000" dirty="0">
                <a:cs typeface="Times New Roman" panose="02020603050405020304" pitchFamily="18" charset="0"/>
              </a:rPr>
              <a:t>That is why these items are not included in Value added, GDI, GNI, &amp; GNDI. </a:t>
            </a:r>
          </a:p>
          <a:p>
            <a:pPr eaLnBrk="1" hangingPunct="1">
              <a:lnSpc>
                <a:spcPct val="90000"/>
              </a:lnSpc>
              <a:buFontTx/>
              <a:buNone/>
            </a:pPr>
            <a:r>
              <a:rPr lang="en-US" altLang="en-US" sz="2000" dirty="0">
                <a:cs typeface="Times New Roman" panose="02020603050405020304" pitchFamily="18" charset="0"/>
              </a:rPr>
              <a:t>These items are included in income for revenue reasons and create incentive to shift income from  high to low tax rates (e.g. gift)</a:t>
            </a:r>
          </a:p>
          <a:p>
            <a:pPr eaLnBrk="1" hangingPunct="1">
              <a:lnSpc>
                <a:spcPct val="90000"/>
              </a:lnSpc>
              <a:buFontTx/>
              <a:buNone/>
            </a:pPr>
            <a:endParaRPr lang="en-US" altLang="en-US" sz="2000" i="1" dirty="0">
              <a:cs typeface="Times New Roman" panose="02020603050405020304" pitchFamily="18" charset="0"/>
            </a:endParaRPr>
          </a:p>
          <a:p>
            <a:pPr eaLnBrk="1" hangingPunct="1">
              <a:lnSpc>
                <a:spcPct val="90000"/>
              </a:lnSpc>
            </a:pPr>
            <a:endParaRPr lang="en-US" altLang="en-US" sz="2000" i="1" dirty="0"/>
          </a:p>
        </p:txBody>
      </p:sp>
      <p:sp>
        <p:nvSpPr>
          <p:cNvPr id="2" name="Slide Number Placeholder 1"/>
          <p:cNvSpPr>
            <a:spLocks noGrp="1"/>
          </p:cNvSpPr>
          <p:nvPr>
            <p:ph type="sldNum" sz="quarter" idx="12"/>
          </p:nvPr>
        </p:nvSpPr>
        <p:spPr/>
        <p:txBody>
          <a:bodyPr/>
          <a:lstStyle/>
          <a:p>
            <a:fld id="{A37DA64D-F6F1-4F12-84DB-7964858021E5}" type="slidenum">
              <a:rPr lang="en-US" smtClean="0"/>
              <a:t>5</a:t>
            </a:fld>
            <a:endParaRPr lang="en-US"/>
          </a:p>
        </p:txBody>
      </p:sp>
    </p:spTree>
    <p:extLst>
      <p:ext uri="{BB962C8B-B14F-4D97-AF65-F5344CB8AC3E}">
        <p14:creationId xmlns:p14="http://schemas.microsoft.com/office/powerpoint/2010/main" val="172432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r>
              <a:rPr lang="en-US" dirty="0"/>
              <a:t>Definition of Income </a:t>
            </a:r>
            <a:br>
              <a:rPr lang="en-US" dirty="0"/>
            </a:br>
            <a:r>
              <a:rPr lang="en-US" dirty="0"/>
              <a:t>- US Internal Revenue Code (26 U.S. Code § 61)</a:t>
            </a:r>
          </a:p>
        </p:txBody>
      </p:sp>
      <p:sp>
        <p:nvSpPr>
          <p:cNvPr id="3" name="Content Placeholder 2"/>
          <p:cNvSpPr>
            <a:spLocks noGrp="1"/>
          </p:cNvSpPr>
          <p:nvPr>
            <p:ph idx="1"/>
          </p:nvPr>
        </p:nvSpPr>
        <p:spPr>
          <a:xfrm>
            <a:off x="838200" y="1452282"/>
            <a:ext cx="10515600" cy="5042647"/>
          </a:xfrm>
        </p:spPr>
        <p:txBody>
          <a:bodyPr>
            <a:normAutofit fontScale="47500" lnSpcReduction="20000"/>
          </a:bodyPr>
          <a:lstStyle/>
          <a:p>
            <a:pPr marL="0" indent="0">
              <a:buNone/>
            </a:pPr>
            <a:r>
              <a:rPr lang="en-US" dirty="0"/>
              <a:t>(a) General definition: Except as otherwise provided in this subtitle, gross income means all income from whatever source derived, including (but not limited to) the following items: </a:t>
            </a:r>
          </a:p>
          <a:p>
            <a:r>
              <a:rPr lang="en-US" dirty="0"/>
              <a:t>(1) Compensation for services, including fees, commissions, fringe benefits, and similar items;</a:t>
            </a:r>
          </a:p>
          <a:p>
            <a:r>
              <a:rPr lang="en-US" dirty="0"/>
              <a:t>(2) Gross income derived from business;</a:t>
            </a:r>
          </a:p>
          <a:p>
            <a:r>
              <a:rPr lang="en-US" dirty="0"/>
              <a:t>(3) Gains derived from dealings in property;</a:t>
            </a:r>
          </a:p>
          <a:p>
            <a:r>
              <a:rPr lang="en-US" dirty="0"/>
              <a:t>(4) Interest;</a:t>
            </a:r>
          </a:p>
          <a:p>
            <a:r>
              <a:rPr lang="en-US" dirty="0"/>
              <a:t>(5) Rents;</a:t>
            </a:r>
          </a:p>
          <a:p>
            <a:r>
              <a:rPr lang="en-US" dirty="0"/>
              <a:t>(6) Royalties;</a:t>
            </a:r>
          </a:p>
          <a:p>
            <a:r>
              <a:rPr lang="en-US" dirty="0"/>
              <a:t>(7) Dividends;</a:t>
            </a:r>
          </a:p>
          <a:p>
            <a:r>
              <a:rPr lang="en-US" dirty="0"/>
              <a:t>(8) Alimony and separate maintenance payments;</a:t>
            </a:r>
          </a:p>
          <a:p>
            <a:r>
              <a:rPr lang="en-US" dirty="0"/>
              <a:t>(9) Annuities;</a:t>
            </a:r>
          </a:p>
          <a:p>
            <a:r>
              <a:rPr lang="en-US" dirty="0"/>
              <a:t>(10) Income from life insurance and endowment contracts;</a:t>
            </a:r>
          </a:p>
          <a:p>
            <a:r>
              <a:rPr lang="en-US" dirty="0"/>
              <a:t>(11) Pensions;</a:t>
            </a:r>
          </a:p>
          <a:p>
            <a:r>
              <a:rPr lang="en-US" dirty="0"/>
              <a:t>(12) Income from discharge of indebtedness;</a:t>
            </a:r>
          </a:p>
          <a:p>
            <a:r>
              <a:rPr lang="en-US" dirty="0"/>
              <a:t>(13) Distributive share of partnership gross income;</a:t>
            </a:r>
          </a:p>
          <a:p>
            <a:r>
              <a:rPr lang="en-US" dirty="0"/>
              <a:t>(14) Income in respect of a decedent; and</a:t>
            </a:r>
          </a:p>
          <a:p>
            <a:r>
              <a:rPr lang="en-US" dirty="0"/>
              <a:t>(15) Income from an interest in an estate or trust.</a:t>
            </a:r>
          </a:p>
          <a:p>
            <a:pPr marL="0" indent="0">
              <a:buNone/>
            </a:pPr>
            <a:r>
              <a:rPr lang="en-US" dirty="0"/>
              <a:t>(b) Cross references For items specifically included in gross income, see part II (sec. 71 and following). For items specifically excluded from gross income, see part III (sec. 101 and following).</a:t>
            </a:r>
          </a:p>
        </p:txBody>
      </p:sp>
      <p:sp>
        <p:nvSpPr>
          <p:cNvPr id="4" name="Slide Number Placeholder 3"/>
          <p:cNvSpPr>
            <a:spLocks noGrp="1"/>
          </p:cNvSpPr>
          <p:nvPr>
            <p:ph type="sldNum" sz="quarter" idx="12"/>
          </p:nvPr>
        </p:nvSpPr>
        <p:spPr/>
        <p:txBody>
          <a:bodyPr/>
          <a:lstStyle/>
          <a:p>
            <a:fld id="{A37DA64D-F6F1-4F12-84DB-7964858021E5}" type="slidenum">
              <a:rPr lang="en-US" smtClean="0"/>
              <a:t>6</a:t>
            </a:fld>
            <a:endParaRPr lang="en-US"/>
          </a:p>
        </p:txBody>
      </p:sp>
    </p:spTree>
    <p:extLst>
      <p:ext uri="{BB962C8B-B14F-4D97-AF65-F5344CB8AC3E}">
        <p14:creationId xmlns:p14="http://schemas.microsoft.com/office/powerpoint/2010/main" val="7931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76200"/>
            <a:ext cx="8229600" cy="685800"/>
          </a:xfrm>
        </p:spPr>
        <p:txBody>
          <a:bodyPr>
            <a:normAutofit fontScale="90000"/>
          </a:bodyPr>
          <a:lstStyle/>
          <a:p>
            <a:r>
              <a:rPr lang="en-US" altLang="en-US" b="1" dirty="0"/>
              <a:t>Residence vs. Source Principles</a:t>
            </a:r>
          </a:p>
        </p:txBody>
      </p:sp>
      <p:sp>
        <p:nvSpPr>
          <p:cNvPr id="17411" name="Rectangle 3"/>
          <p:cNvSpPr>
            <a:spLocks noGrp="1" noChangeArrowheads="1"/>
          </p:cNvSpPr>
          <p:nvPr>
            <p:ph idx="1"/>
          </p:nvPr>
        </p:nvSpPr>
        <p:spPr>
          <a:xfrm>
            <a:off x="904672" y="1332689"/>
            <a:ext cx="10230688" cy="4793475"/>
          </a:xfrm>
        </p:spPr>
        <p:txBody>
          <a:bodyPr>
            <a:noAutofit/>
          </a:bodyPr>
          <a:lstStyle/>
          <a:p>
            <a:pPr>
              <a:lnSpc>
                <a:spcPct val="110000"/>
              </a:lnSpc>
              <a:spcBef>
                <a:spcPts val="0"/>
              </a:spcBef>
            </a:pPr>
            <a:r>
              <a:rPr lang="en-US" altLang="en-US" sz="1800" dirty="0">
                <a:latin typeface="Calibri (Body)"/>
              </a:rPr>
              <a:t>Individuals or legal entities are taxable in the country or jurisdiction in which they establish their residence or domicile regardless of the source of income:  residents’ </a:t>
            </a:r>
            <a:r>
              <a:rPr lang="en-US" altLang="en-US" sz="1800" b="1" dirty="0">
                <a:latin typeface="Calibri (Body)"/>
              </a:rPr>
              <a:t>world wide income </a:t>
            </a:r>
            <a:r>
              <a:rPr lang="en-US" altLang="en-US" sz="1800" dirty="0">
                <a:latin typeface="Calibri (Body)"/>
              </a:rPr>
              <a:t>(approximates ability-to-pay principle). </a:t>
            </a:r>
          </a:p>
          <a:p>
            <a:pPr>
              <a:lnSpc>
                <a:spcPct val="110000"/>
              </a:lnSpc>
              <a:spcBef>
                <a:spcPts val="0"/>
              </a:spcBef>
            </a:pPr>
            <a:r>
              <a:rPr lang="en-US" altLang="en-US" sz="1800" b="1" dirty="0">
                <a:latin typeface="Calibri (Body)"/>
              </a:rPr>
              <a:t>Resident individuals</a:t>
            </a:r>
            <a:r>
              <a:rPr lang="en-US" altLang="en-US" sz="1800" dirty="0">
                <a:latin typeface="Calibri (Body)"/>
              </a:rPr>
              <a:t> in jurisdiction (typically more than 6 months in year in jurisdiction; or based on economic ties to jurisdiction) or </a:t>
            </a:r>
            <a:r>
              <a:rPr lang="en-US" altLang="en-US" sz="1800" b="1" dirty="0">
                <a:latin typeface="Calibri (Body)"/>
              </a:rPr>
              <a:t>citizens</a:t>
            </a:r>
            <a:r>
              <a:rPr lang="en-US" altLang="en-US" sz="1800" dirty="0">
                <a:latin typeface="Calibri (Body)"/>
              </a:rPr>
              <a:t>; </a:t>
            </a:r>
            <a:r>
              <a:rPr lang="en-US" altLang="en-US" sz="1800" b="1" dirty="0">
                <a:latin typeface="Calibri (Body)"/>
              </a:rPr>
              <a:t>Resident legal entities/ persons</a:t>
            </a:r>
            <a:r>
              <a:rPr lang="en-US" altLang="en-US" sz="1800" dirty="0">
                <a:latin typeface="Calibri (Body)"/>
              </a:rPr>
              <a:t> (all corporations, companies, associations, trusts, mutual funds, partnerships, etc. legally established in the jurisdiction), [Permanent Establishment in the case of legal persons]</a:t>
            </a:r>
          </a:p>
          <a:p>
            <a:pPr>
              <a:lnSpc>
                <a:spcPct val="110000"/>
              </a:lnSpc>
              <a:spcBef>
                <a:spcPts val="0"/>
              </a:spcBef>
            </a:pPr>
            <a:r>
              <a:rPr lang="en-US" altLang="en-US" sz="1800" b="1" dirty="0">
                <a:latin typeface="Calibri (Body)"/>
              </a:rPr>
              <a:t>Citizenship-based taxation</a:t>
            </a:r>
            <a:r>
              <a:rPr lang="en-US" altLang="en-US" sz="1800" dirty="0">
                <a:latin typeface="Calibri (Body)"/>
              </a:rPr>
              <a:t> In some countries (USA), residence is defined in terms of citizenship rather than the physical residence for natural persons (</a:t>
            </a:r>
            <a:r>
              <a:rPr lang="en-US" altLang="en-US" sz="1800" i="1" dirty="0">
                <a:latin typeface="Calibri (Body)"/>
              </a:rPr>
              <a:t>citizens taxed irrespective of residence</a:t>
            </a:r>
            <a:r>
              <a:rPr lang="en-US" altLang="en-US" sz="1800" dirty="0">
                <a:latin typeface="Calibri (Body)"/>
              </a:rPr>
              <a:t>) while the legal person is taxed on the basis of its registration or incorporation rather than where it carries out its activities. </a:t>
            </a:r>
          </a:p>
          <a:p>
            <a:pPr>
              <a:lnSpc>
                <a:spcPct val="110000"/>
              </a:lnSpc>
              <a:spcBef>
                <a:spcPts val="0"/>
              </a:spcBef>
            </a:pPr>
            <a:r>
              <a:rPr lang="en-US" altLang="en-US" sz="1800" dirty="0">
                <a:latin typeface="Calibri (Body)"/>
              </a:rPr>
              <a:t>The source based or territorial principle recognizes the prior or sole claim of the source country i.e. the country in which the income arises to the natural or legal persons, to tax such income without reference to physical presence or legal residence; taxes income produced by all domestic factors (approximates benefit principle). </a:t>
            </a:r>
          </a:p>
          <a:p>
            <a:pPr>
              <a:lnSpc>
                <a:spcPct val="110000"/>
              </a:lnSpc>
              <a:spcBef>
                <a:spcPts val="0"/>
              </a:spcBef>
            </a:pPr>
            <a:r>
              <a:rPr lang="en-US" altLang="en-US" sz="1800" dirty="0">
                <a:latin typeface="Calibri (Body)"/>
              </a:rPr>
              <a:t>Non-Residents are usually taxed on their domestic source income through withholding of payments made to them by Residents</a:t>
            </a:r>
          </a:p>
          <a:p>
            <a:pPr>
              <a:lnSpc>
                <a:spcPct val="80000"/>
              </a:lnSpc>
            </a:pPr>
            <a:endParaRPr lang="en-US" altLang="en-US" sz="2000" dirty="0">
              <a:latin typeface="Calibri (Body)"/>
            </a:endParaRPr>
          </a:p>
        </p:txBody>
      </p:sp>
      <p:sp>
        <p:nvSpPr>
          <p:cNvPr id="2" name="Slide Number Placeholder 1"/>
          <p:cNvSpPr>
            <a:spLocks noGrp="1"/>
          </p:cNvSpPr>
          <p:nvPr>
            <p:ph type="sldNum" sz="quarter" idx="12"/>
          </p:nvPr>
        </p:nvSpPr>
        <p:spPr/>
        <p:txBody>
          <a:bodyPr/>
          <a:lstStyle/>
          <a:p>
            <a:fld id="{A37DA64D-F6F1-4F12-84DB-7964858021E5}" type="slidenum">
              <a:rPr lang="en-US" smtClean="0"/>
              <a:t>7</a:t>
            </a:fld>
            <a:endParaRPr lang="en-US"/>
          </a:p>
        </p:txBody>
      </p:sp>
    </p:spTree>
    <p:extLst>
      <p:ext uri="{BB962C8B-B14F-4D97-AF65-F5344CB8AC3E}">
        <p14:creationId xmlns:p14="http://schemas.microsoft.com/office/powerpoint/2010/main" val="361711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Practical Example</a:t>
            </a:r>
            <a:br>
              <a:rPr lang="en-US" dirty="0"/>
            </a:br>
            <a:r>
              <a:rPr lang="en-US" dirty="0"/>
              <a:t>- Uganda Income Tax Act</a:t>
            </a:r>
          </a:p>
        </p:txBody>
      </p:sp>
      <p:sp>
        <p:nvSpPr>
          <p:cNvPr id="3" name="Content Placeholder 2"/>
          <p:cNvSpPr>
            <a:spLocks noGrp="1"/>
          </p:cNvSpPr>
          <p:nvPr>
            <p:ph idx="1"/>
          </p:nvPr>
        </p:nvSpPr>
        <p:spPr/>
        <p:txBody>
          <a:bodyPr/>
          <a:lstStyle/>
          <a:p>
            <a:r>
              <a:rPr lang="en-US" dirty="0"/>
              <a:t>Individual Income Tax</a:t>
            </a:r>
          </a:p>
          <a:p>
            <a:pPr lvl="1"/>
            <a:r>
              <a:rPr lang="en-US" dirty="0"/>
              <a:t>Section 4 (1) and (2) (Page 20 of the document)</a:t>
            </a:r>
          </a:p>
          <a:p>
            <a:pPr lvl="1"/>
            <a:r>
              <a:rPr lang="en-US" dirty="0"/>
              <a:t>Section 6(1)</a:t>
            </a:r>
          </a:p>
          <a:p>
            <a:pPr lvl="1"/>
            <a:r>
              <a:rPr lang="en-US" dirty="0"/>
              <a:t>Third Schedule (Page 129, 130)</a:t>
            </a:r>
          </a:p>
          <a:p>
            <a:pPr lvl="1"/>
            <a:endParaRPr lang="en-US" dirty="0"/>
          </a:p>
          <a:p>
            <a:r>
              <a:rPr lang="en-US" dirty="0"/>
              <a:t>Residence</a:t>
            </a:r>
          </a:p>
          <a:p>
            <a:pPr lvl="1"/>
            <a:r>
              <a:rPr lang="en-US" dirty="0"/>
              <a:t>Section 9 (Page 23)</a:t>
            </a:r>
          </a:p>
          <a:p>
            <a:pPr lvl="1"/>
            <a:endParaRPr lang="en-US" dirty="0"/>
          </a:p>
          <a:p>
            <a:r>
              <a:rPr lang="en-US" dirty="0"/>
              <a:t>Income</a:t>
            </a:r>
          </a:p>
          <a:p>
            <a:pPr lvl="1"/>
            <a:r>
              <a:rPr lang="en-US" dirty="0"/>
              <a:t>Section 17 (Page 26)</a:t>
            </a:r>
          </a:p>
        </p:txBody>
      </p:sp>
      <p:sp>
        <p:nvSpPr>
          <p:cNvPr id="4" name="Slide Number Placeholder 3"/>
          <p:cNvSpPr>
            <a:spLocks noGrp="1"/>
          </p:cNvSpPr>
          <p:nvPr>
            <p:ph type="sldNum" sz="quarter" idx="12"/>
          </p:nvPr>
        </p:nvSpPr>
        <p:spPr/>
        <p:txBody>
          <a:bodyPr/>
          <a:lstStyle/>
          <a:p>
            <a:fld id="{A37DA64D-F6F1-4F12-84DB-7964858021E5}" type="slidenum">
              <a:rPr lang="en-US" smtClean="0"/>
              <a:t>8</a:t>
            </a:fld>
            <a:endParaRPr lang="en-US"/>
          </a:p>
        </p:txBody>
      </p:sp>
    </p:spTree>
    <p:extLst>
      <p:ext uri="{BB962C8B-B14F-4D97-AF65-F5344CB8AC3E}">
        <p14:creationId xmlns:p14="http://schemas.microsoft.com/office/powerpoint/2010/main" val="112003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Exempt Incomes</a:t>
            </a:r>
          </a:p>
        </p:txBody>
      </p:sp>
      <p:sp>
        <p:nvSpPr>
          <p:cNvPr id="3" name="Content Placeholder 2"/>
          <p:cNvSpPr>
            <a:spLocks noGrp="1"/>
          </p:cNvSpPr>
          <p:nvPr>
            <p:ph idx="1"/>
          </p:nvPr>
        </p:nvSpPr>
        <p:spPr/>
        <p:txBody>
          <a:bodyPr/>
          <a:lstStyle/>
          <a:p>
            <a:r>
              <a:rPr lang="en-US" dirty="0"/>
              <a:t>Do not form part of Gross Income</a:t>
            </a:r>
          </a:p>
          <a:p>
            <a:r>
              <a:rPr lang="en-US" dirty="0"/>
              <a:t>Certain amounts may be exempt for </a:t>
            </a:r>
          </a:p>
          <a:p>
            <a:pPr lvl="1"/>
            <a:r>
              <a:rPr lang="en-US" dirty="0"/>
              <a:t>Social reasons</a:t>
            </a:r>
          </a:p>
          <a:p>
            <a:pPr lvl="1"/>
            <a:r>
              <a:rPr lang="en-US" dirty="0"/>
              <a:t>International Conventions</a:t>
            </a:r>
          </a:p>
          <a:p>
            <a:pPr lvl="1"/>
            <a:r>
              <a:rPr lang="en-US" dirty="0"/>
              <a:t>Structural reasons (double taxation)</a:t>
            </a:r>
          </a:p>
          <a:p>
            <a:pPr lvl="1"/>
            <a:r>
              <a:rPr lang="en-US" dirty="0"/>
              <a:t>Encouraging certain activity (</a:t>
            </a:r>
            <a:r>
              <a:rPr lang="en-US" dirty="0" err="1"/>
              <a:t>eg</a:t>
            </a:r>
            <a:r>
              <a:rPr lang="en-US" dirty="0"/>
              <a:t>. savings)</a:t>
            </a:r>
          </a:p>
          <a:p>
            <a:r>
              <a:rPr lang="en-US" dirty="0"/>
              <a:t>Example - Uganda Income Tax Act – See Section 21 (Page 31)</a:t>
            </a:r>
          </a:p>
          <a:p>
            <a:endParaRPr lang="en-US" dirty="0"/>
          </a:p>
        </p:txBody>
      </p:sp>
      <p:sp>
        <p:nvSpPr>
          <p:cNvPr id="4" name="Slide Number Placeholder 3"/>
          <p:cNvSpPr>
            <a:spLocks noGrp="1"/>
          </p:cNvSpPr>
          <p:nvPr>
            <p:ph type="sldNum" sz="quarter" idx="12"/>
          </p:nvPr>
        </p:nvSpPr>
        <p:spPr/>
        <p:txBody>
          <a:bodyPr/>
          <a:lstStyle/>
          <a:p>
            <a:fld id="{A37DA64D-F6F1-4F12-84DB-7964858021E5}" type="slidenum">
              <a:rPr lang="en-US" smtClean="0"/>
              <a:t>9</a:t>
            </a:fld>
            <a:endParaRPr lang="en-US"/>
          </a:p>
        </p:txBody>
      </p:sp>
    </p:spTree>
    <p:extLst>
      <p:ext uri="{BB962C8B-B14F-4D97-AF65-F5344CB8AC3E}">
        <p14:creationId xmlns:p14="http://schemas.microsoft.com/office/powerpoint/2010/main" val="219071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2550</Words>
  <Application>Microsoft Office PowerPoint</Application>
  <PresentationFormat>Widescreen</PresentationFormat>
  <Paragraphs>317</Paragraphs>
  <Slides>42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(Body)</vt:lpstr>
      <vt:lpstr>Calibri Light</vt:lpstr>
      <vt:lpstr>Courier New</vt:lpstr>
      <vt:lpstr>Times New Roman</vt:lpstr>
      <vt:lpstr>Office Theme</vt:lpstr>
      <vt:lpstr>PowerPoint Presentation</vt:lpstr>
      <vt:lpstr>Objectives of today’s meeting</vt:lpstr>
      <vt:lpstr>Personal Income Tax</vt:lpstr>
      <vt:lpstr>Definition(s) of income (1)</vt:lpstr>
      <vt:lpstr>Definition(s) of income (2)</vt:lpstr>
      <vt:lpstr>Definition of Income  - US Internal Revenue Code (26 U.S. Code § 61)</vt:lpstr>
      <vt:lpstr>Residence vs. Source Principles</vt:lpstr>
      <vt:lpstr>Practical Example - Uganda Income Tax Act</vt:lpstr>
      <vt:lpstr>Exempt Incomes</vt:lpstr>
      <vt:lpstr>Typical Structure of Personal Income Tax</vt:lpstr>
      <vt:lpstr>US Tax Form 1040</vt:lpstr>
      <vt:lpstr>US Tax Form 1040</vt:lpstr>
      <vt:lpstr>Marginal Tax Rates – Example Uganda</vt:lpstr>
      <vt:lpstr>PowerPoint Presentation</vt:lpstr>
      <vt:lpstr>How many tax brackets?  Flat taxes?</vt:lpstr>
      <vt:lpstr>PowerPoint Presentation</vt:lpstr>
      <vt:lpstr>Flat taxes</vt:lpstr>
      <vt:lpstr>Taxation/Non-taxation of Savings </vt:lpstr>
      <vt:lpstr>Taxation of Capital Gains</vt:lpstr>
      <vt:lpstr>Taxation of dividends</vt:lpstr>
      <vt:lpstr>Taxation of agricultural income</vt:lpstr>
      <vt:lpstr>PowerPoint Presentation</vt:lpstr>
      <vt:lpstr>Inequality in income distribution has been increasing…</vt:lpstr>
      <vt:lpstr>In general, top marginal rates have been declining in the OECD</vt:lpstr>
      <vt:lpstr>In general, developing countries collect less than the rich countries from PIT</vt:lpstr>
      <vt:lpstr>The “conventional wisdom” from the IMF:</vt:lpstr>
      <vt:lpstr>PowerPoint Presentation</vt:lpstr>
      <vt:lpstr>Average PIT revenues are just about 7 percent of GDP</vt:lpstr>
      <vt:lpstr>PIT structures in the OECD</vt:lpstr>
      <vt:lpstr>Example: Turkey: PIT brackets and rates have been declining</vt:lpstr>
      <vt:lpstr>The top PIT rate has also been declining steadily</vt:lpstr>
      <vt:lpstr>PIT maximum rates, a sample from G20 countries</vt:lpstr>
      <vt:lpstr>The level of income at which the top rate kicks in</vt:lpstr>
      <vt:lpstr>What times PCY is the level at which the top bracket kicks in?</vt:lpstr>
      <vt:lpstr>Design and Structure of an Income Tax Law –  good practice principles</vt:lpstr>
      <vt:lpstr>General Principles</vt:lpstr>
      <vt:lpstr>General Principles - Substantive vs Administrative Provisions</vt:lpstr>
      <vt:lpstr>General Principles - Structure of Income Tax Law</vt:lpstr>
      <vt:lpstr>General Principles - Uniform Rules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Rajul Awasthi</dc:creator>
  <cp:lastModifiedBy>Rajul Awasthi</cp:lastModifiedBy>
  <cp:revision>43</cp:revision>
  <dcterms:created xsi:type="dcterms:W3CDTF">2017-11-29T19:43:06Z</dcterms:created>
  <dcterms:modified xsi:type="dcterms:W3CDTF">2018-02-26T11:36:52Z</dcterms:modified>
</cp:coreProperties>
</file>