
<file path=[Content_Types].xml><?xml version="1.0" encoding="utf-8"?>
<Types xmlns="http://schemas.openxmlformats.org/package/2006/content-types">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55" d="100"/>
          <a:sy n="55" d="100"/>
        </p:scale>
        <p:origin x="78"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7695EF-5A0F-4B9C-8E57-290AD221E0CB}"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796856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7695EF-5A0F-4B9C-8E57-290AD221E0CB}"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1775338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7695EF-5A0F-4B9C-8E57-290AD221E0CB}"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2477035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7695EF-5A0F-4B9C-8E57-290AD221E0CB}"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411660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7695EF-5A0F-4B9C-8E57-290AD221E0CB}"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340844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7695EF-5A0F-4B9C-8E57-290AD221E0CB}"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419666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7695EF-5A0F-4B9C-8E57-290AD221E0CB}" type="datetimeFigureOut">
              <a:rPr lang="en-US" smtClean="0"/>
              <a:t>5/16/2017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96219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7695EF-5A0F-4B9C-8E57-290AD221E0CB}" type="datetimeFigureOut">
              <a:rPr lang="en-US" smtClean="0"/>
              <a:t>5/16/2017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202512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695EF-5A0F-4B9C-8E57-290AD221E0CB}" type="datetimeFigureOut">
              <a:rPr lang="en-US" smtClean="0"/>
              <a:t>5/16/2017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806975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7695EF-5A0F-4B9C-8E57-290AD221E0CB}"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1197332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7695EF-5A0F-4B9C-8E57-290AD221E0CB}"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245520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7695EF-5A0F-4B9C-8E57-290AD221E0CB}" type="datetimeFigureOut">
              <a:rPr lang="en-US" smtClean="0"/>
              <a:t>5/16/2017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01920-060A-49E3-B887-5BDA0DBA255C}" type="slidenum">
              <a:rPr lang="en-US" smtClean="0"/>
              <a:t>‹#›</a:t>
            </a:fld>
            <a:endParaRPr lang="en-US"/>
          </a:p>
        </p:txBody>
      </p:sp>
    </p:spTree>
    <p:extLst>
      <p:ext uri="{BB962C8B-B14F-4D97-AF65-F5344CB8AC3E}">
        <p14:creationId xmlns:p14="http://schemas.microsoft.com/office/powerpoint/2010/main" val="3083877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Case Study - 1</a:t>
            </a:r>
          </a:p>
        </p:txBody>
      </p:sp>
      <p:sp>
        <p:nvSpPr>
          <p:cNvPr id="3" name="Subtitle 2"/>
          <p:cNvSpPr>
            <a:spLocks noGrp="1"/>
          </p:cNvSpPr>
          <p:nvPr>
            <p:ph type="subTitle" idx="1"/>
          </p:nvPr>
        </p:nvSpPr>
        <p:spPr/>
        <p:txBody>
          <a:bodyPr/>
          <a:lstStyle/>
          <a:p>
            <a:r>
              <a:rPr lang="en-US" dirty="0"/>
              <a:t>Tax system – Macro trends and Tax structure</a:t>
            </a:r>
          </a:p>
        </p:txBody>
      </p:sp>
    </p:spTree>
    <p:extLst>
      <p:ext uri="{BB962C8B-B14F-4D97-AF65-F5344CB8AC3E}">
        <p14:creationId xmlns:p14="http://schemas.microsoft.com/office/powerpoint/2010/main" val="3701605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Buoyancy of Total Taxes </a:t>
            </a:r>
            <a:br>
              <a:rPr lang="en-US" dirty="0"/>
            </a:br>
            <a:r>
              <a:rPr lang="en-US" dirty="0"/>
              <a:t>- Pakistan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4421" y="1825625"/>
            <a:ext cx="8117305" cy="4351338"/>
          </a:xfrm>
        </p:spPr>
      </p:pic>
      <p:sp>
        <p:nvSpPr>
          <p:cNvPr id="4" name="Slide Number Placeholder 3"/>
          <p:cNvSpPr>
            <a:spLocks noGrp="1"/>
          </p:cNvSpPr>
          <p:nvPr>
            <p:ph type="sldNum" sz="quarter" idx="12"/>
          </p:nvPr>
        </p:nvSpPr>
        <p:spPr/>
        <p:txBody>
          <a:bodyPr/>
          <a:lstStyle/>
          <a:p>
            <a:fld id="{4E519381-62F2-4C60-99AC-EDADDE1A24E5}" type="slidenum">
              <a:rPr lang="en-US" smtClean="0"/>
              <a:t>10</a:t>
            </a:fld>
            <a:endParaRPr lang="en-US"/>
          </a:p>
        </p:txBody>
      </p:sp>
    </p:spTree>
    <p:extLst>
      <p:ext uri="{BB962C8B-B14F-4D97-AF65-F5344CB8AC3E}">
        <p14:creationId xmlns:p14="http://schemas.microsoft.com/office/powerpoint/2010/main" val="3205445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Income Tax Buoyancy</a:t>
            </a:r>
            <a:br>
              <a:rPr lang="en-US" dirty="0"/>
            </a:br>
            <a:r>
              <a:rPr lang="en-US" dirty="0"/>
              <a:t>- Pakistan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169" y="1825625"/>
            <a:ext cx="8646694" cy="4351338"/>
          </a:xfrm>
        </p:spPr>
      </p:pic>
      <p:sp>
        <p:nvSpPr>
          <p:cNvPr id="4" name="Slide Number Placeholder 3"/>
          <p:cNvSpPr>
            <a:spLocks noGrp="1"/>
          </p:cNvSpPr>
          <p:nvPr>
            <p:ph type="sldNum" sz="quarter" idx="12"/>
          </p:nvPr>
        </p:nvSpPr>
        <p:spPr/>
        <p:txBody>
          <a:bodyPr/>
          <a:lstStyle/>
          <a:p>
            <a:fld id="{4E519381-62F2-4C60-99AC-EDADDE1A24E5}" type="slidenum">
              <a:rPr lang="en-US" smtClean="0"/>
              <a:t>11</a:t>
            </a:fld>
            <a:endParaRPr lang="en-US"/>
          </a:p>
        </p:txBody>
      </p:sp>
    </p:spTree>
    <p:extLst>
      <p:ext uri="{BB962C8B-B14F-4D97-AF65-F5344CB8AC3E}">
        <p14:creationId xmlns:p14="http://schemas.microsoft.com/office/powerpoint/2010/main" val="613294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25"/>
            <a:ext cx="10515600" cy="1325563"/>
          </a:xfrm>
        </p:spPr>
        <p:txBody>
          <a:bodyPr/>
          <a:lstStyle/>
          <a:p>
            <a:r>
              <a:rPr lang="en-US" dirty="0"/>
              <a:t>Buoyancy of GST</a:t>
            </a:r>
            <a:br>
              <a:rPr lang="en-US" dirty="0"/>
            </a:br>
            <a:r>
              <a:rPr lang="en-US" dirty="0"/>
              <a:t>- Pakistan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779" y="1825625"/>
            <a:ext cx="9111916" cy="4351338"/>
          </a:xfrm>
        </p:spPr>
      </p:pic>
      <p:sp>
        <p:nvSpPr>
          <p:cNvPr id="4" name="Slide Number Placeholder 3"/>
          <p:cNvSpPr>
            <a:spLocks noGrp="1"/>
          </p:cNvSpPr>
          <p:nvPr>
            <p:ph type="sldNum" sz="quarter" idx="12"/>
          </p:nvPr>
        </p:nvSpPr>
        <p:spPr/>
        <p:txBody>
          <a:bodyPr/>
          <a:lstStyle/>
          <a:p>
            <a:fld id="{4E519381-62F2-4C60-99AC-EDADDE1A24E5}" type="slidenum">
              <a:rPr lang="en-US" smtClean="0"/>
              <a:t>12</a:t>
            </a:fld>
            <a:endParaRPr lang="en-US"/>
          </a:p>
        </p:txBody>
      </p:sp>
    </p:spTree>
    <p:extLst>
      <p:ext uri="{BB962C8B-B14F-4D97-AF65-F5344CB8AC3E}">
        <p14:creationId xmlns:p14="http://schemas.microsoft.com/office/powerpoint/2010/main" val="3508320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283"/>
            <a:ext cx="10515600" cy="1325563"/>
          </a:xfrm>
        </p:spPr>
        <p:txBody>
          <a:bodyPr/>
          <a:lstStyle/>
          <a:p>
            <a:r>
              <a:rPr lang="en-US" dirty="0"/>
              <a:t>Buoyancy of Trade Taxes</a:t>
            </a:r>
            <a:br>
              <a:rPr lang="en-US" dirty="0"/>
            </a:br>
            <a:r>
              <a:rPr lang="en-US" dirty="0"/>
              <a:t>- Pakistan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663" y="1825625"/>
            <a:ext cx="8181474" cy="4351338"/>
          </a:xfrm>
        </p:spPr>
      </p:pic>
      <p:sp>
        <p:nvSpPr>
          <p:cNvPr id="4" name="Slide Number Placeholder 3"/>
          <p:cNvSpPr>
            <a:spLocks noGrp="1"/>
          </p:cNvSpPr>
          <p:nvPr>
            <p:ph type="sldNum" sz="quarter" idx="12"/>
          </p:nvPr>
        </p:nvSpPr>
        <p:spPr/>
        <p:txBody>
          <a:bodyPr/>
          <a:lstStyle/>
          <a:p>
            <a:fld id="{4E519381-62F2-4C60-99AC-EDADDE1A24E5}" type="slidenum">
              <a:rPr lang="en-US" smtClean="0"/>
              <a:t>13</a:t>
            </a:fld>
            <a:endParaRPr lang="en-US"/>
          </a:p>
        </p:txBody>
      </p:sp>
    </p:spTree>
    <p:extLst>
      <p:ext uri="{BB962C8B-B14F-4D97-AF65-F5344CB8AC3E}">
        <p14:creationId xmlns:p14="http://schemas.microsoft.com/office/powerpoint/2010/main" val="1271807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Efficiency of  GST</a:t>
            </a:r>
            <a:br>
              <a:rPr lang="en-US" dirty="0"/>
            </a:br>
            <a:r>
              <a:rPr lang="en-US" dirty="0"/>
              <a:t>- Pakistan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9156031" cy="4351338"/>
          </a:xfrm>
        </p:spPr>
      </p:pic>
      <p:sp>
        <p:nvSpPr>
          <p:cNvPr id="4" name="Slide Number Placeholder 3"/>
          <p:cNvSpPr>
            <a:spLocks noGrp="1"/>
          </p:cNvSpPr>
          <p:nvPr>
            <p:ph type="sldNum" sz="quarter" idx="12"/>
          </p:nvPr>
        </p:nvSpPr>
        <p:spPr/>
        <p:txBody>
          <a:bodyPr/>
          <a:lstStyle/>
          <a:p>
            <a:fld id="{4E519381-62F2-4C60-99AC-EDADDE1A24E5}" type="slidenum">
              <a:rPr lang="en-US" smtClean="0"/>
              <a:t>14</a:t>
            </a:fld>
            <a:endParaRPr lang="en-US"/>
          </a:p>
        </p:txBody>
      </p:sp>
    </p:spTree>
    <p:extLst>
      <p:ext uri="{BB962C8B-B14F-4D97-AF65-F5344CB8AC3E}">
        <p14:creationId xmlns:p14="http://schemas.microsoft.com/office/powerpoint/2010/main" val="1461901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Income Tax Efficiency</a:t>
            </a:r>
            <a:br>
              <a:rPr lang="en-US" dirty="0"/>
            </a:br>
            <a:r>
              <a:rPr lang="en-US" dirty="0"/>
              <a:t>- Pakistan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905" y="1325563"/>
            <a:ext cx="8871283" cy="4851400"/>
          </a:xfrm>
        </p:spPr>
      </p:pic>
      <p:sp>
        <p:nvSpPr>
          <p:cNvPr id="4" name="Slide Number Placeholder 3"/>
          <p:cNvSpPr>
            <a:spLocks noGrp="1"/>
          </p:cNvSpPr>
          <p:nvPr>
            <p:ph type="sldNum" sz="quarter" idx="12"/>
          </p:nvPr>
        </p:nvSpPr>
        <p:spPr/>
        <p:txBody>
          <a:bodyPr/>
          <a:lstStyle/>
          <a:p>
            <a:fld id="{4E519381-62F2-4C60-99AC-EDADDE1A24E5}" type="slidenum">
              <a:rPr lang="en-US" smtClean="0"/>
              <a:t>15</a:t>
            </a:fld>
            <a:endParaRPr lang="en-US"/>
          </a:p>
        </p:txBody>
      </p:sp>
    </p:spTree>
    <p:extLst>
      <p:ext uri="{BB962C8B-B14F-4D97-AF65-F5344CB8AC3E}">
        <p14:creationId xmlns:p14="http://schemas.microsoft.com/office/powerpoint/2010/main" val="2106583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ChangeAspect="1"/>
          </p:cNvPicPr>
          <p:nvPr/>
        </p:nvPicPr>
        <p:blipFill>
          <a:blip r:embed="rId2"/>
          <a:stretch>
            <a:fillRect/>
          </a:stretch>
        </p:blipFill>
        <p:spPr>
          <a:xfrm>
            <a:off x="304801" y="994611"/>
            <a:ext cx="5829876" cy="4900162"/>
          </a:xfrm>
          <a:prstGeom prst="rect">
            <a:avLst/>
          </a:prstGeom>
        </p:spPr>
      </p:pic>
      <p:sp>
        <p:nvSpPr>
          <p:cNvPr id="2" name="Title 1"/>
          <p:cNvSpPr>
            <a:spLocks noGrp="1"/>
          </p:cNvSpPr>
          <p:nvPr>
            <p:ph type="title"/>
          </p:nvPr>
        </p:nvSpPr>
        <p:spPr>
          <a:xfrm>
            <a:off x="6392598" y="640263"/>
            <a:ext cx="5221266" cy="1344975"/>
          </a:xfrm>
        </p:spPr>
        <p:txBody>
          <a:bodyPr>
            <a:normAutofit/>
          </a:bodyPr>
          <a:lstStyle/>
          <a:p>
            <a:pPr algn="ctr"/>
            <a:r>
              <a:rPr lang="en-US" sz="4000" dirty="0"/>
              <a:t>Predicting Tax Revenue for Pakistan</a:t>
            </a:r>
          </a:p>
        </p:txBody>
      </p:sp>
      <p:sp>
        <p:nvSpPr>
          <p:cNvPr id="4" name="Slide Number Placeholder 3"/>
          <p:cNvSpPr>
            <a:spLocks noGrp="1"/>
          </p:cNvSpPr>
          <p:nvPr>
            <p:ph type="sldNum" sz="quarter" idx="12"/>
          </p:nvPr>
        </p:nvSpPr>
        <p:spPr/>
        <p:txBody>
          <a:bodyPr>
            <a:normAutofit/>
          </a:bodyPr>
          <a:lstStyle/>
          <a:p>
            <a:fld id="{4E519381-62F2-4C60-99AC-EDADDE1A24E5}" type="slidenum">
              <a:rPr lang="en-US" smtClean="0"/>
              <a:t>16</a:t>
            </a:fld>
            <a:endParaRPr lang="en-US"/>
          </a:p>
        </p:txBody>
      </p:sp>
      <p:sp>
        <p:nvSpPr>
          <p:cNvPr id="9" name="Content Placeholder 8"/>
          <p:cNvSpPr>
            <a:spLocks noGrp="1"/>
          </p:cNvSpPr>
          <p:nvPr>
            <p:ph idx="1"/>
          </p:nvPr>
        </p:nvSpPr>
        <p:spPr>
          <a:xfrm>
            <a:off x="6391903" y="2121763"/>
            <a:ext cx="5235490" cy="3773010"/>
          </a:xfrm>
        </p:spPr>
        <p:txBody>
          <a:bodyPr>
            <a:normAutofit/>
          </a:bodyPr>
          <a:lstStyle/>
          <a:p>
            <a:r>
              <a:rPr lang="en-US" sz="2000" dirty="0"/>
              <a:t>High Correlation between Log GDP per capita and Agriculture share therefore there is a problem of multicollinearity in the regression</a:t>
            </a:r>
          </a:p>
          <a:p>
            <a:endParaRPr lang="en-US" sz="2000" dirty="0"/>
          </a:p>
        </p:txBody>
      </p:sp>
    </p:spTree>
    <p:extLst>
      <p:ext uri="{BB962C8B-B14F-4D97-AF65-F5344CB8AC3E}">
        <p14:creationId xmlns:p14="http://schemas.microsoft.com/office/powerpoint/2010/main" val="2552895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p:cNvPicPr>
            <a:picLocks noChangeAspect="1"/>
          </p:cNvPicPr>
          <p:nvPr/>
        </p:nvPicPr>
        <p:blipFill>
          <a:blip r:embed="rId2"/>
          <a:stretch>
            <a:fillRect/>
          </a:stretch>
        </p:blipFill>
        <p:spPr>
          <a:xfrm>
            <a:off x="484632" y="1856896"/>
            <a:ext cx="5126736" cy="2988758"/>
          </a:xfrm>
          <a:prstGeom prst="rect">
            <a:avLst/>
          </a:prstGeom>
        </p:spPr>
      </p:pic>
      <p:sp>
        <p:nvSpPr>
          <p:cNvPr id="2" name="Title 1"/>
          <p:cNvSpPr>
            <a:spLocks noGrp="1"/>
          </p:cNvSpPr>
          <p:nvPr>
            <p:ph type="title"/>
          </p:nvPr>
        </p:nvSpPr>
        <p:spPr>
          <a:xfrm>
            <a:off x="6392598" y="640263"/>
            <a:ext cx="5221266" cy="1344975"/>
          </a:xfrm>
        </p:spPr>
        <p:txBody>
          <a:bodyPr>
            <a:normAutofit/>
          </a:bodyPr>
          <a:lstStyle/>
          <a:p>
            <a:r>
              <a:rPr lang="en-US" sz="4000" dirty="0"/>
              <a:t>Predicting Tax Revenue for Pakistan</a:t>
            </a:r>
          </a:p>
        </p:txBody>
      </p:sp>
      <p:sp>
        <p:nvSpPr>
          <p:cNvPr id="4" name="Slide Number Placeholder 3"/>
          <p:cNvSpPr>
            <a:spLocks noGrp="1"/>
          </p:cNvSpPr>
          <p:nvPr>
            <p:ph type="sldNum" sz="quarter" idx="12"/>
          </p:nvPr>
        </p:nvSpPr>
        <p:spPr/>
        <p:txBody>
          <a:bodyPr>
            <a:normAutofit/>
          </a:bodyPr>
          <a:lstStyle/>
          <a:p>
            <a:fld id="{4E519381-62F2-4C60-99AC-EDADDE1A24E5}" type="slidenum">
              <a:rPr lang="en-US" smtClean="0"/>
              <a:t>17</a:t>
            </a:fld>
            <a:endParaRPr lang="en-US"/>
          </a:p>
        </p:txBody>
      </p:sp>
      <p:sp>
        <p:nvSpPr>
          <p:cNvPr id="9" name="Content Placeholder 8"/>
          <p:cNvSpPr>
            <a:spLocks noGrp="1"/>
          </p:cNvSpPr>
          <p:nvPr>
            <p:ph idx="1"/>
          </p:nvPr>
        </p:nvSpPr>
        <p:spPr>
          <a:xfrm>
            <a:off x="6391903" y="2121763"/>
            <a:ext cx="5235490" cy="3773010"/>
          </a:xfrm>
        </p:spPr>
        <p:txBody>
          <a:bodyPr>
            <a:normAutofit/>
          </a:bodyPr>
          <a:lstStyle/>
          <a:p>
            <a:r>
              <a:rPr lang="en-US" sz="2000" dirty="0"/>
              <a:t>The Coefficients of Income, Democracy and Resource richness are significant, the former two at 5% while the latter at the 10% level.</a:t>
            </a:r>
          </a:p>
          <a:p>
            <a:r>
              <a:rPr lang="en-US" sz="2000" dirty="0"/>
              <a:t>Tax Revenue is positively associated with income as well as democracy and negatively with resource richness.</a:t>
            </a:r>
          </a:p>
          <a:p>
            <a:r>
              <a:rPr lang="en-US" sz="2000" dirty="0"/>
              <a:t>Predicted Tax Revenue for Pakistan in 2014 is 18.3% of GDP implying under collection of about 8% of GDP.</a:t>
            </a:r>
          </a:p>
        </p:txBody>
      </p:sp>
    </p:spTree>
    <p:extLst>
      <p:ext uri="{BB962C8B-B14F-4D97-AF65-F5344CB8AC3E}">
        <p14:creationId xmlns:p14="http://schemas.microsoft.com/office/powerpoint/2010/main" val="534110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p:cNvPicPr>
            <a:picLocks noChangeAspect="1"/>
          </p:cNvPicPr>
          <p:nvPr/>
        </p:nvPicPr>
        <p:blipFill>
          <a:blip r:embed="rId2"/>
          <a:stretch>
            <a:fillRect/>
          </a:stretch>
        </p:blipFill>
        <p:spPr>
          <a:xfrm>
            <a:off x="627398" y="484632"/>
            <a:ext cx="4841204" cy="5733287"/>
          </a:xfrm>
          <a:prstGeom prst="rect">
            <a:avLst/>
          </a:prstGeom>
        </p:spPr>
      </p:pic>
      <p:sp>
        <p:nvSpPr>
          <p:cNvPr id="2" name="Title 1"/>
          <p:cNvSpPr>
            <a:spLocks noGrp="1"/>
          </p:cNvSpPr>
          <p:nvPr>
            <p:ph type="title"/>
          </p:nvPr>
        </p:nvSpPr>
        <p:spPr>
          <a:xfrm>
            <a:off x="6392598" y="640263"/>
            <a:ext cx="5221266" cy="1344975"/>
          </a:xfrm>
        </p:spPr>
        <p:txBody>
          <a:bodyPr>
            <a:normAutofit/>
          </a:bodyPr>
          <a:lstStyle/>
          <a:p>
            <a:r>
              <a:rPr lang="en-US" sz="4000" dirty="0"/>
              <a:t>Predicting Income Tax and GST for Pakistan</a:t>
            </a:r>
          </a:p>
        </p:txBody>
      </p:sp>
      <p:sp>
        <p:nvSpPr>
          <p:cNvPr id="4" name="Slide Number Placeholder 3"/>
          <p:cNvSpPr>
            <a:spLocks noGrp="1"/>
          </p:cNvSpPr>
          <p:nvPr>
            <p:ph type="sldNum" sz="quarter" idx="12"/>
          </p:nvPr>
        </p:nvSpPr>
        <p:spPr/>
        <p:txBody>
          <a:bodyPr>
            <a:normAutofit/>
          </a:bodyPr>
          <a:lstStyle/>
          <a:p>
            <a:fld id="{4E519381-62F2-4C60-99AC-EDADDE1A24E5}" type="slidenum">
              <a:rPr lang="en-US" smtClean="0"/>
              <a:t>18</a:t>
            </a:fld>
            <a:endParaRPr lang="en-US"/>
          </a:p>
        </p:txBody>
      </p:sp>
      <p:sp>
        <p:nvSpPr>
          <p:cNvPr id="9" name="Content Placeholder 8"/>
          <p:cNvSpPr>
            <a:spLocks noGrp="1"/>
          </p:cNvSpPr>
          <p:nvPr>
            <p:ph idx="1"/>
          </p:nvPr>
        </p:nvSpPr>
        <p:spPr>
          <a:xfrm>
            <a:off x="6391903" y="2121763"/>
            <a:ext cx="5235490" cy="3773010"/>
          </a:xfrm>
        </p:spPr>
        <p:txBody>
          <a:bodyPr>
            <a:normAutofit/>
          </a:bodyPr>
          <a:lstStyle/>
          <a:p>
            <a:r>
              <a:rPr lang="en-US" sz="2000" dirty="0"/>
              <a:t>The collection of Income Tax is about 0.5% of GDP below the potential</a:t>
            </a:r>
          </a:p>
          <a:p>
            <a:r>
              <a:rPr lang="en-US" sz="2000" dirty="0"/>
              <a:t>The GST collection is about 1.5% of GDP below the potential</a:t>
            </a:r>
          </a:p>
        </p:txBody>
      </p:sp>
    </p:spTree>
    <p:extLst>
      <p:ext uri="{BB962C8B-B14F-4D97-AF65-F5344CB8AC3E}">
        <p14:creationId xmlns:p14="http://schemas.microsoft.com/office/powerpoint/2010/main" val="2371547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p:cNvPicPr>
            <a:picLocks noChangeAspect="1"/>
          </p:cNvPicPr>
          <p:nvPr/>
        </p:nvPicPr>
        <p:blipFill>
          <a:blip r:embed="rId2"/>
          <a:stretch>
            <a:fillRect/>
          </a:stretch>
        </p:blipFill>
        <p:spPr>
          <a:xfrm>
            <a:off x="587092" y="484632"/>
            <a:ext cx="4921816" cy="5733287"/>
          </a:xfrm>
          <a:prstGeom prst="rect">
            <a:avLst/>
          </a:prstGeom>
        </p:spPr>
      </p:pic>
      <p:sp>
        <p:nvSpPr>
          <p:cNvPr id="2" name="Title 1"/>
          <p:cNvSpPr>
            <a:spLocks noGrp="1"/>
          </p:cNvSpPr>
          <p:nvPr>
            <p:ph type="title"/>
          </p:nvPr>
        </p:nvSpPr>
        <p:spPr>
          <a:xfrm>
            <a:off x="6392598" y="640263"/>
            <a:ext cx="5221266" cy="1344975"/>
          </a:xfrm>
        </p:spPr>
        <p:txBody>
          <a:bodyPr>
            <a:normAutofit fontScale="90000"/>
          </a:bodyPr>
          <a:lstStyle/>
          <a:p>
            <a:pPr algn="ctr"/>
            <a:r>
              <a:rPr lang="en-US" sz="4000" dirty="0"/>
              <a:t>Predicting Trade Taxes and Other Taxes for Pakistan</a:t>
            </a:r>
          </a:p>
        </p:txBody>
      </p:sp>
      <p:sp>
        <p:nvSpPr>
          <p:cNvPr id="4" name="Slide Number Placeholder 3"/>
          <p:cNvSpPr>
            <a:spLocks noGrp="1"/>
          </p:cNvSpPr>
          <p:nvPr>
            <p:ph type="sldNum" sz="quarter" idx="12"/>
          </p:nvPr>
        </p:nvSpPr>
        <p:spPr/>
        <p:txBody>
          <a:bodyPr>
            <a:normAutofit/>
          </a:bodyPr>
          <a:lstStyle/>
          <a:p>
            <a:fld id="{4E519381-62F2-4C60-99AC-EDADDE1A24E5}" type="slidenum">
              <a:rPr lang="en-US" smtClean="0"/>
              <a:t>19</a:t>
            </a:fld>
            <a:endParaRPr lang="en-US"/>
          </a:p>
        </p:txBody>
      </p:sp>
      <p:sp>
        <p:nvSpPr>
          <p:cNvPr id="9" name="Content Placeholder 8"/>
          <p:cNvSpPr>
            <a:spLocks noGrp="1"/>
          </p:cNvSpPr>
          <p:nvPr>
            <p:ph idx="1"/>
          </p:nvPr>
        </p:nvSpPr>
        <p:spPr>
          <a:xfrm>
            <a:off x="6391903" y="2121763"/>
            <a:ext cx="5235490" cy="3773010"/>
          </a:xfrm>
        </p:spPr>
        <p:txBody>
          <a:bodyPr>
            <a:normAutofit/>
          </a:bodyPr>
          <a:lstStyle/>
          <a:p>
            <a:r>
              <a:rPr lang="en-US" sz="2000" dirty="0"/>
              <a:t>The collection of Trade Taxes is about 1.3% of GDP below the potential</a:t>
            </a:r>
          </a:p>
          <a:p>
            <a:r>
              <a:rPr lang="en-US" sz="2000" dirty="0"/>
              <a:t>The collection of Other Taxes is at its potential</a:t>
            </a:r>
          </a:p>
          <a:p>
            <a:endParaRPr lang="en-US" sz="2000" dirty="0"/>
          </a:p>
        </p:txBody>
      </p:sp>
    </p:spTree>
    <p:extLst>
      <p:ext uri="{BB962C8B-B14F-4D97-AF65-F5344CB8AC3E}">
        <p14:creationId xmlns:p14="http://schemas.microsoft.com/office/powerpoint/2010/main" val="1639106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Use either Excel or STATA to answer the questions</a:t>
            </a:r>
          </a:p>
          <a:p>
            <a:r>
              <a:rPr lang="en-US" dirty="0"/>
              <a:t>Data file is in the box folder and is titled </a:t>
            </a:r>
          </a:p>
          <a:p>
            <a:pPr lvl="1"/>
            <a:r>
              <a:rPr lang="en-US" dirty="0"/>
              <a:t>Case Study Pakistan and World Tax Data.xlsx</a:t>
            </a:r>
          </a:p>
          <a:p>
            <a:pPr lvl="1"/>
            <a:r>
              <a:rPr lang="en-US" dirty="0"/>
              <a:t>Case Study Pakistan Tax Data – Working Copy.xlsx</a:t>
            </a:r>
          </a:p>
          <a:p>
            <a:r>
              <a:rPr lang="en-US" dirty="0"/>
              <a:t>Those who want to work in STATA may import these files</a:t>
            </a:r>
          </a:p>
          <a:p>
            <a:endParaRPr lang="en-US" dirty="0"/>
          </a:p>
        </p:txBody>
      </p:sp>
    </p:spTree>
    <p:extLst>
      <p:ext uri="{BB962C8B-B14F-4D97-AF65-F5344CB8AC3E}">
        <p14:creationId xmlns:p14="http://schemas.microsoft.com/office/powerpoint/2010/main" val="419374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Tax Structure and evolution over time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For questions  (a) and (b) use the file Case Study Pakistan Tax Data – Working Copy.xlsx (data is in local currency)</a:t>
            </a:r>
          </a:p>
          <a:p>
            <a:pPr marL="514350" indent="-514350">
              <a:buFont typeface="+mj-lt"/>
              <a:buAutoNum type="alphaLcParenR"/>
            </a:pPr>
            <a:r>
              <a:rPr lang="en-US" dirty="0"/>
              <a:t>Plot how Pakistan’s total Tax-GDP ratio has evolved over time. Comment</a:t>
            </a:r>
          </a:p>
          <a:p>
            <a:pPr marL="457200" lvl="1" indent="0">
              <a:buNone/>
            </a:pPr>
            <a:endParaRPr lang="en-US" dirty="0"/>
          </a:p>
          <a:p>
            <a:pPr marL="514350" indent="-514350">
              <a:buFont typeface="+mj-lt"/>
              <a:buAutoNum type="alphaLcParenR"/>
            </a:pPr>
            <a:r>
              <a:rPr lang="en-US" dirty="0"/>
              <a:t>Plot how Pakistan’s tax structure has evolved over time (include Income Tax, GST, Trade Taxes, Property Taxes, Excise Tax and Other Taxes). Comment</a:t>
            </a:r>
          </a:p>
          <a:p>
            <a:pPr marL="0" indent="0">
              <a:buNone/>
            </a:pPr>
            <a:endParaRPr lang="en-US" dirty="0"/>
          </a:p>
          <a:p>
            <a:pPr marL="0" indent="0">
              <a:buNone/>
            </a:pPr>
            <a:r>
              <a:rPr lang="en-US" dirty="0"/>
              <a:t>For questions  (c) and (d) use the file Case Study Pakistan and World Tax Data – Working Copy.xlsx and the worksheet South Asia tax-GDP and South Asia Tax Structure respectively (data is in % of GDP)</a:t>
            </a:r>
          </a:p>
          <a:p>
            <a:pPr marL="0" indent="0">
              <a:buNone/>
            </a:pPr>
            <a:endParaRPr lang="en-US" dirty="0"/>
          </a:p>
          <a:p>
            <a:pPr marL="514350" indent="-514350">
              <a:buFont typeface="+mj-lt"/>
              <a:buAutoNum type="alphaLcParenR" startAt="3"/>
            </a:pPr>
            <a:r>
              <a:rPr lang="en-US" dirty="0"/>
              <a:t>Plot the total tax collection over time for Pakistan and other countries in South Asia. How does Pakistan’s Tax Collection compare with those in the South Asia Region?</a:t>
            </a:r>
          </a:p>
          <a:p>
            <a:pPr marL="514350" indent="-514350">
              <a:buFont typeface="+mj-lt"/>
              <a:buAutoNum type="alphaLcParenR" startAt="3"/>
            </a:pPr>
            <a:r>
              <a:rPr lang="en-US" dirty="0"/>
              <a:t>Chart the tax structure over time for Pakistan and other countries in South Asia in 2014 (include Income Tax, GST, Trade Taxes, Property Taxes, Excise Tax and Other Taxes). How does the tax structure of Pakistan in 2014 compare to those of the South Asian countries ? </a:t>
            </a:r>
          </a:p>
          <a:p>
            <a:endParaRPr lang="en-US" dirty="0"/>
          </a:p>
        </p:txBody>
      </p:sp>
    </p:spTree>
    <p:extLst>
      <p:ext uri="{BB962C8B-B14F-4D97-AF65-F5344CB8AC3E}">
        <p14:creationId xmlns:p14="http://schemas.microsoft.com/office/powerpoint/2010/main" val="427310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2) Tax Collection comparison</a:t>
            </a:r>
          </a:p>
        </p:txBody>
      </p:sp>
      <p:sp>
        <p:nvSpPr>
          <p:cNvPr id="3" name="Content Placeholder 2"/>
          <p:cNvSpPr>
            <a:spLocks noGrp="1"/>
          </p:cNvSpPr>
          <p:nvPr>
            <p:ph idx="1"/>
          </p:nvPr>
        </p:nvSpPr>
        <p:spPr>
          <a:xfrm>
            <a:off x="838200" y="1325564"/>
            <a:ext cx="10515600" cy="5149882"/>
          </a:xfrm>
        </p:spPr>
        <p:txBody>
          <a:bodyPr>
            <a:normAutofit fontScale="62500" lnSpcReduction="20000"/>
          </a:bodyPr>
          <a:lstStyle/>
          <a:p>
            <a:pPr marL="0" indent="0">
              <a:buNone/>
            </a:pPr>
            <a:r>
              <a:rPr lang="en-US" dirty="0"/>
              <a:t>For questions  (a) use the file Case Study Pakistan and World Tax Data – Working Copy.xlsx and the worksheet “2014 data” (data is in % of GDP)</a:t>
            </a:r>
          </a:p>
          <a:p>
            <a:pPr marL="514350" indent="-514350">
              <a:buFont typeface="+mj-lt"/>
              <a:buAutoNum type="alphaLcParenR"/>
            </a:pPr>
            <a:r>
              <a:rPr lang="en-US" dirty="0"/>
              <a:t>Plot the total tax collection in percentage of GDP (y axis) to log per capita GDP (x axis). How does Pakistan’s tax collection compares to other countries  for similar levels of per-capita GDP in 2014? – (Note in Excel move the column showing the x axis to the left of y axis before plotting) </a:t>
            </a:r>
          </a:p>
          <a:p>
            <a:pPr marL="0" indent="0">
              <a:buNone/>
            </a:pPr>
            <a:r>
              <a:rPr lang="en-US" dirty="0"/>
              <a:t>For questions  (c) to (g) use the file Case Study Pakistan and World Tax Data – Working Copy.xlsx and the worksheet “Regression” (tax data is in % of GDP)</a:t>
            </a:r>
          </a:p>
          <a:p>
            <a:pPr marL="514350" indent="-514350">
              <a:buFont typeface="+mj-lt"/>
              <a:buAutoNum type="alphaLcParenR" startAt="2"/>
            </a:pPr>
            <a:r>
              <a:rPr lang="en-US" dirty="0"/>
              <a:t>Regress Pakistan’s tax-GDP ratio collection over log(per capita GDP), share of agriculture value added to GDP, and the resource dummy. Comment</a:t>
            </a:r>
          </a:p>
          <a:p>
            <a:pPr marL="514350" indent="-514350">
              <a:buFont typeface="+mj-lt"/>
              <a:buAutoNum type="alphaLcParenR" startAt="2"/>
            </a:pPr>
            <a:r>
              <a:rPr lang="en-US" dirty="0"/>
              <a:t>Now Include democracy index as a </a:t>
            </a:r>
            <a:r>
              <a:rPr lang="en-US" dirty="0" err="1"/>
              <a:t>regressor</a:t>
            </a:r>
            <a:r>
              <a:rPr lang="en-US" dirty="0"/>
              <a:t>. Comment.</a:t>
            </a:r>
          </a:p>
          <a:p>
            <a:pPr marL="514350" indent="-514350">
              <a:buFont typeface="+mj-lt"/>
              <a:buAutoNum type="alphaLcParenR" startAt="2"/>
            </a:pPr>
            <a:r>
              <a:rPr lang="en-US" dirty="0"/>
              <a:t>Check the correlation between log(per capita GDP), share of agriculture value added. Does it make sense to have it in the same regression equation?</a:t>
            </a:r>
          </a:p>
          <a:p>
            <a:pPr marL="514350" indent="-514350">
              <a:buFont typeface="+mj-lt"/>
              <a:buAutoNum type="alphaLcParenR" startAt="2"/>
            </a:pPr>
            <a:r>
              <a:rPr lang="en-US" dirty="0"/>
              <a:t>Regress Pakistan’s tax collection over log(per capita GDP), the resource dummy and democracy index. Comment</a:t>
            </a:r>
          </a:p>
          <a:p>
            <a:pPr marL="514350" indent="-514350">
              <a:buFont typeface="+mj-lt"/>
              <a:buAutoNum type="alphaLcParenR" startAt="2"/>
            </a:pPr>
            <a:r>
              <a:rPr lang="en-US" dirty="0"/>
              <a:t>Predict Pakistan’s tax collection based on the regression 2(f) (by applying the coefficients of the statistically significant variables in the regression to the values of dependent variables) and compare it to what it is collecting now. Comment</a:t>
            </a:r>
          </a:p>
          <a:p>
            <a:pPr marL="514350" indent="-514350">
              <a:buFont typeface="+mj-lt"/>
              <a:buAutoNum type="alphaLcParenR" startAt="2"/>
            </a:pPr>
            <a:r>
              <a:rPr lang="en-US" dirty="0"/>
              <a:t>[Optional] Repeat 2(f) and 2(g) for each of the different taxes (Income Tax, GST, Trade Taxes, Other Taxes). Comment</a:t>
            </a:r>
          </a:p>
          <a:p>
            <a:pPr marL="457200" lvl="1" indent="0">
              <a:buNone/>
            </a:pPr>
            <a:r>
              <a:rPr lang="en-US" dirty="0"/>
              <a:t>Note: If you are using Excel you need to include the data for the other </a:t>
            </a:r>
            <a:r>
              <a:rPr lang="en-US"/>
              <a:t>taxes for 2014 and </a:t>
            </a:r>
            <a:r>
              <a:rPr lang="en-US" dirty="0"/>
              <a:t>remove blank entries  which can be done easily by sorting and all the blank entries would bunch together</a:t>
            </a:r>
          </a:p>
        </p:txBody>
      </p:sp>
    </p:spTree>
    <p:extLst>
      <p:ext uri="{BB962C8B-B14F-4D97-AF65-F5344CB8AC3E}">
        <p14:creationId xmlns:p14="http://schemas.microsoft.com/office/powerpoint/2010/main" val="306364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Tax buoyancy and Tax Efficiency</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For questions  (a) and (b) use the file Case Study Pakistan Tax Data – Working Copy.xlsx (data is in local currency)</a:t>
            </a:r>
          </a:p>
          <a:p>
            <a:pPr marL="514350" indent="-514350">
              <a:buFont typeface="+mj-lt"/>
              <a:buAutoNum type="alphaLcParenR"/>
            </a:pPr>
            <a:r>
              <a:rPr lang="en-US" dirty="0"/>
              <a:t>Calculate Pakistan’s Overall Tax Buoyancy for the different taxes (Tax Buoyancy = % change in tax collection/% change in GDP)</a:t>
            </a:r>
          </a:p>
          <a:p>
            <a:pPr marL="971550" lvl="1" indent="-514350">
              <a:buFont typeface="+mj-lt"/>
              <a:buAutoNum type="romanLcPeriod"/>
            </a:pPr>
            <a:r>
              <a:rPr lang="en-US" dirty="0"/>
              <a:t>Plot it over time</a:t>
            </a:r>
          </a:p>
          <a:p>
            <a:pPr marL="971550" lvl="1" indent="-514350">
              <a:buFont typeface="+mj-lt"/>
              <a:buAutoNum type="romanLcPeriod"/>
            </a:pPr>
            <a:r>
              <a:rPr lang="en-US" dirty="0"/>
              <a:t>Comment on what is happening by comparing the number of years the buoyancy is greater than 1 to the number of years it is below 1</a:t>
            </a:r>
          </a:p>
          <a:p>
            <a:pPr marL="514350" indent="-514350">
              <a:buFont typeface="+mj-lt"/>
              <a:buAutoNum type="alphaLcParenR"/>
            </a:pPr>
            <a:r>
              <a:rPr lang="en-US" dirty="0"/>
              <a:t>Repeat 1(a) for each of the different taxes (Income Tax, GST, Trade Taxes, Other Taxes). </a:t>
            </a:r>
          </a:p>
          <a:p>
            <a:pPr marL="971550" lvl="1" indent="-514350">
              <a:buFont typeface="+mj-lt"/>
              <a:buAutoNum type="romanLcPeriod"/>
            </a:pPr>
            <a:r>
              <a:rPr lang="en-US" dirty="0"/>
              <a:t>Plot it over time</a:t>
            </a:r>
          </a:p>
          <a:p>
            <a:pPr marL="971550" lvl="1" indent="-514350">
              <a:buFont typeface="+mj-lt"/>
              <a:buAutoNum type="romanLcPeriod"/>
            </a:pPr>
            <a:r>
              <a:rPr lang="en-US" dirty="0"/>
              <a:t>Comment on what is happening by comparing the number of years the buoyancy is greater than 1 to the number of years it is below 1</a:t>
            </a:r>
          </a:p>
          <a:p>
            <a:pPr marL="514350" indent="-514350">
              <a:buFont typeface="+mj-lt"/>
              <a:buAutoNum type="alphaLcParenR"/>
            </a:pPr>
            <a:r>
              <a:rPr lang="en-US" dirty="0"/>
              <a:t>Calculate Pakistan’s Tax Efficiency for the Income Tax and GST (Tax Efficiency = tax-GDP ratio/tax rate)</a:t>
            </a:r>
          </a:p>
          <a:p>
            <a:pPr marL="971550" lvl="1" indent="-514350">
              <a:buFont typeface="+mj-lt"/>
              <a:buAutoNum type="romanLcPeriod"/>
            </a:pPr>
            <a:r>
              <a:rPr lang="en-US" dirty="0"/>
              <a:t>Plot it over time</a:t>
            </a:r>
          </a:p>
          <a:p>
            <a:pPr marL="971550" lvl="1" indent="-514350">
              <a:buFont typeface="+mj-lt"/>
              <a:buAutoNum type="romanLcPeriod"/>
            </a:pPr>
            <a:r>
              <a:rPr lang="en-US" dirty="0"/>
              <a:t>Comment on what is happening</a:t>
            </a:r>
          </a:p>
        </p:txBody>
      </p:sp>
    </p:spTree>
    <p:extLst>
      <p:ext uri="{BB962C8B-B14F-4D97-AF65-F5344CB8AC3E}">
        <p14:creationId xmlns:p14="http://schemas.microsoft.com/office/powerpoint/2010/main" val="330690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comments</a:t>
            </a:r>
          </a:p>
        </p:txBody>
      </p:sp>
      <p:sp>
        <p:nvSpPr>
          <p:cNvPr id="3" name="Content Placeholder 2"/>
          <p:cNvSpPr>
            <a:spLocks noGrp="1"/>
          </p:cNvSpPr>
          <p:nvPr>
            <p:ph idx="1"/>
          </p:nvPr>
        </p:nvSpPr>
        <p:spPr/>
        <p:txBody>
          <a:bodyPr/>
          <a:lstStyle/>
          <a:p>
            <a:r>
              <a:rPr lang="en-US" dirty="0"/>
              <a:t>What are the strengths and weaknesses of Pakistan tax system ?</a:t>
            </a:r>
          </a:p>
          <a:p>
            <a:r>
              <a:rPr lang="en-US" dirty="0"/>
              <a:t>What are your recommendations on its tax policy going forward ?</a:t>
            </a:r>
          </a:p>
          <a:p>
            <a:pPr lvl="1"/>
            <a:r>
              <a:rPr lang="en-US" dirty="0"/>
              <a:t>Are the solutions in its tax policy or tax administration ?</a:t>
            </a:r>
          </a:p>
        </p:txBody>
      </p:sp>
    </p:spTree>
    <p:extLst>
      <p:ext uri="{BB962C8B-B14F-4D97-AF65-F5344CB8AC3E}">
        <p14:creationId xmlns:p14="http://schemas.microsoft.com/office/powerpoint/2010/main" val="3992200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Tax Structure change over time</a:t>
            </a:r>
            <a:br>
              <a:rPr lang="en-US" dirty="0"/>
            </a:br>
            <a:r>
              <a:rPr lang="en-US" dirty="0"/>
              <a:t>- Pakistan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947" y="1825625"/>
            <a:ext cx="7964597" cy="4351338"/>
          </a:xfrm>
        </p:spPr>
      </p:pic>
      <p:sp>
        <p:nvSpPr>
          <p:cNvPr id="4" name="Slide Number Placeholder 3"/>
          <p:cNvSpPr>
            <a:spLocks noGrp="1"/>
          </p:cNvSpPr>
          <p:nvPr>
            <p:ph type="sldNum" sz="quarter" idx="12"/>
          </p:nvPr>
        </p:nvSpPr>
        <p:spPr/>
        <p:txBody>
          <a:bodyPr/>
          <a:lstStyle/>
          <a:p>
            <a:fld id="{4E519381-62F2-4C60-99AC-EDADDE1A24E5}" type="slidenum">
              <a:rPr lang="en-US" smtClean="0"/>
              <a:t>7</a:t>
            </a:fld>
            <a:endParaRPr lang="en-US"/>
          </a:p>
        </p:txBody>
      </p:sp>
    </p:spTree>
    <p:extLst>
      <p:ext uri="{BB962C8B-B14F-4D97-AF65-F5344CB8AC3E}">
        <p14:creationId xmlns:p14="http://schemas.microsoft.com/office/powerpoint/2010/main" val="1512636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Tax Collection and Income</a:t>
            </a:r>
            <a:br>
              <a:rPr lang="en-US" dirty="0"/>
            </a:br>
            <a:r>
              <a:rPr lang="en-US" dirty="0"/>
              <a:t>-Relative performance of Pakistan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8379" y="1825624"/>
            <a:ext cx="8181474" cy="4530725"/>
          </a:xfrm>
        </p:spPr>
      </p:pic>
      <p:sp>
        <p:nvSpPr>
          <p:cNvPr id="4" name="Slide Number Placeholder 3"/>
          <p:cNvSpPr>
            <a:spLocks noGrp="1"/>
          </p:cNvSpPr>
          <p:nvPr>
            <p:ph type="sldNum" sz="quarter" idx="12"/>
          </p:nvPr>
        </p:nvSpPr>
        <p:spPr/>
        <p:txBody>
          <a:bodyPr/>
          <a:lstStyle/>
          <a:p>
            <a:fld id="{4E519381-62F2-4C60-99AC-EDADDE1A24E5}" type="slidenum">
              <a:rPr lang="en-US" smtClean="0"/>
              <a:t>8</a:t>
            </a:fld>
            <a:endParaRPr lang="en-US"/>
          </a:p>
        </p:txBody>
      </p:sp>
    </p:spTree>
    <p:extLst>
      <p:ext uri="{BB962C8B-B14F-4D97-AF65-F5344CB8AC3E}">
        <p14:creationId xmlns:p14="http://schemas.microsoft.com/office/powerpoint/2010/main" val="18978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89" y="140536"/>
            <a:ext cx="11566358" cy="1325563"/>
          </a:xfrm>
        </p:spPr>
        <p:txBody>
          <a:bodyPr>
            <a:normAutofit fontScale="90000"/>
          </a:bodyPr>
          <a:lstStyle/>
          <a:p>
            <a:r>
              <a:rPr lang="en-US" dirty="0"/>
              <a:t>Tax Revenue</a:t>
            </a:r>
            <a:br>
              <a:rPr lang="en-US" dirty="0"/>
            </a:br>
            <a:r>
              <a:rPr lang="en-US" dirty="0"/>
              <a:t>- GDP per capita adjusted for democracy and resources</a:t>
            </a:r>
          </a:p>
        </p:txBody>
      </p:sp>
      <p:sp>
        <p:nvSpPr>
          <p:cNvPr id="4" name="Slide Number Placeholder 3"/>
          <p:cNvSpPr>
            <a:spLocks noGrp="1"/>
          </p:cNvSpPr>
          <p:nvPr>
            <p:ph type="sldNum" sz="quarter" idx="12"/>
          </p:nvPr>
        </p:nvSpPr>
        <p:spPr/>
        <p:txBody>
          <a:bodyPr/>
          <a:lstStyle/>
          <a:p>
            <a:fld id="{4E519381-62F2-4C60-99AC-EDADDE1A24E5}" type="slidenum">
              <a:rPr lang="en-US" smtClean="0"/>
              <a:t>9</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9411" y="1825625"/>
            <a:ext cx="8005010" cy="4351338"/>
          </a:xfrm>
        </p:spPr>
      </p:pic>
    </p:spTree>
    <p:extLst>
      <p:ext uri="{BB962C8B-B14F-4D97-AF65-F5344CB8AC3E}">
        <p14:creationId xmlns:p14="http://schemas.microsoft.com/office/powerpoint/2010/main" val="1959420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TotalTime>
  <Words>984</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Case Study - 1</vt:lpstr>
      <vt:lpstr>Introduction</vt:lpstr>
      <vt:lpstr>1) Tax Structure and evolution over time</vt:lpstr>
      <vt:lpstr>2) Tax Collection comparison</vt:lpstr>
      <vt:lpstr>3) Tax buoyancy and Tax Efficiency</vt:lpstr>
      <vt:lpstr>Overall comments</vt:lpstr>
      <vt:lpstr>Tax Structure change over time - Pakistan</vt:lpstr>
      <vt:lpstr>Tax Collection and Income -Relative performance of Pakistan</vt:lpstr>
      <vt:lpstr>Tax Revenue - GDP per capita adjusted for democracy and resources</vt:lpstr>
      <vt:lpstr>Buoyancy of Total Taxes  - Pakistan</vt:lpstr>
      <vt:lpstr>Income Tax Buoyancy - Pakistan</vt:lpstr>
      <vt:lpstr>Buoyancy of GST - Pakistan</vt:lpstr>
      <vt:lpstr>Buoyancy of Trade Taxes - Pakistan</vt:lpstr>
      <vt:lpstr>Efficiency of  GST - Pakistan</vt:lpstr>
      <vt:lpstr>Income Tax Efficiency - Pakistan</vt:lpstr>
      <vt:lpstr>Predicting Tax Revenue for Pakistan</vt:lpstr>
      <vt:lpstr>Predicting Tax Revenue for Pakistan</vt:lpstr>
      <vt:lpstr>Predicting Income Tax and GST for Pakistan</vt:lpstr>
      <vt:lpstr>Predicting Trade Taxes and Other Taxes for Pakistan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- 1</dc:title>
  <dc:creator>Sebastian S. James</dc:creator>
  <cp:lastModifiedBy>Sebastian S. James</cp:lastModifiedBy>
  <cp:revision>23</cp:revision>
  <dcterms:created xsi:type="dcterms:W3CDTF">2017-03-29T01:46:35Z</dcterms:created>
  <dcterms:modified xsi:type="dcterms:W3CDTF">2017-05-16T23:03:46Z</dcterms:modified>
</cp:coreProperties>
</file>