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63" d="100"/>
          <a:sy n="63" d="100"/>
        </p:scale>
        <p:origin x="77" y="53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7695EF-5A0F-4B9C-8E57-290AD221E0CB}" type="datetimeFigureOut">
              <a:rPr lang="en-US" smtClean="0"/>
              <a:t>2/25/2018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01920-060A-49E3-B887-5BDA0DBA255C}" type="slidenum">
              <a:rPr lang="en-US" smtClean="0"/>
              <a:t>‹#›</a:t>
            </a:fld>
            <a:endParaRPr lang="en-US"/>
          </a:p>
        </p:txBody>
      </p:sp>
    </p:spTree>
    <p:extLst>
      <p:ext uri="{BB962C8B-B14F-4D97-AF65-F5344CB8AC3E}">
        <p14:creationId xmlns:p14="http://schemas.microsoft.com/office/powerpoint/2010/main" val="796856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7695EF-5A0F-4B9C-8E57-290AD221E0CB}" type="datetimeFigureOut">
              <a:rPr lang="en-US" smtClean="0"/>
              <a:t>2/25/2018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01920-060A-49E3-B887-5BDA0DBA255C}" type="slidenum">
              <a:rPr lang="en-US" smtClean="0"/>
              <a:t>‹#›</a:t>
            </a:fld>
            <a:endParaRPr lang="en-US"/>
          </a:p>
        </p:txBody>
      </p:sp>
    </p:spTree>
    <p:extLst>
      <p:ext uri="{BB962C8B-B14F-4D97-AF65-F5344CB8AC3E}">
        <p14:creationId xmlns:p14="http://schemas.microsoft.com/office/powerpoint/2010/main" val="1775338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7695EF-5A0F-4B9C-8E57-290AD221E0CB}" type="datetimeFigureOut">
              <a:rPr lang="en-US" smtClean="0"/>
              <a:t>2/25/2018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01920-060A-49E3-B887-5BDA0DBA255C}" type="slidenum">
              <a:rPr lang="en-US" smtClean="0"/>
              <a:t>‹#›</a:t>
            </a:fld>
            <a:endParaRPr lang="en-US"/>
          </a:p>
        </p:txBody>
      </p:sp>
    </p:spTree>
    <p:extLst>
      <p:ext uri="{BB962C8B-B14F-4D97-AF65-F5344CB8AC3E}">
        <p14:creationId xmlns:p14="http://schemas.microsoft.com/office/powerpoint/2010/main" val="2477035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7695EF-5A0F-4B9C-8E57-290AD221E0CB}" type="datetimeFigureOut">
              <a:rPr lang="en-US" smtClean="0"/>
              <a:t>2/25/2018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01920-060A-49E3-B887-5BDA0DBA255C}" type="slidenum">
              <a:rPr lang="en-US" smtClean="0"/>
              <a:t>‹#›</a:t>
            </a:fld>
            <a:endParaRPr lang="en-US"/>
          </a:p>
        </p:txBody>
      </p:sp>
    </p:spTree>
    <p:extLst>
      <p:ext uri="{BB962C8B-B14F-4D97-AF65-F5344CB8AC3E}">
        <p14:creationId xmlns:p14="http://schemas.microsoft.com/office/powerpoint/2010/main" val="4116603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7695EF-5A0F-4B9C-8E57-290AD221E0CB}" type="datetimeFigureOut">
              <a:rPr lang="en-US" smtClean="0"/>
              <a:t>2/25/2018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01920-060A-49E3-B887-5BDA0DBA255C}" type="slidenum">
              <a:rPr lang="en-US" smtClean="0"/>
              <a:t>‹#›</a:t>
            </a:fld>
            <a:endParaRPr lang="en-US"/>
          </a:p>
        </p:txBody>
      </p:sp>
    </p:spTree>
    <p:extLst>
      <p:ext uri="{BB962C8B-B14F-4D97-AF65-F5344CB8AC3E}">
        <p14:creationId xmlns:p14="http://schemas.microsoft.com/office/powerpoint/2010/main" val="3408443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7695EF-5A0F-4B9C-8E57-290AD221E0CB}" type="datetimeFigureOut">
              <a:rPr lang="en-US" smtClean="0"/>
              <a:t>2/25/2018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E01920-060A-49E3-B887-5BDA0DBA255C}" type="slidenum">
              <a:rPr lang="en-US" smtClean="0"/>
              <a:t>‹#›</a:t>
            </a:fld>
            <a:endParaRPr lang="en-US"/>
          </a:p>
        </p:txBody>
      </p:sp>
    </p:spTree>
    <p:extLst>
      <p:ext uri="{BB962C8B-B14F-4D97-AF65-F5344CB8AC3E}">
        <p14:creationId xmlns:p14="http://schemas.microsoft.com/office/powerpoint/2010/main" val="4196669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7695EF-5A0F-4B9C-8E57-290AD221E0CB}" type="datetimeFigureOut">
              <a:rPr lang="en-US" smtClean="0"/>
              <a:t>2/25/2018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E01920-060A-49E3-B887-5BDA0DBA255C}" type="slidenum">
              <a:rPr lang="en-US" smtClean="0"/>
              <a:t>‹#›</a:t>
            </a:fld>
            <a:endParaRPr lang="en-US"/>
          </a:p>
        </p:txBody>
      </p:sp>
    </p:spTree>
    <p:extLst>
      <p:ext uri="{BB962C8B-B14F-4D97-AF65-F5344CB8AC3E}">
        <p14:creationId xmlns:p14="http://schemas.microsoft.com/office/powerpoint/2010/main" val="962194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7695EF-5A0F-4B9C-8E57-290AD221E0CB}" type="datetimeFigureOut">
              <a:rPr lang="en-US" smtClean="0"/>
              <a:t>2/25/2018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E01920-060A-49E3-B887-5BDA0DBA255C}" type="slidenum">
              <a:rPr lang="en-US" smtClean="0"/>
              <a:t>‹#›</a:t>
            </a:fld>
            <a:endParaRPr lang="en-US"/>
          </a:p>
        </p:txBody>
      </p:sp>
    </p:spTree>
    <p:extLst>
      <p:ext uri="{BB962C8B-B14F-4D97-AF65-F5344CB8AC3E}">
        <p14:creationId xmlns:p14="http://schemas.microsoft.com/office/powerpoint/2010/main" val="2025128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7695EF-5A0F-4B9C-8E57-290AD221E0CB}" type="datetimeFigureOut">
              <a:rPr lang="en-US" smtClean="0"/>
              <a:t>2/25/2018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E01920-060A-49E3-B887-5BDA0DBA255C}" type="slidenum">
              <a:rPr lang="en-US" smtClean="0"/>
              <a:t>‹#›</a:t>
            </a:fld>
            <a:endParaRPr lang="en-US"/>
          </a:p>
        </p:txBody>
      </p:sp>
    </p:spTree>
    <p:extLst>
      <p:ext uri="{BB962C8B-B14F-4D97-AF65-F5344CB8AC3E}">
        <p14:creationId xmlns:p14="http://schemas.microsoft.com/office/powerpoint/2010/main" val="806975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7695EF-5A0F-4B9C-8E57-290AD221E0CB}" type="datetimeFigureOut">
              <a:rPr lang="en-US" smtClean="0"/>
              <a:t>2/25/2018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E01920-060A-49E3-B887-5BDA0DBA255C}" type="slidenum">
              <a:rPr lang="en-US" smtClean="0"/>
              <a:t>‹#›</a:t>
            </a:fld>
            <a:endParaRPr lang="en-US"/>
          </a:p>
        </p:txBody>
      </p:sp>
    </p:spTree>
    <p:extLst>
      <p:ext uri="{BB962C8B-B14F-4D97-AF65-F5344CB8AC3E}">
        <p14:creationId xmlns:p14="http://schemas.microsoft.com/office/powerpoint/2010/main" val="1197332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7695EF-5A0F-4B9C-8E57-290AD221E0CB}" type="datetimeFigureOut">
              <a:rPr lang="en-US" smtClean="0"/>
              <a:t>2/25/2018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E01920-060A-49E3-B887-5BDA0DBA255C}" type="slidenum">
              <a:rPr lang="en-US" smtClean="0"/>
              <a:t>‹#›</a:t>
            </a:fld>
            <a:endParaRPr lang="en-US"/>
          </a:p>
        </p:txBody>
      </p:sp>
    </p:spTree>
    <p:extLst>
      <p:ext uri="{BB962C8B-B14F-4D97-AF65-F5344CB8AC3E}">
        <p14:creationId xmlns:p14="http://schemas.microsoft.com/office/powerpoint/2010/main" val="2455202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7695EF-5A0F-4B9C-8E57-290AD221E0CB}" type="datetimeFigureOut">
              <a:rPr lang="en-US" smtClean="0"/>
              <a:t>2/25/2018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E01920-060A-49E3-B887-5BDA0DBA255C}" type="slidenum">
              <a:rPr lang="en-US" smtClean="0"/>
              <a:t>‹#›</a:t>
            </a:fld>
            <a:endParaRPr lang="en-US"/>
          </a:p>
        </p:txBody>
      </p:sp>
    </p:spTree>
    <p:extLst>
      <p:ext uri="{BB962C8B-B14F-4D97-AF65-F5344CB8AC3E}">
        <p14:creationId xmlns:p14="http://schemas.microsoft.com/office/powerpoint/2010/main" val="30838779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Case Study - 1</a:t>
            </a:r>
          </a:p>
        </p:txBody>
      </p:sp>
      <p:sp>
        <p:nvSpPr>
          <p:cNvPr id="3" name="Subtitle 2"/>
          <p:cNvSpPr>
            <a:spLocks noGrp="1"/>
          </p:cNvSpPr>
          <p:nvPr>
            <p:ph type="subTitle" idx="1"/>
          </p:nvPr>
        </p:nvSpPr>
        <p:spPr/>
        <p:txBody>
          <a:bodyPr/>
          <a:lstStyle/>
          <a:p>
            <a:r>
              <a:rPr lang="en-US" dirty="0"/>
              <a:t>Tax system – Macro trends and Tax structure</a:t>
            </a:r>
          </a:p>
        </p:txBody>
      </p:sp>
    </p:spTree>
    <p:extLst>
      <p:ext uri="{BB962C8B-B14F-4D97-AF65-F5344CB8AC3E}">
        <p14:creationId xmlns:p14="http://schemas.microsoft.com/office/powerpoint/2010/main" val="3701605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Use either Excel or STATA to answer the questions</a:t>
            </a:r>
          </a:p>
          <a:p>
            <a:r>
              <a:rPr lang="en-US" dirty="0"/>
              <a:t>Data file is in the box folder and is titled </a:t>
            </a:r>
          </a:p>
          <a:p>
            <a:pPr lvl="1"/>
            <a:r>
              <a:rPr lang="en-US" dirty="0"/>
              <a:t>Case Study Pakistan and World Tax Data – Working Copy.xlsx</a:t>
            </a:r>
          </a:p>
          <a:p>
            <a:pPr lvl="1"/>
            <a:r>
              <a:rPr lang="en-US" dirty="0"/>
              <a:t>Case Study Pakistan Tax Data – Working Copy.xlsx</a:t>
            </a:r>
          </a:p>
          <a:p>
            <a:r>
              <a:rPr lang="en-US" dirty="0"/>
              <a:t>Those who want to work in STATA may import these files</a:t>
            </a:r>
          </a:p>
          <a:p>
            <a:endParaRPr lang="en-US" dirty="0"/>
          </a:p>
        </p:txBody>
      </p:sp>
    </p:spTree>
    <p:extLst>
      <p:ext uri="{BB962C8B-B14F-4D97-AF65-F5344CB8AC3E}">
        <p14:creationId xmlns:p14="http://schemas.microsoft.com/office/powerpoint/2010/main" val="4193744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Tax Structure and evolution over time</a:t>
            </a:r>
          </a:p>
        </p:txBody>
      </p:sp>
      <p:sp>
        <p:nvSpPr>
          <p:cNvPr id="3" name="Content Placeholder 2"/>
          <p:cNvSpPr>
            <a:spLocks noGrp="1"/>
          </p:cNvSpPr>
          <p:nvPr>
            <p:ph idx="1"/>
          </p:nvPr>
        </p:nvSpPr>
        <p:spPr/>
        <p:txBody>
          <a:bodyPr>
            <a:normAutofit fontScale="62500" lnSpcReduction="20000"/>
          </a:bodyPr>
          <a:lstStyle/>
          <a:p>
            <a:pPr marL="0" indent="0">
              <a:buNone/>
            </a:pPr>
            <a:r>
              <a:rPr lang="en-US" dirty="0"/>
              <a:t>For questions  (a) and (b) use the file Case Study Pakistan Tax Data – Working Copy.xlsx (data is in local currency)</a:t>
            </a:r>
          </a:p>
          <a:p>
            <a:pPr marL="514350" indent="-514350">
              <a:buFont typeface="+mj-lt"/>
              <a:buAutoNum type="alphaLcParenR"/>
            </a:pPr>
            <a:r>
              <a:rPr lang="en-US" dirty="0"/>
              <a:t>Plot how Pakistan’s total Tax-GDP ratio has evolved over time. Comment</a:t>
            </a:r>
          </a:p>
          <a:p>
            <a:pPr marL="457200" lvl="1" indent="0">
              <a:buNone/>
            </a:pPr>
            <a:endParaRPr lang="en-US" dirty="0"/>
          </a:p>
          <a:p>
            <a:pPr marL="514350" indent="-514350">
              <a:buFont typeface="+mj-lt"/>
              <a:buAutoNum type="alphaLcParenR"/>
            </a:pPr>
            <a:r>
              <a:rPr lang="en-US" dirty="0"/>
              <a:t>Plot how Pakistan’s tax structure has evolved over time (include Income Tax, GST, Trade Taxes, Property Taxes, Excise Tax and Other Taxes). Comment</a:t>
            </a:r>
          </a:p>
          <a:p>
            <a:pPr marL="0" indent="0">
              <a:buNone/>
            </a:pPr>
            <a:endParaRPr lang="en-US" dirty="0"/>
          </a:p>
          <a:p>
            <a:pPr marL="0" indent="0">
              <a:buNone/>
            </a:pPr>
            <a:r>
              <a:rPr lang="en-US" dirty="0"/>
              <a:t>For questions  (c) and (d) use the file Case Study Pakistan and World Tax Data – Working Copy.xlsx and the worksheet South Asia tax-GDP and South Asia Tax Structure respectively (data is in % of GDP)</a:t>
            </a:r>
          </a:p>
          <a:p>
            <a:pPr marL="0" indent="0">
              <a:buNone/>
            </a:pPr>
            <a:endParaRPr lang="en-US" dirty="0"/>
          </a:p>
          <a:p>
            <a:pPr marL="514350" indent="-514350">
              <a:buFont typeface="+mj-lt"/>
              <a:buAutoNum type="alphaLcParenR" startAt="3"/>
            </a:pPr>
            <a:r>
              <a:rPr lang="en-US" dirty="0"/>
              <a:t>Plot the total tax collection over time for Pakistan and other countries in South Asia. How does Pakistan’s Tax Collection compare with those in the South Asia Region?</a:t>
            </a:r>
          </a:p>
          <a:p>
            <a:pPr marL="514350" indent="-514350">
              <a:buFont typeface="+mj-lt"/>
              <a:buAutoNum type="alphaLcParenR" startAt="3"/>
            </a:pPr>
            <a:r>
              <a:rPr lang="en-US" dirty="0"/>
              <a:t>Chart the </a:t>
            </a:r>
            <a:r>
              <a:rPr lang="en-US"/>
              <a:t>tax structure for </a:t>
            </a:r>
            <a:r>
              <a:rPr lang="en-US" dirty="0"/>
              <a:t>Pakistan and other countries in South Asia in 2014 (include Income Tax, GST, Trade Taxes, Property Taxes, Excise Tax and Other Taxes). How does the tax structure of Pakistan in 2014 compare to those of the South Asian countries ? </a:t>
            </a:r>
          </a:p>
          <a:p>
            <a:endParaRPr lang="en-US" dirty="0"/>
          </a:p>
        </p:txBody>
      </p:sp>
    </p:spTree>
    <p:extLst>
      <p:ext uri="{BB962C8B-B14F-4D97-AF65-F5344CB8AC3E}">
        <p14:creationId xmlns:p14="http://schemas.microsoft.com/office/powerpoint/2010/main" val="4273109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a:t>2) Tax Collection comparison</a:t>
            </a:r>
          </a:p>
        </p:txBody>
      </p:sp>
      <p:sp>
        <p:nvSpPr>
          <p:cNvPr id="3" name="Content Placeholder 2"/>
          <p:cNvSpPr>
            <a:spLocks noGrp="1"/>
          </p:cNvSpPr>
          <p:nvPr>
            <p:ph idx="1"/>
          </p:nvPr>
        </p:nvSpPr>
        <p:spPr>
          <a:xfrm>
            <a:off x="838200" y="1325564"/>
            <a:ext cx="10515600" cy="5149882"/>
          </a:xfrm>
        </p:spPr>
        <p:txBody>
          <a:bodyPr>
            <a:normAutofit fontScale="62500" lnSpcReduction="20000"/>
          </a:bodyPr>
          <a:lstStyle/>
          <a:p>
            <a:pPr marL="0" indent="0">
              <a:buNone/>
            </a:pPr>
            <a:r>
              <a:rPr lang="en-US" dirty="0"/>
              <a:t>For questions  (a) use the file Case Study Pakistan and World Tax Data – Working Copy.xlsx and the worksheet “2014 data” (data is in % of GDP)</a:t>
            </a:r>
          </a:p>
          <a:p>
            <a:pPr marL="514350" indent="-514350">
              <a:buFont typeface="+mj-lt"/>
              <a:buAutoNum type="alphaLcParenR"/>
            </a:pPr>
            <a:r>
              <a:rPr lang="en-US" dirty="0"/>
              <a:t>Plot the total tax collection in percentage of GDP (y axis) to log per capita GDP (x axis). How does Pakistan’s tax collection compares to other countries  for similar levels of per-capita GDP in 2014? – (Note in Excel move the column showing the x axis to the left of y axis before plotting) </a:t>
            </a:r>
          </a:p>
          <a:p>
            <a:pPr marL="0" indent="0">
              <a:buNone/>
            </a:pPr>
            <a:r>
              <a:rPr lang="en-US" dirty="0"/>
              <a:t>For questions  (c) to (g) use the file Case Study Pakistan and World Tax Data – Working Copy.xlsx and the worksheet “Regression” (tax data is in % of GDP)</a:t>
            </a:r>
          </a:p>
          <a:p>
            <a:pPr marL="514350" indent="-514350">
              <a:buFont typeface="+mj-lt"/>
              <a:buAutoNum type="alphaLcParenR" startAt="2"/>
            </a:pPr>
            <a:r>
              <a:rPr lang="en-US" dirty="0"/>
              <a:t>Regress Pakistan’s tax-GDP ratio collection over log(per capita GDP), share of agriculture value added to GDP, and the resource dummy. Comment</a:t>
            </a:r>
          </a:p>
          <a:p>
            <a:pPr marL="514350" indent="-514350">
              <a:buFont typeface="+mj-lt"/>
              <a:buAutoNum type="alphaLcParenR" startAt="2"/>
            </a:pPr>
            <a:r>
              <a:rPr lang="en-US" dirty="0"/>
              <a:t>Now Include democracy index as a </a:t>
            </a:r>
            <a:r>
              <a:rPr lang="en-US" dirty="0" err="1"/>
              <a:t>regressor</a:t>
            </a:r>
            <a:r>
              <a:rPr lang="en-US" dirty="0"/>
              <a:t>. Comment.</a:t>
            </a:r>
          </a:p>
          <a:p>
            <a:pPr marL="514350" indent="-514350">
              <a:buFont typeface="+mj-lt"/>
              <a:buAutoNum type="alphaLcParenR" startAt="2"/>
            </a:pPr>
            <a:r>
              <a:rPr lang="en-US" dirty="0"/>
              <a:t>Check the correlation between log(per capita GDP), share of agriculture value added. Does it make sense to have it in the same regression equation?</a:t>
            </a:r>
          </a:p>
          <a:p>
            <a:pPr marL="514350" indent="-514350">
              <a:buFont typeface="+mj-lt"/>
              <a:buAutoNum type="alphaLcParenR" startAt="2"/>
            </a:pPr>
            <a:r>
              <a:rPr lang="en-US" dirty="0"/>
              <a:t>Regress Pakistan’s tax collection over log(per capita GDP), the resource dummy and democracy index. Comment</a:t>
            </a:r>
          </a:p>
          <a:p>
            <a:pPr marL="514350" indent="-514350">
              <a:buFont typeface="+mj-lt"/>
              <a:buAutoNum type="alphaLcParenR" startAt="2"/>
            </a:pPr>
            <a:r>
              <a:rPr lang="en-US" dirty="0"/>
              <a:t>Predict Pakistan’s tax collection based on the regression 2(f) (by applying the coefficients of the statistically significant variables in the regression to the values of dependent variables) and compare it to what it is collecting now. Comment</a:t>
            </a:r>
          </a:p>
          <a:p>
            <a:pPr marL="514350" indent="-514350">
              <a:buFont typeface="+mj-lt"/>
              <a:buAutoNum type="alphaLcParenR" startAt="2"/>
            </a:pPr>
            <a:r>
              <a:rPr lang="en-US" dirty="0"/>
              <a:t>[Optional] Repeat 2(f) and 2(g) for each of the different taxes (Income Tax, GST, Trade Taxes, Other Taxes). Comment</a:t>
            </a:r>
          </a:p>
          <a:p>
            <a:pPr marL="457200" lvl="1" indent="0">
              <a:buNone/>
            </a:pPr>
            <a:r>
              <a:rPr lang="en-US" dirty="0"/>
              <a:t>Note: If you are using Excel you need to include the data for the other taxes for 2014 and remove blank entries  which can be done easily by sorting and all the blank entries would bunch together</a:t>
            </a:r>
          </a:p>
        </p:txBody>
      </p:sp>
    </p:spTree>
    <p:extLst>
      <p:ext uri="{BB962C8B-B14F-4D97-AF65-F5344CB8AC3E}">
        <p14:creationId xmlns:p14="http://schemas.microsoft.com/office/powerpoint/2010/main" val="3063641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Tax buoyancy and Tax Efficiency</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t>For questions  (a) and (b) use the file Case Study Pakistan Tax Data – Working Copy.xlsx (data is in local currency)</a:t>
            </a:r>
          </a:p>
          <a:p>
            <a:pPr marL="514350" indent="-514350">
              <a:buFont typeface="+mj-lt"/>
              <a:buAutoNum type="alphaLcParenR"/>
            </a:pPr>
            <a:r>
              <a:rPr lang="en-US" dirty="0"/>
              <a:t>Calculate Pakistan’s Overall Tax Buoyancy for the different taxes (Tax Buoyancy = % change in tax collection/% change in GDP)</a:t>
            </a:r>
          </a:p>
          <a:p>
            <a:pPr marL="971550" lvl="1" indent="-514350">
              <a:buFont typeface="+mj-lt"/>
              <a:buAutoNum type="romanLcPeriod"/>
            </a:pPr>
            <a:r>
              <a:rPr lang="en-US" dirty="0"/>
              <a:t>Plot it over time</a:t>
            </a:r>
          </a:p>
          <a:p>
            <a:pPr marL="971550" lvl="1" indent="-514350">
              <a:buFont typeface="+mj-lt"/>
              <a:buAutoNum type="romanLcPeriod"/>
            </a:pPr>
            <a:r>
              <a:rPr lang="en-US" dirty="0"/>
              <a:t>Comment on what is happening by comparing the number of years the buoyancy is greater than 1 to the number of years it is below 1</a:t>
            </a:r>
          </a:p>
          <a:p>
            <a:pPr marL="514350" indent="-514350">
              <a:buFont typeface="+mj-lt"/>
              <a:buAutoNum type="alphaLcParenR"/>
            </a:pPr>
            <a:r>
              <a:rPr lang="en-US" dirty="0"/>
              <a:t>Repeat 1(a) for each of the different taxes (Income Tax, GST, Trade Taxes, Other Taxes). </a:t>
            </a:r>
          </a:p>
          <a:p>
            <a:pPr marL="971550" lvl="1" indent="-514350">
              <a:buFont typeface="+mj-lt"/>
              <a:buAutoNum type="romanLcPeriod"/>
            </a:pPr>
            <a:r>
              <a:rPr lang="en-US" dirty="0"/>
              <a:t>Plot it over time</a:t>
            </a:r>
          </a:p>
          <a:p>
            <a:pPr marL="971550" lvl="1" indent="-514350">
              <a:buFont typeface="+mj-lt"/>
              <a:buAutoNum type="romanLcPeriod"/>
            </a:pPr>
            <a:r>
              <a:rPr lang="en-US" dirty="0"/>
              <a:t>Comment on what is happening by comparing the number of years the buoyancy is greater than 1 to the number of years it is below 1</a:t>
            </a:r>
          </a:p>
          <a:p>
            <a:pPr marL="514350" indent="-514350">
              <a:buFont typeface="+mj-lt"/>
              <a:buAutoNum type="alphaLcParenR"/>
            </a:pPr>
            <a:r>
              <a:rPr lang="en-US" dirty="0"/>
              <a:t>Calculate Pakistan’s Tax Efficiency for the Income Tax and GST (Tax Efficiency = tax-GDP ratio/tax rate)</a:t>
            </a:r>
          </a:p>
          <a:p>
            <a:pPr marL="971550" lvl="1" indent="-514350">
              <a:buFont typeface="+mj-lt"/>
              <a:buAutoNum type="romanLcPeriod"/>
            </a:pPr>
            <a:r>
              <a:rPr lang="en-US" dirty="0"/>
              <a:t>Plot it over time</a:t>
            </a:r>
          </a:p>
          <a:p>
            <a:pPr marL="971550" lvl="1" indent="-514350">
              <a:buFont typeface="+mj-lt"/>
              <a:buAutoNum type="romanLcPeriod"/>
            </a:pPr>
            <a:r>
              <a:rPr lang="en-US" dirty="0"/>
              <a:t>Comment on what is happening</a:t>
            </a:r>
          </a:p>
        </p:txBody>
      </p:sp>
    </p:spTree>
    <p:extLst>
      <p:ext uri="{BB962C8B-B14F-4D97-AF65-F5344CB8AC3E}">
        <p14:creationId xmlns:p14="http://schemas.microsoft.com/office/powerpoint/2010/main" val="3306901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Overall comments</a:t>
            </a:r>
          </a:p>
        </p:txBody>
      </p:sp>
      <p:sp>
        <p:nvSpPr>
          <p:cNvPr id="3" name="Content Placeholder 2"/>
          <p:cNvSpPr>
            <a:spLocks noGrp="1"/>
          </p:cNvSpPr>
          <p:nvPr>
            <p:ph idx="1"/>
          </p:nvPr>
        </p:nvSpPr>
        <p:spPr/>
        <p:txBody>
          <a:bodyPr/>
          <a:lstStyle/>
          <a:p>
            <a:r>
              <a:rPr lang="en-US" dirty="0"/>
              <a:t>What are the strengths and weaknesses of Pakistan tax system ?</a:t>
            </a:r>
          </a:p>
          <a:p>
            <a:r>
              <a:rPr lang="en-US" dirty="0"/>
              <a:t>What are your recommendations on its tax policy going forward ?</a:t>
            </a:r>
          </a:p>
          <a:p>
            <a:pPr lvl="1"/>
            <a:r>
              <a:rPr lang="en-US" dirty="0"/>
              <a:t>Are the solutions in its tax policy or tax administration ?</a:t>
            </a:r>
          </a:p>
        </p:txBody>
      </p:sp>
    </p:spTree>
    <p:extLst>
      <p:ext uri="{BB962C8B-B14F-4D97-AF65-F5344CB8AC3E}">
        <p14:creationId xmlns:p14="http://schemas.microsoft.com/office/powerpoint/2010/main" val="39922004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1416</TotalTime>
  <Words>811</Words>
  <Application>Microsoft Office PowerPoint</Application>
  <PresentationFormat>Widescreen</PresentationFormat>
  <Paragraphs>44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Case Study - 1</vt:lpstr>
      <vt:lpstr>Introduction</vt:lpstr>
      <vt:lpstr>1) Tax Structure and evolution over time</vt:lpstr>
      <vt:lpstr>2) Tax Collection comparison</vt:lpstr>
      <vt:lpstr>3) Tax buoyancy and Tax Efficiency</vt:lpstr>
      <vt:lpstr>Overall comments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- 1</dc:title>
  <dc:creator>Sebastian S. James</dc:creator>
  <cp:lastModifiedBy>Sebastian S. James</cp:lastModifiedBy>
  <cp:revision>22</cp:revision>
  <dcterms:created xsi:type="dcterms:W3CDTF">2017-03-29T01:46:35Z</dcterms:created>
  <dcterms:modified xsi:type="dcterms:W3CDTF">2018-02-26T09:05:10Z</dcterms:modified>
</cp:coreProperties>
</file>