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60" r:id="rId3"/>
    <p:sldId id="265" r:id="rId4"/>
    <p:sldId id="264" r:id="rId5"/>
    <p:sldId id="258" r:id="rId6"/>
    <p:sldId id="266" r:id="rId7"/>
    <p:sldId id="259" r:id="rId8"/>
    <p:sldId id="261" r:id="rId9"/>
    <p:sldId id="267" r:id="rId10"/>
    <p:sldId id="268" r:id="rId11"/>
    <p:sldId id="274" r:id="rId12"/>
    <p:sldId id="271" r:id="rId13"/>
    <p:sldId id="272" r:id="rId14"/>
    <p:sldId id="275" r:id="rId15"/>
    <p:sldId id="277" r:id="rId16"/>
    <p:sldId id="276" r:id="rId17"/>
    <p:sldId id="262" r:id="rId18"/>
    <p:sldId id="286" r:id="rId19"/>
    <p:sldId id="288" r:id="rId20"/>
  </p:sldIdLst>
  <p:sldSz cx="12192000" cy="6858000"/>
  <p:notesSz cx="6980238"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6" autoAdjust="0"/>
    <p:restoredTop sz="94660"/>
  </p:normalViewPr>
  <p:slideViewPr>
    <p:cSldViewPr snapToGrid="0">
      <p:cViewPr varScale="1">
        <p:scale>
          <a:sx n="86" d="100"/>
          <a:sy n="86" d="100"/>
        </p:scale>
        <p:origin x="33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477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53853" y="0"/>
            <a:ext cx="3024770" cy="458788"/>
          </a:xfrm>
          <a:prstGeom prst="rect">
            <a:avLst/>
          </a:prstGeom>
        </p:spPr>
        <p:txBody>
          <a:bodyPr vert="horz" lIns="91440" tIns="45720" rIns="91440" bIns="45720" rtlCol="0"/>
          <a:lstStyle>
            <a:lvl1pPr algn="r">
              <a:defRPr sz="1200"/>
            </a:lvl1pPr>
          </a:lstStyle>
          <a:p>
            <a:fld id="{D9386CCF-93ED-4BDB-AFC4-E29B51DBA34B}" type="datetimeFigureOut">
              <a:rPr lang="en-US" smtClean="0"/>
              <a:t>4/23/2018</a:t>
            </a:fld>
            <a:endParaRPr lang="en-US"/>
          </a:p>
        </p:txBody>
      </p:sp>
      <p:sp>
        <p:nvSpPr>
          <p:cNvPr id="4" name="Slide Image Placeholder 3"/>
          <p:cNvSpPr>
            <a:spLocks noGrp="1" noRot="1" noChangeAspect="1"/>
          </p:cNvSpPr>
          <p:nvPr>
            <p:ph type="sldImg" idx="2"/>
          </p:nvPr>
        </p:nvSpPr>
        <p:spPr>
          <a:xfrm>
            <a:off x="746125" y="1143000"/>
            <a:ext cx="5487988"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8024" y="4400550"/>
            <a:ext cx="558419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4"/>
            <a:ext cx="302477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53853" y="8685214"/>
            <a:ext cx="3024770" cy="458787"/>
          </a:xfrm>
          <a:prstGeom prst="rect">
            <a:avLst/>
          </a:prstGeom>
        </p:spPr>
        <p:txBody>
          <a:bodyPr vert="horz" lIns="91440" tIns="45720" rIns="91440" bIns="45720" rtlCol="0" anchor="b"/>
          <a:lstStyle>
            <a:lvl1pPr algn="r">
              <a:defRPr sz="1200"/>
            </a:lvl1pPr>
          </a:lstStyle>
          <a:p>
            <a:fld id="{76D92BAC-A87A-4EAD-8FB7-E7E32AE1E611}" type="slidenum">
              <a:rPr lang="en-US" smtClean="0"/>
              <a:t>‹#›</a:t>
            </a:fld>
            <a:endParaRPr lang="en-US"/>
          </a:p>
        </p:txBody>
      </p:sp>
    </p:spTree>
    <p:extLst>
      <p:ext uri="{BB962C8B-B14F-4D97-AF65-F5344CB8AC3E}">
        <p14:creationId xmlns:p14="http://schemas.microsoft.com/office/powerpoint/2010/main" val="1664796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980822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620866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845271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9149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4681BB0-0EE0-4C01-A61E-6BACEBDF31D7}" type="slidenum">
              <a:rPr lang="en-US" altLang="en-US" smtClean="0">
                <a:latin typeface="Times New Roman" panose="02020603050405020304" pitchFamily="18" charset="0"/>
              </a:rPr>
              <a:pPr>
                <a:spcBef>
                  <a:spcPct val="0"/>
                </a:spcBef>
              </a:pPr>
              <a:t>9</a:t>
            </a:fld>
            <a:endParaRPr lang="en-US" altLang="en-US">
              <a:latin typeface="Times New Roman" panose="02020603050405020304" pitchFamily="18"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903956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6166201-D0CF-41F0-85EB-C9B4FB6657B4}" type="slidenum">
              <a:rPr lang="en-US" altLang="en-US" smtClean="0">
                <a:latin typeface="Times New Roman" panose="02020603050405020304" pitchFamily="18" charset="0"/>
              </a:rPr>
              <a:pPr>
                <a:spcBef>
                  <a:spcPct val="0"/>
                </a:spcBef>
              </a:pPr>
              <a:t>13</a:t>
            </a:fld>
            <a:endParaRPr lang="en-US" altLang="en-US">
              <a:latin typeface="Times New Roman" panose="02020603050405020304" pitchFamily="18"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661017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3C2B5EA-2893-4277-BE47-FA97F492E63E}" type="slidenum">
              <a:rPr lang="en-US" altLang="en-US" smtClean="0">
                <a:latin typeface="Times New Roman" panose="02020603050405020304" pitchFamily="18" charset="0"/>
              </a:rPr>
              <a:pPr>
                <a:spcBef>
                  <a:spcPct val="0"/>
                </a:spcBef>
              </a:pPr>
              <a:t>14</a:t>
            </a:fld>
            <a:endParaRPr lang="en-US" altLang="en-US">
              <a:latin typeface="Times New Roman" panose="02020603050405020304" pitchFamily="18"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69806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5141050-4F7E-479A-828C-8D0E15DD7123}" type="slidenum">
              <a:rPr lang="en-US" altLang="en-US" smtClean="0">
                <a:latin typeface="Times New Roman" panose="02020603050405020304" pitchFamily="18" charset="0"/>
              </a:rPr>
              <a:pPr>
                <a:spcBef>
                  <a:spcPct val="0"/>
                </a:spcBef>
              </a:pPr>
              <a:t>16</a:t>
            </a:fld>
            <a:endParaRPr lang="en-US" altLang="en-US">
              <a:latin typeface="Times New Roman" panose="02020603050405020304" pitchFamily="18"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581217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38BA3EE-61EF-430C-B885-BBA79881BA85}" type="datetime1">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7DA64D-F6F1-4F12-84DB-7964858021E5}" type="slidenum">
              <a:rPr lang="en-US" smtClean="0"/>
              <a:t>‹#›</a:t>
            </a:fld>
            <a:endParaRPr lang="en-US"/>
          </a:p>
        </p:txBody>
      </p:sp>
    </p:spTree>
    <p:extLst>
      <p:ext uri="{BB962C8B-B14F-4D97-AF65-F5344CB8AC3E}">
        <p14:creationId xmlns:p14="http://schemas.microsoft.com/office/powerpoint/2010/main" val="391535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C2FC18-6579-44B4-B746-50BBC0253DD0}" type="datetime1">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7DA64D-F6F1-4F12-84DB-7964858021E5}" type="slidenum">
              <a:rPr lang="en-US" smtClean="0"/>
              <a:t>‹#›</a:t>
            </a:fld>
            <a:endParaRPr lang="en-US"/>
          </a:p>
        </p:txBody>
      </p:sp>
    </p:spTree>
    <p:extLst>
      <p:ext uri="{BB962C8B-B14F-4D97-AF65-F5344CB8AC3E}">
        <p14:creationId xmlns:p14="http://schemas.microsoft.com/office/powerpoint/2010/main" val="996502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010A9A-D5C3-4D8A-9944-09E51DB0A3B9}" type="datetime1">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7DA64D-F6F1-4F12-84DB-7964858021E5}" type="slidenum">
              <a:rPr lang="en-US" smtClean="0"/>
              <a:t>‹#›</a:t>
            </a:fld>
            <a:endParaRPr lang="en-US"/>
          </a:p>
        </p:txBody>
      </p:sp>
    </p:spTree>
    <p:extLst>
      <p:ext uri="{BB962C8B-B14F-4D97-AF65-F5344CB8AC3E}">
        <p14:creationId xmlns:p14="http://schemas.microsoft.com/office/powerpoint/2010/main" val="150280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56CC97B-8C07-49CD-8325-5E3DA98B43C5}" type="datetime1">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7DA64D-F6F1-4F12-84DB-7964858021E5}" type="slidenum">
              <a:rPr lang="en-US" smtClean="0"/>
              <a:t>‹#›</a:t>
            </a:fld>
            <a:endParaRPr lang="en-US"/>
          </a:p>
        </p:txBody>
      </p:sp>
    </p:spTree>
    <p:extLst>
      <p:ext uri="{BB962C8B-B14F-4D97-AF65-F5344CB8AC3E}">
        <p14:creationId xmlns:p14="http://schemas.microsoft.com/office/powerpoint/2010/main" val="820386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AC0922-50FA-457E-896D-E32F4197912A}" type="datetime1">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7DA64D-F6F1-4F12-84DB-7964858021E5}" type="slidenum">
              <a:rPr lang="en-US" smtClean="0"/>
              <a:t>‹#›</a:t>
            </a:fld>
            <a:endParaRPr lang="en-US"/>
          </a:p>
        </p:txBody>
      </p:sp>
    </p:spTree>
    <p:extLst>
      <p:ext uri="{BB962C8B-B14F-4D97-AF65-F5344CB8AC3E}">
        <p14:creationId xmlns:p14="http://schemas.microsoft.com/office/powerpoint/2010/main" val="1776796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304D9AD-4EAE-420E-8752-CF5688962D74}" type="datetime1">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7DA64D-F6F1-4F12-84DB-7964858021E5}" type="slidenum">
              <a:rPr lang="en-US" smtClean="0"/>
              <a:t>‹#›</a:t>
            </a:fld>
            <a:endParaRPr lang="en-US"/>
          </a:p>
        </p:txBody>
      </p:sp>
    </p:spTree>
    <p:extLst>
      <p:ext uri="{BB962C8B-B14F-4D97-AF65-F5344CB8AC3E}">
        <p14:creationId xmlns:p14="http://schemas.microsoft.com/office/powerpoint/2010/main" val="477260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4BB81C-A89E-4BAE-8184-9A18992BF632}" type="datetime1">
              <a:rPr lang="en-US" smtClean="0"/>
              <a:t>4/23/2018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7DA64D-F6F1-4F12-84DB-7964858021E5}" type="slidenum">
              <a:rPr lang="en-US" smtClean="0"/>
              <a:t>‹#›</a:t>
            </a:fld>
            <a:endParaRPr lang="en-US"/>
          </a:p>
        </p:txBody>
      </p:sp>
    </p:spTree>
    <p:extLst>
      <p:ext uri="{BB962C8B-B14F-4D97-AF65-F5344CB8AC3E}">
        <p14:creationId xmlns:p14="http://schemas.microsoft.com/office/powerpoint/2010/main" val="757357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BE38A9-FDB9-4C29-9CAE-D38D40CAD1FB}" type="datetime1">
              <a:rPr lang="en-US" smtClean="0"/>
              <a:t>4/23/2018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7DA64D-F6F1-4F12-84DB-7964858021E5}" type="slidenum">
              <a:rPr lang="en-US" smtClean="0"/>
              <a:t>‹#›</a:t>
            </a:fld>
            <a:endParaRPr lang="en-US"/>
          </a:p>
        </p:txBody>
      </p:sp>
    </p:spTree>
    <p:extLst>
      <p:ext uri="{BB962C8B-B14F-4D97-AF65-F5344CB8AC3E}">
        <p14:creationId xmlns:p14="http://schemas.microsoft.com/office/powerpoint/2010/main" val="2623775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C5D2A0-5C1D-48EF-816E-3725EB8EDBF6}" type="datetime1">
              <a:rPr lang="en-US" smtClean="0"/>
              <a:t>4/23/2018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7DA64D-F6F1-4F12-84DB-7964858021E5}" type="slidenum">
              <a:rPr lang="en-US" smtClean="0"/>
              <a:t>‹#›</a:t>
            </a:fld>
            <a:endParaRPr lang="en-US"/>
          </a:p>
        </p:txBody>
      </p:sp>
    </p:spTree>
    <p:extLst>
      <p:ext uri="{BB962C8B-B14F-4D97-AF65-F5344CB8AC3E}">
        <p14:creationId xmlns:p14="http://schemas.microsoft.com/office/powerpoint/2010/main" val="2763915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5C363A7-AE5E-4392-9B63-1B3E38C6095D}" type="datetime1">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7DA64D-F6F1-4F12-84DB-7964858021E5}" type="slidenum">
              <a:rPr lang="en-US" smtClean="0"/>
              <a:t>‹#›</a:t>
            </a:fld>
            <a:endParaRPr lang="en-US"/>
          </a:p>
        </p:txBody>
      </p:sp>
    </p:spTree>
    <p:extLst>
      <p:ext uri="{BB962C8B-B14F-4D97-AF65-F5344CB8AC3E}">
        <p14:creationId xmlns:p14="http://schemas.microsoft.com/office/powerpoint/2010/main" val="1279971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F254DDD-94FE-4159-A434-E5F6ADA6E8AD}" type="datetime1">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7DA64D-F6F1-4F12-84DB-7964858021E5}" type="slidenum">
              <a:rPr lang="en-US" smtClean="0"/>
              <a:t>‹#›</a:t>
            </a:fld>
            <a:endParaRPr lang="en-US"/>
          </a:p>
        </p:txBody>
      </p:sp>
    </p:spTree>
    <p:extLst>
      <p:ext uri="{BB962C8B-B14F-4D97-AF65-F5344CB8AC3E}">
        <p14:creationId xmlns:p14="http://schemas.microsoft.com/office/powerpoint/2010/main" val="1303718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C733B3-7AB2-4FE6-836C-7EE694381C2F}" type="datetime1">
              <a:rPr lang="en-US" smtClean="0"/>
              <a:t>4/23/2018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7DA64D-F6F1-4F12-84DB-7964858021E5}" type="slidenum">
              <a:rPr lang="en-US" smtClean="0"/>
              <a:t>‹#›</a:t>
            </a:fld>
            <a:endParaRPr lang="en-US"/>
          </a:p>
        </p:txBody>
      </p:sp>
    </p:spTree>
    <p:extLst>
      <p:ext uri="{BB962C8B-B14F-4D97-AF65-F5344CB8AC3E}">
        <p14:creationId xmlns:p14="http://schemas.microsoft.com/office/powerpoint/2010/main" val="2761613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140789" y="2547669"/>
            <a:ext cx="7772400" cy="1470025"/>
          </a:xfrm>
        </p:spPr>
        <p:txBody>
          <a:bodyPr>
            <a:normAutofit fontScale="90000"/>
          </a:bodyPr>
          <a:lstStyle/>
          <a:p>
            <a:r>
              <a:rPr lang="en-US" altLang="en-US" b="1" dirty="0"/>
              <a:t>Personal Income Taxes </a:t>
            </a:r>
            <a:br>
              <a:rPr lang="en-US" altLang="en-US" b="1" dirty="0"/>
            </a:br>
            <a:br>
              <a:rPr lang="en-US" altLang="en-US" dirty="0">
                <a:latin typeface="+mn-lt"/>
              </a:rPr>
            </a:br>
            <a:br>
              <a:rPr lang="en-US" altLang="en-US" dirty="0">
                <a:latin typeface="+mn-lt"/>
              </a:rPr>
            </a:br>
            <a:r>
              <a:rPr lang="en-US" altLang="en-US" sz="2800" dirty="0">
                <a:latin typeface="+mn-lt"/>
              </a:rPr>
              <a:t>The World Bank</a:t>
            </a:r>
            <a:endParaRPr lang="en-US" altLang="en-US" sz="2800" b="1" i="1" dirty="0">
              <a:latin typeface="+mn-lt"/>
            </a:endParaRPr>
          </a:p>
        </p:txBody>
      </p:sp>
      <p:sp>
        <p:nvSpPr>
          <p:cNvPr id="3075" name="Rectangle 3"/>
          <p:cNvSpPr>
            <a:spLocks noGrp="1" noChangeArrowheads="1"/>
          </p:cNvSpPr>
          <p:nvPr>
            <p:ph type="subTitle" idx="1"/>
          </p:nvPr>
        </p:nvSpPr>
        <p:spPr>
          <a:xfrm>
            <a:off x="2514600" y="4744528"/>
            <a:ext cx="7162800" cy="1275272"/>
          </a:xfrm>
        </p:spPr>
        <p:txBody>
          <a:bodyPr>
            <a:normAutofit lnSpcReduction="10000"/>
          </a:bodyPr>
          <a:lstStyle/>
          <a:p>
            <a:pPr algn="r" eaLnBrk="1" hangingPunct="1"/>
            <a:endParaRPr lang="en-US" altLang="en-US" sz="2500" b="1" dirty="0"/>
          </a:p>
          <a:p>
            <a:pPr algn="r" eaLnBrk="1" hangingPunct="1"/>
            <a:r>
              <a:rPr lang="en-US" altLang="en-US" sz="2500" b="1" dirty="0"/>
              <a:t>Sebastian James</a:t>
            </a:r>
          </a:p>
          <a:p>
            <a:pPr algn="r" eaLnBrk="1" hangingPunct="1"/>
            <a:r>
              <a:rPr lang="en-US" altLang="en-US" sz="2500" b="1" dirty="0"/>
              <a:t>World Bank</a:t>
            </a:r>
          </a:p>
        </p:txBody>
      </p:sp>
      <p:sp>
        <p:nvSpPr>
          <p:cNvPr id="2" name="Slide Number Placeholder 1"/>
          <p:cNvSpPr>
            <a:spLocks noGrp="1"/>
          </p:cNvSpPr>
          <p:nvPr>
            <p:ph type="sldNum" sz="quarter" idx="12"/>
          </p:nvPr>
        </p:nvSpPr>
        <p:spPr/>
        <p:txBody>
          <a:bodyPr/>
          <a:lstStyle/>
          <a:p>
            <a:fld id="{A37DA64D-F6F1-4F12-84DB-7964858021E5}" type="slidenum">
              <a:rPr lang="en-US" smtClean="0"/>
              <a:t>1</a:t>
            </a:fld>
            <a:endParaRPr lang="en-US"/>
          </a:p>
        </p:txBody>
      </p:sp>
    </p:spTree>
    <p:extLst>
      <p:ext uri="{BB962C8B-B14F-4D97-AF65-F5344CB8AC3E}">
        <p14:creationId xmlns:p14="http://schemas.microsoft.com/office/powerpoint/2010/main" val="2481032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4"/>
          <p:cNvPicPr>
            <a:picLocks noChangeAspect="1"/>
          </p:cNvPicPr>
          <p:nvPr/>
        </p:nvPicPr>
        <p:blipFill>
          <a:blip r:embed="rId2"/>
          <a:stretch>
            <a:fillRect/>
          </a:stretch>
        </p:blipFill>
        <p:spPr>
          <a:xfrm>
            <a:off x="917524" y="484632"/>
            <a:ext cx="4260951" cy="5733287"/>
          </a:xfrm>
          <a:prstGeom prst="rect">
            <a:avLst/>
          </a:prstGeom>
        </p:spPr>
      </p:pic>
      <p:sp>
        <p:nvSpPr>
          <p:cNvPr id="2" name="Title 1"/>
          <p:cNvSpPr>
            <a:spLocks noGrp="1"/>
          </p:cNvSpPr>
          <p:nvPr>
            <p:ph type="title"/>
          </p:nvPr>
        </p:nvSpPr>
        <p:spPr>
          <a:xfrm>
            <a:off x="5682342" y="365125"/>
            <a:ext cx="5671457" cy="1325563"/>
          </a:xfrm>
        </p:spPr>
        <p:txBody>
          <a:bodyPr/>
          <a:lstStyle/>
          <a:p>
            <a:r>
              <a:rPr lang="en-US" dirty="0"/>
              <a:t>US Tax Form 1040</a:t>
            </a:r>
          </a:p>
        </p:txBody>
      </p:sp>
      <p:sp>
        <p:nvSpPr>
          <p:cNvPr id="10" name="Content Placeholder 9"/>
          <p:cNvSpPr>
            <a:spLocks noGrp="1"/>
          </p:cNvSpPr>
          <p:nvPr>
            <p:ph idx="1"/>
          </p:nvPr>
        </p:nvSpPr>
        <p:spPr>
          <a:xfrm>
            <a:off x="8046720" y="1825625"/>
            <a:ext cx="3307080" cy="4351338"/>
          </a:xfrm>
        </p:spPr>
        <p:txBody>
          <a:bodyPr/>
          <a:lstStyle/>
          <a:p>
            <a:pPr marL="0" indent="0">
              <a:buNone/>
            </a:pPr>
            <a:r>
              <a:rPr lang="en-US" dirty="0"/>
              <a:t>Notes:</a:t>
            </a:r>
          </a:p>
          <a:p>
            <a:pPr marL="0" indent="0">
              <a:buNone/>
            </a:pPr>
            <a:r>
              <a:rPr lang="en-US" dirty="0"/>
              <a:t>Exempt Income does not appear on the form (Example: World Bank Income for non-Americans)</a:t>
            </a:r>
          </a:p>
        </p:txBody>
      </p:sp>
      <p:sp>
        <p:nvSpPr>
          <p:cNvPr id="4" name="Slide Number Placeholder 3"/>
          <p:cNvSpPr>
            <a:spLocks noGrp="1"/>
          </p:cNvSpPr>
          <p:nvPr>
            <p:ph type="sldNum" sz="quarter" idx="12"/>
          </p:nvPr>
        </p:nvSpPr>
        <p:spPr/>
        <p:txBody>
          <a:bodyPr/>
          <a:lstStyle/>
          <a:p>
            <a:fld id="{A37DA64D-F6F1-4F12-84DB-7964858021E5}" type="slidenum">
              <a:rPr lang="en-US" smtClean="0"/>
              <a:pPr/>
              <a:t>10</a:t>
            </a:fld>
            <a:endParaRPr lang="en-US"/>
          </a:p>
        </p:txBody>
      </p:sp>
      <p:sp>
        <p:nvSpPr>
          <p:cNvPr id="5" name="Right Brace 4"/>
          <p:cNvSpPr/>
          <p:nvPr/>
        </p:nvSpPr>
        <p:spPr>
          <a:xfrm>
            <a:off x="5342709" y="2121763"/>
            <a:ext cx="235131" cy="79125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5747657" y="2121763"/>
            <a:ext cx="2050869" cy="646331"/>
          </a:xfrm>
          <a:prstGeom prst="rect">
            <a:avLst/>
          </a:prstGeom>
          <a:noFill/>
        </p:spPr>
        <p:txBody>
          <a:bodyPr wrap="square" rtlCol="0">
            <a:spAutoFit/>
          </a:bodyPr>
          <a:lstStyle/>
          <a:p>
            <a:r>
              <a:rPr lang="en-US" dirty="0"/>
              <a:t>Personal Exemptions</a:t>
            </a:r>
          </a:p>
        </p:txBody>
      </p:sp>
      <p:sp>
        <p:nvSpPr>
          <p:cNvPr id="14" name="Right Brace 13"/>
          <p:cNvSpPr/>
          <p:nvPr/>
        </p:nvSpPr>
        <p:spPr>
          <a:xfrm>
            <a:off x="5342709" y="2955647"/>
            <a:ext cx="339633" cy="15771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5747657" y="3538627"/>
            <a:ext cx="2050869" cy="369332"/>
          </a:xfrm>
          <a:prstGeom prst="rect">
            <a:avLst/>
          </a:prstGeom>
          <a:noFill/>
        </p:spPr>
        <p:txBody>
          <a:bodyPr wrap="square" rtlCol="0">
            <a:spAutoFit/>
          </a:bodyPr>
          <a:lstStyle/>
          <a:p>
            <a:r>
              <a:rPr lang="en-US" dirty="0"/>
              <a:t>Incomes</a:t>
            </a:r>
          </a:p>
        </p:txBody>
      </p:sp>
      <p:sp>
        <p:nvSpPr>
          <p:cNvPr id="16" name="Right Brace 15"/>
          <p:cNvSpPr/>
          <p:nvPr/>
        </p:nvSpPr>
        <p:spPr>
          <a:xfrm>
            <a:off x="5352093" y="4575440"/>
            <a:ext cx="326569" cy="139428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5786846" y="5087916"/>
            <a:ext cx="2050869" cy="369332"/>
          </a:xfrm>
          <a:prstGeom prst="rect">
            <a:avLst/>
          </a:prstGeom>
          <a:noFill/>
        </p:spPr>
        <p:txBody>
          <a:bodyPr wrap="square" rtlCol="0">
            <a:spAutoFit/>
          </a:bodyPr>
          <a:lstStyle/>
          <a:p>
            <a:r>
              <a:rPr lang="en-US" dirty="0"/>
              <a:t>Deductions</a:t>
            </a:r>
          </a:p>
        </p:txBody>
      </p:sp>
    </p:spTree>
    <p:extLst>
      <p:ext uri="{BB962C8B-B14F-4D97-AF65-F5344CB8AC3E}">
        <p14:creationId xmlns:p14="http://schemas.microsoft.com/office/powerpoint/2010/main" val="3922689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1919" y="365125"/>
            <a:ext cx="4281880" cy="1325563"/>
          </a:xfrm>
        </p:spPr>
        <p:txBody>
          <a:bodyPr/>
          <a:lstStyle/>
          <a:p>
            <a:r>
              <a:rPr lang="en-US" dirty="0"/>
              <a:t>US Tax Form 1040</a:t>
            </a:r>
          </a:p>
        </p:txBody>
      </p:sp>
      <p:sp>
        <p:nvSpPr>
          <p:cNvPr id="10" name="Content Placeholder 9"/>
          <p:cNvSpPr>
            <a:spLocks noGrp="1"/>
          </p:cNvSpPr>
          <p:nvPr>
            <p:ph idx="1"/>
          </p:nvPr>
        </p:nvSpPr>
        <p:spPr>
          <a:xfrm>
            <a:off x="8046720" y="1825625"/>
            <a:ext cx="3307080" cy="4351338"/>
          </a:xfrm>
        </p:spPr>
        <p:txBody>
          <a:bodyPr/>
          <a:lstStyle/>
          <a:p>
            <a:pPr marL="0" indent="0">
              <a:buNone/>
            </a:pPr>
            <a:r>
              <a:rPr lang="en-US" dirty="0"/>
              <a:t>Notes:</a:t>
            </a:r>
          </a:p>
          <a:p>
            <a:r>
              <a:rPr lang="en-US" dirty="0"/>
              <a:t>Standard Deduction or Itemized Deduction</a:t>
            </a:r>
          </a:p>
          <a:p>
            <a:r>
              <a:rPr lang="en-US" dirty="0"/>
              <a:t>Tax Credits vs. Deduction</a:t>
            </a:r>
          </a:p>
        </p:txBody>
      </p:sp>
      <p:sp>
        <p:nvSpPr>
          <p:cNvPr id="4" name="Slide Number Placeholder 3"/>
          <p:cNvSpPr>
            <a:spLocks noGrp="1"/>
          </p:cNvSpPr>
          <p:nvPr>
            <p:ph type="sldNum" sz="quarter" idx="12"/>
          </p:nvPr>
        </p:nvSpPr>
        <p:spPr/>
        <p:txBody>
          <a:bodyPr/>
          <a:lstStyle/>
          <a:p>
            <a:fld id="{A37DA64D-F6F1-4F12-84DB-7964858021E5}" type="slidenum">
              <a:rPr lang="en-US" smtClean="0"/>
              <a:pPr/>
              <a:t>11</a:t>
            </a:fld>
            <a:endParaRPr lang="en-US"/>
          </a:p>
        </p:txBody>
      </p:sp>
      <p:sp>
        <p:nvSpPr>
          <p:cNvPr id="11" name="TextBox 10"/>
          <p:cNvSpPr txBox="1"/>
          <p:nvPr/>
        </p:nvSpPr>
        <p:spPr>
          <a:xfrm>
            <a:off x="5646458" y="1158835"/>
            <a:ext cx="2050869" cy="369332"/>
          </a:xfrm>
          <a:prstGeom prst="rect">
            <a:avLst/>
          </a:prstGeom>
          <a:noFill/>
        </p:spPr>
        <p:txBody>
          <a:bodyPr wrap="square" rtlCol="0">
            <a:spAutoFit/>
          </a:bodyPr>
          <a:lstStyle/>
          <a:p>
            <a:r>
              <a:rPr lang="en-US" dirty="0"/>
              <a:t>Tax Calculation</a:t>
            </a:r>
          </a:p>
        </p:txBody>
      </p:sp>
      <p:sp>
        <p:nvSpPr>
          <p:cNvPr id="14" name="Right Brace 13"/>
          <p:cNvSpPr/>
          <p:nvPr/>
        </p:nvSpPr>
        <p:spPr>
          <a:xfrm>
            <a:off x="5342709" y="3263318"/>
            <a:ext cx="303749" cy="10821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5646458" y="2620227"/>
            <a:ext cx="2050869" cy="369332"/>
          </a:xfrm>
          <a:prstGeom prst="rect">
            <a:avLst/>
          </a:prstGeom>
          <a:noFill/>
        </p:spPr>
        <p:txBody>
          <a:bodyPr wrap="square" rtlCol="0">
            <a:spAutoFit/>
          </a:bodyPr>
          <a:lstStyle/>
          <a:p>
            <a:r>
              <a:rPr lang="en-US" dirty="0"/>
              <a:t>Other Taxes</a:t>
            </a:r>
          </a:p>
        </p:txBody>
      </p:sp>
      <p:sp>
        <p:nvSpPr>
          <p:cNvPr id="16" name="Right Brace 15"/>
          <p:cNvSpPr/>
          <p:nvPr/>
        </p:nvSpPr>
        <p:spPr>
          <a:xfrm>
            <a:off x="5341870" y="684849"/>
            <a:ext cx="326569" cy="46444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5682341" y="4471147"/>
            <a:ext cx="2050869" cy="369332"/>
          </a:xfrm>
          <a:prstGeom prst="rect">
            <a:avLst/>
          </a:prstGeom>
          <a:noFill/>
        </p:spPr>
        <p:txBody>
          <a:bodyPr wrap="square" rtlCol="0">
            <a:spAutoFit/>
          </a:bodyPr>
          <a:lstStyle/>
          <a:p>
            <a:r>
              <a:rPr lang="en-US" dirty="0"/>
              <a:t>Tax Owed/Refunds</a:t>
            </a:r>
          </a:p>
        </p:txBody>
      </p:sp>
      <p:pic>
        <p:nvPicPr>
          <p:cNvPr id="12" name="Content Placeholder 4"/>
          <p:cNvPicPr>
            <a:picLocks noChangeAspect="1"/>
          </p:cNvPicPr>
          <p:nvPr/>
        </p:nvPicPr>
        <p:blipFill>
          <a:blip r:embed="rId2"/>
          <a:stretch>
            <a:fillRect/>
          </a:stretch>
        </p:blipFill>
        <p:spPr>
          <a:xfrm>
            <a:off x="874506" y="484632"/>
            <a:ext cx="4346988" cy="5733287"/>
          </a:xfrm>
          <a:prstGeom prst="rect">
            <a:avLst/>
          </a:prstGeom>
        </p:spPr>
      </p:pic>
      <p:sp>
        <p:nvSpPr>
          <p:cNvPr id="13" name="Right Brace 12"/>
          <p:cNvSpPr/>
          <p:nvPr/>
        </p:nvSpPr>
        <p:spPr>
          <a:xfrm>
            <a:off x="5306825" y="2330796"/>
            <a:ext cx="339633" cy="93252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5682339" y="3619742"/>
            <a:ext cx="2050869" cy="369332"/>
          </a:xfrm>
          <a:prstGeom prst="rect">
            <a:avLst/>
          </a:prstGeom>
          <a:noFill/>
        </p:spPr>
        <p:txBody>
          <a:bodyPr wrap="square" rtlCol="0">
            <a:spAutoFit/>
          </a:bodyPr>
          <a:lstStyle/>
          <a:p>
            <a:r>
              <a:rPr lang="en-US" dirty="0"/>
              <a:t>Tax Withheld</a:t>
            </a:r>
          </a:p>
        </p:txBody>
      </p:sp>
      <p:sp>
        <p:nvSpPr>
          <p:cNvPr id="19" name="Right Brace 18"/>
          <p:cNvSpPr/>
          <p:nvPr/>
        </p:nvSpPr>
        <p:spPr>
          <a:xfrm>
            <a:off x="5324766" y="4345498"/>
            <a:ext cx="303749" cy="60951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e 19"/>
          <p:cNvSpPr/>
          <p:nvPr/>
        </p:nvSpPr>
        <p:spPr>
          <a:xfrm>
            <a:off x="5306825" y="1149292"/>
            <a:ext cx="339633" cy="40608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5682341" y="732404"/>
            <a:ext cx="1255354" cy="369332"/>
          </a:xfrm>
          <a:prstGeom prst="rect">
            <a:avLst/>
          </a:prstGeom>
          <a:noFill/>
        </p:spPr>
        <p:txBody>
          <a:bodyPr wrap="square" rtlCol="0">
            <a:spAutoFit/>
          </a:bodyPr>
          <a:lstStyle/>
          <a:p>
            <a:r>
              <a:rPr lang="en-US" dirty="0"/>
              <a:t>Deductions</a:t>
            </a:r>
          </a:p>
        </p:txBody>
      </p:sp>
      <p:sp>
        <p:nvSpPr>
          <p:cNvPr id="22" name="Right Brace 21"/>
          <p:cNvSpPr/>
          <p:nvPr/>
        </p:nvSpPr>
        <p:spPr>
          <a:xfrm>
            <a:off x="5306825" y="1557193"/>
            <a:ext cx="339633" cy="74639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a:off x="5682340" y="1731919"/>
            <a:ext cx="2050869" cy="369332"/>
          </a:xfrm>
          <a:prstGeom prst="rect">
            <a:avLst/>
          </a:prstGeom>
          <a:noFill/>
        </p:spPr>
        <p:txBody>
          <a:bodyPr wrap="square" rtlCol="0">
            <a:spAutoFit/>
          </a:bodyPr>
          <a:lstStyle/>
          <a:p>
            <a:r>
              <a:rPr lang="en-US" dirty="0"/>
              <a:t>Tax Credits</a:t>
            </a:r>
          </a:p>
        </p:txBody>
      </p:sp>
    </p:spTree>
    <p:extLst>
      <p:ext uri="{BB962C8B-B14F-4D97-AF65-F5344CB8AC3E}">
        <p14:creationId xmlns:p14="http://schemas.microsoft.com/office/powerpoint/2010/main" val="350956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6570"/>
            <a:ext cx="10515600" cy="757647"/>
          </a:xfrm>
        </p:spPr>
        <p:txBody>
          <a:bodyPr/>
          <a:lstStyle/>
          <a:p>
            <a:r>
              <a:rPr lang="en-US" dirty="0"/>
              <a:t>Marginal Tax Rates – Example Uganda</a:t>
            </a:r>
          </a:p>
        </p:txBody>
      </p:sp>
      <p:pic>
        <p:nvPicPr>
          <p:cNvPr id="5" name="Content Placeholder 4"/>
          <p:cNvPicPr>
            <a:picLocks noGrp="1" noChangeAspect="1"/>
          </p:cNvPicPr>
          <p:nvPr>
            <p:ph idx="1"/>
          </p:nvPr>
        </p:nvPicPr>
        <p:blipFill>
          <a:blip r:embed="rId2"/>
          <a:stretch>
            <a:fillRect/>
          </a:stretch>
        </p:blipFill>
        <p:spPr>
          <a:xfrm>
            <a:off x="2821577" y="1254035"/>
            <a:ext cx="5789023" cy="4883980"/>
          </a:xfrm>
          <a:prstGeom prst="rect">
            <a:avLst/>
          </a:prstGeom>
        </p:spPr>
      </p:pic>
      <p:sp>
        <p:nvSpPr>
          <p:cNvPr id="4" name="Slide Number Placeholder 3"/>
          <p:cNvSpPr>
            <a:spLocks noGrp="1"/>
          </p:cNvSpPr>
          <p:nvPr>
            <p:ph type="sldNum" sz="quarter" idx="12"/>
          </p:nvPr>
        </p:nvSpPr>
        <p:spPr/>
        <p:txBody>
          <a:bodyPr/>
          <a:lstStyle/>
          <a:p>
            <a:fld id="{A37DA64D-F6F1-4F12-84DB-7964858021E5}" type="slidenum">
              <a:rPr lang="en-US" smtClean="0"/>
              <a:t>12</a:t>
            </a:fld>
            <a:endParaRPr lang="en-US"/>
          </a:p>
        </p:txBody>
      </p:sp>
    </p:spTree>
    <p:extLst>
      <p:ext uri="{BB962C8B-B14F-4D97-AF65-F5344CB8AC3E}">
        <p14:creationId xmlns:p14="http://schemas.microsoft.com/office/powerpoint/2010/main" val="649374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Line 2"/>
          <p:cNvSpPr>
            <a:spLocks noChangeShapeType="1"/>
          </p:cNvSpPr>
          <p:nvPr/>
        </p:nvSpPr>
        <p:spPr bwMode="auto">
          <a:xfrm>
            <a:off x="2971800" y="533400"/>
            <a:ext cx="0" cy="213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19" name="Line 3"/>
          <p:cNvSpPr>
            <a:spLocks noChangeShapeType="1"/>
          </p:cNvSpPr>
          <p:nvPr/>
        </p:nvSpPr>
        <p:spPr bwMode="auto">
          <a:xfrm flipV="1">
            <a:off x="2971800" y="2651125"/>
            <a:ext cx="7151616" cy="15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0" name="Line 4"/>
          <p:cNvSpPr>
            <a:spLocks noChangeShapeType="1"/>
          </p:cNvSpPr>
          <p:nvPr/>
        </p:nvSpPr>
        <p:spPr bwMode="auto">
          <a:xfrm>
            <a:off x="2971800" y="3581400"/>
            <a:ext cx="0" cy="2362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1" name="Line 5"/>
          <p:cNvSpPr>
            <a:spLocks noChangeShapeType="1"/>
          </p:cNvSpPr>
          <p:nvPr/>
        </p:nvSpPr>
        <p:spPr bwMode="auto">
          <a:xfrm flipV="1">
            <a:off x="2971800" y="5943600"/>
            <a:ext cx="6324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2" name="Text Box 6"/>
          <p:cNvSpPr txBox="1">
            <a:spLocks noChangeArrowheads="1"/>
          </p:cNvSpPr>
          <p:nvPr/>
        </p:nvSpPr>
        <p:spPr bwMode="auto">
          <a:xfrm>
            <a:off x="1905000" y="609601"/>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000" b="1"/>
              <a:t>MTR</a:t>
            </a:r>
          </a:p>
        </p:txBody>
      </p:sp>
      <p:sp>
        <p:nvSpPr>
          <p:cNvPr id="34823" name="Text Box 7"/>
          <p:cNvSpPr txBox="1">
            <a:spLocks noChangeArrowheads="1"/>
          </p:cNvSpPr>
          <p:nvPr/>
        </p:nvSpPr>
        <p:spPr bwMode="auto">
          <a:xfrm>
            <a:off x="9045166" y="4241267"/>
            <a:ext cx="2590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000" b="1" dirty="0"/>
              <a:t>  Taxable income (Y)</a:t>
            </a:r>
          </a:p>
        </p:txBody>
      </p:sp>
      <p:sp>
        <p:nvSpPr>
          <p:cNvPr id="34824" name="Rectangle 8"/>
          <p:cNvSpPr>
            <a:spLocks noChangeArrowheads="1"/>
          </p:cNvSpPr>
          <p:nvPr/>
        </p:nvSpPr>
        <p:spPr bwMode="auto">
          <a:xfrm>
            <a:off x="8469552" y="5973762"/>
            <a:ext cx="2344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b="1" dirty="0"/>
              <a:t>Taxable income (Y)</a:t>
            </a:r>
          </a:p>
        </p:txBody>
      </p:sp>
      <p:sp>
        <p:nvSpPr>
          <p:cNvPr id="34825" name="Line 9"/>
          <p:cNvSpPr>
            <a:spLocks noChangeShapeType="1"/>
          </p:cNvSpPr>
          <p:nvPr/>
        </p:nvSpPr>
        <p:spPr bwMode="auto">
          <a:xfrm>
            <a:off x="2971800" y="259080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7" name="Line 11"/>
          <p:cNvSpPr>
            <a:spLocks noChangeShapeType="1"/>
          </p:cNvSpPr>
          <p:nvPr/>
        </p:nvSpPr>
        <p:spPr bwMode="auto">
          <a:xfrm>
            <a:off x="7849412" y="2529841"/>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8" name="Line 12"/>
          <p:cNvSpPr>
            <a:spLocks noChangeShapeType="1"/>
          </p:cNvSpPr>
          <p:nvPr/>
        </p:nvSpPr>
        <p:spPr bwMode="auto">
          <a:xfrm>
            <a:off x="4297680" y="2057400"/>
            <a:ext cx="164592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9" name="Line 13"/>
          <p:cNvSpPr>
            <a:spLocks noChangeShapeType="1"/>
          </p:cNvSpPr>
          <p:nvPr/>
        </p:nvSpPr>
        <p:spPr bwMode="auto">
          <a:xfrm>
            <a:off x="5933755" y="1524000"/>
            <a:ext cx="19050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0" name="Line 14"/>
          <p:cNvSpPr>
            <a:spLocks noChangeShapeType="1"/>
          </p:cNvSpPr>
          <p:nvPr/>
        </p:nvSpPr>
        <p:spPr bwMode="auto">
          <a:xfrm>
            <a:off x="7837416" y="990600"/>
            <a:ext cx="2286000"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1" name="Line 15"/>
          <p:cNvSpPr>
            <a:spLocks noChangeShapeType="1"/>
          </p:cNvSpPr>
          <p:nvPr/>
        </p:nvSpPr>
        <p:spPr bwMode="auto">
          <a:xfrm flipV="1">
            <a:off x="4288223" y="2047672"/>
            <a:ext cx="0" cy="594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2" name="Line 16"/>
          <p:cNvSpPr>
            <a:spLocks noChangeShapeType="1"/>
          </p:cNvSpPr>
          <p:nvPr/>
        </p:nvSpPr>
        <p:spPr bwMode="auto">
          <a:xfrm flipV="1">
            <a:off x="7837416" y="9906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3" name="Text Box 17"/>
          <p:cNvSpPr txBox="1">
            <a:spLocks noChangeArrowheads="1"/>
          </p:cNvSpPr>
          <p:nvPr/>
        </p:nvSpPr>
        <p:spPr bwMode="auto">
          <a:xfrm>
            <a:off x="1752600" y="3505201"/>
            <a:ext cx="91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000"/>
              <a:t>  </a:t>
            </a:r>
            <a:r>
              <a:rPr lang="en-US" altLang="en-US" sz="2000" b="1"/>
              <a:t>Tax</a:t>
            </a:r>
          </a:p>
        </p:txBody>
      </p:sp>
      <p:sp>
        <p:nvSpPr>
          <p:cNvPr id="34834" name="Line 18"/>
          <p:cNvSpPr>
            <a:spLocks noChangeShapeType="1"/>
          </p:cNvSpPr>
          <p:nvPr/>
        </p:nvSpPr>
        <p:spPr bwMode="auto">
          <a:xfrm>
            <a:off x="4297680" y="5760720"/>
            <a:ext cx="0" cy="3657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5" name="Line 19"/>
          <p:cNvSpPr>
            <a:spLocks noChangeShapeType="1"/>
          </p:cNvSpPr>
          <p:nvPr/>
        </p:nvSpPr>
        <p:spPr bwMode="auto">
          <a:xfrm>
            <a:off x="8049640" y="5760720"/>
            <a:ext cx="0" cy="3657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6" name="Text Box 20"/>
          <p:cNvSpPr txBox="1">
            <a:spLocks noChangeArrowheads="1"/>
          </p:cNvSpPr>
          <p:nvPr/>
        </p:nvSpPr>
        <p:spPr bwMode="auto">
          <a:xfrm>
            <a:off x="2133600" y="1905001"/>
            <a:ext cx="91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000" b="1">
                <a:solidFill>
                  <a:schemeClr val="accent2"/>
                </a:solidFill>
              </a:rPr>
              <a:t>10%</a:t>
            </a:r>
          </a:p>
        </p:txBody>
      </p:sp>
      <p:sp>
        <p:nvSpPr>
          <p:cNvPr id="34837" name="Rectangle 21"/>
          <p:cNvSpPr>
            <a:spLocks noChangeArrowheads="1"/>
          </p:cNvSpPr>
          <p:nvPr/>
        </p:nvSpPr>
        <p:spPr bwMode="auto">
          <a:xfrm>
            <a:off x="2133600" y="1450976"/>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b="1">
                <a:solidFill>
                  <a:srgbClr val="FF0000"/>
                </a:solidFill>
              </a:rPr>
              <a:t>20%</a:t>
            </a:r>
          </a:p>
        </p:txBody>
      </p:sp>
      <p:sp>
        <p:nvSpPr>
          <p:cNvPr id="34838" name="Rectangle 22"/>
          <p:cNvSpPr>
            <a:spLocks noChangeArrowheads="1"/>
          </p:cNvSpPr>
          <p:nvPr/>
        </p:nvSpPr>
        <p:spPr bwMode="auto">
          <a:xfrm>
            <a:off x="2133600" y="993776"/>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b="1">
                <a:solidFill>
                  <a:schemeClr val="hlink"/>
                </a:solidFill>
              </a:rPr>
              <a:t>30%</a:t>
            </a:r>
          </a:p>
        </p:txBody>
      </p:sp>
      <p:sp>
        <p:nvSpPr>
          <p:cNvPr id="34839" name="Line 23"/>
          <p:cNvSpPr>
            <a:spLocks noChangeShapeType="1"/>
          </p:cNvSpPr>
          <p:nvPr/>
        </p:nvSpPr>
        <p:spPr bwMode="auto">
          <a:xfrm flipV="1">
            <a:off x="4315840" y="5562600"/>
            <a:ext cx="1905000" cy="3810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0" name="Line 24"/>
          <p:cNvSpPr>
            <a:spLocks noChangeShapeType="1"/>
          </p:cNvSpPr>
          <p:nvPr/>
        </p:nvSpPr>
        <p:spPr bwMode="auto">
          <a:xfrm flipV="1">
            <a:off x="6220840" y="4953000"/>
            <a:ext cx="1828800" cy="6096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1" name="Line 25"/>
          <p:cNvSpPr>
            <a:spLocks noChangeShapeType="1"/>
          </p:cNvSpPr>
          <p:nvPr/>
        </p:nvSpPr>
        <p:spPr bwMode="auto">
          <a:xfrm flipV="1">
            <a:off x="8049640" y="3657600"/>
            <a:ext cx="2362200" cy="129540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2" name="Line 26"/>
          <p:cNvSpPr>
            <a:spLocks noChangeShapeType="1"/>
          </p:cNvSpPr>
          <p:nvPr/>
        </p:nvSpPr>
        <p:spPr bwMode="auto">
          <a:xfrm flipH="1">
            <a:off x="5077840" y="4267200"/>
            <a:ext cx="381000" cy="1524000"/>
          </a:xfrm>
          <a:prstGeom prst="line">
            <a:avLst/>
          </a:prstGeom>
          <a:noFill/>
          <a:ln w="25400">
            <a:solidFill>
              <a:srgbClr val="3366FF"/>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34843" name="Line 27"/>
          <p:cNvSpPr>
            <a:spLocks noChangeShapeType="1"/>
          </p:cNvSpPr>
          <p:nvPr/>
        </p:nvSpPr>
        <p:spPr bwMode="auto">
          <a:xfrm flipH="1">
            <a:off x="6982840" y="4114800"/>
            <a:ext cx="304800" cy="1219200"/>
          </a:xfrm>
          <a:prstGeom prst="line">
            <a:avLst/>
          </a:prstGeom>
          <a:noFill/>
          <a:ln w="25400">
            <a:solidFill>
              <a:srgbClr val="FF0000"/>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34844" name="Text Box 29"/>
          <p:cNvSpPr txBox="1">
            <a:spLocks noChangeArrowheads="1"/>
          </p:cNvSpPr>
          <p:nvPr/>
        </p:nvSpPr>
        <p:spPr bwMode="auto">
          <a:xfrm>
            <a:off x="4640438" y="3900489"/>
            <a:ext cx="1555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b="1" dirty="0">
                <a:solidFill>
                  <a:srgbClr val="0000FF"/>
                </a:solidFill>
              </a:rPr>
              <a:t>Slope = 10%</a:t>
            </a:r>
          </a:p>
        </p:txBody>
      </p:sp>
      <p:sp>
        <p:nvSpPr>
          <p:cNvPr id="34845" name="Text Box 30"/>
          <p:cNvSpPr txBox="1">
            <a:spLocks noChangeArrowheads="1"/>
          </p:cNvSpPr>
          <p:nvPr/>
        </p:nvSpPr>
        <p:spPr bwMode="auto">
          <a:xfrm>
            <a:off x="6408913" y="3657601"/>
            <a:ext cx="1555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b="1">
                <a:solidFill>
                  <a:srgbClr val="FF0000"/>
                </a:solidFill>
              </a:rPr>
              <a:t>Slope = 20%</a:t>
            </a:r>
          </a:p>
        </p:txBody>
      </p:sp>
      <p:sp>
        <p:nvSpPr>
          <p:cNvPr id="34846" name="Text Box 31"/>
          <p:cNvSpPr txBox="1">
            <a:spLocks noChangeArrowheads="1"/>
          </p:cNvSpPr>
          <p:nvPr/>
        </p:nvSpPr>
        <p:spPr bwMode="auto">
          <a:xfrm>
            <a:off x="7856713" y="3276601"/>
            <a:ext cx="1555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b="1">
                <a:solidFill>
                  <a:schemeClr val="hlink"/>
                </a:solidFill>
              </a:rPr>
              <a:t>Slope = 30%</a:t>
            </a:r>
          </a:p>
        </p:txBody>
      </p:sp>
      <p:sp>
        <p:nvSpPr>
          <p:cNvPr id="34847" name="Text Box 32"/>
          <p:cNvSpPr txBox="1">
            <a:spLocks noChangeArrowheads="1"/>
          </p:cNvSpPr>
          <p:nvPr/>
        </p:nvSpPr>
        <p:spPr bwMode="auto">
          <a:xfrm>
            <a:off x="2971801" y="2667000"/>
            <a:ext cx="144715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b="1" dirty="0"/>
              <a:t>Basic Exemption</a:t>
            </a:r>
            <a:endParaRPr lang="en-US" altLang="en-US" sz="2400" dirty="0"/>
          </a:p>
        </p:txBody>
      </p:sp>
      <p:sp>
        <p:nvSpPr>
          <p:cNvPr id="34848" name="Text Box 33"/>
          <p:cNvSpPr txBox="1">
            <a:spLocks noChangeArrowheads="1"/>
          </p:cNvSpPr>
          <p:nvPr/>
        </p:nvSpPr>
        <p:spPr bwMode="auto">
          <a:xfrm>
            <a:off x="5968536" y="2682241"/>
            <a:ext cx="19961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b="1" dirty="0"/>
              <a:t>Second Bracket</a:t>
            </a:r>
            <a:r>
              <a:rPr lang="en-US" altLang="en-US" sz="2400" dirty="0"/>
              <a:t> </a:t>
            </a:r>
          </a:p>
        </p:txBody>
      </p:sp>
      <p:sp>
        <p:nvSpPr>
          <p:cNvPr id="34849" name="Text Box 34"/>
          <p:cNvSpPr txBox="1">
            <a:spLocks noChangeArrowheads="1"/>
          </p:cNvSpPr>
          <p:nvPr/>
        </p:nvSpPr>
        <p:spPr bwMode="auto">
          <a:xfrm>
            <a:off x="8049640" y="2667000"/>
            <a:ext cx="2027654"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b="1" dirty="0"/>
              <a:t>Third Bracket</a:t>
            </a:r>
            <a:r>
              <a:rPr lang="en-US" altLang="en-US" sz="2400" dirty="0"/>
              <a:t> </a:t>
            </a:r>
          </a:p>
        </p:txBody>
      </p:sp>
      <p:sp>
        <p:nvSpPr>
          <p:cNvPr id="34850" name="Line 35"/>
          <p:cNvSpPr>
            <a:spLocks noChangeShapeType="1"/>
          </p:cNvSpPr>
          <p:nvPr/>
        </p:nvSpPr>
        <p:spPr bwMode="auto">
          <a:xfrm flipH="1">
            <a:off x="8354440" y="3657600"/>
            <a:ext cx="304800" cy="1066800"/>
          </a:xfrm>
          <a:prstGeom prst="line">
            <a:avLst/>
          </a:prstGeom>
          <a:noFill/>
          <a:ln w="25400">
            <a:solidFill>
              <a:schemeClr val="hlink"/>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34851" name="Text Box 36"/>
          <p:cNvSpPr txBox="1">
            <a:spLocks noChangeArrowheads="1"/>
          </p:cNvSpPr>
          <p:nvPr/>
        </p:nvSpPr>
        <p:spPr bwMode="auto">
          <a:xfrm>
            <a:off x="4104671" y="6098583"/>
            <a:ext cx="495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b="1" dirty="0"/>
              <a:t>X1</a:t>
            </a:r>
            <a:endParaRPr lang="en-US" altLang="en-US" sz="2000" b="1" baseline="-25000" dirty="0"/>
          </a:p>
        </p:txBody>
      </p:sp>
      <p:sp>
        <p:nvSpPr>
          <p:cNvPr id="34852" name="Text Box 37"/>
          <p:cNvSpPr txBox="1">
            <a:spLocks noChangeArrowheads="1"/>
          </p:cNvSpPr>
          <p:nvPr/>
        </p:nvSpPr>
        <p:spPr bwMode="auto">
          <a:xfrm>
            <a:off x="6012469" y="6125518"/>
            <a:ext cx="495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b="1" dirty="0"/>
              <a:t>X2</a:t>
            </a:r>
            <a:endParaRPr lang="en-US" altLang="en-US" sz="2000" b="1" baseline="-25000" dirty="0"/>
          </a:p>
        </p:txBody>
      </p:sp>
      <p:sp>
        <p:nvSpPr>
          <p:cNvPr id="34853" name="Line 38"/>
          <p:cNvSpPr>
            <a:spLocks noChangeShapeType="1"/>
          </p:cNvSpPr>
          <p:nvPr/>
        </p:nvSpPr>
        <p:spPr bwMode="auto">
          <a:xfrm flipH="1">
            <a:off x="2971800" y="5562600"/>
            <a:ext cx="3249040" cy="0"/>
          </a:xfrm>
          <a:prstGeom prst="line">
            <a:avLst/>
          </a:prstGeom>
          <a:noFill/>
          <a:ln w="1905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4854" name="Line 39"/>
          <p:cNvSpPr>
            <a:spLocks noChangeShapeType="1"/>
          </p:cNvSpPr>
          <p:nvPr/>
        </p:nvSpPr>
        <p:spPr bwMode="auto">
          <a:xfrm flipH="1">
            <a:off x="2971800" y="4953000"/>
            <a:ext cx="5077840" cy="0"/>
          </a:xfrm>
          <a:prstGeom prst="line">
            <a:avLst/>
          </a:prstGeom>
          <a:noFill/>
          <a:ln w="1905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4855" name="Text Box 40"/>
          <p:cNvSpPr txBox="1">
            <a:spLocks noChangeArrowheads="1"/>
          </p:cNvSpPr>
          <p:nvPr/>
        </p:nvSpPr>
        <p:spPr bwMode="auto">
          <a:xfrm>
            <a:off x="1001949" y="4872173"/>
            <a:ext cx="20460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000" b="1" dirty="0">
                <a:solidFill>
                  <a:schemeClr val="accent2"/>
                </a:solidFill>
              </a:rPr>
              <a:t>10%*(X1–X2) </a:t>
            </a:r>
            <a:r>
              <a:rPr lang="en-US" altLang="en-US" sz="2000" b="1" dirty="0">
                <a:solidFill>
                  <a:srgbClr val="FF0000"/>
                </a:solidFill>
              </a:rPr>
              <a:t>+ 20%*(X-X2)</a:t>
            </a:r>
          </a:p>
        </p:txBody>
      </p:sp>
      <p:sp>
        <p:nvSpPr>
          <p:cNvPr id="34856" name="Text Box 41"/>
          <p:cNvSpPr txBox="1">
            <a:spLocks noChangeArrowheads="1"/>
          </p:cNvSpPr>
          <p:nvPr/>
        </p:nvSpPr>
        <p:spPr bwMode="auto">
          <a:xfrm>
            <a:off x="223736" y="3970453"/>
            <a:ext cx="274320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None/>
            </a:pPr>
            <a:r>
              <a:rPr lang="en-US" altLang="en-US" sz="2000" b="1" dirty="0">
                <a:solidFill>
                  <a:schemeClr val="accent2"/>
                </a:solidFill>
              </a:rPr>
              <a:t>10%*(X1–X2) </a:t>
            </a:r>
            <a:r>
              <a:rPr lang="en-US" altLang="en-US" sz="2000" b="1" dirty="0">
                <a:solidFill>
                  <a:srgbClr val="FF0000"/>
                </a:solidFill>
              </a:rPr>
              <a:t>+ 20%* (X3-X2) </a:t>
            </a:r>
            <a:r>
              <a:rPr lang="en-US" altLang="en-US" sz="2000" b="1" dirty="0">
                <a:solidFill>
                  <a:schemeClr val="accent1">
                    <a:lumMod val="75000"/>
                  </a:schemeClr>
                </a:solidFill>
              </a:rPr>
              <a:t>+ 30%*(X-X3)</a:t>
            </a:r>
          </a:p>
        </p:txBody>
      </p:sp>
      <p:sp>
        <p:nvSpPr>
          <p:cNvPr id="41" name="Line 16"/>
          <p:cNvSpPr>
            <a:spLocks noChangeShapeType="1"/>
          </p:cNvSpPr>
          <p:nvPr/>
        </p:nvSpPr>
        <p:spPr bwMode="auto">
          <a:xfrm flipV="1">
            <a:off x="5930677" y="1524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Line 12"/>
          <p:cNvSpPr>
            <a:spLocks noChangeShapeType="1"/>
          </p:cNvSpPr>
          <p:nvPr/>
        </p:nvSpPr>
        <p:spPr bwMode="auto">
          <a:xfrm>
            <a:off x="2966937" y="2665376"/>
            <a:ext cx="1319887" cy="7770"/>
          </a:xfrm>
          <a:prstGeom prst="line">
            <a:avLst/>
          </a:prstGeom>
          <a:noFill/>
          <a:ln w="38100">
            <a:solidFill>
              <a:srgbClr val="00B0F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11"/>
          <p:cNvSpPr>
            <a:spLocks noChangeShapeType="1"/>
          </p:cNvSpPr>
          <p:nvPr/>
        </p:nvSpPr>
        <p:spPr bwMode="auto">
          <a:xfrm>
            <a:off x="10118396" y="2529841"/>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Text Box 32"/>
          <p:cNvSpPr txBox="1">
            <a:spLocks noChangeArrowheads="1"/>
          </p:cNvSpPr>
          <p:nvPr/>
        </p:nvSpPr>
        <p:spPr bwMode="auto">
          <a:xfrm>
            <a:off x="4315841" y="2697162"/>
            <a:ext cx="176724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b="1" dirty="0"/>
              <a:t>First Bracket</a:t>
            </a:r>
            <a:r>
              <a:rPr lang="en-US" altLang="en-US" sz="2400" dirty="0"/>
              <a:t> </a:t>
            </a:r>
          </a:p>
        </p:txBody>
      </p:sp>
      <p:sp>
        <p:nvSpPr>
          <p:cNvPr id="45" name="Line 10"/>
          <p:cNvSpPr>
            <a:spLocks noChangeShapeType="1"/>
          </p:cNvSpPr>
          <p:nvPr/>
        </p:nvSpPr>
        <p:spPr bwMode="auto">
          <a:xfrm>
            <a:off x="5920784" y="2529841"/>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 name="Line 10"/>
          <p:cNvSpPr>
            <a:spLocks noChangeShapeType="1"/>
          </p:cNvSpPr>
          <p:nvPr/>
        </p:nvSpPr>
        <p:spPr bwMode="auto">
          <a:xfrm>
            <a:off x="4286824" y="2651760"/>
            <a:ext cx="0" cy="1828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 name="Line 12"/>
          <p:cNvSpPr>
            <a:spLocks noChangeShapeType="1"/>
          </p:cNvSpPr>
          <p:nvPr/>
        </p:nvSpPr>
        <p:spPr bwMode="auto">
          <a:xfrm>
            <a:off x="2966937" y="5927724"/>
            <a:ext cx="1348902" cy="9666"/>
          </a:xfrm>
          <a:prstGeom prst="line">
            <a:avLst/>
          </a:prstGeom>
          <a:noFill/>
          <a:ln w="38100">
            <a:solidFill>
              <a:srgbClr val="00B0F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 name="Line 19"/>
          <p:cNvSpPr>
            <a:spLocks noChangeShapeType="1"/>
          </p:cNvSpPr>
          <p:nvPr/>
        </p:nvSpPr>
        <p:spPr bwMode="auto">
          <a:xfrm>
            <a:off x="6225706" y="5753100"/>
            <a:ext cx="0" cy="3657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Text Box 37"/>
          <p:cNvSpPr txBox="1">
            <a:spLocks noChangeArrowheads="1"/>
          </p:cNvSpPr>
          <p:nvPr/>
        </p:nvSpPr>
        <p:spPr bwMode="auto">
          <a:xfrm>
            <a:off x="7801990" y="6134239"/>
            <a:ext cx="4988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b="1" dirty="0"/>
              <a:t>X3</a:t>
            </a:r>
            <a:endParaRPr lang="en-US" altLang="en-US" sz="2000" b="1" baseline="-25000" dirty="0"/>
          </a:p>
        </p:txBody>
      </p:sp>
      <p:sp>
        <p:nvSpPr>
          <p:cNvPr id="50" name="Text Box 40"/>
          <p:cNvSpPr txBox="1">
            <a:spLocks noChangeArrowheads="1"/>
          </p:cNvSpPr>
          <p:nvPr/>
        </p:nvSpPr>
        <p:spPr bwMode="auto">
          <a:xfrm>
            <a:off x="1138136" y="5607020"/>
            <a:ext cx="18336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000" b="1" dirty="0">
                <a:solidFill>
                  <a:schemeClr val="accent2"/>
                </a:solidFill>
              </a:rPr>
              <a:t>10%*(X-X1)</a:t>
            </a:r>
          </a:p>
        </p:txBody>
      </p:sp>
      <p:sp>
        <p:nvSpPr>
          <p:cNvPr id="51" name="Title 1"/>
          <p:cNvSpPr txBox="1">
            <a:spLocks/>
          </p:cNvSpPr>
          <p:nvPr/>
        </p:nvSpPr>
        <p:spPr>
          <a:xfrm>
            <a:off x="838200" y="26713"/>
            <a:ext cx="10515600" cy="68534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Marginal Tax Rates – Example</a:t>
            </a:r>
          </a:p>
        </p:txBody>
      </p:sp>
      <p:sp>
        <p:nvSpPr>
          <p:cNvPr id="2" name="Slide Number Placeholder 1"/>
          <p:cNvSpPr>
            <a:spLocks noGrp="1"/>
          </p:cNvSpPr>
          <p:nvPr>
            <p:ph type="sldNum" sz="quarter" idx="12"/>
          </p:nvPr>
        </p:nvSpPr>
        <p:spPr/>
        <p:txBody>
          <a:bodyPr/>
          <a:lstStyle/>
          <a:p>
            <a:fld id="{A37DA64D-F6F1-4F12-84DB-7964858021E5}" type="slidenum">
              <a:rPr lang="en-US" smtClean="0"/>
              <a:t>13</a:t>
            </a:fld>
            <a:endParaRPr lang="en-US"/>
          </a:p>
        </p:txBody>
      </p:sp>
    </p:spTree>
    <p:extLst>
      <p:ext uri="{BB962C8B-B14F-4D97-AF65-F5344CB8AC3E}">
        <p14:creationId xmlns:p14="http://schemas.microsoft.com/office/powerpoint/2010/main" val="3807415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894945" y="228600"/>
            <a:ext cx="9315855" cy="914400"/>
          </a:xfrm>
        </p:spPr>
        <p:txBody>
          <a:bodyPr/>
          <a:lstStyle/>
          <a:p>
            <a:pPr eaLnBrk="1" hangingPunct="1"/>
            <a:r>
              <a:rPr lang="en-US" altLang="en-US" sz="3600" b="1" dirty="0"/>
              <a:t>How many tax brackets?  Flat taxes?</a:t>
            </a:r>
          </a:p>
        </p:txBody>
      </p:sp>
      <p:sp>
        <p:nvSpPr>
          <p:cNvPr id="38915" name="Rectangle 3"/>
          <p:cNvSpPr>
            <a:spLocks noGrp="1" noChangeArrowheads="1"/>
          </p:cNvSpPr>
          <p:nvPr>
            <p:ph idx="1"/>
          </p:nvPr>
        </p:nvSpPr>
        <p:spPr>
          <a:xfrm>
            <a:off x="768485" y="1143000"/>
            <a:ext cx="9442315" cy="5562600"/>
          </a:xfrm>
        </p:spPr>
        <p:txBody>
          <a:bodyPr>
            <a:normAutofit/>
          </a:bodyPr>
          <a:lstStyle/>
          <a:p>
            <a:pPr eaLnBrk="1" hangingPunct="1">
              <a:lnSpc>
                <a:spcPct val="80000"/>
              </a:lnSpc>
            </a:pPr>
            <a:r>
              <a:rPr lang="en-US" altLang="en-US" sz="2000" dirty="0"/>
              <a:t>How many tax brackets should be used?</a:t>
            </a:r>
          </a:p>
          <a:p>
            <a:pPr eaLnBrk="1" hangingPunct="1">
              <a:lnSpc>
                <a:spcPct val="80000"/>
              </a:lnSpc>
            </a:pPr>
            <a:r>
              <a:rPr lang="en-US" altLang="en-US" sz="2000" dirty="0"/>
              <a:t>High number of rate brackets adds to complexity without adding much to revenues or progressivity.  Many countries have reduced number of brackets to 3 to 5 positive rates aside from “zero bracket” or initial minimum amount of tax free income.</a:t>
            </a:r>
          </a:p>
          <a:p>
            <a:pPr eaLnBrk="1" hangingPunct="1">
              <a:lnSpc>
                <a:spcPct val="80000"/>
              </a:lnSpc>
            </a:pPr>
            <a:r>
              <a:rPr lang="en-US" altLang="en-US" sz="2000" dirty="0"/>
              <a:t>What is minimum number of brackets for progressivity?  Two.  “Flat tax” structure typically means a large “zero bracket” and one positive rate.   </a:t>
            </a:r>
          </a:p>
          <a:p>
            <a:pPr eaLnBrk="1" hangingPunct="1">
              <a:lnSpc>
                <a:spcPct val="80000"/>
              </a:lnSpc>
            </a:pPr>
            <a:r>
              <a:rPr lang="en-US" altLang="en-US" sz="2000" dirty="0"/>
              <a:t>Two critical design issues involve </a:t>
            </a:r>
          </a:p>
          <a:p>
            <a:pPr lvl="1" eaLnBrk="1" hangingPunct="1">
              <a:lnSpc>
                <a:spcPct val="80000"/>
              </a:lnSpc>
            </a:pPr>
            <a:r>
              <a:rPr lang="en-US" altLang="en-US" sz="2000" b="1" i="1" dirty="0">
                <a:solidFill>
                  <a:srgbClr val="FF3300"/>
                </a:solidFill>
              </a:rPr>
              <a:t>Zero bracket size?  What is minimum taxable amount?  </a:t>
            </a:r>
          </a:p>
          <a:p>
            <a:pPr lvl="1" eaLnBrk="1" hangingPunct="1">
              <a:lnSpc>
                <a:spcPct val="80000"/>
              </a:lnSpc>
            </a:pPr>
            <a:r>
              <a:rPr lang="en-US" altLang="en-US" sz="2000" b="1" i="1" dirty="0">
                <a:solidFill>
                  <a:srgbClr val="FF3300"/>
                </a:solidFill>
              </a:rPr>
              <a:t>Top rate and income level at which top rate starts?</a:t>
            </a:r>
          </a:p>
          <a:p>
            <a:pPr eaLnBrk="1" hangingPunct="1">
              <a:lnSpc>
                <a:spcPct val="80000"/>
              </a:lnSpc>
            </a:pPr>
            <a:r>
              <a:rPr lang="en-US" altLang="en-US" sz="2000" i="1" dirty="0"/>
              <a:t>Need to know income distribution in country to set tax rate structure.  </a:t>
            </a:r>
            <a:r>
              <a:rPr lang="en-US" altLang="en-US" sz="2000" dirty="0"/>
              <a:t>Income distributions are typically skewed to right (log-normal distributions) – for example: bottom 40% earn 10% to 15% of income and top 20% earns about 50% of income.</a:t>
            </a:r>
          </a:p>
          <a:p>
            <a:pPr eaLnBrk="1" hangingPunct="1">
              <a:lnSpc>
                <a:spcPct val="80000"/>
              </a:lnSpc>
            </a:pPr>
            <a:r>
              <a:rPr lang="en-US" altLang="en-US" sz="2000" b="1" dirty="0"/>
              <a:t>Bulk of tax revenue typically derived from top income earners</a:t>
            </a:r>
            <a:r>
              <a:rPr lang="en-US" altLang="en-US" sz="2000" dirty="0"/>
              <a:t>: 60% to 80% of tax revenue can come from top 20% of earners with a progressive tax structure.  Tax revenues are sensitive to top rate and starting income.</a:t>
            </a:r>
          </a:p>
          <a:p>
            <a:pPr eaLnBrk="1" hangingPunct="1">
              <a:lnSpc>
                <a:spcPct val="80000"/>
              </a:lnSpc>
            </a:pPr>
            <a:r>
              <a:rPr lang="en-US" altLang="en-US" sz="2000" dirty="0"/>
              <a:t>Some countries have highly skewed income (Thailand) where almost half the population does not pay any tax and less than 0.05% pay 65% of tax revenues. Situation not very different in most developing countries.</a:t>
            </a:r>
          </a:p>
        </p:txBody>
      </p:sp>
    </p:spTree>
    <p:extLst>
      <p:ext uri="{BB962C8B-B14F-4D97-AF65-F5344CB8AC3E}">
        <p14:creationId xmlns:p14="http://schemas.microsoft.com/office/powerpoint/2010/main" val="1479051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4"/>
          <p:cNvPicPr>
            <a:picLocks noChangeAspect="1"/>
          </p:cNvPicPr>
          <p:nvPr/>
        </p:nvPicPr>
        <p:blipFill>
          <a:blip r:embed="rId2"/>
          <a:stretch>
            <a:fillRect/>
          </a:stretch>
        </p:blipFill>
        <p:spPr>
          <a:xfrm>
            <a:off x="484632" y="939115"/>
            <a:ext cx="5126736" cy="4451592"/>
          </a:xfrm>
          <a:prstGeom prst="rect">
            <a:avLst/>
          </a:prstGeom>
        </p:spPr>
      </p:pic>
      <p:sp>
        <p:nvSpPr>
          <p:cNvPr id="2" name="Title 1"/>
          <p:cNvSpPr>
            <a:spLocks noGrp="1"/>
          </p:cNvSpPr>
          <p:nvPr>
            <p:ph type="title"/>
          </p:nvPr>
        </p:nvSpPr>
        <p:spPr>
          <a:xfrm>
            <a:off x="6392598" y="640263"/>
            <a:ext cx="5221266" cy="1344975"/>
          </a:xfrm>
        </p:spPr>
        <p:txBody>
          <a:bodyPr>
            <a:normAutofit/>
          </a:bodyPr>
          <a:lstStyle/>
          <a:p>
            <a:pPr algn="ctr"/>
            <a:r>
              <a:rPr lang="en-US" sz="4000" dirty="0"/>
              <a:t>Distribution of Top Incomes</a:t>
            </a:r>
          </a:p>
        </p:txBody>
      </p:sp>
      <p:sp>
        <p:nvSpPr>
          <p:cNvPr id="17" name="Content Placeholder 8"/>
          <p:cNvSpPr>
            <a:spLocks noGrp="1"/>
          </p:cNvSpPr>
          <p:nvPr>
            <p:ph idx="1"/>
          </p:nvPr>
        </p:nvSpPr>
        <p:spPr>
          <a:xfrm>
            <a:off x="6391903" y="2121763"/>
            <a:ext cx="5235490" cy="3773010"/>
          </a:xfrm>
        </p:spPr>
        <p:txBody>
          <a:bodyPr>
            <a:normAutofit/>
          </a:bodyPr>
          <a:lstStyle/>
          <a:p>
            <a:r>
              <a:rPr lang="en-US" sz="2000" dirty="0"/>
              <a:t>Top 1% income is approximately Pareto distributed</a:t>
            </a:r>
          </a:p>
          <a:p>
            <a:r>
              <a:rPr lang="en-US" sz="2000" dirty="0"/>
              <a:t>Optimal tax rate based on this distribution implies very high top tax rates sometimes as high as 70%</a:t>
            </a:r>
          </a:p>
          <a:p>
            <a:endParaRPr lang="en-US" sz="2000" dirty="0"/>
          </a:p>
        </p:txBody>
      </p:sp>
      <p:sp>
        <p:nvSpPr>
          <p:cNvPr id="4" name="Slide Number Placeholder 3"/>
          <p:cNvSpPr>
            <a:spLocks noGrp="1"/>
          </p:cNvSpPr>
          <p:nvPr>
            <p:ph type="sldNum" sz="quarter" idx="12"/>
          </p:nvPr>
        </p:nvSpPr>
        <p:spPr/>
        <p:txBody>
          <a:bodyPr>
            <a:normAutofit/>
          </a:bodyPr>
          <a:lstStyle/>
          <a:p>
            <a:fld id="{A37DA64D-F6F1-4F12-84DB-7964858021E5}" type="slidenum">
              <a:rPr lang="en-US" smtClean="0"/>
              <a:pPr/>
              <a:t>15</a:t>
            </a:fld>
            <a:endParaRPr lang="en-US"/>
          </a:p>
        </p:txBody>
      </p:sp>
      <p:pic>
        <p:nvPicPr>
          <p:cNvPr id="10" name="Picture 9"/>
          <p:cNvPicPr>
            <a:picLocks noChangeAspect="1"/>
          </p:cNvPicPr>
          <p:nvPr/>
        </p:nvPicPr>
        <p:blipFill>
          <a:blip r:embed="rId3"/>
          <a:stretch>
            <a:fillRect/>
          </a:stretch>
        </p:blipFill>
        <p:spPr>
          <a:xfrm>
            <a:off x="559005" y="5658133"/>
            <a:ext cx="4977990" cy="236640"/>
          </a:xfrm>
          <a:prstGeom prst="rect">
            <a:avLst/>
          </a:prstGeom>
        </p:spPr>
      </p:pic>
      <p:sp>
        <p:nvSpPr>
          <p:cNvPr id="11" name="TextBox 10"/>
          <p:cNvSpPr txBox="1"/>
          <p:nvPr/>
        </p:nvSpPr>
        <p:spPr>
          <a:xfrm>
            <a:off x="484632" y="5894773"/>
            <a:ext cx="3099816" cy="276999"/>
          </a:xfrm>
          <a:prstGeom prst="rect">
            <a:avLst/>
          </a:prstGeom>
          <a:noFill/>
        </p:spPr>
        <p:txBody>
          <a:bodyPr wrap="square" rtlCol="0">
            <a:spAutoFit/>
          </a:bodyPr>
          <a:lstStyle/>
          <a:p>
            <a:r>
              <a:rPr lang="en-US" sz="1200" dirty="0"/>
              <a:t>Piketty and Saez (2015)</a:t>
            </a:r>
          </a:p>
        </p:txBody>
      </p:sp>
    </p:spTree>
    <p:extLst>
      <p:ext uri="{BB962C8B-B14F-4D97-AF65-F5344CB8AC3E}">
        <p14:creationId xmlns:p14="http://schemas.microsoft.com/office/powerpoint/2010/main" val="3251725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981200" y="0"/>
            <a:ext cx="8229600" cy="1143000"/>
          </a:xfrm>
        </p:spPr>
        <p:txBody>
          <a:bodyPr/>
          <a:lstStyle/>
          <a:p>
            <a:pPr eaLnBrk="1" hangingPunct="1"/>
            <a:r>
              <a:rPr lang="en-US" altLang="en-US" sz="3600" b="1"/>
              <a:t>Flat taxes</a:t>
            </a:r>
          </a:p>
        </p:txBody>
      </p:sp>
      <p:sp>
        <p:nvSpPr>
          <p:cNvPr id="43011" name="Rectangle 3"/>
          <p:cNvSpPr>
            <a:spLocks noGrp="1" noChangeArrowheads="1"/>
          </p:cNvSpPr>
          <p:nvPr>
            <p:ph idx="1"/>
          </p:nvPr>
        </p:nvSpPr>
        <p:spPr>
          <a:xfrm>
            <a:off x="865762" y="990600"/>
            <a:ext cx="9345038" cy="5334000"/>
          </a:xfrm>
        </p:spPr>
        <p:txBody>
          <a:bodyPr>
            <a:normAutofit/>
          </a:bodyPr>
          <a:lstStyle/>
          <a:p>
            <a:pPr eaLnBrk="1" hangingPunct="1">
              <a:lnSpc>
                <a:spcPct val="80000"/>
              </a:lnSpc>
            </a:pPr>
            <a:r>
              <a:rPr lang="en-US" altLang="en-US" sz="2000" dirty="0"/>
              <a:t>Flat taxes are typically structured as large standard deduction or zero rate bracket plus one tax rate on all income in excess of large bracket.  Tax rate is typically set at some intermediate rate (20% say) rather than rising MTR from low to high rates.</a:t>
            </a:r>
          </a:p>
          <a:p>
            <a:pPr eaLnBrk="1" hangingPunct="1">
              <a:lnSpc>
                <a:spcPct val="80000"/>
              </a:lnSpc>
            </a:pPr>
            <a:r>
              <a:rPr lang="en-US" altLang="en-US" sz="2000" dirty="0"/>
              <a:t>Advantages</a:t>
            </a:r>
          </a:p>
          <a:p>
            <a:pPr lvl="1" eaLnBrk="1" hangingPunct="1">
              <a:lnSpc>
                <a:spcPct val="80000"/>
              </a:lnSpc>
            </a:pPr>
            <a:r>
              <a:rPr lang="en-US" altLang="en-US" sz="1800" dirty="0"/>
              <a:t>Simple structure reduces compliance and administrative costs</a:t>
            </a:r>
          </a:p>
          <a:p>
            <a:pPr lvl="1" eaLnBrk="1" hangingPunct="1">
              <a:lnSpc>
                <a:spcPct val="80000"/>
              </a:lnSpc>
            </a:pPr>
            <a:r>
              <a:rPr lang="en-US" altLang="en-US" sz="1800" dirty="0"/>
              <a:t>Lower top MTR encourages compliance and reduces supply side disincentives</a:t>
            </a:r>
          </a:p>
          <a:p>
            <a:pPr lvl="1" eaLnBrk="1" hangingPunct="1">
              <a:lnSpc>
                <a:spcPct val="80000"/>
              </a:lnSpc>
            </a:pPr>
            <a:r>
              <a:rPr lang="en-US" altLang="en-US" sz="1800" dirty="0"/>
              <a:t>Large standard deduction reduces number of tax filers lowering compliance and administrative costs</a:t>
            </a:r>
          </a:p>
          <a:p>
            <a:pPr eaLnBrk="1" hangingPunct="1">
              <a:lnSpc>
                <a:spcPct val="80000"/>
              </a:lnSpc>
            </a:pPr>
            <a:r>
              <a:rPr lang="en-US" altLang="en-US" sz="2000" dirty="0"/>
              <a:t>Disadvantages</a:t>
            </a:r>
          </a:p>
          <a:p>
            <a:pPr lvl="1" eaLnBrk="1" hangingPunct="1">
              <a:lnSpc>
                <a:spcPct val="80000"/>
              </a:lnSpc>
            </a:pPr>
            <a:r>
              <a:rPr lang="en-US" altLang="en-US" sz="1800" dirty="0"/>
              <a:t>Less progressive</a:t>
            </a:r>
          </a:p>
          <a:p>
            <a:pPr lvl="1" eaLnBrk="1" hangingPunct="1">
              <a:lnSpc>
                <a:spcPct val="80000"/>
              </a:lnSpc>
            </a:pPr>
            <a:r>
              <a:rPr lang="en-US" altLang="en-US" sz="1800" dirty="0"/>
              <a:t>Loses revenue potential with high income earners (Could tax back tax value of large standard deduction.)</a:t>
            </a:r>
          </a:p>
          <a:p>
            <a:pPr lvl="1" eaLnBrk="1" hangingPunct="1">
              <a:lnSpc>
                <a:spcPct val="80000"/>
              </a:lnSpc>
            </a:pPr>
            <a:r>
              <a:rPr lang="en-US" altLang="en-US" sz="1800" dirty="0"/>
              <a:t>Puts higher burden on middle income earners</a:t>
            </a:r>
          </a:p>
          <a:p>
            <a:pPr lvl="1" eaLnBrk="1" hangingPunct="1">
              <a:lnSpc>
                <a:spcPct val="80000"/>
              </a:lnSpc>
            </a:pPr>
            <a:r>
              <a:rPr lang="en-US" altLang="en-US" sz="1800" dirty="0"/>
              <a:t>Requires administrative capacity to check when income rises above standard deduction or businesses are hiding in underground economy</a:t>
            </a:r>
          </a:p>
          <a:p>
            <a:pPr eaLnBrk="1" hangingPunct="1">
              <a:lnSpc>
                <a:spcPct val="80000"/>
              </a:lnSpc>
            </a:pPr>
            <a:r>
              <a:rPr lang="en-US" altLang="en-US" sz="2000" dirty="0"/>
              <a:t>Attractive structure in economies with poor compliance record and/or trying to simplify complex tax system with high rates and many tax breaks.  Tried in Russia, former Soviet States, Egypt, etc. Some positive impact especially on compliance but attribution is difficult (other mitigating factors such as increased enforcement).</a:t>
            </a:r>
          </a:p>
        </p:txBody>
      </p:sp>
    </p:spTree>
    <p:extLst>
      <p:ext uri="{BB962C8B-B14F-4D97-AF65-F5344CB8AC3E}">
        <p14:creationId xmlns:p14="http://schemas.microsoft.com/office/powerpoint/2010/main" val="174798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Taxation/Non-taxation of Savings	</a:t>
            </a:r>
          </a:p>
        </p:txBody>
      </p:sp>
      <p:sp>
        <p:nvSpPr>
          <p:cNvPr id="3" name="Content Placeholder 2"/>
          <p:cNvSpPr>
            <a:spLocks noGrp="1"/>
          </p:cNvSpPr>
          <p:nvPr>
            <p:ph idx="1"/>
          </p:nvPr>
        </p:nvSpPr>
        <p:spPr>
          <a:xfrm>
            <a:off x="838200" y="1149531"/>
            <a:ext cx="10515600" cy="5027433"/>
          </a:xfrm>
        </p:spPr>
        <p:txBody>
          <a:bodyPr>
            <a:normAutofit fontScale="62500" lnSpcReduction="20000"/>
          </a:bodyPr>
          <a:lstStyle/>
          <a:p>
            <a:r>
              <a:rPr lang="en-US" dirty="0"/>
              <a:t>Government intervention in this area is to force/encourage savings because people do not save enough</a:t>
            </a:r>
          </a:p>
          <a:p>
            <a:r>
              <a:rPr lang="en-US" dirty="0"/>
              <a:t>The Social Security system funded by payroll taxes is one way that government force people to save [Detailed analysis is out of the scope of this training]</a:t>
            </a:r>
          </a:p>
          <a:p>
            <a:r>
              <a:rPr lang="en-US" dirty="0"/>
              <a:t>The other way is to exempt savings from taxation</a:t>
            </a:r>
          </a:p>
          <a:p>
            <a:pPr lvl="1"/>
            <a:r>
              <a:rPr lang="en-US" dirty="0"/>
              <a:t>Does tax exemption for savings affect savings? [[Detailed analysis is out of the scope of this training]</a:t>
            </a:r>
          </a:p>
          <a:p>
            <a:pPr lvl="1"/>
            <a:r>
              <a:rPr lang="en-US" dirty="0"/>
              <a:t>Exemption to savings would encourage savings (substitution effect), but also make a person richer and hence consume more (income effect), the net effect is ambiguous</a:t>
            </a:r>
          </a:p>
          <a:p>
            <a:pPr lvl="1"/>
            <a:r>
              <a:rPr lang="en-US" dirty="0"/>
              <a:t>Increased supply of savings reduce the return from savings and the net effect is less than what one might expect </a:t>
            </a:r>
          </a:p>
          <a:p>
            <a:pPr lvl="1"/>
            <a:r>
              <a:rPr lang="en-US" dirty="0"/>
              <a:t>There are negative welfare effects of taxing savings however when we add uncertainty these welfare effects are reduced</a:t>
            </a:r>
          </a:p>
          <a:p>
            <a:pPr lvl="1"/>
            <a:r>
              <a:rPr lang="en-US" dirty="0"/>
              <a:t>There are significant “behavioral tools” that could encourage saving </a:t>
            </a:r>
          </a:p>
          <a:p>
            <a:r>
              <a:rPr lang="en-US" dirty="0"/>
              <a:t>(E/T) Exempt/Tax any part of income that is saved (Income-savings=consumption)</a:t>
            </a:r>
          </a:p>
          <a:p>
            <a:r>
              <a:rPr lang="en-US" dirty="0"/>
              <a:t>However, income that is saved could generate interest income </a:t>
            </a:r>
          </a:p>
          <a:p>
            <a:r>
              <a:rPr lang="en-US" dirty="0"/>
              <a:t>(E/T) Sometimes this income may </a:t>
            </a:r>
            <a:r>
              <a:rPr lang="en-US" dirty="0" err="1"/>
              <a:t>beExempt</a:t>
            </a:r>
            <a:r>
              <a:rPr lang="en-US" dirty="0"/>
              <a:t>/Taxed </a:t>
            </a:r>
          </a:p>
          <a:p>
            <a:r>
              <a:rPr lang="en-US" dirty="0"/>
              <a:t>When this saved Income is withdrawn for consumption</a:t>
            </a:r>
          </a:p>
          <a:p>
            <a:r>
              <a:rPr lang="en-US" dirty="0"/>
              <a:t>(E/T) The withdrawal from savings may be Exempt/Taxed </a:t>
            </a:r>
          </a:p>
          <a:p>
            <a:r>
              <a:rPr lang="en-US" dirty="0"/>
              <a:t>There are different models (EEE) is the most generous</a:t>
            </a:r>
          </a:p>
          <a:p>
            <a:r>
              <a:rPr lang="en-US"/>
              <a:t>(ETT), (TTE) </a:t>
            </a:r>
            <a:r>
              <a:rPr lang="en-US" dirty="0"/>
              <a:t>is </a:t>
            </a:r>
            <a:r>
              <a:rPr lang="en-US"/>
              <a:t>neutral [In </a:t>
            </a:r>
            <a:r>
              <a:rPr lang="en-US" dirty="0"/>
              <a:t>the USA - Roth IRA </a:t>
            </a:r>
            <a:r>
              <a:rPr lang="en-US"/>
              <a:t>– (TEE), </a:t>
            </a:r>
            <a:r>
              <a:rPr lang="en-US" dirty="0"/>
              <a:t>Tax deferred 401(k) </a:t>
            </a:r>
            <a:r>
              <a:rPr lang="en-US"/>
              <a:t>– (EET)]</a:t>
            </a:r>
            <a:endParaRPr lang="en-US" dirty="0"/>
          </a:p>
        </p:txBody>
      </p:sp>
      <p:sp>
        <p:nvSpPr>
          <p:cNvPr id="4" name="Slide Number Placeholder 3"/>
          <p:cNvSpPr>
            <a:spLocks noGrp="1"/>
          </p:cNvSpPr>
          <p:nvPr>
            <p:ph type="sldNum" sz="quarter" idx="12"/>
          </p:nvPr>
        </p:nvSpPr>
        <p:spPr/>
        <p:txBody>
          <a:bodyPr/>
          <a:lstStyle/>
          <a:p>
            <a:fld id="{A37DA64D-F6F1-4F12-84DB-7964858021E5}" type="slidenum">
              <a:rPr lang="en-US" smtClean="0"/>
              <a:t>17</a:t>
            </a:fld>
            <a:endParaRPr lang="en-US"/>
          </a:p>
        </p:txBody>
      </p:sp>
    </p:spTree>
    <p:extLst>
      <p:ext uri="{BB962C8B-B14F-4D97-AF65-F5344CB8AC3E}">
        <p14:creationId xmlns:p14="http://schemas.microsoft.com/office/powerpoint/2010/main" val="1481414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5626"/>
            <a:ext cx="10515600" cy="1325563"/>
          </a:xfrm>
        </p:spPr>
        <p:txBody>
          <a:bodyPr/>
          <a:lstStyle/>
          <a:p>
            <a:r>
              <a:rPr lang="en-US" dirty="0"/>
              <a:t>Taxation of Capital Gains</a:t>
            </a:r>
          </a:p>
        </p:txBody>
      </p:sp>
      <p:sp>
        <p:nvSpPr>
          <p:cNvPr id="3" name="Content Placeholder 2"/>
          <p:cNvSpPr>
            <a:spLocks noGrp="1"/>
          </p:cNvSpPr>
          <p:nvPr>
            <p:ph idx="1"/>
          </p:nvPr>
        </p:nvSpPr>
        <p:spPr>
          <a:xfrm>
            <a:off x="838200" y="1381190"/>
            <a:ext cx="10515600" cy="4795774"/>
          </a:xfrm>
        </p:spPr>
        <p:txBody>
          <a:bodyPr>
            <a:normAutofit fontScale="92500" lnSpcReduction="10000"/>
          </a:bodyPr>
          <a:lstStyle/>
          <a:p>
            <a:r>
              <a:rPr lang="en-US" dirty="0"/>
              <a:t>Capital Gains is the gain from the sale of a capital assets (in most cases) </a:t>
            </a:r>
          </a:p>
          <a:p>
            <a:pPr lvl="1"/>
            <a:r>
              <a:rPr lang="en-US" dirty="0"/>
              <a:t>Capital assets such as property, stocks, bonds, machinery, rights, etc.</a:t>
            </a:r>
          </a:p>
          <a:p>
            <a:r>
              <a:rPr lang="en-US" dirty="0"/>
              <a:t>In some cases the gains may not be ‘realized’ but still taxed</a:t>
            </a:r>
          </a:p>
          <a:p>
            <a:pPr lvl="1"/>
            <a:r>
              <a:rPr lang="en-US" dirty="0"/>
              <a:t>Example - Germany</a:t>
            </a:r>
          </a:p>
          <a:p>
            <a:r>
              <a:rPr lang="en-US" dirty="0"/>
              <a:t>However sale price may include inflation and the capital gains would also include a tax on inflation</a:t>
            </a:r>
          </a:p>
          <a:p>
            <a:pPr lvl="1"/>
            <a:r>
              <a:rPr lang="en-US" dirty="0"/>
              <a:t>In many country the purchase prices are indexed to inflation to calculate the capital gain</a:t>
            </a:r>
          </a:p>
          <a:p>
            <a:r>
              <a:rPr lang="en-US" dirty="0"/>
              <a:t>The rate of taxation could be at the regular rate of taxation of the owner of the asset being taxed</a:t>
            </a:r>
          </a:p>
          <a:p>
            <a:r>
              <a:rPr lang="en-US" dirty="0"/>
              <a:t>Lower rates are also used in some cases to counteract the tax on inflation and in other cases to improve liquidity of the asset market</a:t>
            </a:r>
          </a:p>
        </p:txBody>
      </p:sp>
      <p:sp>
        <p:nvSpPr>
          <p:cNvPr id="4" name="Slide Number Placeholder 3"/>
          <p:cNvSpPr>
            <a:spLocks noGrp="1"/>
          </p:cNvSpPr>
          <p:nvPr>
            <p:ph type="sldNum" sz="quarter" idx="12"/>
          </p:nvPr>
        </p:nvSpPr>
        <p:spPr/>
        <p:txBody>
          <a:bodyPr/>
          <a:lstStyle/>
          <a:p>
            <a:fld id="{A37DA64D-F6F1-4F12-84DB-7964858021E5}" type="slidenum">
              <a:rPr lang="en-US" smtClean="0"/>
              <a:t>18</a:t>
            </a:fld>
            <a:endParaRPr lang="en-US"/>
          </a:p>
        </p:txBody>
      </p:sp>
    </p:spTree>
    <p:extLst>
      <p:ext uri="{BB962C8B-B14F-4D97-AF65-F5344CB8AC3E}">
        <p14:creationId xmlns:p14="http://schemas.microsoft.com/office/powerpoint/2010/main" val="2409998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Thank You</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A37DA64D-F6F1-4F12-84DB-7964858021E5}" type="slidenum">
              <a:rPr lang="en-US" smtClean="0"/>
              <a:t>19</a:t>
            </a:fld>
            <a:endParaRPr lang="en-US"/>
          </a:p>
        </p:txBody>
      </p:sp>
    </p:spTree>
    <p:extLst>
      <p:ext uri="{BB962C8B-B14F-4D97-AF65-F5344CB8AC3E}">
        <p14:creationId xmlns:p14="http://schemas.microsoft.com/office/powerpoint/2010/main" val="4198828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Personal Income Tax</a:t>
            </a:r>
          </a:p>
        </p:txBody>
      </p:sp>
      <p:sp>
        <p:nvSpPr>
          <p:cNvPr id="3" name="Content Placeholder 2"/>
          <p:cNvSpPr>
            <a:spLocks noGrp="1"/>
          </p:cNvSpPr>
          <p:nvPr>
            <p:ph idx="1"/>
          </p:nvPr>
        </p:nvSpPr>
        <p:spPr/>
        <p:txBody>
          <a:bodyPr/>
          <a:lstStyle/>
          <a:p>
            <a:r>
              <a:rPr lang="en-US" dirty="0"/>
              <a:t>Tax on physical persons</a:t>
            </a:r>
          </a:p>
          <a:p>
            <a:r>
              <a:rPr lang="en-US" dirty="0"/>
              <a:t>Of those who have TAXABLE INCOME -&gt; The Tax Base</a:t>
            </a:r>
          </a:p>
          <a:p>
            <a:r>
              <a:rPr lang="en-US" dirty="0"/>
              <a:t>Within a certain TAX PERIOD</a:t>
            </a:r>
          </a:p>
          <a:p>
            <a:r>
              <a:rPr lang="en-US" dirty="0"/>
              <a:t>At a certain RATE</a:t>
            </a:r>
          </a:p>
          <a:p>
            <a:endParaRPr lang="en-US" dirty="0"/>
          </a:p>
          <a:p>
            <a:r>
              <a:rPr lang="en-US" dirty="0"/>
              <a:t>Taxable Income is generally GROSS INCOME less DEDUCTIONS allowed</a:t>
            </a:r>
          </a:p>
          <a:p>
            <a:r>
              <a:rPr lang="en-US" dirty="0"/>
              <a:t>GROSS INCOME are incomes SUBJECT TO TAX (i.e. does not include EXEMPTIONS)</a:t>
            </a:r>
          </a:p>
        </p:txBody>
      </p:sp>
      <p:sp>
        <p:nvSpPr>
          <p:cNvPr id="4" name="Slide Number Placeholder 3"/>
          <p:cNvSpPr>
            <a:spLocks noGrp="1"/>
          </p:cNvSpPr>
          <p:nvPr>
            <p:ph type="sldNum" sz="quarter" idx="12"/>
          </p:nvPr>
        </p:nvSpPr>
        <p:spPr/>
        <p:txBody>
          <a:bodyPr/>
          <a:lstStyle/>
          <a:p>
            <a:fld id="{A37DA64D-F6F1-4F12-84DB-7964858021E5}" type="slidenum">
              <a:rPr lang="en-US" smtClean="0"/>
              <a:t>2</a:t>
            </a:fld>
            <a:endParaRPr lang="en-US"/>
          </a:p>
        </p:txBody>
      </p:sp>
    </p:spTree>
    <p:extLst>
      <p:ext uri="{BB962C8B-B14F-4D97-AF65-F5344CB8AC3E}">
        <p14:creationId xmlns:p14="http://schemas.microsoft.com/office/powerpoint/2010/main" val="3270550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981200" y="0"/>
            <a:ext cx="8229600" cy="762000"/>
          </a:xfrm>
        </p:spPr>
        <p:txBody>
          <a:bodyPr/>
          <a:lstStyle/>
          <a:p>
            <a:pPr eaLnBrk="1" hangingPunct="1"/>
            <a:r>
              <a:rPr lang="en-US" altLang="en-US" sz="4000" b="1" dirty="0"/>
              <a:t>Definition(s) of income (1)</a:t>
            </a:r>
          </a:p>
        </p:txBody>
      </p:sp>
      <p:sp>
        <p:nvSpPr>
          <p:cNvPr id="9219" name="Rectangle 3"/>
          <p:cNvSpPr>
            <a:spLocks noGrp="1" noChangeArrowheads="1"/>
          </p:cNvSpPr>
          <p:nvPr>
            <p:ph idx="1"/>
          </p:nvPr>
        </p:nvSpPr>
        <p:spPr>
          <a:xfrm>
            <a:off x="1070043" y="1031132"/>
            <a:ext cx="9369357" cy="5674468"/>
          </a:xfrm>
        </p:spPr>
        <p:txBody>
          <a:bodyPr/>
          <a:lstStyle/>
          <a:p>
            <a:pPr eaLnBrk="1" hangingPunct="1"/>
            <a:r>
              <a:rPr lang="en-US" altLang="en-US" sz="2400" dirty="0">
                <a:cs typeface="Times New Roman" panose="02020603050405020304" pitchFamily="18" charset="0"/>
              </a:rPr>
              <a:t>Standard definition of </a:t>
            </a:r>
            <a:r>
              <a:rPr lang="en-US" altLang="en-US" sz="2400" b="1" dirty="0">
                <a:cs typeface="Times New Roman" panose="02020603050405020304" pitchFamily="18" charset="0"/>
              </a:rPr>
              <a:t>income of a person</a:t>
            </a:r>
            <a:r>
              <a:rPr lang="en-US" altLang="en-US" sz="2400" dirty="0">
                <a:cs typeface="Times New Roman" panose="02020603050405020304" pitchFamily="18" charset="0"/>
              </a:rPr>
              <a:t> by Von </a:t>
            </a:r>
            <a:r>
              <a:rPr lang="en-US" altLang="en-US" sz="2400" dirty="0" err="1">
                <a:cs typeface="Times New Roman" panose="02020603050405020304" pitchFamily="18" charset="0"/>
              </a:rPr>
              <a:t>Schanz</a:t>
            </a:r>
            <a:r>
              <a:rPr lang="en-US" altLang="en-US" sz="2400" dirty="0">
                <a:cs typeface="Times New Roman" panose="02020603050405020304" pitchFamily="18" charset="0"/>
              </a:rPr>
              <a:t>, Haig and Simons (S-H-S)</a:t>
            </a:r>
            <a:r>
              <a:rPr lang="en-US" altLang="en-US" sz="2400" dirty="0">
                <a:latin typeface="Courier New" panose="02070309020205020404" pitchFamily="49" charset="0"/>
                <a:cs typeface="Courier New" panose="02070309020205020404" pitchFamily="49" charset="0"/>
              </a:rPr>
              <a:t> </a:t>
            </a:r>
            <a:r>
              <a:rPr lang="en-US" altLang="en-US" sz="2400" dirty="0">
                <a:cs typeface="Times New Roman" panose="02020603050405020304" pitchFamily="18" charset="0"/>
              </a:rPr>
              <a:t>or commonly Haig-Simons definition:</a:t>
            </a:r>
          </a:p>
          <a:p>
            <a:pPr eaLnBrk="1" hangingPunct="1"/>
            <a:r>
              <a:rPr lang="en-US" altLang="en-US" sz="2400" b="1" dirty="0">
                <a:solidFill>
                  <a:srgbClr val="CC0000"/>
                </a:solidFill>
                <a:cs typeface="Times New Roman" panose="02020603050405020304" pitchFamily="18" charset="0"/>
              </a:rPr>
              <a:t>“An Individuals ability to pay taxes”</a:t>
            </a:r>
          </a:p>
          <a:p>
            <a:pPr eaLnBrk="1" hangingPunct="1"/>
            <a:r>
              <a:rPr lang="en-US" altLang="en-US" sz="2400" b="1" dirty="0">
                <a:solidFill>
                  <a:srgbClr val="CC0000"/>
                </a:solidFill>
                <a:cs typeface="Times New Roman" panose="02020603050405020304" pitchFamily="18" charset="0"/>
              </a:rPr>
              <a:t>Income = consumption + change in accumulated 						wealth (net worth)</a:t>
            </a:r>
          </a:p>
          <a:p>
            <a:pPr eaLnBrk="1" hangingPunct="1">
              <a:buFontTx/>
              <a:buNone/>
            </a:pPr>
            <a:r>
              <a:rPr lang="en-US" altLang="en-US" sz="2400" b="1" dirty="0">
                <a:cs typeface="Times New Roman" panose="02020603050405020304" pitchFamily="18" charset="0"/>
              </a:rPr>
              <a:t>	</a:t>
            </a:r>
            <a:r>
              <a:rPr lang="en-US" altLang="en-US" sz="2400" dirty="0">
                <a:cs typeface="Times New Roman" panose="02020603050405020304" pitchFamily="18" charset="0"/>
              </a:rPr>
              <a:t>Does not distinguish between cash and in-kind income.</a:t>
            </a:r>
            <a:r>
              <a:rPr lang="en-US" altLang="en-US" sz="2400" dirty="0">
                <a:solidFill>
                  <a:srgbClr val="CC0000"/>
                </a:solidFill>
                <a:cs typeface="Times New Roman" panose="02020603050405020304" pitchFamily="18" charset="0"/>
              </a:rPr>
              <a:t>  </a:t>
            </a:r>
          </a:p>
          <a:p>
            <a:pPr eaLnBrk="1" hangingPunct="1"/>
            <a:r>
              <a:rPr lang="en-US" altLang="en-US" sz="2400" dirty="0">
                <a:cs typeface="Times New Roman" panose="02020603050405020304" pitchFamily="18" charset="0"/>
              </a:rPr>
              <a:t>For example, </a:t>
            </a:r>
          </a:p>
          <a:p>
            <a:pPr lvl="1" eaLnBrk="1" hangingPunct="1"/>
            <a:r>
              <a:rPr lang="en-US" altLang="en-US" sz="2000" dirty="0">
                <a:cs typeface="Times New Roman" panose="02020603050405020304" pitchFamily="18" charset="0"/>
              </a:rPr>
              <a:t>I consumed out of my savings as well as the value of my stock portfolio went up are both included</a:t>
            </a:r>
          </a:p>
          <a:p>
            <a:pPr lvl="1" eaLnBrk="1" hangingPunct="1"/>
            <a:r>
              <a:rPr lang="en-US" altLang="en-US" sz="2000" dirty="0">
                <a:cs typeface="Times New Roman" panose="02020603050405020304" pitchFamily="18" charset="0"/>
              </a:rPr>
              <a:t>My employer paid for my health insurance (Fringe benefits)</a:t>
            </a:r>
          </a:p>
          <a:p>
            <a:pPr lvl="1" eaLnBrk="1" hangingPunct="1"/>
            <a:r>
              <a:rPr lang="en-US" altLang="en-US" sz="2000" dirty="0">
                <a:cs typeface="Times New Roman" panose="02020603050405020304" pitchFamily="18" charset="0"/>
              </a:rPr>
              <a:t>Gifts</a:t>
            </a:r>
          </a:p>
          <a:p>
            <a:pPr lvl="1" eaLnBrk="1" hangingPunct="1"/>
            <a:r>
              <a:rPr lang="en-US" altLang="en-US" sz="2000" dirty="0">
                <a:cs typeface="Times New Roman" panose="02020603050405020304" pitchFamily="18" charset="0"/>
              </a:rPr>
              <a:t>Owning a home versus renting (Imputed Income)</a:t>
            </a:r>
          </a:p>
          <a:p>
            <a:pPr eaLnBrk="1" hangingPunct="1"/>
            <a:r>
              <a:rPr lang="en-US" altLang="en-US" sz="2400" dirty="0">
                <a:cs typeface="Times New Roman" panose="02020603050405020304" pitchFamily="18" charset="0"/>
              </a:rPr>
              <a:t>Change in Wealth – Equivalent to Income Tax base</a:t>
            </a:r>
          </a:p>
        </p:txBody>
      </p:sp>
      <p:sp>
        <p:nvSpPr>
          <p:cNvPr id="2" name="Slide Number Placeholder 1"/>
          <p:cNvSpPr>
            <a:spLocks noGrp="1"/>
          </p:cNvSpPr>
          <p:nvPr>
            <p:ph type="sldNum" sz="quarter" idx="12"/>
          </p:nvPr>
        </p:nvSpPr>
        <p:spPr/>
        <p:txBody>
          <a:bodyPr/>
          <a:lstStyle/>
          <a:p>
            <a:fld id="{A37DA64D-F6F1-4F12-84DB-7964858021E5}" type="slidenum">
              <a:rPr lang="en-US" smtClean="0"/>
              <a:t>3</a:t>
            </a:fld>
            <a:endParaRPr lang="en-US"/>
          </a:p>
        </p:txBody>
      </p:sp>
    </p:spTree>
    <p:extLst>
      <p:ext uri="{BB962C8B-B14F-4D97-AF65-F5344CB8AC3E}">
        <p14:creationId xmlns:p14="http://schemas.microsoft.com/office/powerpoint/2010/main" val="1571115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981200" y="1"/>
            <a:ext cx="8229600" cy="944563"/>
          </a:xfrm>
        </p:spPr>
        <p:txBody>
          <a:bodyPr/>
          <a:lstStyle/>
          <a:p>
            <a:pPr eaLnBrk="1" hangingPunct="1"/>
            <a:r>
              <a:rPr lang="en-US" altLang="en-US" sz="4000" b="1"/>
              <a:t>Definition(s) of income (2)</a:t>
            </a:r>
          </a:p>
        </p:txBody>
      </p:sp>
      <p:sp>
        <p:nvSpPr>
          <p:cNvPr id="11267" name="Rectangle 3"/>
          <p:cNvSpPr>
            <a:spLocks noGrp="1" noChangeArrowheads="1"/>
          </p:cNvSpPr>
          <p:nvPr>
            <p:ph idx="1"/>
          </p:nvPr>
        </p:nvSpPr>
        <p:spPr>
          <a:xfrm>
            <a:off x="1215957" y="1143000"/>
            <a:ext cx="8918643" cy="5410200"/>
          </a:xfrm>
        </p:spPr>
        <p:txBody>
          <a:bodyPr>
            <a:normAutofit/>
          </a:bodyPr>
          <a:lstStyle/>
          <a:p>
            <a:pPr eaLnBrk="1" hangingPunct="1">
              <a:lnSpc>
                <a:spcPct val="90000"/>
              </a:lnSpc>
            </a:pPr>
            <a:r>
              <a:rPr lang="en-US" altLang="en-US" b="1" dirty="0">
                <a:cs typeface="Times New Roman" panose="02020603050405020304" pitchFamily="18" charset="0"/>
              </a:rPr>
              <a:t>Sources side Definition</a:t>
            </a:r>
            <a:r>
              <a:rPr lang="en-US" altLang="en-US" sz="2400" b="1" dirty="0">
                <a:cs typeface="Times New Roman" panose="02020603050405020304" pitchFamily="18" charset="0"/>
              </a:rPr>
              <a:t>: Income of one person:</a:t>
            </a:r>
          </a:p>
          <a:p>
            <a:pPr eaLnBrk="1" hangingPunct="1">
              <a:lnSpc>
                <a:spcPct val="90000"/>
              </a:lnSpc>
              <a:buFontTx/>
              <a:buNone/>
            </a:pPr>
            <a:r>
              <a:rPr lang="en-US" altLang="en-US" sz="2400" b="1" dirty="0">
                <a:cs typeface="Times New Roman" panose="02020603050405020304" pitchFamily="18" charset="0"/>
              </a:rPr>
              <a:t> =	Labor income</a:t>
            </a:r>
            <a:r>
              <a:rPr lang="en-US" altLang="en-US" sz="2000" b="1" dirty="0">
                <a:cs typeface="Times New Roman" panose="02020603050405020304" pitchFamily="18" charset="0"/>
              </a:rPr>
              <a:t> </a:t>
            </a:r>
            <a:r>
              <a:rPr lang="en-US" altLang="en-US" sz="2000" dirty="0">
                <a:cs typeface="Times New Roman" panose="02020603050405020304" pitchFamily="18" charset="0"/>
              </a:rPr>
              <a:t>(employment income, </a:t>
            </a:r>
            <a:r>
              <a:rPr lang="en-US" altLang="en-US" sz="2000" b="1" i="1" dirty="0">
                <a:cs typeface="Times New Roman" panose="02020603050405020304" pitchFamily="18" charset="0"/>
              </a:rPr>
              <a:t>including fringe benefits</a:t>
            </a:r>
            <a:r>
              <a:rPr lang="en-US" altLang="en-US" sz="2000" dirty="0">
                <a:cs typeface="Times New Roman" panose="02020603050405020304" pitchFamily="18" charset="0"/>
              </a:rPr>
              <a:t> + self employment income)</a:t>
            </a:r>
          </a:p>
          <a:p>
            <a:pPr eaLnBrk="1" hangingPunct="1">
              <a:lnSpc>
                <a:spcPct val="90000"/>
              </a:lnSpc>
              <a:buFontTx/>
              <a:buNone/>
            </a:pPr>
            <a:r>
              <a:rPr lang="en-US" altLang="en-US" sz="2000" dirty="0">
                <a:cs typeface="Times New Roman" panose="02020603050405020304" pitchFamily="18" charset="0"/>
              </a:rPr>
              <a:t>+	</a:t>
            </a:r>
            <a:r>
              <a:rPr lang="en-US" altLang="en-US" sz="2400" b="1" dirty="0">
                <a:cs typeface="Times New Roman" panose="02020603050405020304" pitchFamily="18" charset="0"/>
              </a:rPr>
              <a:t>Capital income</a:t>
            </a:r>
            <a:r>
              <a:rPr lang="en-US" altLang="en-US" sz="2000" dirty="0">
                <a:cs typeface="Times New Roman" panose="02020603050405020304" pitchFamily="18" charset="0"/>
              </a:rPr>
              <a:t> (rents, profits, dividends, interest)</a:t>
            </a:r>
          </a:p>
          <a:p>
            <a:pPr eaLnBrk="1" hangingPunct="1">
              <a:lnSpc>
                <a:spcPct val="90000"/>
              </a:lnSpc>
              <a:buFontTx/>
              <a:buNone/>
            </a:pPr>
            <a:r>
              <a:rPr lang="en-US" altLang="en-US" sz="2000" dirty="0">
                <a:cs typeface="Times New Roman" panose="02020603050405020304" pitchFamily="18" charset="0"/>
              </a:rPr>
              <a:t>+  </a:t>
            </a:r>
            <a:r>
              <a:rPr lang="en-US" altLang="en-US" sz="2400" b="1" dirty="0">
                <a:cs typeface="Times New Roman" panose="02020603050405020304" pitchFamily="18" charset="0"/>
              </a:rPr>
              <a:t>Net Transfers</a:t>
            </a:r>
            <a:r>
              <a:rPr lang="en-US" altLang="en-US" sz="2000" dirty="0">
                <a:cs typeface="Times New Roman" panose="02020603050405020304" pitchFamily="18" charset="0"/>
              </a:rPr>
              <a:t> (from other individuals, government, foreigners, etc.) including gifts, bequests, alimony, etc.</a:t>
            </a:r>
          </a:p>
          <a:p>
            <a:pPr eaLnBrk="1" hangingPunct="1">
              <a:lnSpc>
                <a:spcPct val="90000"/>
              </a:lnSpc>
              <a:buFontTx/>
              <a:buNone/>
            </a:pPr>
            <a:r>
              <a:rPr lang="en-US" altLang="en-US" sz="2000" dirty="0">
                <a:cs typeface="Times New Roman" panose="02020603050405020304" pitchFamily="18" charset="0"/>
              </a:rPr>
              <a:t>+	</a:t>
            </a:r>
            <a:r>
              <a:rPr lang="en-US" altLang="en-US" sz="2400" b="1" dirty="0">
                <a:cs typeface="Times New Roman" panose="02020603050405020304" pitchFamily="18" charset="0"/>
              </a:rPr>
              <a:t>Change in value of existing assets</a:t>
            </a:r>
            <a:r>
              <a:rPr lang="en-US" altLang="en-US" sz="2000" dirty="0">
                <a:cs typeface="Times New Roman" panose="02020603050405020304" pitchFamily="18" charset="0"/>
              </a:rPr>
              <a:t> (accrued capital gains/losses in period)</a:t>
            </a:r>
          </a:p>
          <a:p>
            <a:pPr eaLnBrk="1" hangingPunct="1">
              <a:lnSpc>
                <a:spcPct val="90000"/>
              </a:lnSpc>
              <a:buFontTx/>
              <a:buNone/>
            </a:pPr>
            <a:endParaRPr lang="en-US" altLang="en-US" sz="2000" dirty="0">
              <a:cs typeface="Times New Roman" panose="02020603050405020304" pitchFamily="18" charset="0"/>
            </a:endParaRPr>
          </a:p>
          <a:p>
            <a:pPr eaLnBrk="1" hangingPunct="1">
              <a:lnSpc>
                <a:spcPct val="90000"/>
              </a:lnSpc>
              <a:buFontTx/>
              <a:buNone/>
            </a:pPr>
            <a:r>
              <a:rPr lang="en-US" altLang="en-US" sz="2000" dirty="0">
                <a:cs typeface="Times New Roman" panose="02020603050405020304" pitchFamily="18" charset="0"/>
              </a:rPr>
              <a:t>	When incomes aggregated across a groups</a:t>
            </a:r>
            <a:r>
              <a:rPr lang="en-US" altLang="en-US" sz="2000" i="1" dirty="0">
                <a:cs typeface="Times New Roman" panose="02020603050405020304" pitchFamily="18" charset="0"/>
              </a:rPr>
              <a:t> </a:t>
            </a:r>
            <a:r>
              <a:rPr lang="en-US" altLang="en-US" sz="2000" dirty="0">
                <a:cs typeface="Times New Roman" panose="02020603050405020304" pitchFamily="18" charset="0"/>
              </a:rPr>
              <a:t>(</a:t>
            </a:r>
            <a:r>
              <a:rPr lang="en-US" altLang="en-US" sz="2000" b="1" dirty="0">
                <a:cs typeface="Times New Roman" panose="02020603050405020304" pitchFamily="18" charset="0"/>
              </a:rPr>
              <a:t>household</a:t>
            </a:r>
            <a:r>
              <a:rPr lang="en-US" altLang="en-US" sz="2000" dirty="0">
                <a:cs typeface="Times New Roman" panose="02020603050405020304" pitchFamily="18" charset="0"/>
              </a:rPr>
              <a:t> members, members of </a:t>
            </a:r>
            <a:r>
              <a:rPr lang="en-US" altLang="en-US" sz="2000" b="1" dirty="0">
                <a:cs typeface="Times New Roman" panose="02020603050405020304" pitchFamily="18" charset="0"/>
              </a:rPr>
              <a:t>economy,</a:t>
            </a:r>
            <a:r>
              <a:rPr lang="en-US" altLang="en-US" sz="2000" dirty="0">
                <a:cs typeface="Times New Roman" panose="02020603050405020304" pitchFamily="18" charset="0"/>
              </a:rPr>
              <a:t> etc.), labor and capital incomes get added up while transfers and changes in value of existing assets get annulled. </a:t>
            </a:r>
          </a:p>
          <a:p>
            <a:pPr eaLnBrk="1" hangingPunct="1">
              <a:lnSpc>
                <a:spcPct val="90000"/>
              </a:lnSpc>
              <a:buFontTx/>
              <a:buNone/>
            </a:pPr>
            <a:r>
              <a:rPr lang="en-US" altLang="en-US" sz="2000" dirty="0">
                <a:cs typeface="Times New Roman" panose="02020603050405020304" pitchFamily="18" charset="0"/>
              </a:rPr>
              <a:t>That is why these items are not included in Value added, GDI, GNI, &amp; GNDI. </a:t>
            </a:r>
          </a:p>
          <a:p>
            <a:pPr eaLnBrk="1" hangingPunct="1">
              <a:lnSpc>
                <a:spcPct val="90000"/>
              </a:lnSpc>
              <a:buFontTx/>
              <a:buNone/>
            </a:pPr>
            <a:r>
              <a:rPr lang="en-US" altLang="en-US" sz="2000" dirty="0">
                <a:cs typeface="Times New Roman" panose="02020603050405020304" pitchFamily="18" charset="0"/>
              </a:rPr>
              <a:t>These items are included in income for revenue reasons and create incentive to shift income from  high to low tax rates (e.g. gift)</a:t>
            </a:r>
          </a:p>
          <a:p>
            <a:pPr eaLnBrk="1" hangingPunct="1">
              <a:lnSpc>
                <a:spcPct val="90000"/>
              </a:lnSpc>
              <a:buFontTx/>
              <a:buNone/>
            </a:pPr>
            <a:endParaRPr lang="en-US" altLang="en-US" sz="2000" i="1" dirty="0">
              <a:cs typeface="Times New Roman" panose="02020603050405020304" pitchFamily="18" charset="0"/>
            </a:endParaRPr>
          </a:p>
          <a:p>
            <a:pPr eaLnBrk="1" hangingPunct="1">
              <a:lnSpc>
                <a:spcPct val="90000"/>
              </a:lnSpc>
            </a:pPr>
            <a:endParaRPr lang="en-US" altLang="en-US" sz="2000" i="1" dirty="0"/>
          </a:p>
        </p:txBody>
      </p:sp>
      <p:sp>
        <p:nvSpPr>
          <p:cNvPr id="2" name="Slide Number Placeholder 1"/>
          <p:cNvSpPr>
            <a:spLocks noGrp="1"/>
          </p:cNvSpPr>
          <p:nvPr>
            <p:ph type="sldNum" sz="quarter" idx="12"/>
          </p:nvPr>
        </p:nvSpPr>
        <p:spPr/>
        <p:txBody>
          <a:bodyPr/>
          <a:lstStyle/>
          <a:p>
            <a:fld id="{A37DA64D-F6F1-4F12-84DB-7964858021E5}" type="slidenum">
              <a:rPr lang="en-US" smtClean="0"/>
              <a:t>4</a:t>
            </a:fld>
            <a:endParaRPr lang="en-US"/>
          </a:p>
        </p:txBody>
      </p:sp>
    </p:spTree>
    <p:extLst>
      <p:ext uri="{BB962C8B-B14F-4D97-AF65-F5344CB8AC3E}">
        <p14:creationId xmlns:p14="http://schemas.microsoft.com/office/powerpoint/2010/main" val="1724321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fontScale="90000"/>
          </a:bodyPr>
          <a:lstStyle/>
          <a:p>
            <a:r>
              <a:rPr lang="en-US" dirty="0"/>
              <a:t>Definition of Income </a:t>
            </a:r>
            <a:br>
              <a:rPr lang="en-US" dirty="0"/>
            </a:br>
            <a:r>
              <a:rPr lang="en-US" dirty="0"/>
              <a:t>- US Internal Revenue Code (26 U.S. Code § 61)</a:t>
            </a:r>
          </a:p>
        </p:txBody>
      </p:sp>
      <p:sp>
        <p:nvSpPr>
          <p:cNvPr id="3" name="Content Placeholder 2"/>
          <p:cNvSpPr>
            <a:spLocks noGrp="1"/>
          </p:cNvSpPr>
          <p:nvPr>
            <p:ph idx="1"/>
          </p:nvPr>
        </p:nvSpPr>
        <p:spPr>
          <a:xfrm>
            <a:off x="838200" y="1452282"/>
            <a:ext cx="10515600" cy="5042647"/>
          </a:xfrm>
        </p:spPr>
        <p:txBody>
          <a:bodyPr>
            <a:normAutofit fontScale="47500" lnSpcReduction="20000"/>
          </a:bodyPr>
          <a:lstStyle/>
          <a:p>
            <a:pPr marL="0" indent="0">
              <a:buNone/>
            </a:pPr>
            <a:r>
              <a:rPr lang="en-US" dirty="0"/>
              <a:t>(a) General definition: Except as otherwise provided in this subtitle, gross income means all income from whatever source derived, including (but not limited to) the following items: </a:t>
            </a:r>
          </a:p>
          <a:p>
            <a:r>
              <a:rPr lang="en-US" dirty="0"/>
              <a:t>(1) Compensation for services, including fees, commissions, fringe benefits, and similar items;</a:t>
            </a:r>
          </a:p>
          <a:p>
            <a:r>
              <a:rPr lang="en-US" dirty="0"/>
              <a:t>(2) Gross income derived from business;</a:t>
            </a:r>
          </a:p>
          <a:p>
            <a:r>
              <a:rPr lang="en-US" dirty="0"/>
              <a:t>(3) Gains derived from dealings in property;</a:t>
            </a:r>
          </a:p>
          <a:p>
            <a:r>
              <a:rPr lang="en-US" dirty="0"/>
              <a:t>(4) Interest;</a:t>
            </a:r>
          </a:p>
          <a:p>
            <a:r>
              <a:rPr lang="en-US" dirty="0"/>
              <a:t>(5) Rents;</a:t>
            </a:r>
          </a:p>
          <a:p>
            <a:r>
              <a:rPr lang="en-US" dirty="0"/>
              <a:t>(6) Royalties;</a:t>
            </a:r>
          </a:p>
          <a:p>
            <a:r>
              <a:rPr lang="en-US" dirty="0"/>
              <a:t>(7) Dividends;</a:t>
            </a:r>
          </a:p>
          <a:p>
            <a:r>
              <a:rPr lang="en-US" dirty="0"/>
              <a:t>(8) Alimony and separate maintenance payments;</a:t>
            </a:r>
          </a:p>
          <a:p>
            <a:r>
              <a:rPr lang="en-US" dirty="0"/>
              <a:t>(9) Annuities;</a:t>
            </a:r>
          </a:p>
          <a:p>
            <a:r>
              <a:rPr lang="en-US" dirty="0"/>
              <a:t>(10) Income from life insurance and endowment contracts;</a:t>
            </a:r>
          </a:p>
          <a:p>
            <a:r>
              <a:rPr lang="en-US" dirty="0"/>
              <a:t>(11) Pensions;</a:t>
            </a:r>
          </a:p>
          <a:p>
            <a:r>
              <a:rPr lang="en-US" dirty="0"/>
              <a:t>(12) Income from discharge of indebtedness;</a:t>
            </a:r>
          </a:p>
          <a:p>
            <a:r>
              <a:rPr lang="en-US" dirty="0"/>
              <a:t>(13) Distributive share of partnership gross income;</a:t>
            </a:r>
          </a:p>
          <a:p>
            <a:r>
              <a:rPr lang="en-US" dirty="0"/>
              <a:t>(14) Income in respect of a decedent; and</a:t>
            </a:r>
          </a:p>
          <a:p>
            <a:r>
              <a:rPr lang="en-US" dirty="0"/>
              <a:t>(15) Income from an interest in an estate or trust.</a:t>
            </a:r>
          </a:p>
          <a:p>
            <a:pPr marL="0" indent="0">
              <a:buNone/>
            </a:pPr>
            <a:r>
              <a:rPr lang="en-US" dirty="0"/>
              <a:t>(b) Cross references For items specifically included in gross income, see part II (sec. 71 and following). For items specifically excluded from gross income, see part III (sec. 101 and following).</a:t>
            </a:r>
          </a:p>
        </p:txBody>
      </p:sp>
      <p:sp>
        <p:nvSpPr>
          <p:cNvPr id="4" name="Slide Number Placeholder 3"/>
          <p:cNvSpPr>
            <a:spLocks noGrp="1"/>
          </p:cNvSpPr>
          <p:nvPr>
            <p:ph type="sldNum" sz="quarter" idx="12"/>
          </p:nvPr>
        </p:nvSpPr>
        <p:spPr/>
        <p:txBody>
          <a:bodyPr/>
          <a:lstStyle/>
          <a:p>
            <a:fld id="{A37DA64D-F6F1-4F12-84DB-7964858021E5}" type="slidenum">
              <a:rPr lang="en-US" smtClean="0"/>
              <a:t>5</a:t>
            </a:fld>
            <a:endParaRPr lang="en-US"/>
          </a:p>
        </p:txBody>
      </p:sp>
    </p:spTree>
    <p:extLst>
      <p:ext uri="{BB962C8B-B14F-4D97-AF65-F5344CB8AC3E}">
        <p14:creationId xmlns:p14="http://schemas.microsoft.com/office/powerpoint/2010/main" val="79315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981200" y="76200"/>
            <a:ext cx="8229600" cy="685800"/>
          </a:xfrm>
        </p:spPr>
        <p:txBody>
          <a:bodyPr>
            <a:normAutofit fontScale="90000"/>
          </a:bodyPr>
          <a:lstStyle/>
          <a:p>
            <a:r>
              <a:rPr lang="en-US" altLang="en-US" b="1"/>
              <a:t>Residence vs. Source Principles</a:t>
            </a:r>
          </a:p>
        </p:txBody>
      </p:sp>
      <p:sp>
        <p:nvSpPr>
          <p:cNvPr id="17411" name="Rectangle 3"/>
          <p:cNvSpPr>
            <a:spLocks noGrp="1" noChangeArrowheads="1"/>
          </p:cNvSpPr>
          <p:nvPr>
            <p:ph idx="1"/>
          </p:nvPr>
        </p:nvSpPr>
        <p:spPr>
          <a:xfrm>
            <a:off x="904672" y="1332689"/>
            <a:ext cx="9306128" cy="4793475"/>
          </a:xfrm>
        </p:spPr>
        <p:txBody>
          <a:bodyPr>
            <a:normAutofit fontScale="85000" lnSpcReduction="20000"/>
          </a:bodyPr>
          <a:lstStyle/>
          <a:p>
            <a:pPr>
              <a:lnSpc>
                <a:spcPct val="110000"/>
              </a:lnSpc>
              <a:spcBef>
                <a:spcPts val="0"/>
              </a:spcBef>
            </a:pPr>
            <a:r>
              <a:rPr lang="en-US" altLang="en-US" sz="2200" dirty="0">
                <a:latin typeface="Calibri (Body)"/>
              </a:rPr>
              <a:t>Individuals or legal entities are taxable in the country or jurisdiction in which they establish their residence or domicile regardless of the source of income; taxes residents’ world wide income (approximates ability-to-pay principle). </a:t>
            </a:r>
          </a:p>
          <a:p>
            <a:pPr>
              <a:lnSpc>
                <a:spcPct val="110000"/>
              </a:lnSpc>
              <a:spcBef>
                <a:spcPts val="0"/>
              </a:spcBef>
            </a:pPr>
            <a:r>
              <a:rPr lang="en-US" altLang="en-US" sz="2200" b="1" dirty="0">
                <a:latin typeface="Calibri (Body)"/>
              </a:rPr>
              <a:t>Resident individuals</a:t>
            </a:r>
            <a:r>
              <a:rPr lang="en-US" altLang="en-US" sz="2200" dirty="0">
                <a:latin typeface="Calibri (Body)"/>
              </a:rPr>
              <a:t> in jurisdiction (typically more than 6 months in year in jurisdiction; or based on economic ties to jurisdiction) or </a:t>
            </a:r>
            <a:r>
              <a:rPr lang="en-US" altLang="en-US" sz="2200" b="1" dirty="0">
                <a:latin typeface="Calibri (Body)"/>
              </a:rPr>
              <a:t>citizens</a:t>
            </a:r>
            <a:r>
              <a:rPr lang="en-US" altLang="en-US" sz="2200" dirty="0">
                <a:latin typeface="Calibri (Body)"/>
              </a:rPr>
              <a:t>; </a:t>
            </a:r>
            <a:r>
              <a:rPr lang="en-US" altLang="en-US" sz="2200" b="1" dirty="0">
                <a:latin typeface="Calibri (Body)"/>
              </a:rPr>
              <a:t>Resident legal entities/ persons</a:t>
            </a:r>
            <a:r>
              <a:rPr lang="en-US" altLang="en-US" sz="2200" dirty="0">
                <a:latin typeface="Calibri (Body)"/>
              </a:rPr>
              <a:t> (all corporations, companies, associations, trusts, mutual funds, partnerships, etc. legally established in the jurisdiction), [Permanent Establishment in the case of legal persons]</a:t>
            </a:r>
          </a:p>
          <a:p>
            <a:pPr>
              <a:lnSpc>
                <a:spcPct val="110000"/>
              </a:lnSpc>
              <a:spcBef>
                <a:spcPts val="0"/>
              </a:spcBef>
            </a:pPr>
            <a:r>
              <a:rPr lang="en-US" altLang="en-US" sz="2200" b="1" dirty="0">
                <a:latin typeface="Calibri (Body)"/>
              </a:rPr>
              <a:t>Citizenship-based taxation</a:t>
            </a:r>
            <a:r>
              <a:rPr lang="en-US" altLang="en-US" sz="2200" dirty="0">
                <a:latin typeface="Calibri (Body)"/>
              </a:rPr>
              <a:t> In some countries (USA), residence is defined in terms of citizenship rather than the physical residence for natural persons (</a:t>
            </a:r>
            <a:r>
              <a:rPr lang="en-US" altLang="en-US" sz="2200" i="1" dirty="0">
                <a:latin typeface="Calibri (Body)"/>
              </a:rPr>
              <a:t>citizens taxed irrespective of residence</a:t>
            </a:r>
            <a:r>
              <a:rPr lang="en-US" altLang="en-US" sz="2200" dirty="0">
                <a:latin typeface="Calibri (Body)"/>
              </a:rPr>
              <a:t>) while the legal person is taxed on the basis of its registration or incorporation rather than where it carries out its activities. </a:t>
            </a:r>
          </a:p>
          <a:p>
            <a:pPr>
              <a:lnSpc>
                <a:spcPct val="110000"/>
              </a:lnSpc>
              <a:spcBef>
                <a:spcPts val="0"/>
              </a:spcBef>
            </a:pPr>
            <a:r>
              <a:rPr lang="en-US" altLang="en-US" sz="2200" dirty="0">
                <a:latin typeface="Calibri (Body)"/>
              </a:rPr>
              <a:t>The source based or territorial principle recognizes the prior or sole claim of the source country i.e. the country in which the income arises to the natural or legal persons, to tax such income without reference to physical presence or legal residence; taxes income produced by all domestic factors (approximates benefit principle). </a:t>
            </a:r>
          </a:p>
          <a:p>
            <a:pPr>
              <a:lnSpc>
                <a:spcPct val="110000"/>
              </a:lnSpc>
              <a:spcBef>
                <a:spcPts val="0"/>
              </a:spcBef>
            </a:pPr>
            <a:r>
              <a:rPr lang="en-US" altLang="en-US" sz="2200" dirty="0">
                <a:latin typeface="Calibri (Body)"/>
              </a:rPr>
              <a:t>Non-Residents are usually taxed on their domestic source income through withholding of payments made to them by Residents</a:t>
            </a:r>
          </a:p>
          <a:p>
            <a:pPr>
              <a:lnSpc>
                <a:spcPct val="80000"/>
              </a:lnSpc>
            </a:pPr>
            <a:endParaRPr lang="en-US" altLang="en-US" sz="2400" dirty="0">
              <a:latin typeface="Calibri (Body)"/>
            </a:endParaRPr>
          </a:p>
        </p:txBody>
      </p:sp>
      <p:sp>
        <p:nvSpPr>
          <p:cNvPr id="2" name="Slide Number Placeholder 1"/>
          <p:cNvSpPr>
            <a:spLocks noGrp="1"/>
          </p:cNvSpPr>
          <p:nvPr>
            <p:ph type="sldNum" sz="quarter" idx="12"/>
          </p:nvPr>
        </p:nvSpPr>
        <p:spPr/>
        <p:txBody>
          <a:bodyPr/>
          <a:lstStyle/>
          <a:p>
            <a:fld id="{A37DA64D-F6F1-4F12-84DB-7964858021E5}" type="slidenum">
              <a:rPr lang="en-US" smtClean="0"/>
              <a:t>6</a:t>
            </a:fld>
            <a:endParaRPr lang="en-US"/>
          </a:p>
        </p:txBody>
      </p:sp>
    </p:spTree>
    <p:extLst>
      <p:ext uri="{BB962C8B-B14F-4D97-AF65-F5344CB8AC3E}">
        <p14:creationId xmlns:p14="http://schemas.microsoft.com/office/powerpoint/2010/main" val="3617115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Practical Example</a:t>
            </a:r>
            <a:br>
              <a:rPr lang="en-US" dirty="0"/>
            </a:br>
            <a:r>
              <a:rPr lang="en-US" dirty="0"/>
              <a:t>- Uganda Income Tax Act</a:t>
            </a:r>
          </a:p>
        </p:txBody>
      </p:sp>
      <p:sp>
        <p:nvSpPr>
          <p:cNvPr id="3" name="Content Placeholder 2"/>
          <p:cNvSpPr>
            <a:spLocks noGrp="1"/>
          </p:cNvSpPr>
          <p:nvPr>
            <p:ph idx="1"/>
          </p:nvPr>
        </p:nvSpPr>
        <p:spPr/>
        <p:txBody>
          <a:bodyPr/>
          <a:lstStyle/>
          <a:p>
            <a:r>
              <a:rPr lang="en-US" dirty="0"/>
              <a:t>Individual Income Tax</a:t>
            </a:r>
          </a:p>
          <a:p>
            <a:pPr lvl="1"/>
            <a:r>
              <a:rPr lang="en-US" dirty="0"/>
              <a:t>Section 4 (1) and (2) (Page 20 of the document)</a:t>
            </a:r>
          </a:p>
          <a:p>
            <a:pPr lvl="1"/>
            <a:r>
              <a:rPr lang="en-US" dirty="0"/>
              <a:t>Section 6(1)</a:t>
            </a:r>
          </a:p>
          <a:p>
            <a:pPr lvl="1"/>
            <a:r>
              <a:rPr lang="en-US" dirty="0"/>
              <a:t>Third Schedule (Page 129, 130)</a:t>
            </a:r>
          </a:p>
          <a:p>
            <a:pPr lvl="1"/>
            <a:endParaRPr lang="en-US" dirty="0"/>
          </a:p>
          <a:p>
            <a:r>
              <a:rPr lang="en-US" dirty="0"/>
              <a:t>Residence</a:t>
            </a:r>
          </a:p>
          <a:p>
            <a:pPr lvl="1"/>
            <a:r>
              <a:rPr lang="en-US" dirty="0"/>
              <a:t>Section 9 (Page 23)</a:t>
            </a:r>
          </a:p>
          <a:p>
            <a:pPr lvl="1"/>
            <a:endParaRPr lang="en-US" dirty="0"/>
          </a:p>
          <a:p>
            <a:r>
              <a:rPr lang="en-US" dirty="0"/>
              <a:t>Income</a:t>
            </a:r>
          </a:p>
          <a:p>
            <a:pPr lvl="1"/>
            <a:r>
              <a:rPr lang="en-US" dirty="0"/>
              <a:t>Section 17 (Page 26)</a:t>
            </a:r>
          </a:p>
        </p:txBody>
      </p:sp>
      <p:sp>
        <p:nvSpPr>
          <p:cNvPr id="4" name="Slide Number Placeholder 3"/>
          <p:cNvSpPr>
            <a:spLocks noGrp="1"/>
          </p:cNvSpPr>
          <p:nvPr>
            <p:ph type="sldNum" sz="quarter" idx="12"/>
          </p:nvPr>
        </p:nvSpPr>
        <p:spPr/>
        <p:txBody>
          <a:bodyPr/>
          <a:lstStyle/>
          <a:p>
            <a:fld id="{A37DA64D-F6F1-4F12-84DB-7964858021E5}" type="slidenum">
              <a:rPr lang="en-US" smtClean="0"/>
              <a:t>7</a:t>
            </a:fld>
            <a:endParaRPr lang="en-US"/>
          </a:p>
        </p:txBody>
      </p:sp>
    </p:spTree>
    <p:extLst>
      <p:ext uri="{BB962C8B-B14F-4D97-AF65-F5344CB8AC3E}">
        <p14:creationId xmlns:p14="http://schemas.microsoft.com/office/powerpoint/2010/main" val="1120036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Exempt Incomes</a:t>
            </a:r>
          </a:p>
        </p:txBody>
      </p:sp>
      <p:sp>
        <p:nvSpPr>
          <p:cNvPr id="3" name="Content Placeholder 2"/>
          <p:cNvSpPr>
            <a:spLocks noGrp="1"/>
          </p:cNvSpPr>
          <p:nvPr>
            <p:ph idx="1"/>
          </p:nvPr>
        </p:nvSpPr>
        <p:spPr/>
        <p:txBody>
          <a:bodyPr/>
          <a:lstStyle/>
          <a:p>
            <a:r>
              <a:rPr lang="en-US" dirty="0"/>
              <a:t>Do not form part of Gross Income</a:t>
            </a:r>
          </a:p>
          <a:p>
            <a:r>
              <a:rPr lang="en-US" dirty="0"/>
              <a:t>Certain amounts may be exempt for </a:t>
            </a:r>
          </a:p>
          <a:p>
            <a:pPr lvl="1"/>
            <a:r>
              <a:rPr lang="en-US" dirty="0"/>
              <a:t>Social reasons</a:t>
            </a:r>
          </a:p>
          <a:p>
            <a:pPr lvl="1"/>
            <a:r>
              <a:rPr lang="en-US" dirty="0"/>
              <a:t>International Conventions</a:t>
            </a:r>
          </a:p>
          <a:p>
            <a:pPr lvl="1"/>
            <a:r>
              <a:rPr lang="en-US" dirty="0"/>
              <a:t>Structural reasons (double taxation)</a:t>
            </a:r>
          </a:p>
          <a:p>
            <a:pPr lvl="1"/>
            <a:r>
              <a:rPr lang="en-US" dirty="0"/>
              <a:t>Encouraging certain activity (</a:t>
            </a:r>
            <a:r>
              <a:rPr lang="en-US" dirty="0" err="1"/>
              <a:t>eg</a:t>
            </a:r>
            <a:r>
              <a:rPr lang="en-US" dirty="0"/>
              <a:t>. savings)</a:t>
            </a:r>
          </a:p>
          <a:p>
            <a:r>
              <a:rPr lang="en-US" dirty="0"/>
              <a:t>Example - Uganda Income Tax Act – See Section 21 (Page 31)</a:t>
            </a:r>
          </a:p>
          <a:p>
            <a:endParaRPr lang="en-US" dirty="0"/>
          </a:p>
        </p:txBody>
      </p:sp>
      <p:sp>
        <p:nvSpPr>
          <p:cNvPr id="4" name="Slide Number Placeholder 3"/>
          <p:cNvSpPr>
            <a:spLocks noGrp="1"/>
          </p:cNvSpPr>
          <p:nvPr>
            <p:ph type="sldNum" sz="quarter" idx="12"/>
          </p:nvPr>
        </p:nvSpPr>
        <p:spPr/>
        <p:txBody>
          <a:bodyPr/>
          <a:lstStyle/>
          <a:p>
            <a:fld id="{A37DA64D-F6F1-4F12-84DB-7964858021E5}" type="slidenum">
              <a:rPr lang="en-US" smtClean="0"/>
              <a:t>8</a:t>
            </a:fld>
            <a:endParaRPr lang="en-US"/>
          </a:p>
        </p:txBody>
      </p:sp>
    </p:spTree>
    <p:extLst>
      <p:ext uri="{BB962C8B-B14F-4D97-AF65-F5344CB8AC3E}">
        <p14:creationId xmlns:p14="http://schemas.microsoft.com/office/powerpoint/2010/main" val="2190715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981200" y="274638"/>
            <a:ext cx="8229600" cy="792162"/>
          </a:xfrm>
        </p:spPr>
        <p:txBody>
          <a:bodyPr/>
          <a:lstStyle/>
          <a:p>
            <a:pPr eaLnBrk="1" hangingPunct="1"/>
            <a:r>
              <a:rPr lang="en-US" altLang="en-US" sz="3200" b="1"/>
              <a:t>Typical Structure of Personal Income Tax</a:t>
            </a:r>
          </a:p>
        </p:txBody>
      </p:sp>
      <p:sp>
        <p:nvSpPr>
          <p:cNvPr id="22531" name="Rectangle 3"/>
          <p:cNvSpPr>
            <a:spLocks noGrp="1" noChangeArrowheads="1"/>
          </p:cNvSpPr>
          <p:nvPr>
            <p:ph idx="1"/>
          </p:nvPr>
        </p:nvSpPr>
        <p:spPr>
          <a:xfrm>
            <a:off x="1267097" y="1188720"/>
            <a:ext cx="9172303" cy="5288280"/>
          </a:xfrm>
        </p:spPr>
        <p:txBody>
          <a:bodyPr>
            <a:noAutofit/>
          </a:bodyPr>
          <a:lstStyle/>
          <a:p>
            <a:pPr lvl="1" eaLnBrk="1" hangingPunct="1">
              <a:lnSpc>
                <a:spcPct val="80000"/>
              </a:lnSpc>
              <a:buFontTx/>
              <a:buNone/>
            </a:pPr>
            <a:r>
              <a:rPr lang="en-US" altLang="en-US" sz="1000" dirty="0"/>
              <a:t>Income (by accounting standard or cash basis)</a:t>
            </a:r>
          </a:p>
          <a:p>
            <a:pPr eaLnBrk="1" hangingPunct="1">
              <a:lnSpc>
                <a:spcPct val="80000"/>
              </a:lnSpc>
              <a:buFontTx/>
              <a:buNone/>
            </a:pPr>
            <a:r>
              <a:rPr lang="en-US" altLang="en-US" sz="1000" dirty="0"/>
              <a:t>Minus</a:t>
            </a:r>
          </a:p>
          <a:p>
            <a:pPr eaLnBrk="1" hangingPunct="1">
              <a:lnSpc>
                <a:spcPct val="80000"/>
              </a:lnSpc>
              <a:buFontTx/>
              <a:buNone/>
            </a:pPr>
            <a:r>
              <a:rPr lang="en-US" altLang="en-US" sz="1000" dirty="0"/>
              <a:t>   	 Exempt income (</a:t>
            </a:r>
            <a:r>
              <a:rPr lang="en-US" altLang="en-US" sz="1000" i="1" dirty="0"/>
              <a:t>typically not reported and hence a problem for tax expenditure accounting</a:t>
            </a:r>
            <a:r>
              <a:rPr lang="en-US" altLang="en-US" sz="1000" dirty="0"/>
              <a:t>)</a:t>
            </a:r>
          </a:p>
          <a:p>
            <a:pPr eaLnBrk="1" hangingPunct="1">
              <a:lnSpc>
                <a:spcPct val="80000"/>
              </a:lnSpc>
              <a:buFontTx/>
              <a:buNone/>
            </a:pPr>
            <a:r>
              <a:rPr lang="en-US" altLang="en-US" sz="1000" dirty="0"/>
              <a:t>Equals</a:t>
            </a:r>
          </a:p>
          <a:p>
            <a:pPr eaLnBrk="1" hangingPunct="1">
              <a:lnSpc>
                <a:spcPct val="80000"/>
              </a:lnSpc>
              <a:buFontTx/>
              <a:buNone/>
            </a:pPr>
            <a:r>
              <a:rPr lang="en-US" altLang="en-US" sz="1000" dirty="0"/>
              <a:t>	</a:t>
            </a:r>
            <a:r>
              <a:rPr lang="en-US" altLang="en-US" sz="1000" b="1" dirty="0"/>
              <a:t>Taxable income</a:t>
            </a:r>
          </a:p>
          <a:p>
            <a:pPr eaLnBrk="1" hangingPunct="1">
              <a:lnSpc>
                <a:spcPct val="80000"/>
              </a:lnSpc>
              <a:buFontTx/>
              <a:buNone/>
            </a:pPr>
            <a:r>
              <a:rPr lang="en-US" altLang="en-US" sz="1000" dirty="0"/>
              <a:t>Minus </a:t>
            </a:r>
          </a:p>
          <a:p>
            <a:pPr eaLnBrk="1" hangingPunct="1">
              <a:lnSpc>
                <a:spcPct val="80000"/>
              </a:lnSpc>
              <a:buFontTx/>
              <a:buNone/>
            </a:pPr>
            <a:r>
              <a:rPr lang="en-US" altLang="en-US" sz="1000" dirty="0"/>
              <a:t>	 Special deductions</a:t>
            </a:r>
          </a:p>
          <a:p>
            <a:pPr eaLnBrk="1" hangingPunct="1">
              <a:lnSpc>
                <a:spcPct val="80000"/>
              </a:lnSpc>
              <a:buFontTx/>
              <a:buNone/>
            </a:pPr>
            <a:r>
              <a:rPr lang="en-US" altLang="en-US" sz="1000" dirty="0"/>
              <a:t>Minus </a:t>
            </a:r>
          </a:p>
          <a:p>
            <a:pPr eaLnBrk="1" hangingPunct="1">
              <a:lnSpc>
                <a:spcPct val="80000"/>
              </a:lnSpc>
              <a:buFontTx/>
              <a:buNone/>
            </a:pPr>
            <a:r>
              <a:rPr lang="en-US" altLang="en-US" sz="1000" dirty="0"/>
              <a:t>	 </a:t>
            </a:r>
            <a:r>
              <a:rPr lang="en-US" altLang="en-US" sz="1000" b="1" dirty="0"/>
              <a:t>Standard deduction</a:t>
            </a:r>
            <a:r>
              <a:rPr lang="en-US" altLang="en-US" sz="1000" dirty="0"/>
              <a:t> </a:t>
            </a:r>
          </a:p>
          <a:p>
            <a:pPr eaLnBrk="1" hangingPunct="1">
              <a:lnSpc>
                <a:spcPct val="80000"/>
              </a:lnSpc>
              <a:buFontTx/>
              <a:buNone/>
            </a:pPr>
            <a:r>
              <a:rPr lang="en-US" altLang="en-US" sz="1000" dirty="0"/>
              <a:t>Equals </a:t>
            </a:r>
          </a:p>
          <a:p>
            <a:pPr eaLnBrk="1" hangingPunct="1">
              <a:lnSpc>
                <a:spcPct val="80000"/>
              </a:lnSpc>
              <a:buFontTx/>
              <a:buNone/>
            </a:pPr>
            <a:r>
              <a:rPr lang="en-US" altLang="en-US" sz="1000" dirty="0"/>
              <a:t>	 “Tax Table” Income </a:t>
            </a:r>
          </a:p>
          <a:p>
            <a:pPr eaLnBrk="1" hangingPunct="1">
              <a:lnSpc>
                <a:spcPct val="80000"/>
              </a:lnSpc>
              <a:buFontTx/>
              <a:buNone/>
            </a:pPr>
            <a:r>
              <a:rPr lang="en-US" altLang="en-US" sz="1000" dirty="0"/>
              <a:t>Apply Marginal Tax Rate Schedule</a:t>
            </a:r>
          </a:p>
          <a:p>
            <a:pPr eaLnBrk="1" hangingPunct="1">
              <a:lnSpc>
                <a:spcPct val="80000"/>
              </a:lnSpc>
              <a:buFontTx/>
              <a:buNone/>
            </a:pPr>
            <a:r>
              <a:rPr lang="en-US" altLang="en-US" sz="1000" dirty="0"/>
              <a:t>	</a:t>
            </a:r>
            <a:r>
              <a:rPr lang="en-US" altLang="en-US" sz="1000" b="1" dirty="0"/>
              <a:t>Tax from MTR schedule</a:t>
            </a:r>
          </a:p>
          <a:p>
            <a:pPr eaLnBrk="1" hangingPunct="1">
              <a:lnSpc>
                <a:spcPct val="80000"/>
              </a:lnSpc>
              <a:buFontTx/>
              <a:buNone/>
            </a:pPr>
            <a:r>
              <a:rPr lang="en-US" altLang="en-US" sz="1000" dirty="0"/>
              <a:t>Minus </a:t>
            </a:r>
          </a:p>
          <a:p>
            <a:pPr eaLnBrk="1" hangingPunct="1">
              <a:lnSpc>
                <a:spcPct val="80000"/>
              </a:lnSpc>
              <a:buFontTx/>
              <a:buNone/>
            </a:pPr>
            <a:r>
              <a:rPr lang="en-US" altLang="en-US" sz="1000" dirty="0"/>
              <a:t>	</a:t>
            </a:r>
            <a:r>
              <a:rPr lang="en-US" altLang="en-US" sz="1000" b="1" dirty="0"/>
              <a:t>Tax Credits</a:t>
            </a:r>
          </a:p>
          <a:p>
            <a:pPr eaLnBrk="1" hangingPunct="1">
              <a:lnSpc>
                <a:spcPct val="80000"/>
              </a:lnSpc>
              <a:buFontTx/>
              <a:buNone/>
            </a:pPr>
            <a:r>
              <a:rPr lang="en-US" altLang="en-US" sz="1000" dirty="0"/>
              <a:t>Equals</a:t>
            </a:r>
          </a:p>
          <a:p>
            <a:pPr eaLnBrk="1" hangingPunct="1">
              <a:lnSpc>
                <a:spcPct val="80000"/>
              </a:lnSpc>
              <a:buFontTx/>
              <a:buNone/>
            </a:pPr>
            <a:r>
              <a:rPr lang="en-US" altLang="en-US" sz="1000" dirty="0"/>
              <a:t>	Tax payable/refundable</a:t>
            </a:r>
          </a:p>
          <a:p>
            <a:pPr eaLnBrk="1" hangingPunct="1">
              <a:lnSpc>
                <a:spcPct val="80000"/>
              </a:lnSpc>
              <a:buFontTx/>
              <a:buNone/>
            </a:pPr>
            <a:r>
              <a:rPr lang="en-US" altLang="en-US" sz="1000" dirty="0"/>
              <a:t>Minus</a:t>
            </a:r>
          </a:p>
          <a:p>
            <a:pPr eaLnBrk="1" hangingPunct="1">
              <a:lnSpc>
                <a:spcPct val="80000"/>
              </a:lnSpc>
              <a:buFontTx/>
              <a:buNone/>
            </a:pPr>
            <a:r>
              <a:rPr lang="en-US" altLang="en-US" sz="1000" dirty="0"/>
              <a:t>	Withholding, advance and provisional taxes paid</a:t>
            </a:r>
          </a:p>
          <a:p>
            <a:pPr eaLnBrk="1" hangingPunct="1">
              <a:lnSpc>
                <a:spcPct val="80000"/>
              </a:lnSpc>
              <a:buFontTx/>
              <a:buNone/>
            </a:pPr>
            <a:r>
              <a:rPr lang="en-US" altLang="en-US" sz="1000" dirty="0"/>
              <a:t>Equals</a:t>
            </a:r>
          </a:p>
          <a:p>
            <a:pPr eaLnBrk="1" hangingPunct="1">
              <a:lnSpc>
                <a:spcPct val="80000"/>
              </a:lnSpc>
              <a:buFontTx/>
              <a:buNone/>
            </a:pPr>
            <a:r>
              <a:rPr lang="en-US" altLang="en-US" sz="1000" dirty="0"/>
              <a:t>	Tax balance payable/refundable</a:t>
            </a:r>
          </a:p>
          <a:p>
            <a:pPr eaLnBrk="1" hangingPunct="1">
              <a:lnSpc>
                <a:spcPct val="80000"/>
              </a:lnSpc>
              <a:buFontTx/>
              <a:buNone/>
            </a:pPr>
            <a:endParaRPr lang="en-US" altLang="en-US" sz="1000" dirty="0"/>
          </a:p>
          <a:p>
            <a:pPr eaLnBrk="1" hangingPunct="1">
              <a:lnSpc>
                <a:spcPct val="80000"/>
              </a:lnSpc>
              <a:buFontTx/>
              <a:buNone/>
            </a:pPr>
            <a:r>
              <a:rPr lang="en-US" altLang="en-US" sz="1000" dirty="0"/>
              <a:t>	</a:t>
            </a:r>
          </a:p>
        </p:txBody>
      </p:sp>
      <p:sp>
        <p:nvSpPr>
          <p:cNvPr id="2" name="Slide Number Placeholder 1"/>
          <p:cNvSpPr>
            <a:spLocks noGrp="1"/>
          </p:cNvSpPr>
          <p:nvPr>
            <p:ph type="sldNum" sz="quarter" idx="12"/>
          </p:nvPr>
        </p:nvSpPr>
        <p:spPr/>
        <p:txBody>
          <a:bodyPr/>
          <a:lstStyle/>
          <a:p>
            <a:fld id="{A37DA64D-F6F1-4F12-84DB-7964858021E5}" type="slidenum">
              <a:rPr lang="en-US" smtClean="0"/>
              <a:t>9</a:t>
            </a:fld>
            <a:endParaRPr lang="en-US"/>
          </a:p>
        </p:txBody>
      </p:sp>
    </p:spTree>
    <p:extLst>
      <p:ext uri="{BB962C8B-B14F-4D97-AF65-F5344CB8AC3E}">
        <p14:creationId xmlns:p14="http://schemas.microsoft.com/office/powerpoint/2010/main" val="4176212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1511</TotalTime>
  <Words>1710</Words>
  <Application>Microsoft Office PowerPoint</Application>
  <PresentationFormat>Widescreen</PresentationFormat>
  <Paragraphs>211</Paragraphs>
  <Slides>19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(Body)</vt:lpstr>
      <vt:lpstr>Calibri Light</vt:lpstr>
      <vt:lpstr>Courier New</vt:lpstr>
      <vt:lpstr>Times New Roman</vt:lpstr>
      <vt:lpstr>Office Theme</vt:lpstr>
      <vt:lpstr>Personal Income Taxes    The World Bank</vt:lpstr>
      <vt:lpstr>Personal Income Tax</vt:lpstr>
      <vt:lpstr>Definition(s) of income (1)</vt:lpstr>
      <vt:lpstr>Definition(s) of income (2)</vt:lpstr>
      <vt:lpstr>Definition of Income  - US Internal Revenue Code (26 U.S. Code § 61)</vt:lpstr>
      <vt:lpstr>Residence vs. Source Principles</vt:lpstr>
      <vt:lpstr>Practical Example - Uganda Income Tax Act</vt:lpstr>
      <vt:lpstr>Exempt Incomes</vt:lpstr>
      <vt:lpstr>Typical Structure of Personal Income Tax</vt:lpstr>
      <vt:lpstr>US Tax Form 1040</vt:lpstr>
      <vt:lpstr>US Tax Form 1040</vt:lpstr>
      <vt:lpstr>Marginal Tax Rates – Example Uganda</vt:lpstr>
      <vt:lpstr>PowerPoint Presentation</vt:lpstr>
      <vt:lpstr>How many tax brackets?  Flat taxes?</vt:lpstr>
      <vt:lpstr>Distribution of Top Incomes</vt:lpstr>
      <vt:lpstr>Flat taxes</vt:lpstr>
      <vt:lpstr>Taxation/Non-taxation of Savings </vt:lpstr>
      <vt:lpstr>Taxation of Capital Gains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Sebastian S. James</dc:creator>
  <cp:lastModifiedBy>Sebastian S. James</cp:lastModifiedBy>
  <cp:revision>57</cp:revision>
  <cp:lastPrinted>2017-03-29T17:38:56Z</cp:lastPrinted>
  <dcterms:created xsi:type="dcterms:W3CDTF">2017-03-27T18:17:25Z</dcterms:created>
  <dcterms:modified xsi:type="dcterms:W3CDTF">2018-04-24T03:40:37Z</dcterms:modified>
</cp:coreProperties>
</file>