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75" r:id="rId3"/>
    <p:sldId id="257" r:id="rId4"/>
    <p:sldId id="258" r:id="rId5"/>
    <p:sldId id="291" r:id="rId6"/>
    <p:sldId id="283" r:id="rId7"/>
    <p:sldId id="284" r:id="rId8"/>
    <p:sldId id="293" r:id="rId9"/>
    <p:sldId id="286" r:id="rId10"/>
    <p:sldId id="287" r:id="rId11"/>
    <p:sldId id="265" r:id="rId12"/>
    <p:sldId id="276" r:id="rId13"/>
    <p:sldId id="294" r:id="rId14"/>
    <p:sldId id="277" r:id="rId15"/>
    <p:sldId id="278" r:id="rId16"/>
    <p:sldId id="279" r:id="rId17"/>
    <p:sldId id="266" r:id="rId18"/>
    <p:sldId id="267" r:id="rId19"/>
    <p:sldId id="295" r:id="rId20"/>
    <p:sldId id="268" r:id="rId21"/>
    <p:sldId id="280" r:id="rId22"/>
    <p:sldId id="282" r:id="rId23"/>
    <p:sldId id="289" r:id="rId24"/>
    <p:sldId id="271" r:id="rId25"/>
    <p:sldId id="272" r:id="rId26"/>
    <p:sldId id="27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94660"/>
  </p:normalViewPr>
  <p:slideViewPr>
    <p:cSldViewPr snapToGrid="0">
      <p:cViewPr varScale="1">
        <p:scale>
          <a:sx n="75" d="100"/>
          <a:sy n="75" d="100"/>
        </p:scale>
        <p:origin x="39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242066332617514"/>
          <c:y val="1.9050983353108265E-2"/>
          <c:w val="0.77205463541195285"/>
          <c:h val="0.92843757030371199"/>
        </c:manualLayout>
      </c:layout>
      <c:doughnutChart>
        <c:varyColors val="1"/>
        <c:ser>
          <c:idx val="0"/>
          <c:order val="0"/>
          <c:tx>
            <c:strRef>
              <c:f>Sheet1!$B$1</c:f>
              <c:strCache>
                <c:ptCount val="1"/>
                <c:pt idx="0">
                  <c:v>Sales</c:v>
                </c:pt>
              </c:strCache>
            </c:strRef>
          </c:tx>
          <c:dPt>
            <c:idx val="0"/>
            <c:bubble3D val="0"/>
            <c:spPr>
              <a:solidFill>
                <a:srgbClr val="006600"/>
              </a:solidFill>
            </c:spPr>
            <c:extLst>
              <c:ext xmlns:c16="http://schemas.microsoft.com/office/drawing/2014/chart" uri="{C3380CC4-5D6E-409C-BE32-E72D297353CC}">
                <c16:uniqueId val="{00000001-8CC0-42DD-ADB1-E4F02AB14773}"/>
              </c:ext>
            </c:extLst>
          </c:dPt>
          <c:dPt>
            <c:idx val="1"/>
            <c:bubble3D val="0"/>
            <c:spPr>
              <a:solidFill>
                <a:schemeClr val="accent3">
                  <a:lumMod val="75000"/>
                </a:schemeClr>
              </a:solidFill>
            </c:spPr>
            <c:extLst>
              <c:ext xmlns:c16="http://schemas.microsoft.com/office/drawing/2014/chart" uri="{C3380CC4-5D6E-409C-BE32-E72D297353CC}">
                <c16:uniqueId val="{00000003-8CC0-42DD-ADB1-E4F02AB14773}"/>
              </c:ext>
            </c:extLst>
          </c:dPt>
          <c:dPt>
            <c:idx val="2"/>
            <c:bubble3D val="0"/>
            <c:spPr>
              <a:solidFill>
                <a:schemeClr val="accent1">
                  <a:lumMod val="60000"/>
                  <a:lumOff val="40000"/>
                </a:schemeClr>
              </a:solidFill>
            </c:spPr>
            <c:extLst>
              <c:ext xmlns:c16="http://schemas.microsoft.com/office/drawing/2014/chart" uri="{C3380CC4-5D6E-409C-BE32-E72D297353CC}">
                <c16:uniqueId val="{00000005-8CC0-42DD-ADB1-E4F02AB14773}"/>
              </c:ext>
            </c:extLst>
          </c:dPt>
          <c:dPt>
            <c:idx val="3"/>
            <c:bubble3D val="0"/>
            <c:spPr>
              <a:solidFill>
                <a:srgbClr val="006666"/>
              </a:solidFill>
            </c:spPr>
            <c:extLst>
              <c:ext xmlns:c16="http://schemas.microsoft.com/office/drawing/2014/chart" uri="{C3380CC4-5D6E-409C-BE32-E72D297353CC}">
                <c16:uniqueId val="{00000007-8CC0-42DD-ADB1-E4F02AB14773}"/>
              </c:ext>
            </c:extLst>
          </c:dPt>
          <c:dPt>
            <c:idx val="4"/>
            <c:bubble3D val="0"/>
            <c:spPr>
              <a:solidFill>
                <a:srgbClr val="002060"/>
              </a:solidFill>
              <a:ln>
                <a:solidFill>
                  <a:schemeClr val="tx2"/>
                </a:solidFill>
              </a:ln>
            </c:spPr>
            <c:extLst>
              <c:ext xmlns:c16="http://schemas.microsoft.com/office/drawing/2014/chart" uri="{C3380CC4-5D6E-409C-BE32-E72D297353CC}">
                <c16:uniqueId val="{00000009-8CC0-42DD-ADB1-E4F02AB14773}"/>
              </c:ext>
            </c:extLst>
          </c:dPt>
          <c:dPt>
            <c:idx val="5"/>
            <c:bubble3D val="0"/>
            <c:spPr>
              <a:solidFill>
                <a:schemeClr val="tx2">
                  <a:lumMod val="75000"/>
                </a:schemeClr>
              </a:solidFill>
            </c:spPr>
            <c:extLst>
              <c:ext xmlns:c16="http://schemas.microsoft.com/office/drawing/2014/chart" uri="{C3380CC4-5D6E-409C-BE32-E72D297353CC}">
                <c16:uniqueId val="{0000000B-8CC0-42DD-ADB1-E4F02AB14773}"/>
              </c:ext>
            </c:extLst>
          </c:dPt>
          <c:dPt>
            <c:idx val="6"/>
            <c:bubble3D val="0"/>
            <c:spPr>
              <a:solidFill>
                <a:srgbClr val="584470"/>
              </a:solidFill>
            </c:spPr>
            <c:extLst>
              <c:ext xmlns:c16="http://schemas.microsoft.com/office/drawing/2014/chart" uri="{C3380CC4-5D6E-409C-BE32-E72D297353CC}">
                <c16:uniqueId val="{0000000D-8CC0-42DD-ADB1-E4F02AB14773}"/>
              </c:ext>
            </c:extLst>
          </c:dPt>
          <c:dPt>
            <c:idx val="7"/>
            <c:bubble3D val="0"/>
            <c:spPr>
              <a:solidFill>
                <a:schemeClr val="accent2">
                  <a:lumMod val="75000"/>
                </a:schemeClr>
              </a:solidFill>
            </c:spPr>
            <c:extLst>
              <c:ext xmlns:c16="http://schemas.microsoft.com/office/drawing/2014/chart" uri="{C3380CC4-5D6E-409C-BE32-E72D297353CC}">
                <c16:uniqueId val="{0000000F-8CC0-42DD-ADB1-E4F02AB14773}"/>
              </c:ext>
            </c:extLst>
          </c:dPt>
          <c:dPt>
            <c:idx val="8"/>
            <c:bubble3D val="0"/>
            <c:spPr>
              <a:solidFill>
                <a:schemeClr val="accent6">
                  <a:lumMod val="75000"/>
                </a:schemeClr>
              </a:solidFill>
            </c:spPr>
            <c:extLst>
              <c:ext xmlns:c16="http://schemas.microsoft.com/office/drawing/2014/chart" uri="{C3380CC4-5D6E-409C-BE32-E72D297353CC}">
                <c16:uniqueId val="{00000011-8CC0-42DD-ADB1-E4F02AB14773}"/>
              </c:ext>
            </c:extLst>
          </c:dPt>
          <c:dLbls>
            <c:dLbl>
              <c:idx val="0"/>
              <c:tx>
                <c:rich>
                  <a:bodyPr/>
                  <a:lstStyle/>
                  <a:p>
                    <a:pPr algn="ctr" rtl="0">
                      <a:defRPr lang="en-US" sz="1200" b="1" i="0" u="none" strike="noStrike" kern="1200" baseline="0" dirty="0" smtClean="0">
                        <a:solidFill>
                          <a:schemeClr val="bg1"/>
                        </a:solidFill>
                        <a:latin typeface="+mn-lt"/>
                        <a:ea typeface="+mn-ea"/>
                        <a:cs typeface="+mn-cs"/>
                      </a:defRPr>
                    </a:pPr>
                    <a:r>
                      <a:rPr lang="en-US" b="1" dirty="0">
                        <a:solidFill>
                          <a:schemeClr val="bg1"/>
                        </a:solidFill>
                      </a:rPr>
                      <a:t>1. I</a:t>
                    </a:r>
                    <a:r>
                      <a:rPr lang="en-US" dirty="0"/>
                      <a:t>ntegrity of the </a:t>
                    </a:r>
                  </a:p>
                  <a:p>
                    <a:pPr algn="ctr" rtl="0">
                      <a:defRPr lang="en-US" sz="1200" b="1" i="0" u="none" strike="noStrike" kern="1200" baseline="0" dirty="0" smtClean="0">
                        <a:solidFill>
                          <a:schemeClr val="bg1"/>
                        </a:solidFill>
                        <a:latin typeface="+mn-lt"/>
                        <a:ea typeface="+mn-ea"/>
                        <a:cs typeface="+mn-cs"/>
                      </a:defRPr>
                    </a:pPr>
                    <a:r>
                      <a:rPr lang="en-US" dirty="0"/>
                      <a:t>Registered </a:t>
                    </a:r>
                  </a:p>
                  <a:p>
                    <a:pPr algn="ctr" rtl="0">
                      <a:defRPr lang="en-US" sz="1200" b="1" i="0" u="none" strike="noStrike" kern="1200" baseline="0" dirty="0" smtClean="0">
                        <a:solidFill>
                          <a:schemeClr val="bg1"/>
                        </a:solidFill>
                        <a:latin typeface="+mn-lt"/>
                        <a:ea typeface="+mn-ea"/>
                        <a:cs typeface="+mn-cs"/>
                      </a:defRPr>
                    </a:pPr>
                    <a:r>
                      <a:rPr lang="en-US" dirty="0"/>
                      <a:t>Taxpayer Base</a:t>
                    </a:r>
                  </a:p>
                </c:rich>
              </c:tx>
              <c:spPr/>
              <c:showLegendKey val="0"/>
              <c:showVal val="0"/>
              <c:showCatName val="0"/>
              <c:showSerName val="1"/>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CC0-42DD-ADB1-E4F02AB14773}"/>
                </c:ext>
              </c:extLst>
            </c:dLbl>
            <c:dLbl>
              <c:idx val="1"/>
              <c:tx>
                <c:rich>
                  <a:bodyPr/>
                  <a:lstStyle/>
                  <a:p>
                    <a:pPr algn="ctr" rtl="0">
                      <a:defRPr lang="en-US" sz="1200" b="1" i="0" u="none" strike="noStrike" kern="1200" baseline="0" dirty="0" smtClean="0">
                        <a:solidFill>
                          <a:schemeClr val="bg1"/>
                        </a:solidFill>
                        <a:latin typeface="+mn-lt"/>
                        <a:ea typeface="+mn-ea"/>
                        <a:cs typeface="+mn-cs"/>
                      </a:defRPr>
                    </a:pPr>
                    <a:r>
                      <a:rPr lang="en-US" b="1" dirty="0">
                        <a:solidFill>
                          <a:schemeClr val="bg1"/>
                        </a:solidFill>
                      </a:rPr>
                      <a:t>2. A</a:t>
                    </a:r>
                    <a:r>
                      <a:rPr lang="en-US" dirty="0"/>
                      <a:t>ssessment and </a:t>
                    </a:r>
                  </a:p>
                  <a:p>
                    <a:pPr algn="ctr" rtl="0">
                      <a:defRPr lang="en-US" sz="1200" b="1" i="0" u="none" strike="noStrike" kern="1200" baseline="0" dirty="0" smtClean="0">
                        <a:solidFill>
                          <a:schemeClr val="bg1"/>
                        </a:solidFill>
                        <a:latin typeface="+mn-lt"/>
                        <a:ea typeface="+mn-ea"/>
                        <a:cs typeface="+mn-cs"/>
                      </a:defRPr>
                    </a:pPr>
                    <a:r>
                      <a:rPr lang="en-US" dirty="0"/>
                      <a:t>Mitigation of Risks</a:t>
                    </a:r>
                  </a:p>
                </c:rich>
              </c:tx>
              <c:spPr/>
              <c:showLegendKey val="0"/>
              <c:showVal val="0"/>
              <c:showCatName val="0"/>
              <c:showSerName val="1"/>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3-8CC0-42DD-ADB1-E4F02AB14773}"/>
                </c:ext>
              </c:extLst>
            </c:dLbl>
            <c:dLbl>
              <c:idx val="2"/>
              <c:layout>
                <c:manualLayout>
                  <c:x val="3.8314176245210739E-3"/>
                  <c:y val="2.3809523809523812E-3"/>
                </c:manualLayout>
              </c:layout>
              <c:tx>
                <c:rich>
                  <a:bodyPr/>
                  <a:lstStyle/>
                  <a:p>
                    <a:pPr algn="ctr" rtl="0">
                      <a:defRPr lang="en-US" sz="1200" b="1" i="0" u="none" strike="noStrike" kern="1200" baseline="0" dirty="0" smtClean="0">
                        <a:solidFill>
                          <a:schemeClr val="bg1"/>
                        </a:solidFill>
                        <a:latin typeface="+mn-lt"/>
                        <a:ea typeface="+mn-ea"/>
                        <a:cs typeface="+mn-cs"/>
                      </a:defRPr>
                    </a:pPr>
                    <a:r>
                      <a:rPr lang="en-US" b="1" dirty="0">
                        <a:solidFill>
                          <a:schemeClr val="bg1"/>
                        </a:solidFill>
                      </a:rPr>
                      <a:t>3. S</a:t>
                    </a:r>
                    <a:r>
                      <a:rPr lang="en-US" dirty="0"/>
                      <a:t>upporting </a:t>
                    </a:r>
                  </a:p>
                  <a:p>
                    <a:pPr algn="ctr" rtl="0">
                      <a:defRPr lang="en-US" sz="1200" b="1" i="0" u="none" strike="noStrike" kern="1200" baseline="0" dirty="0" smtClean="0">
                        <a:solidFill>
                          <a:schemeClr val="bg1"/>
                        </a:solidFill>
                        <a:latin typeface="+mn-lt"/>
                        <a:ea typeface="+mn-ea"/>
                        <a:cs typeface="+mn-cs"/>
                      </a:defRPr>
                    </a:pPr>
                    <a:r>
                      <a:rPr lang="en-US" dirty="0"/>
                      <a:t>Voluntary </a:t>
                    </a:r>
                  </a:p>
                  <a:p>
                    <a:pPr algn="ctr" rtl="0">
                      <a:defRPr lang="en-US" sz="1200" b="1" i="0" u="none" strike="noStrike" kern="1200" baseline="0" dirty="0" smtClean="0">
                        <a:solidFill>
                          <a:schemeClr val="bg1"/>
                        </a:solidFill>
                        <a:latin typeface="+mn-lt"/>
                        <a:ea typeface="+mn-ea"/>
                        <a:cs typeface="+mn-cs"/>
                      </a:defRPr>
                    </a:pPr>
                    <a:r>
                      <a:rPr lang="en-US" dirty="0"/>
                      <a:t>Compliance</a:t>
                    </a:r>
                  </a:p>
                </c:rich>
              </c:tx>
              <c:spPr/>
              <c:showLegendKey val="0"/>
              <c:showVal val="0"/>
              <c:showCatName val="0"/>
              <c:showSerName val="1"/>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5-8CC0-42DD-ADB1-E4F02AB14773}"/>
                </c:ext>
              </c:extLst>
            </c:dLbl>
            <c:dLbl>
              <c:idx val="3"/>
              <c:tx>
                <c:rich>
                  <a:bodyPr/>
                  <a:lstStyle/>
                  <a:p>
                    <a:pPr algn="ctr" rtl="0">
                      <a:defRPr lang="en-US" sz="1200" b="1" i="0" u="none" strike="noStrike" kern="1200" baseline="0" dirty="0" smtClean="0">
                        <a:solidFill>
                          <a:schemeClr val="bg1"/>
                        </a:solidFill>
                        <a:latin typeface="+mn-lt"/>
                        <a:ea typeface="+mn-ea"/>
                        <a:cs typeface="+mn-cs"/>
                      </a:defRPr>
                    </a:pPr>
                    <a:r>
                      <a:rPr lang="en-US" b="1" dirty="0">
                        <a:solidFill>
                          <a:schemeClr val="bg1"/>
                        </a:solidFill>
                      </a:rPr>
                      <a:t>4. F</a:t>
                    </a:r>
                    <a:r>
                      <a:rPr lang="en-US" dirty="0"/>
                      <a:t>iling of Returns</a:t>
                    </a:r>
                  </a:p>
                </c:rich>
              </c:tx>
              <c:spPr/>
              <c:showLegendKey val="0"/>
              <c:showVal val="0"/>
              <c:showCatName val="0"/>
              <c:showSerName val="1"/>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7-8CC0-42DD-ADB1-E4F02AB14773}"/>
                </c:ext>
              </c:extLst>
            </c:dLbl>
            <c:dLbl>
              <c:idx val="4"/>
              <c:tx>
                <c:rich>
                  <a:bodyPr/>
                  <a:lstStyle/>
                  <a:p>
                    <a:pPr algn="ctr" rtl="0">
                      <a:defRPr lang="en-US" sz="1200" b="1" i="0" u="none" strike="noStrike" kern="1200" baseline="0" dirty="0" smtClean="0">
                        <a:solidFill>
                          <a:schemeClr val="bg1"/>
                        </a:solidFill>
                        <a:latin typeface="+mn-lt"/>
                        <a:ea typeface="+mn-ea"/>
                        <a:cs typeface="+mn-cs"/>
                      </a:defRPr>
                    </a:pPr>
                    <a:r>
                      <a:rPr lang="en-US" b="1" dirty="0">
                        <a:solidFill>
                          <a:schemeClr val="bg1"/>
                        </a:solidFill>
                      </a:rPr>
                      <a:t>5. P</a:t>
                    </a:r>
                    <a:r>
                      <a:rPr lang="en-US" dirty="0"/>
                      <a:t>ayment of </a:t>
                    </a:r>
                  </a:p>
                  <a:p>
                    <a:pPr algn="ctr" rtl="0">
                      <a:defRPr lang="en-US" sz="1200" b="1" i="0" u="none" strike="noStrike" kern="1200" baseline="0" dirty="0" smtClean="0">
                        <a:solidFill>
                          <a:schemeClr val="bg1"/>
                        </a:solidFill>
                        <a:latin typeface="+mn-lt"/>
                        <a:ea typeface="+mn-ea"/>
                        <a:cs typeface="+mn-cs"/>
                      </a:defRPr>
                    </a:pPr>
                    <a:r>
                      <a:rPr lang="en-US" dirty="0"/>
                      <a:t>Obligations</a:t>
                    </a:r>
                  </a:p>
                </c:rich>
              </c:tx>
              <c:spPr/>
              <c:showLegendKey val="0"/>
              <c:showVal val="0"/>
              <c:showCatName val="0"/>
              <c:showSerName val="1"/>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9-8CC0-42DD-ADB1-E4F02AB14773}"/>
                </c:ext>
              </c:extLst>
            </c:dLbl>
            <c:dLbl>
              <c:idx val="5"/>
              <c:tx>
                <c:rich>
                  <a:bodyPr/>
                  <a:lstStyle/>
                  <a:p>
                    <a:pPr algn="ctr" rtl="0">
                      <a:defRPr lang="en-US" sz="1200" b="1" i="0" u="none" strike="noStrike" kern="1200" baseline="0" dirty="0" smtClean="0">
                        <a:solidFill>
                          <a:schemeClr val="bg1"/>
                        </a:solidFill>
                        <a:latin typeface="+mn-lt"/>
                        <a:ea typeface="+mn-ea"/>
                        <a:cs typeface="+mn-cs"/>
                      </a:defRPr>
                    </a:pPr>
                    <a:r>
                      <a:rPr lang="en-US" b="1" dirty="0">
                        <a:solidFill>
                          <a:schemeClr val="bg1"/>
                        </a:solidFill>
                      </a:rPr>
                      <a:t>6. E</a:t>
                    </a:r>
                    <a:r>
                      <a:rPr lang="en-US" dirty="0"/>
                      <a:t>nsuring Accuracy </a:t>
                    </a:r>
                  </a:p>
                  <a:p>
                    <a:pPr algn="ctr" rtl="0">
                      <a:defRPr lang="en-US" sz="1200" b="1" i="0" u="none" strike="noStrike" kern="1200" baseline="0" dirty="0" smtClean="0">
                        <a:solidFill>
                          <a:schemeClr val="bg1"/>
                        </a:solidFill>
                        <a:latin typeface="+mn-lt"/>
                        <a:ea typeface="+mn-ea"/>
                        <a:cs typeface="+mn-cs"/>
                      </a:defRPr>
                    </a:pPr>
                    <a:r>
                      <a:rPr lang="en-US" dirty="0"/>
                      <a:t>of Reporting</a:t>
                    </a:r>
                  </a:p>
                </c:rich>
              </c:tx>
              <c:spPr/>
              <c:showLegendKey val="0"/>
              <c:showVal val="0"/>
              <c:showCatName val="0"/>
              <c:showSerName val="1"/>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B-8CC0-42DD-ADB1-E4F02AB14773}"/>
                </c:ext>
              </c:extLst>
            </c:dLbl>
            <c:dLbl>
              <c:idx val="6"/>
              <c:tx>
                <c:rich>
                  <a:bodyPr/>
                  <a:lstStyle/>
                  <a:p>
                    <a:pPr algn="ctr" rtl="0">
                      <a:defRPr lang="en-US" sz="1200" b="1" i="0" u="none" strike="noStrike" kern="1200" baseline="0" dirty="0" smtClean="0">
                        <a:solidFill>
                          <a:schemeClr val="bg1"/>
                        </a:solidFill>
                        <a:latin typeface="+mn-lt"/>
                        <a:ea typeface="+mn-ea"/>
                        <a:cs typeface="+mn-cs"/>
                      </a:defRPr>
                    </a:pPr>
                    <a:r>
                      <a:rPr lang="en-US" b="1" dirty="0">
                        <a:solidFill>
                          <a:schemeClr val="bg1"/>
                        </a:solidFill>
                      </a:rPr>
                      <a:t>7. T</a:t>
                    </a:r>
                    <a:r>
                      <a:rPr lang="en-US" dirty="0"/>
                      <a:t>ax Dispute </a:t>
                    </a:r>
                  </a:p>
                  <a:p>
                    <a:pPr algn="ctr" rtl="0">
                      <a:defRPr lang="en-US" sz="1200" b="1" i="0" u="none" strike="noStrike" kern="1200" baseline="0" dirty="0" smtClean="0">
                        <a:solidFill>
                          <a:schemeClr val="bg1"/>
                        </a:solidFill>
                        <a:latin typeface="+mn-lt"/>
                        <a:ea typeface="+mn-ea"/>
                        <a:cs typeface="+mn-cs"/>
                      </a:defRPr>
                    </a:pPr>
                    <a:r>
                      <a:rPr lang="en-US" dirty="0"/>
                      <a:t>Resolution</a:t>
                    </a:r>
                  </a:p>
                </c:rich>
              </c:tx>
              <c:spPr/>
              <c:showLegendKey val="0"/>
              <c:showVal val="0"/>
              <c:showCatName val="0"/>
              <c:showSerName val="1"/>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D-8CC0-42DD-ADB1-E4F02AB14773}"/>
                </c:ext>
              </c:extLst>
            </c:dLbl>
            <c:dLbl>
              <c:idx val="7"/>
              <c:tx>
                <c:rich>
                  <a:bodyPr/>
                  <a:lstStyle/>
                  <a:p>
                    <a:pPr algn="ctr" rtl="0">
                      <a:defRPr lang="en-US" sz="1200" b="1" i="0" u="none" strike="noStrike" kern="1200" baseline="0" dirty="0" smtClean="0">
                        <a:solidFill>
                          <a:schemeClr val="bg1"/>
                        </a:solidFill>
                        <a:latin typeface="+mn-lt"/>
                        <a:ea typeface="+mn-ea"/>
                        <a:cs typeface="+mn-cs"/>
                      </a:defRPr>
                    </a:pPr>
                    <a:r>
                      <a:rPr lang="en-US" b="1" dirty="0">
                        <a:solidFill>
                          <a:schemeClr val="bg1"/>
                        </a:solidFill>
                      </a:rPr>
                      <a:t>8. O</a:t>
                    </a:r>
                    <a:r>
                      <a:rPr lang="en-US" dirty="0"/>
                      <a:t>perational </a:t>
                    </a:r>
                  </a:p>
                  <a:p>
                    <a:pPr algn="ctr" rtl="0">
                      <a:defRPr lang="en-US" sz="1200" b="1" i="0" u="none" strike="noStrike" kern="1200" baseline="0" dirty="0" smtClean="0">
                        <a:solidFill>
                          <a:schemeClr val="bg1"/>
                        </a:solidFill>
                        <a:latin typeface="+mn-lt"/>
                        <a:ea typeface="+mn-ea"/>
                        <a:cs typeface="+mn-cs"/>
                      </a:defRPr>
                    </a:pPr>
                    <a:r>
                      <a:rPr lang="en-US" dirty="0"/>
                      <a:t>Efficiency and </a:t>
                    </a:r>
                  </a:p>
                  <a:p>
                    <a:pPr algn="ctr" rtl="0">
                      <a:defRPr lang="en-US" sz="1200" b="1" i="0" u="none" strike="noStrike" kern="1200" baseline="0" dirty="0" smtClean="0">
                        <a:solidFill>
                          <a:schemeClr val="bg1"/>
                        </a:solidFill>
                        <a:latin typeface="+mn-lt"/>
                        <a:ea typeface="+mn-ea"/>
                        <a:cs typeface="+mn-cs"/>
                      </a:defRPr>
                    </a:pPr>
                    <a:r>
                      <a:rPr lang="en-US" dirty="0"/>
                      <a:t>Effectiveness</a:t>
                    </a:r>
                  </a:p>
                </c:rich>
              </c:tx>
              <c:spPr/>
              <c:showLegendKey val="0"/>
              <c:showVal val="0"/>
              <c:showCatName val="0"/>
              <c:showSerName val="1"/>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F-8CC0-42DD-ADB1-E4F02AB14773}"/>
                </c:ext>
              </c:extLst>
            </c:dLbl>
            <c:dLbl>
              <c:idx val="8"/>
              <c:layout>
                <c:manualLayout>
                  <c:x val="-9.5785440613026882E-3"/>
                  <c:y val="-1.9047619047619063E-2"/>
                </c:manualLayout>
              </c:layout>
              <c:tx>
                <c:rich>
                  <a:bodyPr/>
                  <a:lstStyle/>
                  <a:p>
                    <a:r>
                      <a:rPr lang="en-US" sz="1200" b="1" dirty="0">
                        <a:solidFill>
                          <a:schemeClr val="bg1"/>
                        </a:solidFill>
                      </a:rPr>
                      <a:t>9. Accountability and Transparency </a:t>
                    </a:r>
                  </a:p>
                </c:rich>
              </c:tx>
              <c:showLegendKey val="0"/>
              <c:showVal val="0"/>
              <c:showCatName val="0"/>
              <c:showSerName val="1"/>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11-8CC0-42DD-ADB1-E4F02AB14773}"/>
                </c:ext>
              </c:extLst>
            </c:dLbl>
            <c:dLbl>
              <c:idx val="9"/>
              <c:delete val="1"/>
              <c:extLst>
                <c:ext xmlns:c15="http://schemas.microsoft.com/office/drawing/2012/chart" uri="{CE6537A1-D6FC-4f65-9D91-7224C49458BB}"/>
                <c:ext xmlns:c16="http://schemas.microsoft.com/office/drawing/2014/chart" uri="{C3380CC4-5D6E-409C-BE32-E72D297353CC}">
                  <c16:uniqueId val="{00000012-8CC0-42DD-ADB1-E4F02AB14773}"/>
                </c:ext>
              </c:extLst>
            </c:dLbl>
            <c:spPr>
              <a:noFill/>
              <a:ln>
                <a:noFill/>
              </a:ln>
              <a:effectLst/>
            </c:spPr>
            <c:txPr>
              <a:bodyPr/>
              <a:lstStyle/>
              <a:p>
                <a:pPr>
                  <a:defRPr b="1">
                    <a:solidFill>
                      <a:schemeClr val="bg1"/>
                    </a:solidFill>
                  </a:defRPr>
                </a:pPr>
                <a:endParaRPr lang="en-US"/>
              </a:p>
            </c:txPr>
            <c:showLegendKey val="0"/>
            <c:showVal val="0"/>
            <c:showCatName val="0"/>
            <c:showSerName val="1"/>
            <c:showPercent val="0"/>
            <c:showBubbleSize val="0"/>
            <c:separator> </c:separator>
            <c:showLeaderLines val="1"/>
            <c:extLst>
              <c:ext xmlns:c15="http://schemas.microsoft.com/office/drawing/2012/chart" uri="{CE6537A1-D6FC-4f65-9D91-7224C49458BB}"/>
            </c:extLst>
          </c:dLbls>
          <c:cat>
            <c:strRef>
              <c:f>Sheet1!$A$2:$A$11</c:f>
              <c:strCache>
                <c:ptCount val="9"/>
                <c:pt idx="0">
                  <c:v>1st month</c:v>
                </c:pt>
                <c:pt idx="1">
                  <c:v>2nd month</c:v>
                </c:pt>
                <c:pt idx="2">
                  <c:v>3rd month</c:v>
                </c:pt>
                <c:pt idx="3">
                  <c:v>4th month</c:v>
                </c:pt>
                <c:pt idx="4">
                  <c:v>5th month</c:v>
                </c:pt>
                <c:pt idx="5">
                  <c:v>6th month</c:v>
                </c:pt>
                <c:pt idx="6">
                  <c:v>7th month</c:v>
                </c:pt>
                <c:pt idx="7">
                  <c:v>8th month</c:v>
                </c:pt>
                <c:pt idx="8">
                  <c:v>9th month</c:v>
                </c:pt>
              </c:strCache>
            </c:strRef>
          </c:cat>
          <c:val>
            <c:numRef>
              <c:f>Sheet1!$B$2:$B$11</c:f>
              <c:numCache>
                <c:formatCode>General</c:formatCode>
                <c:ptCount val="10"/>
                <c:pt idx="0">
                  <c:v>1.4</c:v>
                </c:pt>
                <c:pt idx="1">
                  <c:v>1.4</c:v>
                </c:pt>
                <c:pt idx="2">
                  <c:v>1.4</c:v>
                </c:pt>
                <c:pt idx="3">
                  <c:v>1.4</c:v>
                </c:pt>
                <c:pt idx="4">
                  <c:v>1.4</c:v>
                </c:pt>
                <c:pt idx="5">
                  <c:v>1.4</c:v>
                </c:pt>
                <c:pt idx="6">
                  <c:v>1.4</c:v>
                </c:pt>
                <c:pt idx="7">
                  <c:v>1.4</c:v>
                </c:pt>
                <c:pt idx="8">
                  <c:v>1.4</c:v>
                </c:pt>
              </c:numCache>
            </c:numRef>
          </c:val>
          <c:extLst>
            <c:ext xmlns:c16="http://schemas.microsoft.com/office/drawing/2014/chart" uri="{C3380CC4-5D6E-409C-BE32-E72D297353CC}">
              <c16:uniqueId val="{00000013-8CC0-42DD-ADB1-E4F02AB14773}"/>
            </c:ext>
          </c:extLst>
        </c:ser>
        <c:dLbls>
          <c:showLegendKey val="0"/>
          <c:showVal val="0"/>
          <c:showCatName val="0"/>
          <c:showSerName val="0"/>
          <c:showPercent val="0"/>
          <c:showBubbleSize val="0"/>
          <c:showLeaderLines val="1"/>
        </c:dLbls>
        <c:firstSliceAng val="0"/>
        <c:holeSize val="50"/>
      </c:doughnutChart>
    </c:plotArea>
    <c:plotVisOnly val="1"/>
    <c:dispBlanksAs val="zero"/>
    <c:showDLblsOverMax val="0"/>
  </c:chart>
  <c:spPr>
    <a:noFill/>
  </c:spPr>
  <c:txPr>
    <a:bodyPr/>
    <a:lstStyle/>
    <a:p>
      <a:pPr>
        <a:defRPr sz="1800"/>
      </a:pPr>
      <a:endParaRPr lang="en-US"/>
    </a:p>
  </c:txPr>
  <c:externalData r:id="rId1">
    <c:autoUpdate val="0"/>
  </c:externalData>
  <c:userShapes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drawing1.xml><?xml version="1.0" encoding="utf-8"?>
<c:userShapes xmlns:c="http://schemas.openxmlformats.org/drawingml/2006/chart">
  <cdr:relSizeAnchor xmlns:cdr="http://schemas.openxmlformats.org/drawingml/2006/chartDrawing">
    <cdr:from>
      <cdr:x>0.45043</cdr:x>
      <cdr:y>0.40986</cdr:y>
    </cdr:from>
    <cdr:to>
      <cdr:x>0.67771</cdr:x>
      <cdr:y>0.57425</cdr:y>
    </cdr:to>
    <cdr:sp macro="" textlink="">
      <cdr:nvSpPr>
        <cdr:cNvPr id="2" name="TextBox 1"/>
        <cdr:cNvSpPr txBox="1"/>
      </cdr:nvSpPr>
      <cdr:spPr>
        <a:xfrm xmlns:a="http://schemas.openxmlformats.org/drawingml/2006/main">
          <a:off x="3450021" y="2279868"/>
          <a:ext cx="1740831" cy="914436"/>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sz="1800" dirty="0"/>
            <a:t>Performance </a:t>
          </a:r>
        </a:p>
        <a:p xmlns:a="http://schemas.openxmlformats.org/drawingml/2006/main">
          <a:pPr algn="ctr"/>
          <a:r>
            <a:rPr lang="en-US" sz="1800" dirty="0"/>
            <a:t>Outcome Areas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88C90B-E966-42FC-A7E5-72D4051ECBEE}" type="datetimeFigureOut">
              <a:rPr lang="en-US" smtClean="0"/>
              <a:t>2/9/2018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195882-AC3E-412D-9C4D-EE41C0643586}" type="slidenum">
              <a:rPr lang="en-US" smtClean="0"/>
              <a:t>‹#›</a:t>
            </a:fld>
            <a:endParaRPr lang="en-US"/>
          </a:p>
        </p:txBody>
      </p:sp>
    </p:spTree>
    <p:extLst>
      <p:ext uri="{BB962C8B-B14F-4D97-AF65-F5344CB8AC3E}">
        <p14:creationId xmlns:p14="http://schemas.microsoft.com/office/powerpoint/2010/main" val="39385456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FE019D-4C00-40A9-905E-356EF331867E}" type="datetimeFigureOut">
              <a:rPr lang="en-US" smtClean="0"/>
              <a:t>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6AE5C8-AA80-476F-BAC0-30F6D3810B75}" type="slidenum">
              <a:rPr lang="en-US" smtClean="0"/>
              <a:t>‹#›</a:t>
            </a:fld>
            <a:endParaRPr lang="en-US"/>
          </a:p>
        </p:txBody>
      </p:sp>
    </p:spTree>
    <p:extLst>
      <p:ext uri="{BB962C8B-B14F-4D97-AF65-F5344CB8AC3E}">
        <p14:creationId xmlns:p14="http://schemas.microsoft.com/office/powerpoint/2010/main" val="4099291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AE5C8-AA80-476F-BAC0-30F6D3810B75}" type="slidenum">
              <a:rPr lang="en-US" smtClean="0"/>
              <a:t>1</a:t>
            </a:fld>
            <a:endParaRPr lang="en-US"/>
          </a:p>
        </p:txBody>
      </p:sp>
    </p:spTree>
    <p:extLst>
      <p:ext uri="{BB962C8B-B14F-4D97-AF65-F5344CB8AC3E}">
        <p14:creationId xmlns:p14="http://schemas.microsoft.com/office/powerpoint/2010/main" val="499347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AE5C8-AA80-476F-BAC0-30F6D3810B75}" type="slidenum">
              <a:rPr lang="en-US" smtClean="0"/>
              <a:t>10</a:t>
            </a:fld>
            <a:endParaRPr lang="en-US"/>
          </a:p>
        </p:txBody>
      </p:sp>
    </p:spTree>
    <p:extLst>
      <p:ext uri="{BB962C8B-B14F-4D97-AF65-F5344CB8AC3E}">
        <p14:creationId xmlns:p14="http://schemas.microsoft.com/office/powerpoint/2010/main" val="2141526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AE5C8-AA80-476F-BAC0-30F6D3810B75}" type="slidenum">
              <a:rPr lang="en-US" smtClean="0"/>
              <a:t>11</a:t>
            </a:fld>
            <a:endParaRPr lang="en-US"/>
          </a:p>
        </p:txBody>
      </p:sp>
    </p:spTree>
    <p:extLst>
      <p:ext uri="{BB962C8B-B14F-4D97-AF65-F5344CB8AC3E}">
        <p14:creationId xmlns:p14="http://schemas.microsoft.com/office/powerpoint/2010/main" val="2140476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AE5C8-AA80-476F-BAC0-30F6D3810B75}" type="slidenum">
              <a:rPr lang="en-US" smtClean="0"/>
              <a:t>12</a:t>
            </a:fld>
            <a:endParaRPr lang="en-US"/>
          </a:p>
        </p:txBody>
      </p:sp>
    </p:spTree>
    <p:extLst>
      <p:ext uri="{BB962C8B-B14F-4D97-AF65-F5344CB8AC3E}">
        <p14:creationId xmlns:p14="http://schemas.microsoft.com/office/powerpoint/2010/main" val="3110416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AE5C8-AA80-476F-BAC0-30F6D3810B75}" type="slidenum">
              <a:rPr lang="en-US" smtClean="0"/>
              <a:t>14</a:t>
            </a:fld>
            <a:endParaRPr lang="en-US"/>
          </a:p>
        </p:txBody>
      </p:sp>
    </p:spTree>
    <p:extLst>
      <p:ext uri="{BB962C8B-B14F-4D97-AF65-F5344CB8AC3E}">
        <p14:creationId xmlns:p14="http://schemas.microsoft.com/office/powerpoint/2010/main" val="2134996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AE5C8-AA80-476F-BAC0-30F6D3810B75}" type="slidenum">
              <a:rPr lang="en-US" smtClean="0"/>
              <a:t>15</a:t>
            </a:fld>
            <a:endParaRPr lang="en-US"/>
          </a:p>
        </p:txBody>
      </p:sp>
    </p:spTree>
    <p:extLst>
      <p:ext uri="{BB962C8B-B14F-4D97-AF65-F5344CB8AC3E}">
        <p14:creationId xmlns:p14="http://schemas.microsoft.com/office/powerpoint/2010/main" val="2204312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AE5C8-AA80-476F-BAC0-30F6D3810B75}" type="slidenum">
              <a:rPr lang="en-US" smtClean="0"/>
              <a:t>16</a:t>
            </a:fld>
            <a:endParaRPr lang="en-US"/>
          </a:p>
        </p:txBody>
      </p:sp>
    </p:spTree>
    <p:extLst>
      <p:ext uri="{BB962C8B-B14F-4D97-AF65-F5344CB8AC3E}">
        <p14:creationId xmlns:p14="http://schemas.microsoft.com/office/powerpoint/2010/main" val="17685041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AE5C8-AA80-476F-BAC0-30F6D3810B75}" type="slidenum">
              <a:rPr lang="en-US" smtClean="0"/>
              <a:t>17</a:t>
            </a:fld>
            <a:endParaRPr lang="en-US"/>
          </a:p>
        </p:txBody>
      </p:sp>
    </p:spTree>
    <p:extLst>
      <p:ext uri="{BB962C8B-B14F-4D97-AF65-F5344CB8AC3E}">
        <p14:creationId xmlns:p14="http://schemas.microsoft.com/office/powerpoint/2010/main" val="2028068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AE5C8-AA80-476F-BAC0-30F6D3810B75}" type="slidenum">
              <a:rPr lang="en-US" smtClean="0"/>
              <a:t>18</a:t>
            </a:fld>
            <a:endParaRPr lang="en-US"/>
          </a:p>
        </p:txBody>
      </p:sp>
    </p:spTree>
    <p:extLst>
      <p:ext uri="{BB962C8B-B14F-4D97-AF65-F5344CB8AC3E}">
        <p14:creationId xmlns:p14="http://schemas.microsoft.com/office/powerpoint/2010/main" val="3743005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AE5C8-AA80-476F-BAC0-30F6D3810B75}" type="slidenum">
              <a:rPr lang="en-US" smtClean="0"/>
              <a:t>19</a:t>
            </a:fld>
            <a:endParaRPr lang="en-US"/>
          </a:p>
        </p:txBody>
      </p:sp>
    </p:spTree>
    <p:extLst>
      <p:ext uri="{BB962C8B-B14F-4D97-AF65-F5344CB8AC3E}">
        <p14:creationId xmlns:p14="http://schemas.microsoft.com/office/powerpoint/2010/main" val="3041051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AE5C8-AA80-476F-BAC0-30F6D3810B75}" type="slidenum">
              <a:rPr lang="en-US" smtClean="0"/>
              <a:t>20</a:t>
            </a:fld>
            <a:endParaRPr lang="en-US"/>
          </a:p>
        </p:txBody>
      </p:sp>
    </p:spTree>
    <p:extLst>
      <p:ext uri="{BB962C8B-B14F-4D97-AF65-F5344CB8AC3E}">
        <p14:creationId xmlns:p14="http://schemas.microsoft.com/office/powerpoint/2010/main" val="3503923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AE5C8-AA80-476F-BAC0-30F6D3810B75}" type="slidenum">
              <a:rPr lang="en-US" smtClean="0"/>
              <a:t>2</a:t>
            </a:fld>
            <a:endParaRPr lang="en-US"/>
          </a:p>
        </p:txBody>
      </p:sp>
    </p:spTree>
    <p:extLst>
      <p:ext uri="{BB962C8B-B14F-4D97-AF65-F5344CB8AC3E}">
        <p14:creationId xmlns:p14="http://schemas.microsoft.com/office/powerpoint/2010/main" val="1095159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AE5C8-AA80-476F-BAC0-30F6D3810B75}" type="slidenum">
              <a:rPr lang="en-US" smtClean="0"/>
              <a:t>21</a:t>
            </a:fld>
            <a:endParaRPr lang="en-US"/>
          </a:p>
        </p:txBody>
      </p:sp>
    </p:spTree>
    <p:extLst>
      <p:ext uri="{BB962C8B-B14F-4D97-AF65-F5344CB8AC3E}">
        <p14:creationId xmlns:p14="http://schemas.microsoft.com/office/powerpoint/2010/main" val="31753400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AE5C8-AA80-476F-BAC0-30F6D3810B75}" type="slidenum">
              <a:rPr lang="en-US" smtClean="0"/>
              <a:t>22</a:t>
            </a:fld>
            <a:endParaRPr lang="en-US"/>
          </a:p>
        </p:txBody>
      </p:sp>
    </p:spTree>
    <p:extLst>
      <p:ext uri="{BB962C8B-B14F-4D97-AF65-F5344CB8AC3E}">
        <p14:creationId xmlns:p14="http://schemas.microsoft.com/office/powerpoint/2010/main" val="13539521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AE5C8-AA80-476F-BAC0-30F6D3810B75}" type="slidenum">
              <a:rPr lang="en-US" smtClean="0"/>
              <a:t>23</a:t>
            </a:fld>
            <a:endParaRPr lang="en-US"/>
          </a:p>
        </p:txBody>
      </p:sp>
    </p:spTree>
    <p:extLst>
      <p:ext uri="{BB962C8B-B14F-4D97-AF65-F5344CB8AC3E}">
        <p14:creationId xmlns:p14="http://schemas.microsoft.com/office/powerpoint/2010/main" val="4599159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AE5C8-AA80-476F-BAC0-30F6D3810B75}" type="slidenum">
              <a:rPr lang="en-US" smtClean="0"/>
              <a:t>24</a:t>
            </a:fld>
            <a:endParaRPr lang="en-US"/>
          </a:p>
        </p:txBody>
      </p:sp>
    </p:spTree>
    <p:extLst>
      <p:ext uri="{BB962C8B-B14F-4D97-AF65-F5344CB8AC3E}">
        <p14:creationId xmlns:p14="http://schemas.microsoft.com/office/powerpoint/2010/main" val="1039411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AE5C8-AA80-476F-BAC0-30F6D3810B75}" type="slidenum">
              <a:rPr lang="en-US" smtClean="0"/>
              <a:t>25</a:t>
            </a:fld>
            <a:endParaRPr lang="en-US"/>
          </a:p>
        </p:txBody>
      </p:sp>
    </p:spTree>
    <p:extLst>
      <p:ext uri="{BB962C8B-B14F-4D97-AF65-F5344CB8AC3E}">
        <p14:creationId xmlns:p14="http://schemas.microsoft.com/office/powerpoint/2010/main" val="16673836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AE5C8-AA80-476F-BAC0-30F6D3810B75}" type="slidenum">
              <a:rPr lang="en-US" smtClean="0"/>
              <a:t>26</a:t>
            </a:fld>
            <a:endParaRPr lang="en-US"/>
          </a:p>
        </p:txBody>
      </p:sp>
    </p:spTree>
    <p:extLst>
      <p:ext uri="{BB962C8B-B14F-4D97-AF65-F5344CB8AC3E}">
        <p14:creationId xmlns:p14="http://schemas.microsoft.com/office/powerpoint/2010/main" val="528946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AE5C8-AA80-476F-BAC0-30F6D3810B75}" type="slidenum">
              <a:rPr lang="en-US" smtClean="0"/>
              <a:t>3</a:t>
            </a:fld>
            <a:endParaRPr lang="en-US"/>
          </a:p>
        </p:txBody>
      </p:sp>
    </p:spTree>
    <p:extLst>
      <p:ext uri="{BB962C8B-B14F-4D97-AF65-F5344CB8AC3E}">
        <p14:creationId xmlns:p14="http://schemas.microsoft.com/office/powerpoint/2010/main" val="2313758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AE5C8-AA80-476F-BAC0-30F6D3810B75}" type="slidenum">
              <a:rPr lang="en-US" smtClean="0"/>
              <a:t>4</a:t>
            </a:fld>
            <a:endParaRPr lang="en-US"/>
          </a:p>
        </p:txBody>
      </p:sp>
    </p:spTree>
    <p:extLst>
      <p:ext uri="{BB962C8B-B14F-4D97-AF65-F5344CB8AC3E}">
        <p14:creationId xmlns:p14="http://schemas.microsoft.com/office/powerpoint/2010/main" val="3897244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AE5C8-AA80-476F-BAC0-30F6D3810B75}" type="slidenum">
              <a:rPr lang="en-US" smtClean="0"/>
              <a:t>5</a:t>
            </a:fld>
            <a:endParaRPr lang="en-US"/>
          </a:p>
        </p:txBody>
      </p:sp>
    </p:spTree>
    <p:extLst>
      <p:ext uri="{BB962C8B-B14F-4D97-AF65-F5344CB8AC3E}">
        <p14:creationId xmlns:p14="http://schemas.microsoft.com/office/powerpoint/2010/main" val="3901722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AE5C8-AA80-476F-BAC0-30F6D3810B75}" type="slidenum">
              <a:rPr lang="en-US" smtClean="0"/>
              <a:t>6</a:t>
            </a:fld>
            <a:endParaRPr lang="en-US"/>
          </a:p>
        </p:txBody>
      </p:sp>
    </p:spTree>
    <p:extLst>
      <p:ext uri="{BB962C8B-B14F-4D97-AF65-F5344CB8AC3E}">
        <p14:creationId xmlns:p14="http://schemas.microsoft.com/office/powerpoint/2010/main" val="3322821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AE5C8-AA80-476F-BAC0-30F6D3810B75}" type="slidenum">
              <a:rPr lang="en-US" smtClean="0"/>
              <a:t>7</a:t>
            </a:fld>
            <a:endParaRPr lang="en-US"/>
          </a:p>
        </p:txBody>
      </p:sp>
    </p:spTree>
    <p:extLst>
      <p:ext uri="{BB962C8B-B14F-4D97-AF65-F5344CB8AC3E}">
        <p14:creationId xmlns:p14="http://schemas.microsoft.com/office/powerpoint/2010/main" val="3520233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F1E4EC-A1B6-47E1-A1CE-1E7AD193B70A}" type="slidenum">
              <a:rPr lang="de-DE" altLang="en-US"/>
              <a:pPr/>
              <a:t>8</a:t>
            </a:fld>
            <a:endParaRPr lang="de-DE" altLang="en-US"/>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83081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AE5C8-AA80-476F-BAC0-30F6D3810B75}" type="slidenum">
              <a:rPr lang="en-US" smtClean="0"/>
              <a:t>9</a:t>
            </a:fld>
            <a:endParaRPr lang="en-US"/>
          </a:p>
        </p:txBody>
      </p:sp>
    </p:spTree>
    <p:extLst>
      <p:ext uri="{BB962C8B-B14F-4D97-AF65-F5344CB8AC3E}">
        <p14:creationId xmlns:p14="http://schemas.microsoft.com/office/powerpoint/2010/main" val="354427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288CD98-2FC4-483B-8AAE-E3550EC4647B}" type="datetime1">
              <a:rPr lang="en-US" smtClean="0"/>
              <a:t>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8120A-2759-47C5-BEF8-A441BA0FE536}" type="slidenum">
              <a:rPr lang="en-US" smtClean="0"/>
              <a:t>‹#›</a:t>
            </a:fld>
            <a:endParaRPr lang="en-US"/>
          </a:p>
        </p:txBody>
      </p:sp>
    </p:spTree>
    <p:extLst>
      <p:ext uri="{BB962C8B-B14F-4D97-AF65-F5344CB8AC3E}">
        <p14:creationId xmlns:p14="http://schemas.microsoft.com/office/powerpoint/2010/main" val="1832812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B81CBB-EA2D-485E-B238-D0416BB16AE3}" type="datetime1">
              <a:rPr lang="en-US" smtClean="0"/>
              <a:t>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8120A-2759-47C5-BEF8-A441BA0FE536}" type="slidenum">
              <a:rPr lang="en-US" smtClean="0"/>
              <a:t>‹#›</a:t>
            </a:fld>
            <a:endParaRPr lang="en-US"/>
          </a:p>
        </p:txBody>
      </p:sp>
    </p:spTree>
    <p:extLst>
      <p:ext uri="{BB962C8B-B14F-4D97-AF65-F5344CB8AC3E}">
        <p14:creationId xmlns:p14="http://schemas.microsoft.com/office/powerpoint/2010/main" val="211215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A45F2A-B5A5-4044-83EF-703685473793}" type="datetime1">
              <a:rPr lang="en-US" smtClean="0"/>
              <a:t>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8120A-2759-47C5-BEF8-A441BA0FE536}" type="slidenum">
              <a:rPr lang="en-US" smtClean="0"/>
              <a:t>‹#›</a:t>
            </a:fld>
            <a:endParaRPr lang="en-US"/>
          </a:p>
        </p:txBody>
      </p:sp>
    </p:spTree>
    <p:extLst>
      <p:ext uri="{BB962C8B-B14F-4D97-AF65-F5344CB8AC3E}">
        <p14:creationId xmlns:p14="http://schemas.microsoft.com/office/powerpoint/2010/main" val="1673204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42C991-ADDB-4F16-ABBD-BD90869BC601}" type="datetime1">
              <a:rPr lang="en-US" smtClean="0"/>
              <a:t>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8120A-2759-47C5-BEF8-A441BA0FE536}" type="slidenum">
              <a:rPr lang="en-US" smtClean="0"/>
              <a:t>‹#›</a:t>
            </a:fld>
            <a:endParaRPr lang="en-US"/>
          </a:p>
        </p:txBody>
      </p:sp>
    </p:spTree>
    <p:extLst>
      <p:ext uri="{BB962C8B-B14F-4D97-AF65-F5344CB8AC3E}">
        <p14:creationId xmlns:p14="http://schemas.microsoft.com/office/powerpoint/2010/main" val="3808137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C35EB5-3FF8-4F5E-806C-60963EADB4F1}" type="datetime1">
              <a:rPr lang="en-US" smtClean="0"/>
              <a:t>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8120A-2759-47C5-BEF8-A441BA0FE536}" type="slidenum">
              <a:rPr lang="en-US" smtClean="0"/>
              <a:t>‹#›</a:t>
            </a:fld>
            <a:endParaRPr lang="en-US"/>
          </a:p>
        </p:txBody>
      </p:sp>
    </p:spTree>
    <p:extLst>
      <p:ext uri="{BB962C8B-B14F-4D97-AF65-F5344CB8AC3E}">
        <p14:creationId xmlns:p14="http://schemas.microsoft.com/office/powerpoint/2010/main" val="450571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F262BB3-6041-49BC-8107-B75C631B5F0A}" type="datetime1">
              <a:rPr lang="en-US" smtClean="0"/>
              <a:t>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68120A-2759-47C5-BEF8-A441BA0FE536}" type="slidenum">
              <a:rPr lang="en-US" smtClean="0"/>
              <a:t>‹#›</a:t>
            </a:fld>
            <a:endParaRPr lang="en-US"/>
          </a:p>
        </p:txBody>
      </p:sp>
    </p:spTree>
    <p:extLst>
      <p:ext uri="{BB962C8B-B14F-4D97-AF65-F5344CB8AC3E}">
        <p14:creationId xmlns:p14="http://schemas.microsoft.com/office/powerpoint/2010/main" val="3571893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5506461-1D6B-4B83-8166-71722516743B}" type="datetime1">
              <a:rPr lang="en-US" smtClean="0"/>
              <a:t>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68120A-2759-47C5-BEF8-A441BA0FE536}" type="slidenum">
              <a:rPr lang="en-US" smtClean="0"/>
              <a:t>‹#›</a:t>
            </a:fld>
            <a:endParaRPr lang="en-US"/>
          </a:p>
        </p:txBody>
      </p:sp>
    </p:spTree>
    <p:extLst>
      <p:ext uri="{BB962C8B-B14F-4D97-AF65-F5344CB8AC3E}">
        <p14:creationId xmlns:p14="http://schemas.microsoft.com/office/powerpoint/2010/main" val="1865357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517C6CC-4B65-45B4-A9C8-9D58343BB828}" type="datetime1">
              <a:rPr lang="en-US" smtClean="0"/>
              <a:t>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68120A-2759-47C5-BEF8-A441BA0FE536}" type="slidenum">
              <a:rPr lang="en-US" smtClean="0"/>
              <a:t>‹#›</a:t>
            </a:fld>
            <a:endParaRPr lang="en-US"/>
          </a:p>
        </p:txBody>
      </p:sp>
    </p:spTree>
    <p:extLst>
      <p:ext uri="{BB962C8B-B14F-4D97-AF65-F5344CB8AC3E}">
        <p14:creationId xmlns:p14="http://schemas.microsoft.com/office/powerpoint/2010/main" val="3292581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D2FD0F-8BF9-47A4-9A48-3AF6770AD212}" type="datetime1">
              <a:rPr lang="en-US" smtClean="0"/>
              <a:t>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68120A-2759-47C5-BEF8-A441BA0FE536}" type="slidenum">
              <a:rPr lang="en-US" smtClean="0"/>
              <a:t>‹#›</a:t>
            </a:fld>
            <a:endParaRPr lang="en-US"/>
          </a:p>
        </p:txBody>
      </p:sp>
    </p:spTree>
    <p:extLst>
      <p:ext uri="{BB962C8B-B14F-4D97-AF65-F5344CB8AC3E}">
        <p14:creationId xmlns:p14="http://schemas.microsoft.com/office/powerpoint/2010/main" val="3524703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54CC3F-F4DF-4EC2-9E4B-701D53B371CF}" type="datetime1">
              <a:rPr lang="en-US" smtClean="0"/>
              <a:t>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68120A-2759-47C5-BEF8-A441BA0FE536}" type="slidenum">
              <a:rPr lang="en-US" smtClean="0"/>
              <a:t>‹#›</a:t>
            </a:fld>
            <a:endParaRPr lang="en-US"/>
          </a:p>
        </p:txBody>
      </p:sp>
    </p:spTree>
    <p:extLst>
      <p:ext uri="{BB962C8B-B14F-4D97-AF65-F5344CB8AC3E}">
        <p14:creationId xmlns:p14="http://schemas.microsoft.com/office/powerpoint/2010/main" val="4238287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663A7E-AC98-49E0-BE6C-ED935B9D7625}" type="datetime1">
              <a:rPr lang="en-US" smtClean="0"/>
              <a:t>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68120A-2759-47C5-BEF8-A441BA0FE536}" type="slidenum">
              <a:rPr lang="en-US" smtClean="0"/>
              <a:t>‹#›</a:t>
            </a:fld>
            <a:endParaRPr lang="en-US"/>
          </a:p>
        </p:txBody>
      </p:sp>
    </p:spTree>
    <p:extLst>
      <p:ext uri="{BB962C8B-B14F-4D97-AF65-F5344CB8AC3E}">
        <p14:creationId xmlns:p14="http://schemas.microsoft.com/office/powerpoint/2010/main" val="3966297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C2B815-D50E-4A48-966E-7E73FCE81F87}" type="datetime1">
              <a:rPr lang="en-US" smtClean="0"/>
              <a:t>2/9/2018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68120A-2759-47C5-BEF8-A441BA0FE536}" type="slidenum">
              <a:rPr lang="en-US" smtClean="0"/>
              <a:t>‹#›</a:t>
            </a:fld>
            <a:endParaRPr lang="en-US"/>
          </a:p>
        </p:txBody>
      </p:sp>
    </p:spTree>
    <p:extLst>
      <p:ext uri="{BB962C8B-B14F-4D97-AF65-F5344CB8AC3E}">
        <p14:creationId xmlns:p14="http://schemas.microsoft.com/office/powerpoint/2010/main" val="2169251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4636" y="1145755"/>
            <a:ext cx="9144000" cy="3744071"/>
          </a:xfrm>
        </p:spPr>
        <p:txBody>
          <a:bodyPr>
            <a:normAutofit fontScale="90000"/>
          </a:bodyPr>
          <a:lstStyle/>
          <a:p>
            <a:r>
              <a:rPr lang="en-US" b="1" dirty="0">
                <a:solidFill>
                  <a:srgbClr val="0070C0"/>
                </a:solidFill>
              </a:rPr>
              <a:t>Tax Policy Design:</a:t>
            </a:r>
            <a:br>
              <a:rPr lang="en-US" b="1" dirty="0">
                <a:solidFill>
                  <a:srgbClr val="0070C0"/>
                </a:solidFill>
              </a:rPr>
            </a:br>
            <a:r>
              <a:rPr lang="en-US" b="1" dirty="0">
                <a:solidFill>
                  <a:srgbClr val="0070C0"/>
                </a:solidFill>
              </a:rPr>
              <a:t>Framing Issues </a:t>
            </a:r>
            <a:br>
              <a:rPr lang="en-US" b="1" dirty="0">
                <a:solidFill>
                  <a:srgbClr val="0070C0"/>
                </a:solidFill>
              </a:rPr>
            </a:br>
            <a:r>
              <a:rPr lang="en-US" b="1" dirty="0">
                <a:solidFill>
                  <a:srgbClr val="0070C0"/>
                </a:solidFill>
              </a:rPr>
              <a:t>&amp;</a:t>
            </a:r>
            <a:br>
              <a:rPr lang="en-US" b="1" dirty="0">
                <a:solidFill>
                  <a:srgbClr val="0070C0"/>
                </a:solidFill>
              </a:rPr>
            </a:br>
            <a:r>
              <a:rPr lang="en-US" b="1" dirty="0">
                <a:solidFill>
                  <a:srgbClr val="0070C0"/>
                </a:solidFill>
              </a:rPr>
              <a:t>Analytical Techniques</a:t>
            </a:r>
            <a:br>
              <a:rPr lang="en-US" dirty="0"/>
            </a:br>
            <a:endParaRPr lang="en-US" dirty="0"/>
          </a:p>
        </p:txBody>
      </p:sp>
      <p:sp>
        <p:nvSpPr>
          <p:cNvPr id="3" name="Subtitle 2"/>
          <p:cNvSpPr>
            <a:spLocks noGrp="1"/>
          </p:cNvSpPr>
          <p:nvPr>
            <p:ph type="subTitle" idx="1"/>
          </p:nvPr>
        </p:nvSpPr>
        <p:spPr>
          <a:xfrm>
            <a:off x="1694636" y="4700588"/>
            <a:ext cx="9144000" cy="1655762"/>
          </a:xfrm>
        </p:spPr>
        <p:txBody>
          <a:bodyPr>
            <a:normAutofit/>
          </a:bodyPr>
          <a:lstStyle/>
          <a:p>
            <a:r>
              <a:rPr lang="en-US" sz="4800" dirty="0">
                <a:solidFill>
                  <a:srgbClr val="00B050"/>
                </a:solidFill>
              </a:rPr>
              <a:t>Tuan Minh Le</a:t>
            </a:r>
          </a:p>
        </p:txBody>
      </p:sp>
      <p:sp>
        <p:nvSpPr>
          <p:cNvPr id="4" name="Slide Number Placeholder 3"/>
          <p:cNvSpPr>
            <a:spLocks noGrp="1"/>
          </p:cNvSpPr>
          <p:nvPr>
            <p:ph type="sldNum" sz="quarter" idx="12"/>
          </p:nvPr>
        </p:nvSpPr>
        <p:spPr/>
        <p:txBody>
          <a:bodyPr/>
          <a:lstStyle/>
          <a:p>
            <a:fld id="{B568120A-2759-47C5-BEF8-A441BA0FE536}" type="slidenum">
              <a:rPr lang="en-US" smtClean="0"/>
              <a:t>1</a:t>
            </a:fld>
            <a:endParaRPr lang="en-US"/>
          </a:p>
        </p:txBody>
      </p:sp>
    </p:spTree>
    <p:extLst>
      <p:ext uri="{BB962C8B-B14F-4D97-AF65-F5344CB8AC3E}">
        <p14:creationId xmlns:p14="http://schemas.microsoft.com/office/powerpoint/2010/main" val="2832347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Different type of challenge for group 2-countries (esp., EU member states):  high labor tax</a:t>
            </a:r>
          </a:p>
        </p:txBody>
      </p:sp>
      <p:pic>
        <p:nvPicPr>
          <p:cNvPr id="4" name="Content Placeholder 3"/>
          <p:cNvPicPr>
            <a:picLocks noGrp="1" noChangeAspect="1"/>
          </p:cNvPicPr>
          <p:nvPr>
            <p:ph idx="1"/>
          </p:nvPr>
        </p:nvPicPr>
        <p:blipFill>
          <a:blip r:embed="rId3"/>
          <a:stretch>
            <a:fillRect/>
          </a:stretch>
        </p:blipFill>
        <p:spPr>
          <a:xfrm>
            <a:off x="1416099" y="1814740"/>
            <a:ext cx="8870902" cy="4262869"/>
          </a:xfrm>
          <a:prstGeom prst="rect">
            <a:avLst/>
          </a:prstGeom>
        </p:spPr>
      </p:pic>
      <p:sp>
        <p:nvSpPr>
          <p:cNvPr id="5" name="TextBox 4"/>
          <p:cNvSpPr txBox="1"/>
          <p:nvPr/>
        </p:nvSpPr>
        <p:spPr>
          <a:xfrm>
            <a:off x="1606121" y="6201661"/>
            <a:ext cx="8490857" cy="523220"/>
          </a:xfrm>
          <a:prstGeom prst="rect">
            <a:avLst/>
          </a:prstGeom>
          <a:noFill/>
        </p:spPr>
        <p:txBody>
          <a:bodyPr wrap="square" rtlCol="0">
            <a:spAutoFit/>
          </a:bodyPr>
          <a:lstStyle/>
          <a:p>
            <a:r>
              <a:rPr lang="en-US" sz="1400" b="1" dirty="0"/>
              <a:t>Source:  </a:t>
            </a:r>
            <a:r>
              <a:rPr lang="en-US" sz="1400" dirty="0"/>
              <a:t>Total Burden on </a:t>
            </a:r>
            <a:r>
              <a:rPr lang="en-US" sz="1400" dirty="0" err="1"/>
              <a:t>Labour</a:t>
            </a:r>
            <a:r>
              <a:rPr lang="en-US" sz="1400" dirty="0"/>
              <a:t> (Eurostat, 2014 edition).  Data shows tax wedge as % of total labor cost on low wage earners, 2012.</a:t>
            </a:r>
          </a:p>
        </p:txBody>
      </p:sp>
      <p:sp>
        <p:nvSpPr>
          <p:cNvPr id="3" name="Slide Number Placeholder 2"/>
          <p:cNvSpPr>
            <a:spLocks noGrp="1"/>
          </p:cNvSpPr>
          <p:nvPr>
            <p:ph type="sldNum" sz="quarter" idx="12"/>
          </p:nvPr>
        </p:nvSpPr>
        <p:spPr/>
        <p:txBody>
          <a:bodyPr/>
          <a:lstStyle/>
          <a:p>
            <a:fld id="{B568120A-2759-47C5-BEF8-A441BA0FE536}" type="slidenum">
              <a:rPr lang="en-US" smtClean="0"/>
              <a:t>10</a:t>
            </a:fld>
            <a:endParaRPr lang="en-US"/>
          </a:p>
        </p:txBody>
      </p:sp>
    </p:spTree>
    <p:extLst>
      <p:ext uri="{BB962C8B-B14F-4D97-AF65-F5344CB8AC3E}">
        <p14:creationId xmlns:p14="http://schemas.microsoft.com/office/powerpoint/2010/main" val="2265418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tax policy: tools and techniques</a:t>
            </a:r>
          </a:p>
        </p:txBody>
      </p:sp>
      <p:sp>
        <p:nvSpPr>
          <p:cNvPr id="3" name="Content Placeholder 2"/>
          <p:cNvSpPr>
            <a:spLocks noGrp="1"/>
          </p:cNvSpPr>
          <p:nvPr>
            <p:ph idx="1"/>
          </p:nvPr>
        </p:nvSpPr>
        <p:spPr/>
        <p:txBody>
          <a:bodyPr/>
          <a:lstStyle/>
          <a:p>
            <a:r>
              <a:rPr lang="en-US" dirty="0"/>
              <a:t>Three major types of models:</a:t>
            </a:r>
          </a:p>
          <a:p>
            <a:pPr lvl="1"/>
            <a:r>
              <a:rPr lang="en-US" dirty="0"/>
              <a:t>Macro/GDP-based.</a:t>
            </a:r>
          </a:p>
          <a:p>
            <a:pPr lvl="1"/>
            <a:r>
              <a:rPr lang="en-US" dirty="0"/>
              <a:t>Micro-Simulation.</a:t>
            </a:r>
          </a:p>
          <a:p>
            <a:pPr lvl="1"/>
            <a:r>
              <a:rPr lang="en-US" dirty="0"/>
              <a:t>(Monthly) receipts model.</a:t>
            </a:r>
          </a:p>
          <a:p>
            <a:pPr marL="457200" lvl="1" indent="0">
              <a:buNone/>
            </a:pPr>
            <a:endParaRPr lang="en-US" dirty="0"/>
          </a:p>
          <a:p>
            <a:pPr marL="228600" lvl="1">
              <a:spcBef>
                <a:spcPts val="1000"/>
              </a:spcBef>
            </a:pPr>
            <a:r>
              <a:rPr lang="en-US" sz="2800" dirty="0"/>
              <a:t>Also, a dedicated VAT model.</a:t>
            </a:r>
          </a:p>
        </p:txBody>
      </p:sp>
      <p:sp>
        <p:nvSpPr>
          <p:cNvPr id="4" name="Slide Number Placeholder 3"/>
          <p:cNvSpPr>
            <a:spLocks noGrp="1"/>
          </p:cNvSpPr>
          <p:nvPr>
            <p:ph type="sldNum" sz="quarter" idx="12"/>
          </p:nvPr>
        </p:nvSpPr>
        <p:spPr/>
        <p:txBody>
          <a:bodyPr/>
          <a:lstStyle/>
          <a:p>
            <a:fld id="{B568120A-2759-47C5-BEF8-A441BA0FE536}" type="slidenum">
              <a:rPr lang="en-US" smtClean="0"/>
              <a:t>11</a:t>
            </a:fld>
            <a:endParaRPr lang="en-US"/>
          </a:p>
        </p:txBody>
      </p:sp>
    </p:spTree>
    <p:extLst>
      <p:ext uri="{BB962C8B-B14F-4D97-AF65-F5344CB8AC3E}">
        <p14:creationId xmlns:p14="http://schemas.microsoft.com/office/powerpoint/2010/main" val="1993920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 or GDP-based model</a:t>
            </a:r>
          </a:p>
        </p:txBody>
      </p:sp>
      <p:sp>
        <p:nvSpPr>
          <p:cNvPr id="3" name="Content Placeholder 2"/>
          <p:cNvSpPr>
            <a:spLocks noGrp="1"/>
          </p:cNvSpPr>
          <p:nvPr>
            <p:ph idx="1"/>
          </p:nvPr>
        </p:nvSpPr>
        <p:spPr/>
        <p:txBody>
          <a:bodyPr>
            <a:normAutofit/>
          </a:bodyPr>
          <a:lstStyle/>
          <a:p>
            <a:r>
              <a:rPr lang="en-US" dirty="0"/>
              <a:t>Applicable to all tax types: VAT, Excises, income taxes and trade taxes.</a:t>
            </a:r>
          </a:p>
          <a:p>
            <a:r>
              <a:rPr lang="en-US" dirty="0"/>
              <a:t>Data requirement:  </a:t>
            </a:r>
          </a:p>
          <a:p>
            <a:pPr lvl="1"/>
            <a:r>
              <a:rPr lang="en-US" dirty="0"/>
              <a:t>series of tax revenues, and </a:t>
            </a:r>
          </a:p>
          <a:p>
            <a:pPr lvl="1"/>
            <a:r>
              <a:rPr lang="en-US" dirty="0"/>
              <a:t>their bases (e.g., GDP, consumption or imports). </a:t>
            </a:r>
          </a:p>
          <a:p>
            <a:r>
              <a:rPr lang="en-US" dirty="0"/>
              <a:t>Steps:</a:t>
            </a:r>
          </a:p>
          <a:p>
            <a:pPr lvl="1"/>
            <a:r>
              <a:rPr lang="en-US" dirty="0"/>
              <a:t>From the two data series, tax elasticity is estimated. (Note:  Tax elasticity v. tax buoyancy.) </a:t>
            </a:r>
          </a:p>
          <a:p>
            <a:pPr lvl="1"/>
            <a:r>
              <a:rPr lang="en-US" dirty="0"/>
              <a:t>Then, future changes in tax revenues are simply determined as the product of expected changes in the base and the elasticity.  </a:t>
            </a:r>
          </a:p>
          <a:p>
            <a:endParaRPr lang="en-US" dirty="0"/>
          </a:p>
        </p:txBody>
      </p:sp>
      <p:sp>
        <p:nvSpPr>
          <p:cNvPr id="4" name="Slide Number Placeholder 3"/>
          <p:cNvSpPr>
            <a:spLocks noGrp="1"/>
          </p:cNvSpPr>
          <p:nvPr>
            <p:ph type="sldNum" sz="quarter" idx="12"/>
          </p:nvPr>
        </p:nvSpPr>
        <p:spPr/>
        <p:txBody>
          <a:bodyPr/>
          <a:lstStyle/>
          <a:p>
            <a:fld id="{B568120A-2759-47C5-BEF8-A441BA0FE536}" type="slidenum">
              <a:rPr lang="en-US" smtClean="0"/>
              <a:t>12</a:t>
            </a:fld>
            <a:endParaRPr lang="en-US"/>
          </a:p>
        </p:txBody>
      </p:sp>
    </p:spTree>
    <p:extLst>
      <p:ext uri="{BB962C8B-B14F-4D97-AF65-F5344CB8AC3E}">
        <p14:creationId xmlns:p14="http://schemas.microsoft.com/office/powerpoint/2010/main" val="2938813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76518" y="76200"/>
            <a:ext cx="9605682" cy="914400"/>
          </a:xfrm>
        </p:spPr>
        <p:txBody>
          <a:bodyPr>
            <a:normAutofit/>
          </a:bodyPr>
          <a:lstStyle/>
          <a:p>
            <a:pPr eaLnBrk="1" hangingPunct="1"/>
            <a:r>
              <a:rPr lang="en-US" altLang="en-US" b="1" dirty="0"/>
              <a:t>Tax Buoyancy and Tax Elasticity </a:t>
            </a:r>
          </a:p>
        </p:txBody>
      </p:sp>
      <p:sp>
        <p:nvSpPr>
          <p:cNvPr id="24579" name="Rectangle 3"/>
          <p:cNvSpPr>
            <a:spLocks noGrp="1" noChangeArrowheads="1"/>
          </p:cNvSpPr>
          <p:nvPr>
            <p:ph type="body" idx="1"/>
          </p:nvPr>
        </p:nvSpPr>
        <p:spPr>
          <a:xfrm>
            <a:off x="524435" y="990599"/>
            <a:ext cx="9457765" cy="5477435"/>
          </a:xfrm>
        </p:spPr>
        <p:txBody>
          <a:bodyPr>
            <a:normAutofit/>
          </a:bodyPr>
          <a:lstStyle/>
          <a:p>
            <a:pPr eaLnBrk="1" hangingPunct="1">
              <a:lnSpc>
                <a:spcPct val="90000"/>
              </a:lnSpc>
            </a:pPr>
            <a:r>
              <a:rPr lang="en-US" altLang="en-US" sz="2000" b="1" dirty="0"/>
              <a:t>TAX BOUYANCY</a:t>
            </a:r>
          </a:p>
          <a:p>
            <a:pPr lvl="1" eaLnBrk="1" hangingPunct="1">
              <a:lnSpc>
                <a:spcPct val="90000"/>
              </a:lnSpc>
            </a:pPr>
            <a:r>
              <a:rPr lang="en-US" altLang="en-US" sz="2000" dirty="0"/>
              <a:t>Measures actual or observed growth in revenues (T) relative to actual growth in GDP (Y) from year to year</a:t>
            </a:r>
          </a:p>
          <a:p>
            <a:pPr lvl="1" eaLnBrk="1" hangingPunct="1">
              <a:lnSpc>
                <a:spcPct val="90000"/>
              </a:lnSpc>
            </a:pPr>
            <a:r>
              <a:rPr lang="en-US" altLang="en-US" sz="2000" b="1" dirty="0">
                <a:sym typeface="Symbol" panose="05050102010706020507" pitchFamily="18" charset="2"/>
              </a:rPr>
              <a:t>Tax Buoyancy =  %T / % Y</a:t>
            </a:r>
          </a:p>
          <a:p>
            <a:pPr lvl="1" eaLnBrk="1" hangingPunct="1">
              <a:lnSpc>
                <a:spcPct val="90000"/>
              </a:lnSpc>
              <a:buFontTx/>
              <a:buNone/>
            </a:pPr>
            <a:r>
              <a:rPr lang="en-US" altLang="en-US" sz="2000" dirty="0">
                <a:sym typeface="Symbol" panose="05050102010706020507" pitchFamily="18" charset="2"/>
              </a:rPr>
              <a:t>	=  %(tax base*rate) / % Y</a:t>
            </a:r>
          </a:p>
          <a:p>
            <a:pPr lvl="1" eaLnBrk="1" hangingPunct="1">
              <a:lnSpc>
                <a:spcPct val="90000"/>
              </a:lnSpc>
            </a:pPr>
            <a:r>
              <a:rPr lang="en-US" altLang="en-US" sz="2000" dirty="0">
                <a:sym typeface="Symbol" panose="05050102010706020507" pitchFamily="18" charset="2"/>
              </a:rPr>
              <a:t> Growth in tax revenues arises from growth in tax base </a:t>
            </a:r>
            <a:r>
              <a:rPr lang="en-US" altLang="en-US" sz="2000" b="1" i="1" dirty="0">
                <a:sym typeface="Symbol" panose="05050102010706020507" pitchFamily="18" charset="2"/>
              </a:rPr>
              <a:t>and</a:t>
            </a:r>
            <a:r>
              <a:rPr lang="en-US" altLang="en-US" sz="2000" dirty="0">
                <a:sym typeface="Symbol" panose="05050102010706020507" pitchFamily="18" charset="2"/>
              </a:rPr>
              <a:t> from changes in effective tax rates</a:t>
            </a:r>
          </a:p>
          <a:p>
            <a:pPr marL="457200" lvl="1" indent="0" eaLnBrk="1" hangingPunct="1">
              <a:lnSpc>
                <a:spcPct val="90000"/>
              </a:lnSpc>
              <a:buNone/>
            </a:pPr>
            <a:endParaRPr lang="en-US" altLang="en-US" sz="2000" dirty="0">
              <a:sym typeface="Symbol" panose="05050102010706020507" pitchFamily="18" charset="2"/>
            </a:endParaRPr>
          </a:p>
          <a:p>
            <a:pPr eaLnBrk="1" hangingPunct="1">
              <a:lnSpc>
                <a:spcPct val="80000"/>
              </a:lnSpc>
            </a:pPr>
            <a:r>
              <a:rPr lang="en-US" altLang="en-US" sz="2000" b="1" dirty="0"/>
              <a:t>TAX ELASTICITY</a:t>
            </a:r>
          </a:p>
          <a:p>
            <a:pPr lvl="1" eaLnBrk="1" hangingPunct="1">
              <a:lnSpc>
                <a:spcPct val="80000"/>
              </a:lnSpc>
            </a:pPr>
            <a:r>
              <a:rPr lang="en-US" altLang="en-US" sz="2000" dirty="0"/>
              <a:t>Measures growth in </a:t>
            </a:r>
            <a:r>
              <a:rPr lang="en-US" altLang="en-US" sz="2000" b="1" dirty="0"/>
              <a:t>tax revenues </a:t>
            </a:r>
            <a:r>
              <a:rPr lang="en-US" altLang="en-US" sz="2000" b="1" i="1" dirty="0"/>
              <a:t>without any discretionary</a:t>
            </a:r>
            <a:r>
              <a:rPr lang="en-US" altLang="en-US" sz="2000" b="1" dirty="0"/>
              <a:t> changes</a:t>
            </a:r>
            <a:r>
              <a:rPr lang="en-US" altLang="en-US" sz="2000" b="1" i="1" dirty="0"/>
              <a:t> in tax structure</a:t>
            </a:r>
            <a:r>
              <a:rPr lang="en-US" altLang="en-US" sz="2000" dirty="0"/>
              <a:t> (Adjusted Tax AT or </a:t>
            </a:r>
            <a:r>
              <a:rPr lang="en-US" altLang="en-US" sz="2000" dirty="0">
                <a:cs typeface="Times New Roman" panose="02020603050405020304" pitchFamily="18" charset="0"/>
                <a:sym typeface="Symbol" panose="05050102010706020507" pitchFamily="18" charset="2"/>
              </a:rPr>
              <a:t>A</a:t>
            </a:r>
            <a:r>
              <a:rPr lang="en-US" altLang="en-US" sz="2000" dirty="0">
                <a:cs typeface="Times New Roman" panose="02020603050405020304" pitchFamily="18" charset="0"/>
              </a:rPr>
              <a:t>T</a:t>
            </a:r>
            <a:r>
              <a:rPr lang="en-US" altLang="en-US" sz="2000" dirty="0"/>
              <a:t>) relative to growth in GDP (Y) from year-to-year. </a:t>
            </a:r>
            <a:endParaRPr lang="en-US" altLang="en-US" sz="2000" dirty="0">
              <a:cs typeface="Times New Roman" panose="02020603050405020304" pitchFamily="18" charset="0"/>
            </a:endParaRPr>
          </a:p>
          <a:p>
            <a:pPr algn="just" eaLnBrk="1" hangingPunct="1">
              <a:lnSpc>
                <a:spcPct val="80000"/>
              </a:lnSpc>
              <a:buFontTx/>
              <a:buNone/>
            </a:pPr>
            <a:r>
              <a:rPr lang="en-US" altLang="en-US" sz="2000" dirty="0">
                <a:cs typeface="Times New Roman" panose="02020603050405020304" pitchFamily="18" charset="0"/>
              </a:rPr>
              <a:t>		Tax Elasticity = %</a:t>
            </a:r>
            <a:r>
              <a:rPr lang="en-US" altLang="en-US" sz="2000" dirty="0">
                <a:cs typeface="Times New Roman" panose="02020603050405020304" pitchFamily="18" charset="0"/>
                <a:sym typeface="Symbol" panose="05050102010706020507" pitchFamily="18" charset="2"/>
              </a:rPr>
              <a:t>A</a:t>
            </a:r>
            <a:r>
              <a:rPr lang="en-US" altLang="en-US" sz="2000" dirty="0">
                <a:cs typeface="Times New Roman" panose="02020603050405020304" pitchFamily="18" charset="0"/>
              </a:rPr>
              <a:t>T/%</a:t>
            </a:r>
            <a:r>
              <a:rPr lang="en-US" altLang="en-US" sz="2000" dirty="0">
                <a:cs typeface="Times New Roman" panose="02020603050405020304" pitchFamily="18" charset="0"/>
                <a:sym typeface="Symbol" panose="05050102010706020507" pitchFamily="18" charset="2"/>
              </a:rPr>
              <a:t></a:t>
            </a:r>
            <a:r>
              <a:rPr lang="en-US" altLang="en-US" sz="2000" dirty="0">
                <a:cs typeface="Times New Roman" panose="02020603050405020304" pitchFamily="18" charset="0"/>
              </a:rPr>
              <a:t>Y </a:t>
            </a:r>
          </a:p>
          <a:p>
            <a:pPr eaLnBrk="1" hangingPunct="1">
              <a:lnSpc>
                <a:spcPct val="80000"/>
              </a:lnSpc>
              <a:buFontTx/>
              <a:buNone/>
            </a:pPr>
            <a:r>
              <a:rPr lang="en-US" altLang="en-US" sz="2000" dirty="0">
                <a:cs typeface="Times New Roman" panose="02020603050405020304" pitchFamily="18" charset="0"/>
              </a:rPr>
              <a:t>    </a:t>
            </a:r>
            <a:endParaRPr lang="en-US" sz="2000" b="1" dirty="0"/>
          </a:p>
        </p:txBody>
      </p:sp>
    </p:spTree>
    <p:extLst>
      <p:ext uri="{BB962C8B-B14F-4D97-AF65-F5344CB8AC3E}">
        <p14:creationId xmlns:p14="http://schemas.microsoft.com/office/powerpoint/2010/main" val="2128890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Micro-simulation model</a:t>
            </a:r>
          </a:p>
        </p:txBody>
      </p:sp>
      <p:sp>
        <p:nvSpPr>
          <p:cNvPr id="3" name="Content Placeholder 2"/>
          <p:cNvSpPr>
            <a:spLocks noGrp="1"/>
          </p:cNvSpPr>
          <p:nvPr>
            <p:ph idx="1"/>
          </p:nvPr>
        </p:nvSpPr>
        <p:spPr/>
        <p:txBody>
          <a:bodyPr>
            <a:normAutofit fontScale="92500" lnSpcReduction="20000"/>
          </a:bodyPr>
          <a:lstStyle/>
          <a:p>
            <a:pPr lvl="0"/>
            <a:r>
              <a:rPr lang="en-US" dirty="0"/>
              <a:t>Applied typically to direct income taxes (PIT, CIT) when database computerized.  Distributional impact of policy change can be qualified.</a:t>
            </a:r>
          </a:p>
          <a:p>
            <a:pPr lvl="0"/>
            <a:r>
              <a:rPr lang="en-US" b="1" dirty="0"/>
              <a:t>Data requirement:  </a:t>
            </a:r>
            <a:r>
              <a:rPr lang="en-US" dirty="0"/>
              <a:t>Individual income tax returns and the appropriate PIT/CIT tax provisions.</a:t>
            </a:r>
            <a:endParaRPr lang="en-US" sz="1800" dirty="0"/>
          </a:p>
          <a:p>
            <a:pPr lvl="0"/>
            <a:r>
              <a:rPr lang="en-US" b="1" dirty="0"/>
              <a:t>Steps:</a:t>
            </a:r>
            <a:endParaRPr lang="en-US" sz="1800" b="1" dirty="0"/>
          </a:p>
          <a:p>
            <a:pPr lvl="1"/>
            <a:r>
              <a:rPr lang="en-US" b="1" i="1" dirty="0"/>
              <a:t>Sampling</a:t>
            </a:r>
            <a:r>
              <a:rPr lang="en-US" dirty="0"/>
              <a:t> of tax returns (Stratified sampling). </a:t>
            </a:r>
          </a:p>
          <a:p>
            <a:pPr lvl="2"/>
            <a:r>
              <a:rPr lang="en-US" dirty="0"/>
              <a:t>First, different strata are established on the basis of some critical categories such as size of assets, income, industry, or region.  Firms in each stratum resemble by the category used to select the strata.  </a:t>
            </a:r>
          </a:p>
          <a:p>
            <a:pPr lvl="2"/>
            <a:r>
              <a:rPr lang="en-US" dirty="0"/>
              <a:t>Second, sample of firms/individual taxpayers selected from these strata.  </a:t>
            </a:r>
          </a:p>
          <a:p>
            <a:pPr lvl="1"/>
            <a:r>
              <a:rPr lang="en-US" b="1" i="1" dirty="0"/>
              <a:t>Data cleaning and completion</a:t>
            </a:r>
            <a:r>
              <a:rPr lang="en-US" dirty="0"/>
              <a:t>.  </a:t>
            </a:r>
          </a:p>
          <a:p>
            <a:pPr lvl="2"/>
            <a:r>
              <a:rPr lang="en-US" dirty="0"/>
              <a:t>This step is to ensure consistency and reliability of data selected for the simulations.</a:t>
            </a:r>
          </a:p>
          <a:p>
            <a:pPr lvl="2"/>
            <a:r>
              <a:rPr lang="en-US" dirty="0"/>
              <a:t>Filling in missing data relies on either data from corporate financial statements, individual tax filings, and/or imputation data.</a:t>
            </a:r>
            <a:endParaRPr lang="en-US" sz="1600" dirty="0"/>
          </a:p>
          <a:p>
            <a:pPr lvl="1"/>
            <a:r>
              <a:rPr lang="en-US" b="1" i="1" dirty="0"/>
              <a:t>Construct a </a:t>
            </a:r>
            <a:r>
              <a:rPr lang="en-US" b="1" i="1" u="sng" dirty="0"/>
              <a:t>tax calculator </a:t>
            </a:r>
            <a:r>
              <a:rPr lang="en-US" dirty="0"/>
              <a:t>to simulate PIT/CIT.  </a:t>
            </a:r>
            <a:endParaRPr lang="en-US" sz="1600" dirty="0"/>
          </a:p>
          <a:p>
            <a:endParaRPr lang="en-US" dirty="0"/>
          </a:p>
        </p:txBody>
      </p:sp>
      <p:sp>
        <p:nvSpPr>
          <p:cNvPr id="4" name="Slide Number Placeholder 3"/>
          <p:cNvSpPr>
            <a:spLocks noGrp="1"/>
          </p:cNvSpPr>
          <p:nvPr>
            <p:ph type="sldNum" sz="quarter" idx="12"/>
          </p:nvPr>
        </p:nvSpPr>
        <p:spPr/>
        <p:txBody>
          <a:bodyPr/>
          <a:lstStyle/>
          <a:p>
            <a:fld id="{B568120A-2759-47C5-BEF8-A441BA0FE536}" type="slidenum">
              <a:rPr lang="en-US" smtClean="0"/>
              <a:t>14</a:t>
            </a:fld>
            <a:endParaRPr lang="en-US"/>
          </a:p>
        </p:txBody>
      </p:sp>
    </p:spTree>
    <p:extLst>
      <p:ext uri="{BB962C8B-B14F-4D97-AF65-F5344CB8AC3E}">
        <p14:creationId xmlns:p14="http://schemas.microsoft.com/office/powerpoint/2010/main" val="1074993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Monthly receipt model</a:t>
            </a:r>
          </a:p>
        </p:txBody>
      </p:sp>
      <p:sp>
        <p:nvSpPr>
          <p:cNvPr id="3" name="Content Placeholder 2"/>
          <p:cNvSpPr>
            <a:spLocks noGrp="1"/>
          </p:cNvSpPr>
          <p:nvPr>
            <p:ph idx="1"/>
          </p:nvPr>
        </p:nvSpPr>
        <p:spPr/>
        <p:txBody>
          <a:bodyPr>
            <a:normAutofit fontScale="92500" lnSpcReduction="20000"/>
          </a:bodyPr>
          <a:lstStyle/>
          <a:p>
            <a:r>
              <a:rPr lang="en-US" dirty="0"/>
              <a:t>To project short-term revenues from major taxes.  </a:t>
            </a:r>
          </a:p>
          <a:p>
            <a:r>
              <a:rPr lang="en-US" b="1" dirty="0"/>
              <a:t>Data requirement:</a:t>
            </a:r>
          </a:p>
          <a:p>
            <a:pPr lvl="1"/>
            <a:r>
              <a:rPr lang="en-US" dirty="0"/>
              <a:t>Actual monthly receipts.</a:t>
            </a:r>
          </a:p>
          <a:p>
            <a:pPr lvl="1"/>
            <a:r>
              <a:rPr lang="en-US" dirty="0"/>
              <a:t>Projection of GDP growth – or other tax base proxies growth.  </a:t>
            </a:r>
          </a:p>
          <a:p>
            <a:pPr lvl="1"/>
            <a:r>
              <a:rPr lang="en-US" dirty="0"/>
              <a:t>Assumptions like user defined elasticity (e.g., elasticity of tax base with regard to tax rates) and adjustment coefficient capturing the impact of monthly discretionary changes. </a:t>
            </a:r>
          </a:p>
          <a:p>
            <a:r>
              <a:rPr lang="en-US" b="1" dirty="0"/>
              <a:t>Steps:</a:t>
            </a:r>
          </a:p>
          <a:p>
            <a:pPr lvl="1"/>
            <a:r>
              <a:rPr lang="en-US" altLang="en-US" dirty="0">
                <a:latin typeface="Arial" panose="020B0604020202020204" pitchFamily="34" charset="0"/>
                <a:ea typeface="Times New Roman" panose="02020603050405020304" pitchFamily="18" charset="0"/>
                <a:cs typeface="Arial" panose="020B0604020202020204" pitchFamily="34" charset="0"/>
              </a:rPr>
              <a:t>In any given month, annual tax receipts for the fiscal year = sum of: (1) actual revenues collected up to the month for which receipts data are available; and (2) forecasted receipts for each of the remaining months of the fiscal year.  </a:t>
            </a:r>
          </a:p>
          <a:p>
            <a:pPr lvl="1"/>
            <a:r>
              <a:rPr lang="en-US" altLang="en-US" dirty="0">
                <a:latin typeface="Arial" panose="020B0604020202020204" pitchFamily="34" charset="0"/>
                <a:ea typeface="Times New Roman" panose="02020603050405020304" pitchFamily="18" charset="0"/>
                <a:cs typeface="Arial" panose="020B0604020202020204" pitchFamily="34" charset="0"/>
              </a:rPr>
              <a:t>To project the second part, the model takes into consideration the actual growth of the year-to-date tax collections as compared with that of the same period in the previous fiscal year and the projected growth of tax base proxies (e.g. GDP, private consumption, imports, etc.).</a:t>
            </a:r>
            <a:endParaRPr lang="en-US" dirty="0"/>
          </a:p>
          <a:p>
            <a:endParaRPr lang="en-US" dirty="0"/>
          </a:p>
          <a:p>
            <a:endParaRPr lang="en-US" dirty="0"/>
          </a:p>
        </p:txBody>
      </p:sp>
      <p:sp>
        <p:nvSpPr>
          <p:cNvPr id="8" name="Slide Number Placeholder 7"/>
          <p:cNvSpPr>
            <a:spLocks noGrp="1"/>
          </p:cNvSpPr>
          <p:nvPr>
            <p:ph type="sldNum" sz="quarter" idx="12"/>
          </p:nvPr>
        </p:nvSpPr>
        <p:spPr/>
        <p:txBody>
          <a:bodyPr/>
          <a:lstStyle/>
          <a:p>
            <a:fld id="{B568120A-2759-47C5-BEF8-A441BA0FE536}" type="slidenum">
              <a:rPr lang="en-US" smtClean="0"/>
              <a:t>15</a:t>
            </a:fld>
            <a:endParaRPr lang="en-US"/>
          </a:p>
        </p:txBody>
      </p:sp>
    </p:spTree>
    <p:extLst>
      <p:ext uri="{BB962C8B-B14F-4D97-AF65-F5344CB8AC3E}">
        <p14:creationId xmlns:p14="http://schemas.microsoft.com/office/powerpoint/2010/main" val="1484498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VAT Base model</a:t>
            </a:r>
          </a:p>
        </p:txBody>
      </p:sp>
      <p:sp>
        <p:nvSpPr>
          <p:cNvPr id="3" name="Content Placeholder 2"/>
          <p:cNvSpPr>
            <a:spLocks noGrp="1"/>
          </p:cNvSpPr>
          <p:nvPr>
            <p:ph idx="1"/>
          </p:nvPr>
        </p:nvSpPr>
        <p:spPr>
          <a:xfrm>
            <a:off x="838200" y="2052048"/>
            <a:ext cx="10515600" cy="4351338"/>
          </a:xfrm>
        </p:spPr>
        <p:txBody>
          <a:bodyPr>
            <a:normAutofit fontScale="92500" lnSpcReduction="20000"/>
          </a:bodyPr>
          <a:lstStyle/>
          <a:p>
            <a:r>
              <a:rPr lang="en-US" dirty="0"/>
              <a:t>The model requires the info from the Input-Output (I-O) Tables.</a:t>
            </a:r>
          </a:p>
          <a:p>
            <a:r>
              <a:rPr lang="en-US" dirty="0"/>
              <a:t>Also information from other sources, e.g., household expenditure and industrial surveys to estimate the impact of exemptions and zero rating (Le, 2007). </a:t>
            </a:r>
          </a:p>
          <a:p>
            <a:r>
              <a:rPr lang="en-US" dirty="0"/>
              <a:t>VAT base estimation:</a:t>
            </a:r>
          </a:p>
          <a:p>
            <a:endParaRPr lang="en-US" dirty="0"/>
          </a:p>
          <a:p>
            <a:endParaRPr lang="en-US" dirty="0"/>
          </a:p>
          <a:p>
            <a:pPr marL="0" indent="0">
              <a:buNone/>
            </a:pPr>
            <a:r>
              <a:rPr lang="en-US" dirty="0"/>
              <a:t>Where,</a:t>
            </a:r>
          </a:p>
          <a:p>
            <a:r>
              <a:rPr lang="en-US" dirty="0"/>
              <a:t>	 = VAT base for commodity i</a:t>
            </a:r>
          </a:p>
          <a:p>
            <a:r>
              <a:rPr lang="en-US" dirty="0"/>
              <a:t>	 = VAT taxable proportion for commodity i </a:t>
            </a:r>
          </a:p>
          <a:p>
            <a:r>
              <a:rPr lang="en-US" dirty="0"/>
              <a:t>      </a:t>
            </a:r>
            <a:r>
              <a:rPr lang="en-US" dirty="0" err="1"/>
              <a:t>Kj</a:t>
            </a:r>
            <a:r>
              <a:rPr lang="en-US" dirty="0"/>
              <a:t> =  Business inputs purchased by tax-exempt sector j</a:t>
            </a:r>
          </a:p>
          <a:p>
            <a:endParaRPr lang="en-US" dirty="0"/>
          </a:p>
        </p:txBody>
      </p:sp>
      <p:sp>
        <p:nvSpPr>
          <p:cNvPr id="11" name="Rectangle 9"/>
          <p:cNvSpPr>
            <a:spLocks noChangeArrowheads="1"/>
          </p:cNvSpPr>
          <p:nvPr/>
        </p:nvSpPr>
        <p:spPr bwMode="auto">
          <a:xfrm>
            <a:off x="0" y="2264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3534217649"/>
              </p:ext>
            </p:extLst>
          </p:nvPr>
        </p:nvGraphicFramePr>
        <p:xfrm>
          <a:off x="1236618" y="3779520"/>
          <a:ext cx="4946468" cy="775063"/>
        </p:xfrm>
        <a:graphic>
          <a:graphicData uri="http://schemas.openxmlformats.org/presentationml/2006/ole">
            <mc:AlternateContent xmlns:mc="http://schemas.openxmlformats.org/markup-compatibility/2006">
              <mc:Choice xmlns:v="urn:schemas-microsoft-com:vml" Requires="v">
                <p:oleObj spid="_x0000_s2090" name="Equation" r:id="rId4" imgW="2654300" imgH="355600" progId="Equation.3">
                  <p:embed/>
                </p:oleObj>
              </mc:Choice>
              <mc:Fallback>
                <p:oleObj name="Equation" r:id="rId4" imgW="2654300" imgH="3556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6618" y="3779520"/>
                        <a:ext cx="4946468" cy="775063"/>
                      </a:xfrm>
                      <a:prstGeom prst="rect">
                        <a:avLst/>
                      </a:prstGeom>
                      <a:noFill/>
                    </p:spPr>
                  </p:pic>
                </p:oleObj>
              </mc:Fallback>
            </mc:AlternateContent>
          </a:graphicData>
        </a:graphic>
      </p:graphicFrame>
      <p:pic>
        <p:nvPicPr>
          <p:cNvPr id="23" name="Picture 22"/>
          <p:cNvPicPr>
            <a:picLocks noChangeAspect="1"/>
          </p:cNvPicPr>
          <p:nvPr/>
        </p:nvPicPr>
        <p:blipFill>
          <a:blip r:embed="rId6"/>
          <a:stretch>
            <a:fillRect/>
          </a:stretch>
        </p:blipFill>
        <p:spPr>
          <a:xfrm>
            <a:off x="1532450" y="5247951"/>
            <a:ext cx="304762" cy="257143"/>
          </a:xfrm>
          <a:prstGeom prst="rect">
            <a:avLst/>
          </a:prstGeom>
        </p:spPr>
      </p:pic>
      <p:pic>
        <p:nvPicPr>
          <p:cNvPr id="24" name="Picture 23"/>
          <p:cNvPicPr>
            <a:picLocks noChangeAspect="1"/>
          </p:cNvPicPr>
          <p:nvPr/>
        </p:nvPicPr>
        <p:blipFill>
          <a:blip r:embed="rId7"/>
          <a:stretch>
            <a:fillRect/>
          </a:stretch>
        </p:blipFill>
        <p:spPr>
          <a:xfrm>
            <a:off x="1532450" y="5609311"/>
            <a:ext cx="304762" cy="257143"/>
          </a:xfrm>
          <a:prstGeom prst="rect">
            <a:avLst/>
          </a:prstGeom>
        </p:spPr>
      </p:pic>
      <p:sp>
        <p:nvSpPr>
          <p:cNvPr id="25" name="Slide Number Placeholder 24"/>
          <p:cNvSpPr>
            <a:spLocks noGrp="1"/>
          </p:cNvSpPr>
          <p:nvPr>
            <p:ph type="sldNum" sz="quarter" idx="12"/>
          </p:nvPr>
        </p:nvSpPr>
        <p:spPr/>
        <p:txBody>
          <a:bodyPr/>
          <a:lstStyle/>
          <a:p>
            <a:fld id="{B568120A-2759-47C5-BEF8-A441BA0FE536}" type="slidenum">
              <a:rPr lang="en-US" smtClean="0"/>
              <a:t>16</a:t>
            </a:fld>
            <a:endParaRPr lang="en-US"/>
          </a:p>
        </p:txBody>
      </p:sp>
    </p:spTree>
    <p:extLst>
      <p:ext uri="{BB962C8B-B14F-4D97-AF65-F5344CB8AC3E}">
        <p14:creationId xmlns:p14="http://schemas.microsoft.com/office/powerpoint/2010/main" val="1214047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Growth and taxation</a:t>
            </a:r>
          </a:p>
        </p:txBody>
      </p:sp>
      <p:sp>
        <p:nvSpPr>
          <p:cNvPr id="3" name="Content Placeholder 2"/>
          <p:cNvSpPr>
            <a:spLocks noGrp="1"/>
          </p:cNvSpPr>
          <p:nvPr>
            <p:ph idx="1"/>
          </p:nvPr>
        </p:nvSpPr>
        <p:spPr/>
        <p:txBody>
          <a:bodyPr>
            <a:normAutofit/>
          </a:bodyPr>
          <a:lstStyle/>
          <a:p>
            <a:r>
              <a:rPr lang="en-US" dirty="0"/>
              <a:t>No free lunch.  </a:t>
            </a:r>
          </a:p>
          <a:p>
            <a:pPr lvl="1"/>
            <a:r>
              <a:rPr lang="en-US" dirty="0"/>
              <a:t>All taxes have some adverse effects on growth and employment.</a:t>
            </a:r>
          </a:p>
          <a:p>
            <a:r>
              <a:rPr lang="en-US" dirty="0"/>
              <a:t>But the arts of tax policy design:</a:t>
            </a:r>
          </a:p>
          <a:p>
            <a:pPr lvl="1"/>
            <a:r>
              <a:rPr lang="en-US" dirty="0"/>
              <a:t>Do NO harm (or DO NOT do more harm than necessary).</a:t>
            </a:r>
          </a:p>
          <a:p>
            <a:r>
              <a:rPr lang="en-US" dirty="0"/>
              <a:t>There exists hierarchy in terms of the damage that different taxes do: </a:t>
            </a:r>
          </a:p>
          <a:p>
            <a:pPr lvl="1"/>
            <a:r>
              <a:rPr lang="en-US" dirty="0"/>
              <a:t>The most damaging tax from the point of view of growth and employment is a tax on corporate profits. </a:t>
            </a:r>
          </a:p>
          <a:p>
            <a:pPr lvl="1"/>
            <a:r>
              <a:rPr lang="en-US" dirty="0"/>
              <a:t>The second most damaging: taxation of personal income (or a payroll tax).</a:t>
            </a:r>
          </a:p>
          <a:p>
            <a:pPr lvl="1"/>
            <a:r>
              <a:rPr lang="en-US" dirty="0"/>
              <a:t>The third most damaging tax is a VAT. </a:t>
            </a:r>
          </a:p>
          <a:p>
            <a:pPr lvl="1"/>
            <a:r>
              <a:rPr lang="en-US" dirty="0"/>
              <a:t>The least damaging is real property. </a:t>
            </a:r>
          </a:p>
        </p:txBody>
      </p:sp>
      <p:sp>
        <p:nvSpPr>
          <p:cNvPr id="4" name="Slide Number Placeholder 3"/>
          <p:cNvSpPr>
            <a:spLocks noGrp="1"/>
          </p:cNvSpPr>
          <p:nvPr>
            <p:ph type="sldNum" sz="quarter" idx="12"/>
          </p:nvPr>
        </p:nvSpPr>
        <p:spPr/>
        <p:txBody>
          <a:bodyPr/>
          <a:lstStyle/>
          <a:p>
            <a:fld id="{B568120A-2759-47C5-BEF8-A441BA0FE536}" type="slidenum">
              <a:rPr lang="en-US" smtClean="0"/>
              <a:t>17</a:t>
            </a:fld>
            <a:endParaRPr lang="en-US"/>
          </a:p>
        </p:txBody>
      </p:sp>
    </p:spTree>
    <p:extLst>
      <p:ext uri="{BB962C8B-B14F-4D97-AF65-F5344CB8AC3E}">
        <p14:creationId xmlns:p14="http://schemas.microsoft.com/office/powerpoint/2010/main" val="3696473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Globalization and taxation</a:t>
            </a:r>
          </a:p>
        </p:txBody>
      </p:sp>
      <p:sp>
        <p:nvSpPr>
          <p:cNvPr id="3" name="Content Placeholder 2"/>
          <p:cNvSpPr>
            <a:spLocks noGrp="1"/>
          </p:cNvSpPr>
          <p:nvPr>
            <p:ph idx="1"/>
          </p:nvPr>
        </p:nvSpPr>
        <p:spPr/>
        <p:txBody>
          <a:bodyPr>
            <a:normAutofit/>
          </a:bodyPr>
          <a:lstStyle/>
          <a:p>
            <a:r>
              <a:rPr lang="en-US" dirty="0"/>
              <a:t>Trade taxes become less important as a revenue raising instrument.</a:t>
            </a:r>
          </a:p>
          <a:p>
            <a:r>
              <a:rPr lang="en-US" dirty="0"/>
              <a:t>Globalization exerting downward pressure on CIT and PIT.</a:t>
            </a:r>
          </a:p>
          <a:p>
            <a:pPr lvl="1"/>
            <a:r>
              <a:rPr lang="en-US" dirty="0"/>
              <a:t>Tax competition.</a:t>
            </a:r>
          </a:p>
          <a:p>
            <a:pPr lvl="1"/>
            <a:r>
              <a:rPr lang="en-US" dirty="0"/>
              <a:t>Base erosion and profit shifting induced by cross-border transaction.</a:t>
            </a:r>
          </a:p>
          <a:p>
            <a:pPr lvl="2"/>
            <a:r>
              <a:rPr lang="en-US" dirty="0"/>
              <a:t>Transfer pricing.</a:t>
            </a:r>
          </a:p>
          <a:p>
            <a:pPr lvl="2"/>
            <a:r>
              <a:rPr lang="en-US" dirty="0"/>
              <a:t>CFC-shifting tax base outside of the country of residence.</a:t>
            </a:r>
          </a:p>
          <a:p>
            <a:pPr lvl="2"/>
            <a:r>
              <a:rPr lang="en-US" dirty="0"/>
              <a:t>The US:  companies parking profits overseas ‘perpetually.’</a:t>
            </a:r>
          </a:p>
          <a:p>
            <a:pPr marL="228600" lvl="2">
              <a:spcBef>
                <a:spcPts val="1000"/>
              </a:spcBef>
            </a:pPr>
            <a:r>
              <a:rPr lang="en-US" sz="2800" dirty="0"/>
              <a:t>Globalization complicating further and eroding the VAT base.</a:t>
            </a:r>
          </a:p>
          <a:p>
            <a:pPr lvl="2"/>
            <a:r>
              <a:rPr lang="en-US" dirty="0"/>
              <a:t>Treatment of services and intangibles.</a:t>
            </a:r>
          </a:p>
          <a:p>
            <a:pPr lvl="2"/>
            <a:r>
              <a:rPr lang="en-US" dirty="0"/>
              <a:t>E-commerce.</a:t>
            </a:r>
          </a:p>
          <a:p>
            <a:pPr lvl="2"/>
            <a:endParaRPr lang="en-US" dirty="0"/>
          </a:p>
          <a:p>
            <a:pPr lvl="1"/>
            <a:endParaRPr lang="en-US" dirty="0"/>
          </a:p>
        </p:txBody>
      </p:sp>
      <p:sp>
        <p:nvSpPr>
          <p:cNvPr id="4" name="Slide Number Placeholder 3"/>
          <p:cNvSpPr>
            <a:spLocks noGrp="1"/>
          </p:cNvSpPr>
          <p:nvPr>
            <p:ph type="sldNum" sz="quarter" idx="12"/>
          </p:nvPr>
        </p:nvSpPr>
        <p:spPr/>
        <p:txBody>
          <a:bodyPr/>
          <a:lstStyle/>
          <a:p>
            <a:fld id="{B568120A-2759-47C5-BEF8-A441BA0FE536}" type="slidenum">
              <a:rPr lang="en-US" smtClean="0"/>
              <a:t>18</a:t>
            </a:fld>
            <a:endParaRPr lang="en-US"/>
          </a:p>
        </p:txBody>
      </p:sp>
    </p:spTree>
    <p:extLst>
      <p:ext uri="{BB962C8B-B14F-4D97-AF65-F5344CB8AC3E}">
        <p14:creationId xmlns:p14="http://schemas.microsoft.com/office/powerpoint/2010/main" val="2740867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524000" y="0"/>
            <a:ext cx="9144000" cy="914400"/>
          </a:xfrm>
          <a:prstGeom prst="rect">
            <a:avLst/>
          </a:prstGeom>
          <a:noFill/>
          <a:ln w="9525">
            <a:noFill/>
            <a:miter lim="800000"/>
            <a:headEnd/>
            <a:tailEnd/>
          </a:ln>
        </p:spPr>
        <p:txBody>
          <a:bodyPr anchor="ctr">
            <a:normAutofit/>
          </a:bodyPr>
          <a:lstStyle/>
          <a:p>
            <a:pPr algn="ctr">
              <a:defRPr/>
            </a:pPr>
            <a:r>
              <a:rPr lang="en-US" sz="3200" b="1" dirty="0">
                <a:latin typeface="+mj-lt"/>
                <a:cs typeface="Arial" pitchFamily="34" charset="0"/>
              </a:rPr>
              <a:t>Evolving Trends in Tax Policy Reforms</a:t>
            </a:r>
            <a:endParaRPr lang="en-US" sz="3200" dirty="0">
              <a:latin typeface="+mj-lt"/>
              <a:ea typeface="+mj-ea"/>
              <a:cs typeface="+mj-cs"/>
            </a:endParaRPr>
          </a:p>
        </p:txBody>
      </p:sp>
      <p:graphicFrame>
        <p:nvGraphicFramePr>
          <p:cNvPr id="5" name="Table 4"/>
          <p:cNvGraphicFramePr>
            <a:graphicFrameLocks noGrp="1"/>
          </p:cNvGraphicFramePr>
          <p:nvPr>
            <p:extLst/>
          </p:nvPr>
        </p:nvGraphicFramePr>
        <p:xfrm>
          <a:off x="1828800" y="1041400"/>
          <a:ext cx="8534400" cy="5613474"/>
        </p:xfrm>
        <a:graphic>
          <a:graphicData uri="http://schemas.openxmlformats.org/drawingml/2006/table">
            <a:tbl>
              <a:tblPr/>
              <a:tblGrid>
                <a:gridCol w="42672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37119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FFFFFF"/>
                          </a:solidFill>
                          <a:effectLst/>
                          <a:latin typeface="Times New Roman" pitchFamily="18" charset="0"/>
                        </a:rPr>
                        <a:t>Before Reform</a:t>
                      </a:r>
                    </a:p>
                  </a:txBody>
                  <a:tcPr marT="45685" marB="456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Times New Roman" pitchFamily="18" charset="0"/>
                        </a:rPr>
                        <a:t>After Reform</a:t>
                      </a:r>
                    </a:p>
                  </a:txBody>
                  <a:tcPr marT="45685" marB="456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13105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sng" strike="noStrike" cap="none" normalizeH="0" baseline="0" dirty="0">
                          <a:ln>
                            <a:noFill/>
                          </a:ln>
                          <a:solidFill>
                            <a:srgbClr val="000000"/>
                          </a:solidFill>
                          <a:effectLst/>
                          <a:latin typeface="Times New Roman" pitchFamily="18" charset="0"/>
                        </a:rPr>
                        <a:t>DIRECT TAXES</a:t>
                      </a:r>
                      <a:r>
                        <a:rPr kumimoji="0" lang="en-US" sz="1600" b="0" i="0" u="none" strike="noStrike" cap="none" normalizeH="0" baseline="0" dirty="0">
                          <a:ln>
                            <a:noFill/>
                          </a:ln>
                          <a:solidFill>
                            <a:srgbClr val="000000"/>
                          </a:solidFill>
                          <a:effectLst/>
                          <a:latin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Times New Roman" pitchFamily="18" charset="0"/>
                        </a:rPr>
                        <a:t>(a) </a:t>
                      </a:r>
                      <a:r>
                        <a:rPr kumimoji="0" lang="en-US" sz="1600" b="1" i="0" u="none" strike="noStrike" cap="none" normalizeH="0" baseline="0" dirty="0">
                          <a:ln>
                            <a:noFill/>
                          </a:ln>
                          <a:solidFill>
                            <a:srgbClr val="000000"/>
                          </a:solidFill>
                          <a:effectLst/>
                          <a:latin typeface="Times New Roman" pitchFamily="18" charset="0"/>
                        </a:rPr>
                        <a:t>Personal Income Tax</a:t>
                      </a:r>
                    </a:p>
                    <a:p>
                      <a:pPr marL="684213" marR="0" lvl="1" indent="-227013" algn="l" defTabSz="914400" rtl="0" eaLnBrk="1" fontAlgn="base" latinLnBrk="0" hangingPunct="1">
                        <a:lnSpc>
                          <a:spcPct val="100000"/>
                        </a:lnSpc>
                        <a:spcBef>
                          <a:spcPct val="0"/>
                        </a:spcBef>
                        <a:spcAft>
                          <a:spcPct val="0"/>
                        </a:spcAft>
                        <a:buClrTx/>
                        <a:buSzTx/>
                        <a:buFont typeface="Courier New" pitchFamily="49" charset="0"/>
                        <a:buChar char="-"/>
                        <a:tabLst/>
                      </a:pPr>
                      <a:r>
                        <a:rPr kumimoji="0" lang="en-US" sz="1600" b="0" i="0" u="none" strike="noStrike" cap="none" normalizeH="0" baseline="0" dirty="0">
                          <a:ln>
                            <a:noFill/>
                          </a:ln>
                          <a:solidFill>
                            <a:srgbClr val="000000"/>
                          </a:solidFill>
                          <a:effectLst/>
                          <a:latin typeface="Times New Roman" pitchFamily="18" charset="0"/>
                        </a:rPr>
                        <a:t>High Top Rates (up to 60%)</a:t>
                      </a:r>
                    </a:p>
                    <a:p>
                      <a:pPr marL="684213" marR="0" lvl="1" indent="-227013" algn="l" defTabSz="914400" rtl="0" eaLnBrk="1" fontAlgn="base" latinLnBrk="0" hangingPunct="1">
                        <a:lnSpc>
                          <a:spcPct val="100000"/>
                        </a:lnSpc>
                        <a:spcBef>
                          <a:spcPct val="0"/>
                        </a:spcBef>
                        <a:spcAft>
                          <a:spcPct val="0"/>
                        </a:spcAft>
                        <a:buClrTx/>
                        <a:buSzTx/>
                        <a:buFont typeface="Courier New" pitchFamily="49" charset="0"/>
                        <a:buChar char="-"/>
                        <a:tabLst/>
                      </a:pPr>
                      <a:r>
                        <a:rPr kumimoji="0" lang="en-US" sz="1600" b="0" i="0" u="none" strike="noStrike" cap="none" normalizeH="0" baseline="0" dirty="0">
                          <a:ln>
                            <a:noFill/>
                          </a:ln>
                          <a:solidFill>
                            <a:srgbClr val="000000"/>
                          </a:solidFill>
                          <a:effectLst/>
                          <a:latin typeface="Times New Roman" pitchFamily="18" charset="0"/>
                        </a:rPr>
                        <a:t>Many Rates</a:t>
                      </a:r>
                    </a:p>
                    <a:p>
                      <a:pPr marL="684213" marR="0" lvl="1" indent="-227013" algn="l" defTabSz="914400" rtl="0" eaLnBrk="1" fontAlgn="base" latinLnBrk="0" hangingPunct="1">
                        <a:lnSpc>
                          <a:spcPct val="100000"/>
                        </a:lnSpc>
                        <a:spcBef>
                          <a:spcPct val="0"/>
                        </a:spcBef>
                        <a:spcAft>
                          <a:spcPct val="0"/>
                        </a:spcAft>
                        <a:buClrTx/>
                        <a:buSzTx/>
                        <a:buFont typeface="Courier New" pitchFamily="49" charset="0"/>
                        <a:buChar char="-"/>
                        <a:tabLst/>
                      </a:pPr>
                      <a:r>
                        <a:rPr kumimoji="0" lang="en-US" sz="1600" b="0" i="0" u="none" strike="noStrike" cap="none" normalizeH="0" baseline="0" dirty="0">
                          <a:ln>
                            <a:noFill/>
                          </a:ln>
                          <a:solidFill>
                            <a:srgbClr val="000000"/>
                          </a:solidFill>
                          <a:effectLst/>
                          <a:latin typeface="Times New Roman" pitchFamily="18" charset="0"/>
                        </a:rPr>
                        <a:t>Many Exemptions</a:t>
                      </a:r>
                    </a:p>
                  </a:txBody>
                  <a:tcPr marT="45685" marB="456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sng" strike="noStrike" cap="none" normalizeH="0" baseline="0">
                          <a:ln>
                            <a:noFill/>
                          </a:ln>
                          <a:solidFill>
                            <a:srgbClr val="000000"/>
                          </a:solidFill>
                          <a:effectLst/>
                          <a:latin typeface="Times New Roman" pitchFamily="18" charset="0"/>
                        </a:rPr>
                        <a:t>DIRECT TAXES</a:t>
                      </a:r>
                      <a:r>
                        <a:rPr kumimoji="0" lang="en-US" sz="1600" b="0" i="0" u="none" strike="noStrike" cap="none" normalizeH="0" baseline="0">
                          <a:ln>
                            <a:noFill/>
                          </a:ln>
                          <a:solidFill>
                            <a:srgbClr val="000000"/>
                          </a:solidFill>
                          <a:effectLst/>
                          <a:latin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(a) </a:t>
                      </a:r>
                      <a:r>
                        <a:rPr kumimoji="0" lang="en-US" sz="1600" b="1" i="0" u="none" strike="noStrike" cap="none" normalizeH="0" baseline="0">
                          <a:ln>
                            <a:noFill/>
                          </a:ln>
                          <a:solidFill>
                            <a:srgbClr val="000000"/>
                          </a:solidFill>
                          <a:effectLst/>
                          <a:latin typeface="Times New Roman" pitchFamily="18" charset="0"/>
                        </a:rPr>
                        <a:t>Personal Income Tax</a:t>
                      </a:r>
                    </a:p>
                    <a:p>
                      <a:pPr marL="684213" marR="0" lvl="1" indent="-227013" algn="l" defTabSz="914400" rtl="0" eaLnBrk="1" fontAlgn="base" latinLnBrk="0" hangingPunct="1">
                        <a:lnSpc>
                          <a:spcPct val="100000"/>
                        </a:lnSpc>
                        <a:spcBef>
                          <a:spcPct val="0"/>
                        </a:spcBef>
                        <a:spcAft>
                          <a:spcPct val="0"/>
                        </a:spcAft>
                        <a:buClrTx/>
                        <a:buSzTx/>
                        <a:buFont typeface="Courier New" pitchFamily="49" charset="0"/>
                        <a:buChar char="-"/>
                        <a:tabLst/>
                      </a:pPr>
                      <a:r>
                        <a:rPr kumimoji="0" lang="en-US" sz="1600" b="0" i="0" u="none" strike="noStrike" cap="none" normalizeH="0" baseline="0">
                          <a:ln>
                            <a:noFill/>
                          </a:ln>
                          <a:solidFill>
                            <a:srgbClr val="000000"/>
                          </a:solidFill>
                          <a:effectLst/>
                          <a:latin typeface="Times New Roman" pitchFamily="18" charset="0"/>
                        </a:rPr>
                        <a:t>Top Rates Falling (30-35%)</a:t>
                      </a:r>
                    </a:p>
                    <a:p>
                      <a:pPr marL="684213" marR="0" lvl="1" indent="-227013" algn="l" defTabSz="914400" rtl="0" eaLnBrk="1" fontAlgn="base" latinLnBrk="0" hangingPunct="1">
                        <a:lnSpc>
                          <a:spcPct val="100000"/>
                        </a:lnSpc>
                        <a:spcBef>
                          <a:spcPct val="0"/>
                        </a:spcBef>
                        <a:spcAft>
                          <a:spcPct val="0"/>
                        </a:spcAft>
                        <a:buClrTx/>
                        <a:buSzTx/>
                        <a:buFont typeface="Courier New" pitchFamily="49" charset="0"/>
                        <a:buChar char="-"/>
                        <a:tabLst/>
                      </a:pPr>
                      <a:r>
                        <a:rPr kumimoji="0" lang="en-US" sz="1600" b="0" i="0" u="none" strike="noStrike" cap="none" normalizeH="0" baseline="0">
                          <a:ln>
                            <a:noFill/>
                          </a:ln>
                          <a:solidFill>
                            <a:srgbClr val="000000"/>
                          </a:solidFill>
                          <a:effectLst/>
                          <a:latin typeface="Times New Roman" pitchFamily="18" charset="0"/>
                        </a:rPr>
                        <a:t>Fewer Rates</a:t>
                      </a:r>
                    </a:p>
                    <a:p>
                      <a:pPr marL="684213" marR="0" lvl="1" indent="-227013" algn="l" defTabSz="914400" rtl="0" eaLnBrk="1" fontAlgn="base" latinLnBrk="0" hangingPunct="1">
                        <a:lnSpc>
                          <a:spcPct val="100000"/>
                        </a:lnSpc>
                        <a:spcBef>
                          <a:spcPct val="0"/>
                        </a:spcBef>
                        <a:spcAft>
                          <a:spcPct val="0"/>
                        </a:spcAft>
                        <a:buClrTx/>
                        <a:buSzTx/>
                        <a:buFont typeface="Courier New" pitchFamily="49" charset="0"/>
                        <a:buChar char="-"/>
                        <a:tabLst/>
                      </a:pPr>
                      <a:r>
                        <a:rPr kumimoji="0" lang="en-US" sz="1600" b="0" i="0" u="none" strike="noStrike" cap="none" normalizeH="0" baseline="0">
                          <a:ln>
                            <a:noFill/>
                          </a:ln>
                          <a:solidFill>
                            <a:srgbClr val="000000"/>
                          </a:solidFill>
                          <a:effectLst/>
                          <a:latin typeface="Times New Roman" pitchFamily="18" charset="0"/>
                        </a:rPr>
                        <a:t>Fewer Exemptions</a:t>
                      </a:r>
                    </a:p>
                  </a:txBody>
                  <a:tcPr marT="45685" marB="456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13105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(b) </a:t>
                      </a:r>
                      <a:r>
                        <a:rPr kumimoji="0" lang="en-US" sz="1600" b="1" i="0" u="none" strike="noStrike" cap="none" normalizeH="0" baseline="0">
                          <a:ln>
                            <a:noFill/>
                          </a:ln>
                          <a:solidFill>
                            <a:srgbClr val="000000"/>
                          </a:solidFill>
                          <a:effectLst/>
                          <a:latin typeface="Times New Roman" pitchFamily="18" charset="0"/>
                        </a:rPr>
                        <a:t>Corporate Income Tax</a:t>
                      </a:r>
                    </a:p>
                    <a:p>
                      <a:pPr marL="684213" marR="0" lvl="1" indent="-227013" algn="l" defTabSz="914400" rtl="0" eaLnBrk="1" fontAlgn="base" latinLnBrk="0" hangingPunct="1">
                        <a:lnSpc>
                          <a:spcPct val="100000"/>
                        </a:lnSpc>
                        <a:spcBef>
                          <a:spcPct val="0"/>
                        </a:spcBef>
                        <a:spcAft>
                          <a:spcPct val="0"/>
                        </a:spcAft>
                        <a:buClrTx/>
                        <a:buSzTx/>
                        <a:buFont typeface="Courier New" pitchFamily="49" charset="0"/>
                        <a:buChar char="-"/>
                        <a:tabLst/>
                      </a:pPr>
                      <a:r>
                        <a:rPr kumimoji="0" lang="en-US" sz="1600" b="0" i="0" u="none" strike="noStrike" cap="none" normalizeH="0" baseline="0">
                          <a:ln>
                            <a:noFill/>
                          </a:ln>
                          <a:solidFill>
                            <a:srgbClr val="000000"/>
                          </a:solidFill>
                          <a:effectLst/>
                          <a:latin typeface="Times New Roman" pitchFamily="18" charset="0"/>
                        </a:rPr>
                        <a:t>High Marginal Rates</a:t>
                      </a:r>
                    </a:p>
                    <a:p>
                      <a:pPr marL="684213" marR="0" lvl="1" indent="-227013" algn="l" defTabSz="914400" rtl="0" eaLnBrk="1" fontAlgn="base" latinLnBrk="0" hangingPunct="1">
                        <a:lnSpc>
                          <a:spcPct val="100000"/>
                        </a:lnSpc>
                        <a:spcBef>
                          <a:spcPct val="0"/>
                        </a:spcBef>
                        <a:spcAft>
                          <a:spcPct val="0"/>
                        </a:spcAft>
                        <a:buClrTx/>
                        <a:buSzTx/>
                        <a:buFont typeface="Courier New" pitchFamily="49" charset="0"/>
                        <a:buChar char="-"/>
                        <a:tabLst/>
                      </a:pPr>
                      <a:r>
                        <a:rPr kumimoji="0" lang="en-US" sz="1600" b="0" i="0" u="none" strike="noStrike" cap="none" normalizeH="0" baseline="0">
                          <a:ln>
                            <a:noFill/>
                          </a:ln>
                          <a:solidFill>
                            <a:srgbClr val="000000"/>
                          </a:solidFill>
                          <a:effectLst/>
                          <a:latin typeface="Times New Roman" pitchFamily="18" charset="0"/>
                        </a:rPr>
                        <a:t>Tax Holidays and Other Incentives</a:t>
                      </a:r>
                    </a:p>
                    <a:p>
                      <a:pPr marL="684213" marR="0" lvl="1" indent="-227013" algn="l" defTabSz="914400" rtl="0" eaLnBrk="1" fontAlgn="base" latinLnBrk="0" hangingPunct="1">
                        <a:lnSpc>
                          <a:spcPct val="100000"/>
                        </a:lnSpc>
                        <a:spcBef>
                          <a:spcPct val="0"/>
                        </a:spcBef>
                        <a:spcAft>
                          <a:spcPct val="0"/>
                        </a:spcAft>
                        <a:buClrTx/>
                        <a:buSzTx/>
                        <a:buFont typeface="Courier New" pitchFamily="49" charset="0"/>
                        <a:buChar char="-"/>
                        <a:tabLst/>
                      </a:pPr>
                      <a:r>
                        <a:rPr kumimoji="0" lang="en-US" sz="1600" b="0" i="0" u="none" strike="noStrike" cap="none" normalizeH="0" baseline="0">
                          <a:ln>
                            <a:noFill/>
                          </a:ln>
                          <a:solidFill>
                            <a:srgbClr val="000000"/>
                          </a:solidFill>
                          <a:effectLst/>
                          <a:latin typeface="Times New Roman" pitchFamily="18" charset="0"/>
                        </a:rPr>
                        <a:t>Double Taxation</a:t>
                      </a:r>
                    </a:p>
                  </a:txBody>
                  <a:tcPr marT="45685" marB="456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Times New Roman" pitchFamily="18" charset="0"/>
                        </a:rPr>
                        <a:t>(b) </a:t>
                      </a:r>
                      <a:r>
                        <a:rPr kumimoji="0" lang="en-US" sz="1600" b="1" i="0" u="none" strike="noStrike" cap="none" normalizeH="0" baseline="0" dirty="0">
                          <a:ln>
                            <a:noFill/>
                          </a:ln>
                          <a:solidFill>
                            <a:srgbClr val="000000"/>
                          </a:solidFill>
                          <a:effectLst/>
                          <a:latin typeface="Times New Roman" pitchFamily="18" charset="0"/>
                        </a:rPr>
                        <a:t>Corporate Income Tax</a:t>
                      </a:r>
                    </a:p>
                    <a:p>
                      <a:pPr marL="684213" marR="0" lvl="1" indent="-227013" algn="l" defTabSz="914400" rtl="0" eaLnBrk="1" fontAlgn="base" latinLnBrk="0" hangingPunct="1">
                        <a:lnSpc>
                          <a:spcPct val="100000"/>
                        </a:lnSpc>
                        <a:spcBef>
                          <a:spcPct val="0"/>
                        </a:spcBef>
                        <a:spcAft>
                          <a:spcPct val="0"/>
                        </a:spcAft>
                        <a:buClrTx/>
                        <a:buSzTx/>
                        <a:buFont typeface="Courier New" pitchFamily="49" charset="0"/>
                        <a:buChar char="-"/>
                        <a:tabLst/>
                      </a:pPr>
                      <a:r>
                        <a:rPr kumimoji="0" lang="en-US" sz="1600" b="0" i="0" u="none" strike="noStrike" cap="none" normalizeH="0" baseline="0" dirty="0">
                          <a:ln>
                            <a:noFill/>
                          </a:ln>
                          <a:solidFill>
                            <a:srgbClr val="000000"/>
                          </a:solidFill>
                          <a:effectLst/>
                          <a:latin typeface="Times New Roman" pitchFamily="18" charset="0"/>
                        </a:rPr>
                        <a:t>Convergence with Top PIT Rates</a:t>
                      </a:r>
                    </a:p>
                    <a:p>
                      <a:pPr marL="684213" marR="0" lvl="1" indent="-227013" algn="l" defTabSz="914400" rtl="0" eaLnBrk="1" fontAlgn="base" latinLnBrk="0" hangingPunct="1">
                        <a:lnSpc>
                          <a:spcPct val="100000"/>
                        </a:lnSpc>
                        <a:spcBef>
                          <a:spcPct val="0"/>
                        </a:spcBef>
                        <a:spcAft>
                          <a:spcPct val="0"/>
                        </a:spcAft>
                        <a:buClrTx/>
                        <a:buSzTx/>
                        <a:buFont typeface="Courier New" pitchFamily="49" charset="0"/>
                        <a:buChar char="-"/>
                        <a:tabLst/>
                      </a:pPr>
                      <a:r>
                        <a:rPr kumimoji="0" lang="en-US" sz="1600" b="0" i="0" u="none" strike="noStrike" cap="none" normalizeH="0" baseline="0" dirty="0">
                          <a:ln>
                            <a:noFill/>
                          </a:ln>
                          <a:solidFill>
                            <a:srgbClr val="000000"/>
                          </a:solidFill>
                          <a:effectLst/>
                          <a:latin typeface="Times New Roman" pitchFamily="18" charset="0"/>
                        </a:rPr>
                        <a:t>Rationalization of Special Incentives</a:t>
                      </a:r>
                    </a:p>
                    <a:p>
                      <a:pPr marL="684213" marR="0" lvl="1" indent="-227013" algn="l" defTabSz="914400" rtl="0" eaLnBrk="1" fontAlgn="base" latinLnBrk="0" hangingPunct="1">
                        <a:lnSpc>
                          <a:spcPct val="100000"/>
                        </a:lnSpc>
                        <a:spcBef>
                          <a:spcPct val="0"/>
                        </a:spcBef>
                        <a:spcAft>
                          <a:spcPct val="0"/>
                        </a:spcAft>
                        <a:buClrTx/>
                        <a:buSzTx/>
                        <a:buFont typeface="Courier New" pitchFamily="49" charset="0"/>
                        <a:buChar char="-"/>
                        <a:tabLst/>
                      </a:pPr>
                      <a:r>
                        <a:rPr kumimoji="0" lang="en-US" sz="1600" b="0" i="0" u="none" strike="noStrike" cap="none" normalizeH="0" baseline="0" dirty="0">
                          <a:ln>
                            <a:noFill/>
                          </a:ln>
                          <a:solidFill>
                            <a:srgbClr val="000000"/>
                          </a:solidFill>
                          <a:effectLst/>
                          <a:latin typeface="Times New Roman" pitchFamily="18" charset="0"/>
                        </a:rPr>
                        <a:t>Integration of Corporate and Personal Income Taxes</a:t>
                      </a:r>
                    </a:p>
                  </a:txBody>
                  <a:tcPr marT="45685" marB="456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15543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sng" strike="noStrike" cap="none" normalizeH="0" baseline="0">
                          <a:ln>
                            <a:noFill/>
                          </a:ln>
                          <a:solidFill>
                            <a:srgbClr val="000000"/>
                          </a:solidFill>
                          <a:effectLst/>
                          <a:latin typeface="Times New Roman" pitchFamily="18" charset="0"/>
                        </a:rPr>
                        <a:t>INDIRECT TAXES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(a) </a:t>
                      </a:r>
                      <a:r>
                        <a:rPr kumimoji="0" lang="en-US" sz="1600" b="1" i="0" u="none" strike="noStrike" cap="none" normalizeH="0" baseline="0">
                          <a:ln>
                            <a:noFill/>
                          </a:ln>
                          <a:solidFill>
                            <a:srgbClr val="000000"/>
                          </a:solidFill>
                          <a:effectLst/>
                          <a:latin typeface="Times New Roman" pitchFamily="18" charset="0"/>
                        </a:rPr>
                        <a:t>Sales Tax</a:t>
                      </a:r>
                    </a:p>
                    <a:p>
                      <a:pPr marL="684213" marR="0" lvl="1" indent="-227013" algn="l" defTabSz="914400" rtl="0" eaLnBrk="1" fontAlgn="base" latinLnBrk="0" hangingPunct="1">
                        <a:lnSpc>
                          <a:spcPct val="100000"/>
                        </a:lnSpc>
                        <a:spcBef>
                          <a:spcPct val="0"/>
                        </a:spcBef>
                        <a:spcAft>
                          <a:spcPct val="0"/>
                        </a:spcAft>
                        <a:buClrTx/>
                        <a:buSzTx/>
                        <a:buFont typeface="Courier New" pitchFamily="49" charset="0"/>
                        <a:buChar char="-"/>
                        <a:tabLst/>
                      </a:pPr>
                      <a:r>
                        <a:rPr kumimoji="0" lang="en-US" sz="1600" b="0" i="0" u="none" strike="noStrike" cap="none" normalizeH="0" baseline="0">
                          <a:ln>
                            <a:noFill/>
                          </a:ln>
                          <a:solidFill>
                            <a:srgbClr val="000000"/>
                          </a:solidFill>
                          <a:effectLst/>
                          <a:latin typeface="Times New Roman" pitchFamily="18" charset="0"/>
                        </a:rPr>
                        <a:t>Many Rates</a:t>
                      </a:r>
                    </a:p>
                    <a:p>
                      <a:pPr marL="684213" marR="0" lvl="1" indent="-227013" algn="l" defTabSz="914400" rtl="0" eaLnBrk="1" fontAlgn="base" latinLnBrk="0" hangingPunct="1">
                        <a:lnSpc>
                          <a:spcPct val="100000"/>
                        </a:lnSpc>
                        <a:spcBef>
                          <a:spcPct val="0"/>
                        </a:spcBef>
                        <a:spcAft>
                          <a:spcPct val="0"/>
                        </a:spcAft>
                        <a:buClrTx/>
                        <a:buSzTx/>
                        <a:buFont typeface="Courier New" pitchFamily="49" charset="0"/>
                        <a:buChar char="-"/>
                        <a:tabLst/>
                      </a:pPr>
                      <a:r>
                        <a:rPr kumimoji="0" lang="en-US" sz="1600" b="0" i="0" u="none" strike="noStrike" cap="none" normalizeH="0" baseline="0">
                          <a:ln>
                            <a:noFill/>
                          </a:ln>
                          <a:solidFill>
                            <a:srgbClr val="000000"/>
                          </a:solidFill>
                          <a:effectLst/>
                          <a:latin typeface="Times New Roman" pitchFamily="18" charset="0"/>
                        </a:rPr>
                        <a:t>Many Exemptions</a:t>
                      </a:r>
                    </a:p>
                    <a:p>
                      <a:pPr marL="684213" marR="0" lvl="1" indent="-227013" algn="l" defTabSz="914400" rtl="0" eaLnBrk="1" fontAlgn="base" latinLnBrk="0" hangingPunct="1">
                        <a:lnSpc>
                          <a:spcPct val="100000"/>
                        </a:lnSpc>
                        <a:spcBef>
                          <a:spcPct val="0"/>
                        </a:spcBef>
                        <a:spcAft>
                          <a:spcPct val="0"/>
                        </a:spcAft>
                        <a:buClrTx/>
                        <a:buSzTx/>
                        <a:buFont typeface="Courier New" pitchFamily="49" charset="0"/>
                        <a:buChar char="-"/>
                        <a:tabLst/>
                      </a:pPr>
                      <a:r>
                        <a:rPr kumimoji="0" lang="en-US" sz="1600" b="0" i="0" u="none" strike="noStrike" cap="none" normalizeH="0" baseline="0">
                          <a:ln>
                            <a:noFill/>
                          </a:ln>
                          <a:solidFill>
                            <a:srgbClr val="000000"/>
                          </a:solidFill>
                          <a:effectLst/>
                          <a:latin typeface="Times New Roman" pitchFamily="18" charset="0"/>
                        </a:rPr>
                        <a:t>Narrow Base</a:t>
                      </a:r>
                    </a:p>
                  </a:txBody>
                  <a:tcPr marT="45685" marB="456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sng" strike="noStrike" cap="none" normalizeH="0" baseline="0" dirty="0">
                          <a:ln>
                            <a:noFill/>
                          </a:ln>
                          <a:solidFill>
                            <a:srgbClr val="000000"/>
                          </a:solidFill>
                          <a:effectLst/>
                          <a:latin typeface="Times New Roman" pitchFamily="18" charset="0"/>
                        </a:rPr>
                        <a:t>INDIRECT TAXES</a:t>
                      </a:r>
                      <a:endParaRPr kumimoji="0" lang="en-US" sz="1600" b="0" i="0" u="none" strike="noStrike" cap="none" normalizeH="0" baseline="0" dirty="0">
                        <a:ln>
                          <a:noFill/>
                        </a:ln>
                        <a:solidFill>
                          <a:srgbClr val="000000"/>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Times New Roman" pitchFamily="18" charset="0"/>
                        </a:rPr>
                        <a:t>(a) </a:t>
                      </a:r>
                      <a:r>
                        <a:rPr kumimoji="0" lang="en-US" sz="1600" b="1" i="0" u="none" strike="noStrike" cap="none" normalizeH="0" baseline="0" dirty="0">
                          <a:ln>
                            <a:noFill/>
                          </a:ln>
                          <a:solidFill>
                            <a:srgbClr val="000000"/>
                          </a:solidFill>
                          <a:effectLst/>
                          <a:latin typeface="Times New Roman" pitchFamily="18" charset="0"/>
                        </a:rPr>
                        <a:t>Value-Added Tax</a:t>
                      </a:r>
                    </a:p>
                    <a:p>
                      <a:pPr marL="684213" marR="0" lvl="1" indent="-227013" algn="l" defTabSz="914400" rtl="0" eaLnBrk="1" fontAlgn="base" latinLnBrk="0" hangingPunct="1">
                        <a:lnSpc>
                          <a:spcPct val="100000"/>
                        </a:lnSpc>
                        <a:spcBef>
                          <a:spcPct val="0"/>
                        </a:spcBef>
                        <a:spcAft>
                          <a:spcPct val="0"/>
                        </a:spcAft>
                        <a:buClrTx/>
                        <a:buSzTx/>
                        <a:buFont typeface="Courier New" pitchFamily="49" charset="0"/>
                        <a:buChar char="-"/>
                        <a:tabLst/>
                      </a:pPr>
                      <a:r>
                        <a:rPr kumimoji="0" lang="en-US" sz="1600" b="0" i="0" u="none" strike="noStrike" cap="none" normalizeH="0" baseline="0" dirty="0">
                          <a:ln>
                            <a:noFill/>
                          </a:ln>
                          <a:solidFill>
                            <a:srgbClr val="000000"/>
                          </a:solidFill>
                          <a:effectLst/>
                          <a:latin typeface="Times New Roman" pitchFamily="18" charset="0"/>
                        </a:rPr>
                        <a:t>One Positive and One Zero Rates</a:t>
                      </a:r>
                    </a:p>
                    <a:p>
                      <a:pPr marL="684213" marR="0" lvl="1" indent="-227013" algn="l" defTabSz="914400" rtl="0" eaLnBrk="1" fontAlgn="base" latinLnBrk="0" hangingPunct="1">
                        <a:lnSpc>
                          <a:spcPct val="100000"/>
                        </a:lnSpc>
                        <a:spcBef>
                          <a:spcPct val="0"/>
                        </a:spcBef>
                        <a:spcAft>
                          <a:spcPct val="0"/>
                        </a:spcAft>
                        <a:buClrTx/>
                        <a:buSzTx/>
                        <a:buFont typeface="Courier New" pitchFamily="49" charset="0"/>
                        <a:buChar char="-"/>
                        <a:tabLst/>
                      </a:pPr>
                      <a:r>
                        <a:rPr kumimoji="0" lang="en-US" sz="1600" b="0" i="0" u="none" strike="noStrike" cap="none" normalizeH="0" baseline="0" dirty="0">
                          <a:ln>
                            <a:noFill/>
                          </a:ln>
                          <a:solidFill>
                            <a:srgbClr val="000000"/>
                          </a:solidFill>
                          <a:effectLst/>
                          <a:latin typeface="Times New Roman" pitchFamily="18" charset="0"/>
                        </a:rPr>
                        <a:t>Few Exemptions</a:t>
                      </a:r>
                    </a:p>
                    <a:p>
                      <a:pPr marL="684213" marR="0" lvl="1" indent="-227013" algn="l" defTabSz="914400" rtl="0" eaLnBrk="1" fontAlgn="base" latinLnBrk="0" hangingPunct="1">
                        <a:lnSpc>
                          <a:spcPct val="100000"/>
                        </a:lnSpc>
                        <a:spcBef>
                          <a:spcPct val="0"/>
                        </a:spcBef>
                        <a:spcAft>
                          <a:spcPct val="0"/>
                        </a:spcAft>
                        <a:buClrTx/>
                        <a:buSzTx/>
                        <a:buFont typeface="Courier New" pitchFamily="49" charset="0"/>
                        <a:buChar char="-"/>
                        <a:tabLst/>
                      </a:pPr>
                      <a:r>
                        <a:rPr kumimoji="0" lang="en-US" sz="1600" b="0" i="0" u="none" strike="noStrike" cap="none" normalizeH="0" baseline="0" dirty="0">
                          <a:ln>
                            <a:noFill/>
                          </a:ln>
                          <a:solidFill>
                            <a:srgbClr val="000000"/>
                          </a:solidFill>
                          <a:effectLst/>
                          <a:latin typeface="Times New Roman" pitchFamily="18" charset="0"/>
                        </a:rPr>
                        <a:t>Broad Base + Selective Excises (e.g., fuels, cigarettes, liquor)</a:t>
                      </a:r>
                    </a:p>
                  </a:txBody>
                  <a:tcPr marT="45685" marB="456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r h="106671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(b) </a:t>
                      </a:r>
                      <a:r>
                        <a:rPr kumimoji="0" lang="en-US" sz="1600" b="1" i="0" u="none" strike="noStrike" cap="none" normalizeH="0" baseline="0">
                          <a:ln>
                            <a:noFill/>
                          </a:ln>
                          <a:solidFill>
                            <a:srgbClr val="000000"/>
                          </a:solidFill>
                          <a:effectLst/>
                          <a:latin typeface="Times New Roman" pitchFamily="18" charset="0"/>
                        </a:rPr>
                        <a:t>Import Duties (Trade Taxes)</a:t>
                      </a:r>
                    </a:p>
                    <a:p>
                      <a:pPr marL="684213" marR="0" lvl="1" indent="-227013" algn="l" defTabSz="914400" rtl="0" eaLnBrk="1" fontAlgn="base" latinLnBrk="0" hangingPunct="1">
                        <a:lnSpc>
                          <a:spcPct val="100000"/>
                        </a:lnSpc>
                        <a:spcBef>
                          <a:spcPct val="0"/>
                        </a:spcBef>
                        <a:spcAft>
                          <a:spcPct val="0"/>
                        </a:spcAft>
                        <a:buClrTx/>
                        <a:buSzTx/>
                        <a:buFont typeface="Courier New" pitchFamily="49" charset="0"/>
                        <a:buChar char="-"/>
                        <a:tabLst/>
                      </a:pPr>
                      <a:r>
                        <a:rPr kumimoji="0" lang="en-US" sz="1600" b="0" i="0" u="none" strike="noStrike" cap="none" normalizeH="0" baseline="0">
                          <a:ln>
                            <a:noFill/>
                          </a:ln>
                          <a:solidFill>
                            <a:srgbClr val="000000"/>
                          </a:solidFill>
                          <a:effectLst/>
                          <a:latin typeface="Times New Roman" pitchFamily="18" charset="0"/>
                        </a:rPr>
                        <a:t>High Tariff Rates</a:t>
                      </a:r>
                    </a:p>
                    <a:p>
                      <a:pPr marL="684213" marR="0" lvl="1" indent="-227013" algn="l" defTabSz="914400" rtl="0" eaLnBrk="1" fontAlgn="base" latinLnBrk="0" hangingPunct="1">
                        <a:lnSpc>
                          <a:spcPct val="100000"/>
                        </a:lnSpc>
                        <a:spcBef>
                          <a:spcPct val="0"/>
                        </a:spcBef>
                        <a:spcAft>
                          <a:spcPct val="0"/>
                        </a:spcAft>
                        <a:buClrTx/>
                        <a:buSzTx/>
                        <a:buFont typeface="Courier New" pitchFamily="49" charset="0"/>
                        <a:buChar char="-"/>
                        <a:tabLst/>
                      </a:pPr>
                      <a:r>
                        <a:rPr kumimoji="0" lang="en-US" sz="1600" b="0" i="0" u="none" strike="noStrike" cap="none" normalizeH="0" baseline="0">
                          <a:ln>
                            <a:noFill/>
                          </a:ln>
                          <a:solidFill>
                            <a:srgbClr val="000000"/>
                          </a:solidFill>
                          <a:effectLst/>
                          <a:latin typeface="Times New Roman" pitchFamily="18" charset="0"/>
                        </a:rPr>
                        <a:t>Wide Dispersal of Rates</a:t>
                      </a:r>
                    </a:p>
                    <a:p>
                      <a:pPr marL="684213" marR="0" lvl="1" indent="-227013" algn="l" defTabSz="914400" rtl="0" eaLnBrk="1" fontAlgn="base" latinLnBrk="0" hangingPunct="1">
                        <a:lnSpc>
                          <a:spcPct val="100000"/>
                        </a:lnSpc>
                        <a:spcBef>
                          <a:spcPct val="0"/>
                        </a:spcBef>
                        <a:spcAft>
                          <a:spcPct val="0"/>
                        </a:spcAft>
                        <a:buClrTx/>
                        <a:buSzTx/>
                        <a:buFont typeface="Courier New" pitchFamily="49" charset="0"/>
                        <a:buChar char="-"/>
                        <a:tabLst/>
                      </a:pPr>
                      <a:r>
                        <a:rPr kumimoji="0" lang="en-US" sz="1600" b="0" i="0" u="none" strike="noStrike" cap="none" normalizeH="0" baseline="0">
                          <a:ln>
                            <a:noFill/>
                          </a:ln>
                          <a:solidFill>
                            <a:srgbClr val="000000"/>
                          </a:solidFill>
                          <a:effectLst/>
                          <a:latin typeface="Times New Roman" pitchFamily="18" charset="0"/>
                        </a:rPr>
                        <a:t>Quantitative Control</a:t>
                      </a:r>
                    </a:p>
                  </a:txBody>
                  <a:tcPr marT="45685" marB="456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Times New Roman" pitchFamily="18" charset="0"/>
                        </a:rPr>
                        <a:t>(b) </a:t>
                      </a:r>
                      <a:r>
                        <a:rPr kumimoji="0" lang="en-US" sz="1600" b="1" i="0" u="none" strike="noStrike" cap="none" normalizeH="0" baseline="0" dirty="0">
                          <a:ln>
                            <a:noFill/>
                          </a:ln>
                          <a:solidFill>
                            <a:srgbClr val="000000"/>
                          </a:solidFill>
                          <a:effectLst/>
                          <a:latin typeface="Times New Roman" pitchFamily="18" charset="0"/>
                        </a:rPr>
                        <a:t>Import Duties (Trade Taxes)</a:t>
                      </a:r>
                    </a:p>
                    <a:p>
                      <a:pPr marL="684213" marR="0" lvl="1" indent="-227013" algn="l" defTabSz="914400" rtl="0" eaLnBrk="1" fontAlgn="base" latinLnBrk="0" hangingPunct="1">
                        <a:lnSpc>
                          <a:spcPct val="100000"/>
                        </a:lnSpc>
                        <a:spcBef>
                          <a:spcPct val="0"/>
                        </a:spcBef>
                        <a:spcAft>
                          <a:spcPct val="0"/>
                        </a:spcAft>
                        <a:buClrTx/>
                        <a:buSzTx/>
                        <a:buFont typeface="Courier New" pitchFamily="49" charset="0"/>
                        <a:buChar char="-"/>
                        <a:tabLst/>
                      </a:pPr>
                      <a:r>
                        <a:rPr kumimoji="0" lang="en-US" sz="1600" b="0" i="0" u="none" strike="noStrike" cap="none" normalizeH="0" baseline="0" dirty="0">
                          <a:ln>
                            <a:noFill/>
                          </a:ln>
                          <a:solidFill>
                            <a:srgbClr val="000000"/>
                          </a:solidFill>
                          <a:effectLst/>
                          <a:latin typeface="Times New Roman" pitchFamily="18" charset="0"/>
                        </a:rPr>
                        <a:t>Top Rates Lowered</a:t>
                      </a:r>
                    </a:p>
                    <a:p>
                      <a:pPr marL="684213" marR="0" lvl="1" indent="-227013" algn="l" defTabSz="914400" rtl="0" eaLnBrk="1" fontAlgn="base" latinLnBrk="0" hangingPunct="1">
                        <a:lnSpc>
                          <a:spcPct val="100000"/>
                        </a:lnSpc>
                        <a:spcBef>
                          <a:spcPct val="0"/>
                        </a:spcBef>
                        <a:spcAft>
                          <a:spcPct val="0"/>
                        </a:spcAft>
                        <a:buClrTx/>
                        <a:buSzTx/>
                        <a:buFont typeface="Courier New" pitchFamily="49" charset="0"/>
                        <a:buChar char="-"/>
                        <a:tabLst/>
                      </a:pPr>
                      <a:r>
                        <a:rPr kumimoji="0" lang="en-US" sz="1600" b="0" i="0" u="none" strike="noStrike" cap="none" normalizeH="0" baseline="0" dirty="0">
                          <a:ln>
                            <a:noFill/>
                          </a:ln>
                          <a:solidFill>
                            <a:srgbClr val="000000"/>
                          </a:solidFill>
                          <a:effectLst/>
                          <a:latin typeface="Times New Roman" pitchFamily="18" charset="0"/>
                        </a:rPr>
                        <a:t>Target of Uniform Tariff</a:t>
                      </a:r>
                    </a:p>
                    <a:p>
                      <a:pPr marL="684213" marR="0" lvl="1" indent="-227013" algn="l" defTabSz="914400" rtl="0" eaLnBrk="1" fontAlgn="base" latinLnBrk="0" hangingPunct="1">
                        <a:lnSpc>
                          <a:spcPct val="100000"/>
                        </a:lnSpc>
                        <a:spcBef>
                          <a:spcPct val="0"/>
                        </a:spcBef>
                        <a:spcAft>
                          <a:spcPct val="0"/>
                        </a:spcAft>
                        <a:buClrTx/>
                        <a:buSzTx/>
                        <a:buFont typeface="Courier New" pitchFamily="49" charset="0"/>
                        <a:buChar char="-"/>
                        <a:tabLst/>
                      </a:pPr>
                      <a:r>
                        <a:rPr kumimoji="0" lang="en-US" sz="1600" b="0" i="0" u="none" strike="noStrike" cap="none" normalizeH="0" baseline="0" dirty="0">
                          <a:ln>
                            <a:noFill/>
                          </a:ln>
                          <a:solidFill>
                            <a:srgbClr val="000000"/>
                          </a:solidFill>
                          <a:effectLst/>
                          <a:latin typeface="Times New Roman" pitchFamily="18" charset="0"/>
                        </a:rPr>
                        <a:t>Trade Liberalization</a:t>
                      </a:r>
                    </a:p>
                  </a:txBody>
                  <a:tcPr marT="45685" marB="456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4254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of discussion</a:t>
            </a:r>
          </a:p>
        </p:txBody>
      </p:sp>
      <p:sp>
        <p:nvSpPr>
          <p:cNvPr id="3" name="Content Placeholder 2"/>
          <p:cNvSpPr>
            <a:spLocks noGrp="1"/>
          </p:cNvSpPr>
          <p:nvPr>
            <p:ph idx="1"/>
          </p:nvPr>
        </p:nvSpPr>
        <p:spPr/>
        <p:txBody>
          <a:bodyPr/>
          <a:lstStyle/>
          <a:p>
            <a:r>
              <a:rPr lang="en-US" dirty="0"/>
              <a:t>Survey of issues on tax policy design.</a:t>
            </a:r>
          </a:p>
          <a:p>
            <a:pPr lvl="1"/>
            <a:r>
              <a:rPr lang="en-US" dirty="0"/>
              <a:t>From the point of view of country economists.</a:t>
            </a:r>
          </a:p>
          <a:p>
            <a:r>
              <a:rPr lang="en-US" dirty="0"/>
              <a:t>Tools and techniques in reviewing and assessing tax policies.</a:t>
            </a:r>
          </a:p>
          <a:p>
            <a:r>
              <a:rPr lang="en-US" dirty="0"/>
              <a:t>Tools and techniques in reviewing and assessing tax administration.</a:t>
            </a:r>
          </a:p>
          <a:p>
            <a:endParaRPr lang="en-US" dirty="0"/>
          </a:p>
        </p:txBody>
      </p:sp>
      <p:sp>
        <p:nvSpPr>
          <p:cNvPr id="4" name="Slide Number Placeholder 3"/>
          <p:cNvSpPr>
            <a:spLocks noGrp="1"/>
          </p:cNvSpPr>
          <p:nvPr>
            <p:ph type="sldNum" sz="quarter" idx="12"/>
          </p:nvPr>
        </p:nvSpPr>
        <p:spPr/>
        <p:txBody>
          <a:bodyPr/>
          <a:lstStyle/>
          <a:p>
            <a:fld id="{B568120A-2759-47C5-BEF8-A441BA0FE536}" type="slidenum">
              <a:rPr lang="en-US" smtClean="0"/>
              <a:t>2</a:t>
            </a:fld>
            <a:endParaRPr lang="en-US"/>
          </a:p>
        </p:txBody>
      </p:sp>
    </p:spTree>
    <p:extLst>
      <p:ext uri="{BB962C8B-B14F-4D97-AF65-F5344CB8AC3E}">
        <p14:creationId xmlns:p14="http://schemas.microsoft.com/office/powerpoint/2010/main" val="3673279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Assessing tax administration:  Different approaches</a:t>
            </a:r>
          </a:p>
        </p:txBody>
      </p:sp>
      <p:sp>
        <p:nvSpPr>
          <p:cNvPr id="3" name="Content Placeholder 2"/>
          <p:cNvSpPr>
            <a:spLocks noGrp="1"/>
          </p:cNvSpPr>
          <p:nvPr>
            <p:ph idx="1"/>
          </p:nvPr>
        </p:nvSpPr>
        <p:spPr/>
        <p:txBody>
          <a:bodyPr/>
          <a:lstStyle/>
          <a:p>
            <a:r>
              <a:rPr lang="en-US" b="1" dirty="0"/>
              <a:t>Gill (2000):  </a:t>
            </a:r>
            <a:r>
              <a:rPr lang="en-US" dirty="0"/>
              <a:t>The Congruence Model for diagnostics.</a:t>
            </a:r>
          </a:p>
          <a:p>
            <a:r>
              <a:rPr lang="en-US" b="1" dirty="0"/>
              <a:t>TADAT (2016):  </a:t>
            </a:r>
            <a:r>
              <a:rPr lang="en-US" dirty="0"/>
              <a:t>Tax Administration Diagnostic Assessment Tool.</a:t>
            </a:r>
          </a:p>
          <a:p>
            <a:r>
              <a:rPr lang="en-US" b="1" dirty="0"/>
              <a:t>Others (OECD).  </a:t>
            </a:r>
            <a:r>
              <a:rPr lang="en-US" dirty="0"/>
              <a:t>Comparative Tax Administration Series.</a:t>
            </a:r>
          </a:p>
        </p:txBody>
      </p:sp>
      <p:sp>
        <p:nvSpPr>
          <p:cNvPr id="4" name="Slide Number Placeholder 3"/>
          <p:cNvSpPr>
            <a:spLocks noGrp="1"/>
          </p:cNvSpPr>
          <p:nvPr>
            <p:ph type="sldNum" sz="quarter" idx="12"/>
          </p:nvPr>
        </p:nvSpPr>
        <p:spPr/>
        <p:txBody>
          <a:bodyPr/>
          <a:lstStyle/>
          <a:p>
            <a:fld id="{B568120A-2759-47C5-BEF8-A441BA0FE536}" type="slidenum">
              <a:rPr lang="en-US" smtClean="0"/>
              <a:t>20</a:t>
            </a:fld>
            <a:endParaRPr lang="en-US"/>
          </a:p>
        </p:txBody>
      </p:sp>
    </p:spTree>
    <p:extLst>
      <p:ext uri="{BB962C8B-B14F-4D97-AF65-F5344CB8AC3E}">
        <p14:creationId xmlns:p14="http://schemas.microsoft.com/office/powerpoint/2010/main" val="3960375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Gill (2000) Diagnostic framework </a:t>
            </a:r>
          </a:p>
        </p:txBody>
      </p:sp>
      <p:sp>
        <p:nvSpPr>
          <p:cNvPr id="3" name="Content Placeholder 2"/>
          <p:cNvSpPr>
            <a:spLocks noGrp="1"/>
          </p:cNvSpPr>
          <p:nvPr>
            <p:ph idx="1"/>
          </p:nvPr>
        </p:nvSpPr>
        <p:spPr/>
        <p:txBody>
          <a:bodyPr>
            <a:normAutofit fontScale="92500" lnSpcReduction="10000"/>
          </a:bodyPr>
          <a:lstStyle/>
          <a:p>
            <a:r>
              <a:rPr lang="en-US" dirty="0"/>
              <a:t>The Model regards an organization as an </a:t>
            </a:r>
            <a:r>
              <a:rPr lang="en-US" i="1" dirty="0"/>
              <a:t>Open System</a:t>
            </a:r>
            <a:r>
              <a:rPr lang="en-US" dirty="0"/>
              <a:t>, consisting of an inter-related set of components. </a:t>
            </a:r>
          </a:p>
          <a:p>
            <a:r>
              <a:rPr lang="en-US" dirty="0"/>
              <a:t>The organization takes </a:t>
            </a:r>
            <a:r>
              <a:rPr lang="en-US" i="1" dirty="0"/>
              <a:t>Inputs</a:t>
            </a:r>
            <a:r>
              <a:rPr lang="en-US" dirty="0"/>
              <a:t>, puts them through a </a:t>
            </a:r>
            <a:r>
              <a:rPr lang="en-US" i="1" dirty="0"/>
              <a:t>Transformation Process </a:t>
            </a:r>
            <a:r>
              <a:rPr lang="en-US" dirty="0"/>
              <a:t>and produces </a:t>
            </a:r>
            <a:r>
              <a:rPr lang="en-US" i="1" dirty="0"/>
              <a:t>Outputs</a:t>
            </a:r>
            <a:r>
              <a:rPr lang="en-US" dirty="0"/>
              <a:t>. </a:t>
            </a:r>
          </a:p>
          <a:p>
            <a:r>
              <a:rPr lang="en-US" dirty="0"/>
              <a:t>Key areas of assessment:</a:t>
            </a:r>
          </a:p>
          <a:p>
            <a:pPr lvl="1"/>
            <a:r>
              <a:rPr lang="en-US" dirty="0"/>
              <a:t>Mission/</a:t>
            </a:r>
            <a:r>
              <a:rPr lang="en-US" sz="2500" dirty="0"/>
              <a:t>Vision/Strategic plan.</a:t>
            </a:r>
          </a:p>
          <a:p>
            <a:pPr lvl="1"/>
            <a:r>
              <a:rPr lang="en-US" sz="2500" dirty="0"/>
              <a:t>Key results area </a:t>
            </a:r>
            <a:r>
              <a:rPr lang="en-US" sz="2500" b="1" i="1" dirty="0"/>
              <a:t>(directly related to </a:t>
            </a:r>
            <a:r>
              <a:rPr lang="en-US" sz="2800" b="1" i="1" dirty="0"/>
              <a:t>organizational system: Environment; Resources; and History).</a:t>
            </a:r>
            <a:endParaRPr lang="en-US" sz="2500" b="1" i="1" dirty="0"/>
          </a:p>
          <a:p>
            <a:pPr lvl="1"/>
            <a:r>
              <a:rPr lang="en-US" sz="2500" dirty="0"/>
              <a:t>Performance objectives </a:t>
            </a:r>
            <a:r>
              <a:rPr lang="en-US" sz="2500" b="1" i="1" dirty="0"/>
              <a:t>(extent to which they focus on inputs, outputs or outcomes).</a:t>
            </a:r>
          </a:p>
          <a:p>
            <a:pPr lvl="1"/>
            <a:r>
              <a:rPr lang="en-US" sz="2500" dirty="0"/>
              <a:t>Operational strategies to achieve performance objectives </a:t>
            </a:r>
            <a:r>
              <a:rPr lang="en-US" sz="2500" b="1" i="1" dirty="0"/>
              <a:t>(KPIs development and monitoring).</a:t>
            </a:r>
          </a:p>
        </p:txBody>
      </p:sp>
      <p:sp>
        <p:nvSpPr>
          <p:cNvPr id="4" name="Slide Number Placeholder 3"/>
          <p:cNvSpPr>
            <a:spLocks noGrp="1"/>
          </p:cNvSpPr>
          <p:nvPr>
            <p:ph type="sldNum" sz="quarter" idx="12"/>
          </p:nvPr>
        </p:nvSpPr>
        <p:spPr/>
        <p:txBody>
          <a:bodyPr/>
          <a:lstStyle/>
          <a:p>
            <a:fld id="{B568120A-2759-47C5-BEF8-A441BA0FE536}" type="slidenum">
              <a:rPr lang="en-US" smtClean="0"/>
              <a:t>21</a:t>
            </a:fld>
            <a:endParaRPr lang="en-US"/>
          </a:p>
        </p:txBody>
      </p:sp>
    </p:spTree>
    <p:extLst>
      <p:ext uri="{BB962C8B-B14F-4D97-AF65-F5344CB8AC3E}">
        <p14:creationId xmlns:p14="http://schemas.microsoft.com/office/powerpoint/2010/main" val="1326160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2"/>
            <a:ext cx="8229600" cy="664833"/>
          </a:xfrm>
          <a:solidFill>
            <a:schemeClr val="tx2">
              <a:lumMod val="60000"/>
              <a:lumOff val="40000"/>
            </a:schemeClr>
          </a:solidFill>
        </p:spPr>
        <p:txBody>
          <a:bodyPr>
            <a:normAutofit/>
          </a:bodyPr>
          <a:lstStyle/>
          <a:p>
            <a:r>
              <a:rPr lang="en-US" sz="3600" dirty="0">
                <a:solidFill>
                  <a:schemeClr val="bg1"/>
                </a:solidFill>
              </a:rPr>
              <a:t>TADAT: Assessment Wheel</a:t>
            </a:r>
          </a:p>
        </p:txBody>
      </p:sp>
      <p:graphicFrame>
        <p:nvGraphicFramePr>
          <p:cNvPr id="10" name="Chart 9"/>
          <p:cNvGraphicFramePr/>
          <p:nvPr>
            <p:extLst/>
          </p:nvPr>
        </p:nvGraphicFramePr>
        <p:xfrm>
          <a:off x="1366344" y="893434"/>
          <a:ext cx="9067800" cy="5562600"/>
        </p:xfrm>
        <a:graphic>
          <a:graphicData uri="http://schemas.openxmlformats.org/drawingml/2006/chart">
            <c:chart xmlns:c="http://schemas.openxmlformats.org/drawingml/2006/chart" xmlns:r="http://schemas.openxmlformats.org/officeDocument/2006/relationships" r:id="rId3"/>
          </a:graphicData>
        </a:graphic>
      </p:graphicFrame>
      <p:sp>
        <p:nvSpPr>
          <p:cNvPr id="15" name="Line Callout 2 14"/>
          <p:cNvSpPr/>
          <p:nvPr/>
        </p:nvSpPr>
        <p:spPr>
          <a:xfrm>
            <a:off x="8534400" y="1052298"/>
            <a:ext cx="1899745" cy="678967"/>
          </a:xfrm>
          <a:prstGeom prst="borderCallout2">
            <a:avLst>
              <a:gd name="adj1" fmla="val 48278"/>
              <a:gd name="adj2" fmla="val 445"/>
              <a:gd name="adj3" fmla="val 18750"/>
              <a:gd name="adj4" fmla="val -16667"/>
              <a:gd name="adj5" fmla="val 20769"/>
              <a:gd name="adj6" fmla="val -60275"/>
            </a:avLst>
          </a:prstGeom>
          <a:solidFill>
            <a:schemeClr val="bg1"/>
          </a:solidFill>
          <a:ln w="19050"/>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chemeClr val="tx1"/>
                </a:solidFill>
              </a:rPr>
              <a:t>All businesses, individuals and  other entities, required to register, are included in the taxpayer database.</a:t>
            </a:r>
          </a:p>
          <a:p>
            <a:pPr algn="ctr"/>
            <a:r>
              <a:rPr lang="en-US" sz="900" dirty="0">
                <a:solidFill>
                  <a:schemeClr val="tx1"/>
                </a:solidFill>
              </a:rPr>
              <a:t> Database is complete and accurate </a:t>
            </a:r>
          </a:p>
        </p:txBody>
      </p:sp>
      <p:sp>
        <p:nvSpPr>
          <p:cNvPr id="16" name="Line Callout 1 15"/>
          <p:cNvSpPr/>
          <p:nvPr/>
        </p:nvSpPr>
        <p:spPr>
          <a:xfrm>
            <a:off x="8883868" y="5484876"/>
            <a:ext cx="1148256" cy="612648"/>
          </a:xfrm>
          <a:prstGeom prst="borderCallout1">
            <a:avLst>
              <a:gd name="adj1" fmla="val 44484"/>
              <a:gd name="adj2" fmla="val -1436"/>
              <a:gd name="adj3" fmla="val -28727"/>
              <a:gd name="adj4" fmla="val -56125"/>
            </a:avLst>
          </a:prstGeom>
          <a:solidFill>
            <a:schemeClr val="bg1"/>
          </a:solidFill>
          <a:ln w="19050"/>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chemeClr val="tx1"/>
                </a:solidFill>
              </a:rPr>
              <a:t>Taxpayers file their returns on time</a:t>
            </a:r>
          </a:p>
        </p:txBody>
      </p:sp>
      <p:sp>
        <p:nvSpPr>
          <p:cNvPr id="18" name="Line Callout 2 17"/>
          <p:cNvSpPr/>
          <p:nvPr/>
        </p:nvSpPr>
        <p:spPr>
          <a:xfrm>
            <a:off x="8910144" y="1922711"/>
            <a:ext cx="1524000" cy="740664"/>
          </a:xfrm>
          <a:prstGeom prst="borderCallout2">
            <a:avLst>
              <a:gd name="adj1" fmla="val 44183"/>
              <a:gd name="adj2" fmla="val -72"/>
              <a:gd name="adj3" fmla="val 52332"/>
              <a:gd name="adj4" fmla="val -6219"/>
              <a:gd name="adj5" fmla="val 19663"/>
              <a:gd name="adj6" fmla="val -24996"/>
            </a:avLst>
          </a:prstGeom>
          <a:solidFill>
            <a:schemeClr val="bg1"/>
          </a:solidFill>
          <a:ln w="19050"/>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chemeClr val="tx1"/>
                </a:solidFill>
              </a:rPr>
              <a:t>Management of compliance risks leads to higher levels of voluntary compliance and positive changes in citizens’ confidence in tax system</a:t>
            </a:r>
          </a:p>
        </p:txBody>
      </p:sp>
      <p:sp>
        <p:nvSpPr>
          <p:cNvPr id="19" name="Line Callout 2 18"/>
          <p:cNvSpPr/>
          <p:nvPr/>
        </p:nvSpPr>
        <p:spPr>
          <a:xfrm flipH="1">
            <a:off x="9144001" y="3692652"/>
            <a:ext cx="1366345" cy="685800"/>
          </a:xfrm>
          <a:prstGeom prst="borderCallout2">
            <a:avLst>
              <a:gd name="adj1" fmla="val 49700"/>
              <a:gd name="adj2" fmla="val 99117"/>
              <a:gd name="adj3" fmla="val 43003"/>
              <a:gd name="adj4" fmla="val 111291"/>
              <a:gd name="adj5" fmla="val 26259"/>
              <a:gd name="adj6" fmla="val 113409"/>
            </a:avLst>
          </a:prstGeom>
          <a:solidFill>
            <a:schemeClr val="bg1"/>
          </a:solidFill>
          <a:ln w="19050"/>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chemeClr val="tx1"/>
                </a:solidFill>
              </a:rPr>
              <a:t>Taxpayers have the necessary information and support to voluntarily comply at a reasonable cost to them</a:t>
            </a:r>
          </a:p>
        </p:txBody>
      </p:sp>
      <p:sp>
        <p:nvSpPr>
          <p:cNvPr id="8" name="Line Callout 1 7"/>
          <p:cNvSpPr/>
          <p:nvPr/>
        </p:nvSpPr>
        <p:spPr>
          <a:xfrm>
            <a:off x="7315199" y="6097524"/>
            <a:ext cx="1219200" cy="612648"/>
          </a:xfrm>
          <a:prstGeom prst="borderCallout1">
            <a:avLst>
              <a:gd name="adj1" fmla="val 44484"/>
              <a:gd name="adj2" fmla="val -1436"/>
              <a:gd name="adj3" fmla="val 8587"/>
              <a:gd name="adj4" fmla="val -71045"/>
            </a:avLst>
          </a:prstGeom>
          <a:solidFill>
            <a:schemeClr val="bg1"/>
          </a:solidFill>
          <a:ln w="19050"/>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chemeClr val="tx1"/>
                </a:solidFill>
              </a:rPr>
              <a:t>Taxpayers pay their taxes in full and on time</a:t>
            </a:r>
          </a:p>
        </p:txBody>
      </p:sp>
      <p:sp>
        <p:nvSpPr>
          <p:cNvPr id="9" name="Line Callout 1 8"/>
          <p:cNvSpPr/>
          <p:nvPr/>
        </p:nvSpPr>
        <p:spPr>
          <a:xfrm>
            <a:off x="2438400" y="4953000"/>
            <a:ext cx="1752600" cy="765048"/>
          </a:xfrm>
          <a:prstGeom prst="borderCallout1">
            <a:avLst>
              <a:gd name="adj1" fmla="val 56064"/>
              <a:gd name="adj2" fmla="val 101072"/>
              <a:gd name="adj3" fmla="val 68297"/>
              <a:gd name="adj4" fmla="val 128351"/>
            </a:avLst>
          </a:prstGeom>
          <a:solidFill>
            <a:schemeClr val="bg1"/>
          </a:solidFill>
          <a:ln w="19050"/>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chemeClr val="tx1"/>
                </a:solidFill>
              </a:rPr>
              <a:t>Effective audit and verification programs deter taxpayers from reporting incomplete or inaccurate information in their tax returns</a:t>
            </a:r>
          </a:p>
        </p:txBody>
      </p:sp>
      <p:sp>
        <p:nvSpPr>
          <p:cNvPr id="11" name="Line Callout 1 10"/>
          <p:cNvSpPr/>
          <p:nvPr/>
        </p:nvSpPr>
        <p:spPr>
          <a:xfrm>
            <a:off x="1981200" y="3891560"/>
            <a:ext cx="1524000" cy="756641"/>
          </a:xfrm>
          <a:prstGeom prst="borderCallout1">
            <a:avLst>
              <a:gd name="adj1" fmla="val 58637"/>
              <a:gd name="adj2" fmla="val 101366"/>
              <a:gd name="adj3" fmla="val 29788"/>
              <a:gd name="adj4" fmla="val 127059"/>
            </a:avLst>
          </a:prstGeom>
          <a:solidFill>
            <a:schemeClr val="bg1"/>
          </a:solidFill>
          <a:ln w="19050"/>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chemeClr val="tx1"/>
                </a:solidFill>
              </a:rPr>
              <a:t>Tax appeals process is independent, accessible to taxpayers, and effective in resolving disputes in a timely manner</a:t>
            </a:r>
          </a:p>
        </p:txBody>
      </p:sp>
      <p:sp>
        <p:nvSpPr>
          <p:cNvPr id="12" name="Line Callout 1 11"/>
          <p:cNvSpPr/>
          <p:nvPr/>
        </p:nvSpPr>
        <p:spPr>
          <a:xfrm>
            <a:off x="1981200" y="2357051"/>
            <a:ext cx="1524000" cy="860163"/>
          </a:xfrm>
          <a:prstGeom prst="borderCallout1">
            <a:avLst>
              <a:gd name="adj1" fmla="val 49631"/>
              <a:gd name="adj2" fmla="val 101150"/>
              <a:gd name="adj3" fmla="val -15822"/>
              <a:gd name="adj4" fmla="val 148739"/>
            </a:avLst>
          </a:prstGeom>
          <a:solidFill>
            <a:schemeClr val="bg1"/>
          </a:solidFill>
          <a:ln w="19050"/>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chemeClr val="tx1"/>
                </a:solidFill>
              </a:rPr>
              <a:t>Tax administration’s operations are efficient and effective in performing key functions and achieving expected outcomes </a:t>
            </a:r>
          </a:p>
        </p:txBody>
      </p:sp>
      <p:sp>
        <p:nvSpPr>
          <p:cNvPr id="13" name="Line Callout 1 12"/>
          <p:cNvSpPr/>
          <p:nvPr/>
        </p:nvSpPr>
        <p:spPr>
          <a:xfrm>
            <a:off x="2438400" y="1052297"/>
            <a:ext cx="1981200" cy="612648"/>
          </a:xfrm>
          <a:prstGeom prst="borderCallout1">
            <a:avLst>
              <a:gd name="adj1" fmla="val 54777"/>
              <a:gd name="adj2" fmla="val 100421"/>
              <a:gd name="adj3" fmla="val 22741"/>
              <a:gd name="adj4" fmla="val 152546"/>
            </a:avLst>
          </a:prstGeom>
          <a:solidFill>
            <a:schemeClr val="bg1"/>
          </a:solidFill>
          <a:ln w="19050"/>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chemeClr val="tx1"/>
                </a:solidFill>
              </a:rPr>
              <a:t>Tax administration is transparent in the conduct of its activities  and accountable to the Government and the citizenry</a:t>
            </a:r>
          </a:p>
        </p:txBody>
      </p:sp>
      <p:sp>
        <p:nvSpPr>
          <p:cNvPr id="3" name="Slide Number Placeholder 2"/>
          <p:cNvSpPr>
            <a:spLocks noGrp="1"/>
          </p:cNvSpPr>
          <p:nvPr>
            <p:ph type="sldNum" sz="quarter" idx="12"/>
          </p:nvPr>
        </p:nvSpPr>
        <p:spPr/>
        <p:txBody>
          <a:bodyPr/>
          <a:lstStyle/>
          <a:p>
            <a:fld id="{0F47B076-0818-0B4F-9201-E2A47AE52358}"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42023059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graphicEl>
                                              <a:chart seriesIdx="-3" categoryIdx="-3" bldStep="gridLegend"/>
                                            </p:graphicEl>
                                          </p:spTgt>
                                        </p:tgtEl>
                                        <p:attrNameLst>
                                          <p:attrName>style.visibility</p:attrName>
                                        </p:attrNameLst>
                                      </p:cBhvr>
                                      <p:to>
                                        <p:strVal val="visible"/>
                                      </p:to>
                                    </p:set>
                                    <p:animEffect transition="in" filter="wipe(down)">
                                      <p:cBhvr>
                                        <p:cTn id="7" dur="580">
                                          <p:stCondLst>
                                            <p:cond delay="0"/>
                                          </p:stCondLst>
                                        </p:cTn>
                                        <p:tgtEl>
                                          <p:spTgt spid="10">
                                            <p:graphicEl>
                                              <a:chart seriesIdx="-3" categoryIdx="-3" bldStep="gridLegend"/>
                                            </p:graphicEl>
                                          </p:spTgt>
                                        </p:tgtEl>
                                      </p:cBhvr>
                                    </p:animEffect>
                                    <p:anim calcmode="lin" valueType="num">
                                      <p:cBhvr>
                                        <p:cTn id="8" dur="1822" tmFilter="0,0; 0.14,0.36; 0.43,0.73; 0.71,0.91; 1.0,1.0">
                                          <p:stCondLst>
                                            <p:cond delay="0"/>
                                          </p:stCondLst>
                                        </p:cTn>
                                        <p:tgtEl>
                                          <p:spTgt spid="10">
                                            <p:graphicEl>
                                              <a:chart seriesIdx="-3" categoryIdx="-3" bldStep="gridLegend"/>
                                            </p:graphic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graphicEl>
                                              <a:chart seriesIdx="-3" categoryIdx="-3" bldStep="gridLegend"/>
                                            </p:graphic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graphicEl>
                                              <a:chart seriesIdx="-3" categoryIdx="-3" bldStep="gridLegend"/>
                                            </p:graphic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graphicEl>
                                              <a:chart seriesIdx="-3" categoryIdx="-3" bldStep="gridLegend"/>
                                            </p:graphic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graphicEl>
                                              <a:chart seriesIdx="-3" categoryIdx="-3" bldStep="gridLegend"/>
                                            </p:graphic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graphicEl>
                                              <a:chart seriesIdx="-3" categoryIdx="-3" bldStep="gridLegend"/>
                                            </p:graphicEl>
                                          </p:spTgt>
                                        </p:tgtEl>
                                      </p:cBhvr>
                                      <p:to x="100000" y="60000"/>
                                    </p:animScale>
                                    <p:animScale>
                                      <p:cBhvr>
                                        <p:cTn id="14" dur="166" decel="50000">
                                          <p:stCondLst>
                                            <p:cond delay="676"/>
                                          </p:stCondLst>
                                        </p:cTn>
                                        <p:tgtEl>
                                          <p:spTgt spid="10">
                                            <p:graphicEl>
                                              <a:chart seriesIdx="-3" categoryIdx="-3" bldStep="gridLegend"/>
                                            </p:graphicEl>
                                          </p:spTgt>
                                        </p:tgtEl>
                                      </p:cBhvr>
                                      <p:to x="100000" y="100000"/>
                                    </p:animScale>
                                    <p:animScale>
                                      <p:cBhvr>
                                        <p:cTn id="15" dur="26">
                                          <p:stCondLst>
                                            <p:cond delay="1312"/>
                                          </p:stCondLst>
                                        </p:cTn>
                                        <p:tgtEl>
                                          <p:spTgt spid="10">
                                            <p:graphicEl>
                                              <a:chart seriesIdx="-3" categoryIdx="-3" bldStep="gridLegend"/>
                                            </p:graphicEl>
                                          </p:spTgt>
                                        </p:tgtEl>
                                      </p:cBhvr>
                                      <p:to x="100000" y="80000"/>
                                    </p:animScale>
                                    <p:animScale>
                                      <p:cBhvr>
                                        <p:cTn id="16" dur="166" decel="50000">
                                          <p:stCondLst>
                                            <p:cond delay="1338"/>
                                          </p:stCondLst>
                                        </p:cTn>
                                        <p:tgtEl>
                                          <p:spTgt spid="10">
                                            <p:graphicEl>
                                              <a:chart seriesIdx="-3" categoryIdx="-3" bldStep="gridLegend"/>
                                            </p:graphicEl>
                                          </p:spTgt>
                                        </p:tgtEl>
                                      </p:cBhvr>
                                      <p:to x="100000" y="100000"/>
                                    </p:animScale>
                                    <p:animScale>
                                      <p:cBhvr>
                                        <p:cTn id="17" dur="26">
                                          <p:stCondLst>
                                            <p:cond delay="1642"/>
                                          </p:stCondLst>
                                        </p:cTn>
                                        <p:tgtEl>
                                          <p:spTgt spid="10">
                                            <p:graphicEl>
                                              <a:chart seriesIdx="-3" categoryIdx="-3" bldStep="gridLegend"/>
                                            </p:graphicEl>
                                          </p:spTgt>
                                        </p:tgtEl>
                                      </p:cBhvr>
                                      <p:to x="100000" y="90000"/>
                                    </p:animScale>
                                    <p:animScale>
                                      <p:cBhvr>
                                        <p:cTn id="18" dur="166" decel="50000">
                                          <p:stCondLst>
                                            <p:cond delay="1668"/>
                                          </p:stCondLst>
                                        </p:cTn>
                                        <p:tgtEl>
                                          <p:spTgt spid="10">
                                            <p:graphicEl>
                                              <a:chart seriesIdx="-3" categoryIdx="-3" bldStep="gridLegend"/>
                                            </p:graphicEl>
                                          </p:spTgt>
                                        </p:tgtEl>
                                      </p:cBhvr>
                                      <p:to x="100000" y="100000"/>
                                    </p:animScale>
                                    <p:animScale>
                                      <p:cBhvr>
                                        <p:cTn id="19" dur="26">
                                          <p:stCondLst>
                                            <p:cond delay="1808"/>
                                          </p:stCondLst>
                                        </p:cTn>
                                        <p:tgtEl>
                                          <p:spTgt spid="10">
                                            <p:graphicEl>
                                              <a:chart seriesIdx="-3" categoryIdx="-3" bldStep="gridLegend"/>
                                            </p:graphicEl>
                                          </p:spTgt>
                                        </p:tgtEl>
                                      </p:cBhvr>
                                      <p:to x="100000" y="95000"/>
                                    </p:animScale>
                                    <p:animScale>
                                      <p:cBhvr>
                                        <p:cTn id="20" dur="166" decel="50000">
                                          <p:stCondLst>
                                            <p:cond delay="1834"/>
                                          </p:stCondLst>
                                        </p:cTn>
                                        <p:tgtEl>
                                          <p:spTgt spid="10">
                                            <p:graphicEl>
                                              <a:chart seriesIdx="-3" categoryIdx="-3" bldStep="gridLegend"/>
                                            </p:graphic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graphicEl>
                                              <a:chart seriesIdx="-4" categoryIdx="0" bldStep="category"/>
                                            </p:graphicEl>
                                          </p:spTgt>
                                        </p:tgtEl>
                                        <p:attrNameLst>
                                          <p:attrName>style.visibility</p:attrName>
                                        </p:attrNameLst>
                                      </p:cBhvr>
                                      <p:to>
                                        <p:strVal val="visible"/>
                                      </p:to>
                                    </p:set>
                                    <p:anim calcmode="lin" valueType="num">
                                      <p:cBhvr additive="base">
                                        <p:cTn id="25" dur="500" fill="hold"/>
                                        <p:tgtEl>
                                          <p:spTgt spid="10">
                                            <p:graphicEl>
                                              <a:chart seriesIdx="-4" categoryIdx="0" bldStep="category"/>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graphicEl>
                                              <a:chart seriesIdx="-4" categoryIdx="0" bldStep="category"/>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linds(horizontal)">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0">
                                            <p:graphicEl>
                                              <a:chart seriesIdx="-4" categoryIdx="1" bldStep="category"/>
                                            </p:graphicEl>
                                          </p:spTgt>
                                        </p:tgtEl>
                                        <p:attrNameLst>
                                          <p:attrName>style.visibility</p:attrName>
                                        </p:attrNameLst>
                                      </p:cBhvr>
                                      <p:to>
                                        <p:strVal val="visible"/>
                                      </p:to>
                                    </p:set>
                                    <p:anim calcmode="lin" valueType="num">
                                      <p:cBhvr additive="base">
                                        <p:cTn id="36" dur="500" fill="hold"/>
                                        <p:tgtEl>
                                          <p:spTgt spid="10">
                                            <p:graphicEl>
                                              <a:chart seriesIdx="-4" categoryIdx="1" bldStep="category"/>
                                            </p:graphicEl>
                                          </p:spTgt>
                                        </p:tgtEl>
                                        <p:attrNameLst>
                                          <p:attrName>ppt_x</p:attrName>
                                        </p:attrNameLst>
                                      </p:cBhvr>
                                      <p:tavLst>
                                        <p:tav tm="0">
                                          <p:val>
                                            <p:strVal val="#ppt_x"/>
                                          </p:val>
                                        </p:tav>
                                        <p:tav tm="100000">
                                          <p:val>
                                            <p:strVal val="#ppt_x"/>
                                          </p:val>
                                        </p:tav>
                                      </p:tavLst>
                                    </p:anim>
                                    <p:anim calcmode="lin" valueType="num">
                                      <p:cBhvr additive="base">
                                        <p:cTn id="37" dur="500" fill="hold"/>
                                        <p:tgtEl>
                                          <p:spTgt spid="10">
                                            <p:graphicEl>
                                              <a:chart seriesIdx="-4" categoryIdx="1" bldStep="category"/>
                                            </p:graphic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linds(horizontal)">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0">
                                            <p:graphicEl>
                                              <a:chart seriesIdx="-4" categoryIdx="2" bldStep="category"/>
                                            </p:graphicEl>
                                          </p:spTgt>
                                        </p:tgtEl>
                                        <p:attrNameLst>
                                          <p:attrName>style.visibility</p:attrName>
                                        </p:attrNameLst>
                                      </p:cBhvr>
                                      <p:to>
                                        <p:strVal val="visible"/>
                                      </p:to>
                                    </p:set>
                                    <p:anim calcmode="lin" valueType="num">
                                      <p:cBhvr additive="base">
                                        <p:cTn id="47" dur="500" fill="hold"/>
                                        <p:tgtEl>
                                          <p:spTgt spid="10">
                                            <p:graphicEl>
                                              <a:chart seriesIdx="-4" categoryIdx="2" bldStep="category"/>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
                                            <p:graphicEl>
                                              <a:chart seriesIdx="-4" categoryIdx="2" bldStep="category"/>
                                            </p:graphic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blinds(horizontal)">
                                      <p:cBhvr>
                                        <p:cTn id="53" dur="500"/>
                                        <p:tgtEl>
                                          <p:spTgt spid="19"/>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10">
                                            <p:graphicEl>
                                              <a:chart seriesIdx="-4" categoryIdx="3" bldStep="category"/>
                                            </p:graphicEl>
                                          </p:spTgt>
                                        </p:tgtEl>
                                        <p:attrNameLst>
                                          <p:attrName>style.visibility</p:attrName>
                                        </p:attrNameLst>
                                      </p:cBhvr>
                                      <p:to>
                                        <p:strVal val="visible"/>
                                      </p:to>
                                    </p:set>
                                    <p:anim calcmode="lin" valueType="num">
                                      <p:cBhvr additive="base">
                                        <p:cTn id="58" dur="500" fill="hold"/>
                                        <p:tgtEl>
                                          <p:spTgt spid="10">
                                            <p:graphicEl>
                                              <a:chart seriesIdx="-4" categoryIdx="3" bldStep="category"/>
                                            </p:graphicEl>
                                          </p:spTgt>
                                        </p:tgtEl>
                                        <p:attrNameLst>
                                          <p:attrName>ppt_x</p:attrName>
                                        </p:attrNameLst>
                                      </p:cBhvr>
                                      <p:tavLst>
                                        <p:tav tm="0">
                                          <p:val>
                                            <p:strVal val="#ppt_x"/>
                                          </p:val>
                                        </p:tav>
                                        <p:tav tm="100000">
                                          <p:val>
                                            <p:strVal val="#ppt_x"/>
                                          </p:val>
                                        </p:tav>
                                      </p:tavLst>
                                    </p:anim>
                                    <p:anim calcmode="lin" valueType="num">
                                      <p:cBhvr additive="base">
                                        <p:cTn id="59" dur="500" fill="hold"/>
                                        <p:tgtEl>
                                          <p:spTgt spid="10">
                                            <p:graphicEl>
                                              <a:chart seriesIdx="-4" categoryIdx="3" bldStep="category"/>
                                            </p:graphic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blinds(horizontal)">
                                      <p:cBhvr>
                                        <p:cTn id="64" dur="500"/>
                                        <p:tgtEl>
                                          <p:spTgt spid="16"/>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0">
                                            <p:graphicEl>
                                              <a:chart seriesIdx="-4" categoryIdx="4" bldStep="category"/>
                                            </p:graphicEl>
                                          </p:spTgt>
                                        </p:tgtEl>
                                        <p:attrNameLst>
                                          <p:attrName>style.visibility</p:attrName>
                                        </p:attrNameLst>
                                      </p:cBhvr>
                                      <p:to>
                                        <p:strVal val="visible"/>
                                      </p:to>
                                    </p:set>
                                    <p:anim calcmode="lin" valueType="num">
                                      <p:cBhvr additive="base">
                                        <p:cTn id="69" dur="500" fill="hold"/>
                                        <p:tgtEl>
                                          <p:spTgt spid="10">
                                            <p:graphicEl>
                                              <a:chart seriesIdx="-4" categoryIdx="4" bldStep="category"/>
                                            </p:graphicEl>
                                          </p:spTgt>
                                        </p:tgtEl>
                                        <p:attrNameLst>
                                          <p:attrName>ppt_x</p:attrName>
                                        </p:attrNameLst>
                                      </p:cBhvr>
                                      <p:tavLst>
                                        <p:tav tm="0">
                                          <p:val>
                                            <p:strVal val="#ppt_x"/>
                                          </p:val>
                                        </p:tav>
                                        <p:tav tm="100000">
                                          <p:val>
                                            <p:strVal val="#ppt_x"/>
                                          </p:val>
                                        </p:tav>
                                      </p:tavLst>
                                    </p:anim>
                                    <p:anim calcmode="lin" valueType="num">
                                      <p:cBhvr additive="base">
                                        <p:cTn id="70" dur="500" fill="hold"/>
                                        <p:tgtEl>
                                          <p:spTgt spid="10">
                                            <p:graphicEl>
                                              <a:chart seriesIdx="-4" categoryIdx="4" bldStep="category"/>
                                            </p:graphic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blinds(horizontal)">
                                      <p:cBhvr>
                                        <p:cTn id="75" dur="500"/>
                                        <p:tgtEl>
                                          <p:spTgt spid="8"/>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10">
                                            <p:graphicEl>
                                              <a:chart seriesIdx="-4" categoryIdx="5" bldStep="category"/>
                                            </p:graphicEl>
                                          </p:spTgt>
                                        </p:tgtEl>
                                        <p:attrNameLst>
                                          <p:attrName>style.visibility</p:attrName>
                                        </p:attrNameLst>
                                      </p:cBhvr>
                                      <p:to>
                                        <p:strVal val="visible"/>
                                      </p:to>
                                    </p:set>
                                    <p:anim calcmode="lin" valueType="num">
                                      <p:cBhvr additive="base">
                                        <p:cTn id="80" dur="500" fill="hold"/>
                                        <p:tgtEl>
                                          <p:spTgt spid="10">
                                            <p:graphicEl>
                                              <a:chart seriesIdx="-4" categoryIdx="5" bldStep="category"/>
                                            </p:graphicEl>
                                          </p:spTgt>
                                        </p:tgtEl>
                                        <p:attrNameLst>
                                          <p:attrName>ppt_x</p:attrName>
                                        </p:attrNameLst>
                                      </p:cBhvr>
                                      <p:tavLst>
                                        <p:tav tm="0">
                                          <p:val>
                                            <p:strVal val="#ppt_x"/>
                                          </p:val>
                                        </p:tav>
                                        <p:tav tm="100000">
                                          <p:val>
                                            <p:strVal val="#ppt_x"/>
                                          </p:val>
                                        </p:tav>
                                      </p:tavLst>
                                    </p:anim>
                                    <p:anim calcmode="lin" valueType="num">
                                      <p:cBhvr additive="base">
                                        <p:cTn id="81" dur="500" fill="hold"/>
                                        <p:tgtEl>
                                          <p:spTgt spid="10">
                                            <p:graphicEl>
                                              <a:chart seriesIdx="-4" categoryIdx="5" bldStep="category"/>
                                            </p:graphicEl>
                                          </p:spTgt>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9"/>
                                        </p:tgtEl>
                                        <p:attrNameLst>
                                          <p:attrName>style.visibility</p:attrName>
                                        </p:attrNameLst>
                                      </p:cBhvr>
                                      <p:to>
                                        <p:strVal val="visible"/>
                                      </p:to>
                                    </p:set>
                                    <p:animEffect transition="in" filter="blinds(horizontal)">
                                      <p:cBhvr>
                                        <p:cTn id="86" dur="500"/>
                                        <p:tgtEl>
                                          <p:spTgt spid="9"/>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0">
                                            <p:graphicEl>
                                              <a:chart seriesIdx="-4" categoryIdx="6" bldStep="category"/>
                                            </p:graphicEl>
                                          </p:spTgt>
                                        </p:tgtEl>
                                        <p:attrNameLst>
                                          <p:attrName>style.visibility</p:attrName>
                                        </p:attrNameLst>
                                      </p:cBhvr>
                                      <p:to>
                                        <p:strVal val="visible"/>
                                      </p:to>
                                    </p:set>
                                    <p:anim calcmode="lin" valueType="num">
                                      <p:cBhvr additive="base">
                                        <p:cTn id="91" dur="500" fill="hold"/>
                                        <p:tgtEl>
                                          <p:spTgt spid="10">
                                            <p:graphicEl>
                                              <a:chart seriesIdx="-4" categoryIdx="6" bldStep="category"/>
                                            </p:graphicEl>
                                          </p:spTgt>
                                        </p:tgtEl>
                                        <p:attrNameLst>
                                          <p:attrName>ppt_x</p:attrName>
                                        </p:attrNameLst>
                                      </p:cBhvr>
                                      <p:tavLst>
                                        <p:tav tm="0">
                                          <p:val>
                                            <p:strVal val="#ppt_x"/>
                                          </p:val>
                                        </p:tav>
                                        <p:tav tm="100000">
                                          <p:val>
                                            <p:strVal val="#ppt_x"/>
                                          </p:val>
                                        </p:tav>
                                      </p:tavLst>
                                    </p:anim>
                                    <p:anim calcmode="lin" valueType="num">
                                      <p:cBhvr additive="base">
                                        <p:cTn id="92" dur="500" fill="hold"/>
                                        <p:tgtEl>
                                          <p:spTgt spid="10">
                                            <p:graphicEl>
                                              <a:chart seriesIdx="-4" categoryIdx="6" bldStep="category"/>
                                            </p:graphic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11"/>
                                        </p:tgtEl>
                                        <p:attrNameLst>
                                          <p:attrName>style.visibility</p:attrName>
                                        </p:attrNameLst>
                                      </p:cBhvr>
                                      <p:to>
                                        <p:strVal val="visible"/>
                                      </p:to>
                                    </p:set>
                                    <p:animEffect transition="in" filter="blinds(horizontal)">
                                      <p:cBhvr>
                                        <p:cTn id="97" dur="500"/>
                                        <p:tgtEl>
                                          <p:spTgt spid="11"/>
                                        </p:tgtEl>
                                      </p:cBhvr>
                                    </p:animEffect>
                                  </p:childTnLst>
                                </p:cTn>
                              </p:par>
                            </p:childTnLst>
                          </p:cTn>
                        </p:par>
                      </p:childTnLst>
                    </p:cTn>
                  </p:par>
                  <p:par>
                    <p:cTn id="98" fill="hold">
                      <p:stCondLst>
                        <p:cond delay="indefinite"/>
                      </p:stCondLst>
                      <p:childTnLst>
                        <p:par>
                          <p:cTn id="99" fill="hold">
                            <p:stCondLst>
                              <p:cond delay="0"/>
                            </p:stCondLst>
                            <p:childTnLst>
                              <p:par>
                                <p:cTn id="100" presetID="2" presetClass="entr" presetSubtype="4" fill="hold" grpId="0" nodeType="clickEffect">
                                  <p:stCondLst>
                                    <p:cond delay="0"/>
                                  </p:stCondLst>
                                  <p:childTnLst>
                                    <p:set>
                                      <p:cBhvr>
                                        <p:cTn id="101" dur="1" fill="hold">
                                          <p:stCondLst>
                                            <p:cond delay="0"/>
                                          </p:stCondLst>
                                        </p:cTn>
                                        <p:tgtEl>
                                          <p:spTgt spid="10">
                                            <p:graphicEl>
                                              <a:chart seriesIdx="-4" categoryIdx="7" bldStep="category"/>
                                            </p:graphicEl>
                                          </p:spTgt>
                                        </p:tgtEl>
                                        <p:attrNameLst>
                                          <p:attrName>style.visibility</p:attrName>
                                        </p:attrNameLst>
                                      </p:cBhvr>
                                      <p:to>
                                        <p:strVal val="visible"/>
                                      </p:to>
                                    </p:set>
                                    <p:anim calcmode="lin" valueType="num">
                                      <p:cBhvr additive="base">
                                        <p:cTn id="102" dur="500" fill="hold"/>
                                        <p:tgtEl>
                                          <p:spTgt spid="10">
                                            <p:graphicEl>
                                              <a:chart seriesIdx="-4" categoryIdx="7" bldStep="category"/>
                                            </p:graphicEl>
                                          </p:spTgt>
                                        </p:tgtEl>
                                        <p:attrNameLst>
                                          <p:attrName>ppt_x</p:attrName>
                                        </p:attrNameLst>
                                      </p:cBhvr>
                                      <p:tavLst>
                                        <p:tav tm="0">
                                          <p:val>
                                            <p:strVal val="#ppt_x"/>
                                          </p:val>
                                        </p:tav>
                                        <p:tav tm="100000">
                                          <p:val>
                                            <p:strVal val="#ppt_x"/>
                                          </p:val>
                                        </p:tav>
                                      </p:tavLst>
                                    </p:anim>
                                    <p:anim calcmode="lin" valueType="num">
                                      <p:cBhvr additive="base">
                                        <p:cTn id="103" dur="500" fill="hold"/>
                                        <p:tgtEl>
                                          <p:spTgt spid="10">
                                            <p:graphicEl>
                                              <a:chart seriesIdx="-4" categoryIdx="7" bldStep="category"/>
                                            </p:graphicEl>
                                          </p:spTgt>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grpId="0" nodeType="clickEffect">
                                  <p:stCondLst>
                                    <p:cond delay="0"/>
                                  </p:stCondLst>
                                  <p:childTnLst>
                                    <p:set>
                                      <p:cBhvr>
                                        <p:cTn id="107" dur="1" fill="hold">
                                          <p:stCondLst>
                                            <p:cond delay="0"/>
                                          </p:stCondLst>
                                        </p:cTn>
                                        <p:tgtEl>
                                          <p:spTgt spid="12"/>
                                        </p:tgtEl>
                                        <p:attrNameLst>
                                          <p:attrName>style.visibility</p:attrName>
                                        </p:attrNameLst>
                                      </p:cBhvr>
                                      <p:to>
                                        <p:strVal val="visible"/>
                                      </p:to>
                                    </p:set>
                                    <p:animEffect transition="in" filter="blinds(horizontal)">
                                      <p:cBhvr>
                                        <p:cTn id="108" dur="500"/>
                                        <p:tgtEl>
                                          <p:spTgt spid="12"/>
                                        </p:tgtEl>
                                      </p:cBhvr>
                                    </p:animEffect>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10">
                                            <p:graphicEl>
                                              <a:chart seriesIdx="-4" categoryIdx="8" bldStep="category"/>
                                            </p:graphicEl>
                                          </p:spTgt>
                                        </p:tgtEl>
                                        <p:attrNameLst>
                                          <p:attrName>style.visibility</p:attrName>
                                        </p:attrNameLst>
                                      </p:cBhvr>
                                      <p:to>
                                        <p:strVal val="visible"/>
                                      </p:to>
                                    </p:set>
                                    <p:anim calcmode="lin" valueType="num">
                                      <p:cBhvr additive="base">
                                        <p:cTn id="113" dur="500" fill="hold"/>
                                        <p:tgtEl>
                                          <p:spTgt spid="10">
                                            <p:graphicEl>
                                              <a:chart seriesIdx="-4" categoryIdx="8" bldStep="category"/>
                                            </p:graphicEl>
                                          </p:spTgt>
                                        </p:tgtEl>
                                        <p:attrNameLst>
                                          <p:attrName>ppt_x</p:attrName>
                                        </p:attrNameLst>
                                      </p:cBhvr>
                                      <p:tavLst>
                                        <p:tav tm="0">
                                          <p:val>
                                            <p:strVal val="#ppt_x"/>
                                          </p:val>
                                        </p:tav>
                                        <p:tav tm="100000">
                                          <p:val>
                                            <p:strVal val="#ppt_x"/>
                                          </p:val>
                                        </p:tav>
                                      </p:tavLst>
                                    </p:anim>
                                    <p:anim calcmode="lin" valueType="num">
                                      <p:cBhvr additive="base">
                                        <p:cTn id="114" dur="500" fill="hold"/>
                                        <p:tgtEl>
                                          <p:spTgt spid="10">
                                            <p:graphicEl>
                                              <a:chart seriesIdx="-4" categoryIdx="8" bldStep="category"/>
                                            </p:graphicEl>
                                          </p:spTgt>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grpId="0" nodeType="clickEffect">
                                  <p:stCondLst>
                                    <p:cond delay="0"/>
                                  </p:stCondLst>
                                  <p:childTnLst>
                                    <p:set>
                                      <p:cBhvr>
                                        <p:cTn id="118" dur="1" fill="hold">
                                          <p:stCondLst>
                                            <p:cond delay="0"/>
                                          </p:stCondLst>
                                        </p:cTn>
                                        <p:tgtEl>
                                          <p:spTgt spid="13"/>
                                        </p:tgtEl>
                                        <p:attrNameLst>
                                          <p:attrName>style.visibility</p:attrName>
                                        </p:attrNameLst>
                                      </p:cBhvr>
                                      <p:to>
                                        <p:strVal val="visible"/>
                                      </p:to>
                                    </p:set>
                                    <p:animEffect transition="in" filter="blinds(horizontal)">
                                      <p:cBhvr>
                                        <p:cTn id="119" dur="500"/>
                                        <p:tgtEl>
                                          <p:spTgt spid="13"/>
                                        </p:tgtEl>
                                      </p:cBhvr>
                                    </p:animEffect>
                                  </p:childTnLst>
                                </p:cTn>
                              </p:par>
                            </p:childTnLst>
                          </p:cTn>
                        </p:par>
                      </p:childTnLst>
                    </p:cTn>
                  </p:par>
                  <p:par>
                    <p:cTn id="120" fill="hold">
                      <p:stCondLst>
                        <p:cond delay="indefinite"/>
                      </p:stCondLst>
                      <p:childTnLst>
                        <p:par>
                          <p:cTn id="121" fill="hold">
                            <p:stCondLst>
                              <p:cond delay="0"/>
                            </p:stCondLst>
                            <p:childTnLst>
                              <p:par>
                                <p:cTn id="122" presetID="3" presetClass="entr" presetSubtype="10" fill="hold" grpId="0" nodeType="clickEffect">
                                  <p:stCondLst>
                                    <p:cond delay="0"/>
                                  </p:stCondLst>
                                  <p:childTnLst>
                                    <p:set>
                                      <p:cBhvr>
                                        <p:cTn id="123" dur="1" fill="hold">
                                          <p:stCondLst>
                                            <p:cond delay="0"/>
                                          </p:stCondLst>
                                        </p:cTn>
                                        <p:tgtEl>
                                          <p:spTgt spid="10">
                                            <p:graphicEl>
                                              <a:chart seriesIdx="-4" categoryIdx="9" bldStep="category"/>
                                            </p:graphicEl>
                                          </p:spTgt>
                                        </p:tgtEl>
                                        <p:attrNameLst>
                                          <p:attrName>style.visibility</p:attrName>
                                        </p:attrNameLst>
                                      </p:cBhvr>
                                      <p:to>
                                        <p:strVal val="visible"/>
                                      </p:to>
                                    </p:set>
                                    <p:animEffect transition="in" filter="blinds(horizontal)">
                                      <p:cBhvr>
                                        <p:cTn id="124" dur="500"/>
                                        <p:tgtEl>
                                          <p:spTgt spid="10">
                                            <p:graphicEl>
                                              <a:chart seriesIdx="-4" categoryIdx="9"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Chart bld="category"/>
        </p:bldSub>
      </p:bldGraphic>
      <p:bldP spid="15" grpId="0" animBg="1"/>
      <p:bldP spid="16" grpId="0" animBg="1"/>
      <p:bldP spid="18" grpId="0" animBg="1"/>
      <p:bldP spid="19" grpId="0" animBg="1"/>
      <p:bldP spid="8" grpId="0" animBg="1"/>
      <p:bldP spid="9" grpId="0" animBg="1"/>
      <p:bldP spid="11" grpId="0" animBg="1"/>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random concluding remarks (1) </a:t>
            </a:r>
          </a:p>
        </p:txBody>
      </p:sp>
      <p:sp>
        <p:nvSpPr>
          <p:cNvPr id="3" name="Content Placeholder 2"/>
          <p:cNvSpPr>
            <a:spLocks noGrp="1"/>
          </p:cNvSpPr>
          <p:nvPr>
            <p:ph idx="1"/>
          </p:nvPr>
        </p:nvSpPr>
        <p:spPr/>
        <p:txBody>
          <a:bodyPr>
            <a:normAutofit lnSpcReduction="10000"/>
          </a:bodyPr>
          <a:lstStyle/>
          <a:p>
            <a:r>
              <a:rPr lang="en-US" dirty="0"/>
              <a:t>Different tax intakes in different countries.</a:t>
            </a:r>
          </a:p>
          <a:p>
            <a:pPr lvl="1"/>
            <a:r>
              <a:rPr lang="en-US" dirty="0"/>
              <a:t>Difference in tastes for the size of government.</a:t>
            </a:r>
          </a:p>
          <a:p>
            <a:pPr lvl="1"/>
            <a:r>
              <a:rPr lang="en-US" dirty="0"/>
              <a:t>Difference in taxing capacity.</a:t>
            </a:r>
          </a:p>
          <a:p>
            <a:pPr lvl="2"/>
            <a:r>
              <a:rPr lang="en-US" dirty="0"/>
              <a:t>Underlying determinants of taxable capacity.</a:t>
            </a:r>
          </a:p>
          <a:p>
            <a:pPr lvl="2"/>
            <a:r>
              <a:rPr lang="en-US" dirty="0"/>
              <a:t>Tax culture.</a:t>
            </a:r>
          </a:p>
          <a:p>
            <a:pPr lvl="2"/>
            <a:r>
              <a:rPr lang="en-US" dirty="0"/>
              <a:t>Informality.</a:t>
            </a:r>
          </a:p>
          <a:p>
            <a:pPr marL="228600" lvl="1">
              <a:spcBef>
                <a:spcPts val="1000"/>
              </a:spcBef>
            </a:pPr>
            <a:r>
              <a:rPr lang="en-US" sz="2800" dirty="0"/>
              <a:t>Difference in natural endowments (taxation of extractive industries).</a:t>
            </a:r>
          </a:p>
          <a:p>
            <a:pPr marL="228600" lvl="1">
              <a:spcBef>
                <a:spcPts val="1000"/>
              </a:spcBef>
            </a:pPr>
            <a:r>
              <a:rPr lang="en-US" sz="2800" dirty="0"/>
              <a:t>Different political and institutional settings (e.g., Nigeria v. Angola).</a:t>
            </a:r>
          </a:p>
          <a:p>
            <a:r>
              <a:rPr lang="en-US" dirty="0"/>
              <a:t>But trends quite convergent…  New </a:t>
            </a:r>
            <a:r>
              <a:rPr lang="en-US" b="1" u="sng" dirty="0">
                <a:solidFill>
                  <a:srgbClr val="FF0000"/>
                </a:solidFill>
              </a:rPr>
              <a:t>‘Paradigm’ </a:t>
            </a:r>
            <a:r>
              <a:rPr lang="en-US" dirty="0"/>
              <a:t>in tax policy design?</a:t>
            </a:r>
          </a:p>
          <a:p>
            <a:pPr marL="685800" lvl="2">
              <a:spcBef>
                <a:spcPts val="1000"/>
              </a:spcBef>
            </a:pPr>
            <a:r>
              <a:rPr lang="en-US" dirty="0"/>
              <a:t>Shifting tax burden from trade and factors of production toward broad-based consumption sources.</a:t>
            </a:r>
          </a:p>
        </p:txBody>
      </p:sp>
      <p:sp>
        <p:nvSpPr>
          <p:cNvPr id="4" name="Slide Number Placeholder 3"/>
          <p:cNvSpPr>
            <a:spLocks noGrp="1"/>
          </p:cNvSpPr>
          <p:nvPr>
            <p:ph type="sldNum" sz="quarter" idx="12"/>
          </p:nvPr>
        </p:nvSpPr>
        <p:spPr/>
        <p:txBody>
          <a:bodyPr/>
          <a:lstStyle/>
          <a:p>
            <a:fld id="{B568120A-2759-47C5-BEF8-A441BA0FE536}" type="slidenum">
              <a:rPr lang="en-US" smtClean="0"/>
              <a:t>23</a:t>
            </a:fld>
            <a:endParaRPr lang="en-US"/>
          </a:p>
        </p:txBody>
      </p:sp>
    </p:spTree>
    <p:extLst>
      <p:ext uri="{BB962C8B-B14F-4D97-AF65-F5344CB8AC3E}">
        <p14:creationId xmlns:p14="http://schemas.microsoft.com/office/powerpoint/2010/main" val="2854606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random concluding remarks (3) </a:t>
            </a:r>
          </a:p>
        </p:txBody>
      </p:sp>
      <p:sp>
        <p:nvSpPr>
          <p:cNvPr id="3" name="Content Placeholder 2"/>
          <p:cNvSpPr>
            <a:spLocks noGrp="1"/>
          </p:cNvSpPr>
          <p:nvPr>
            <p:ph idx="1"/>
          </p:nvPr>
        </p:nvSpPr>
        <p:spPr/>
        <p:txBody>
          <a:bodyPr>
            <a:normAutofit fontScale="85000" lnSpcReduction="10000"/>
          </a:bodyPr>
          <a:lstStyle/>
          <a:p>
            <a:r>
              <a:rPr lang="en-US" b="1" dirty="0"/>
              <a:t>Tax reform measures should be determined on the basis of long term, rather than short term objectives. </a:t>
            </a:r>
          </a:p>
          <a:p>
            <a:r>
              <a:rPr lang="en-US" b="1" dirty="0"/>
              <a:t>General guidelines for revenue reforms may be helpful, but there is no one size fits all approach to reforms. </a:t>
            </a:r>
          </a:p>
          <a:p>
            <a:pPr lvl="1"/>
            <a:r>
              <a:rPr lang="en-US" dirty="0"/>
              <a:t>A good tax system should be able to balance both macroeconomic (level and composition of revenue collection) and microeconomic (specific design of major taxes) objectives.</a:t>
            </a:r>
          </a:p>
          <a:p>
            <a:pPr lvl="1"/>
            <a:r>
              <a:rPr lang="en-US" dirty="0"/>
              <a:t>Scope and pace of tax reforms dependent on existing tax system, available tax handles, administrative capabilities, financing needs, and other historical, cultural and political factors, which in turn affect the taxable capacity of a country and the actual revenue performance.  </a:t>
            </a:r>
          </a:p>
          <a:p>
            <a:pPr lvl="1"/>
            <a:r>
              <a:rPr lang="en-US" dirty="0"/>
              <a:t>These pose the preconditions for and constraints to tax reforms.  </a:t>
            </a:r>
          </a:p>
          <a:p>
            <a:pPr lvl="1"/>
            <a:endParaRPr lang="en-US" b="1" dirty="0"/>
          </a:p>
          <a:p>
            <a:r>
              <a:rPr lang="en-US" b="1" dirty="0"/>
              <a:t>The reforms of tax policy and tax administration to be undertaken in tandem.  </a:t>
            </a:r>
            <a:endParaRPr lang="en-US" dirty="0"/>
          </a:p>
          <a:p>
            <a:endParaRPr lang="en-US" dirty="0"/>
          </a:p>
        </p:txBody>
      </p:sp>
      <p:sp>
        <p:nvSpPr>
          <p:cNvPr id="4" name="Slide Number Placeholder 3"/>
          <p:cNvSpPr>
            <a:spLocks noGrp="1"/>
          </p:cNvSpPr>
          <p:nvPr>
            <p:ph type="sldNum" sz="quarter" idx="12"/>
          </p:nvPr>
        </p:nvSpPr>
        <p:spPr/>
        <p:txBody>
          <a:bodyPr/>
          <a:lstStyle/>
          <a:p>
            <a:fld id="{B568120A-2759-47C5-BEF8-A441BA0FE536}" type="slidenum">
              <a:rPr lang="en-US" smtClean="0"/>
              <a:t>24</a:t>
            </a:fld>
            <a:endParaRPr lang="en-US"/>
          </a:p>
        </p:txBody>
      </p:sp>
    </p:spTree>
    <p:extLst>
      <p:ext uri="{BB962C8B-B14F-4D97-AF65-F5344CB8AC3E}">
        <p14:creationId xmlns:p14="http://schemas.microsoft.com/office/powerpoint/2010/main" val="2432680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random concluding remarks (4) </a:t>
            </a:r>
          </a:p>
        </p:txBody>
      </p:sp>
      <p:sp>
        <p:nvSpPr>
          <p:cNvPr id="3" name="Content Placeholder 2"/>
          <p:cNvSpPr>
            <a:spLocks noGrp="1"/>
          </p:cNvSpPr>
          <p:nvPr>
            <p:ph idx="1"/>
          </p:nvPr>
        </p:nvSpPr>
        <p:spPr/>
        <p:txBody>
          <a:bodyPr/>
          <a:lstStyle/>
          <a:p>
            <a:r>
              <a:rPr lang="en-US" b="1" dirty="0"/>
              <a:t>A pro-growth tax system requires that a desired level of revenues be raised while minimizing potential tax induced economic distortions.</a:t>
            </a:r>
            <a:r>
              <a:rPr lang="en-US" dirty="0"/>
              <a:t> </a:t>
            </a:r>
          </a:p>
          <a:p>
            <a:pPr lvl="1"/>
            <a:r>
              <a:rPr lang="en-US" dirty="0"/>
              <a:t>broadening the base and reducing the rates.  </a:t>
            </a:r>
          </a:p>
          <a:p>
            <a:pPr lvl="1"/>
            <a:r>
              <a:rPr lang="en-US" dirty="0"/>
              <a:t>the base could be broadened by rationalizing the exemptions and expanding the tax net to cover emerging dynamic economic sectors. </a:t>
            </a:r>
          </a:p>
          <a:p>
            <a:pPr lvl="1"/>
            <a:r>
              <a:rPr lang="en-US" dirty="0"/>
              <a:t>combined with non-tax measures (e.g., regulations for entry and exits, financial reforms), gradually formalizing the informal sector. </a:t>
            </a:r>
          </a:p>
        </p:txBody>
      </p:sp>
      <p:sp>
        <p:nvSpPr>
          <p:cNvPr id="4" name="Slide Number Placeholder 3"/>
          <p:cNvSpPr>
            <a:spLocks noGrp="1"/>
          </p:cNvSpPr>
          <p:nvPr>
            <p:ph type="sldNum" sz="quarter" idx="12"/>
          </p:nvPr>
        </p:nvSpPr>
        <p:spPr/>
        <p:txBody>
          <a:bodyPr/>
          <a:lstStyle/>
          <a:p>
            <a:fld id="{B568120A-2759-47C5-BEF8-A441BA0FE536}" type="slidenum">
              <a:rPr lang="en-US" smtClean="0"/>
              <a:t>25</a:t>
            </a:fld>
            <a:endParaRPr lang="en-US"/>
          </a:p>
        </p:txBody>
      </p:sp>
    </p:spTree>
    <p:extLst>
      <p:ext uri="{BB962C8B-B14F-4D97-AF65-F5344CB8AC3E}">
        <p14:creationId xmlns:p14="http://schemas.microsoft.com/office/powerpoint/2010/main" val="2373222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62500" lnSpcReduction="20000"/>
          </a:bodyPr>
          <a:lstStyle/>
          <a:p>
            <a:pPr lvl="0"/>
            <a:r>
              <a:rPr lang="en-US" dirty="0"/>
              <a:t>Eurostat.  2014.  Taxation Trends in the European Union.</a:t>
            </a:r>
          </a:p>
          <a:p>
            <a:pPr lvl="0"/>
            <a:r>
              <a:rPr lang="en-US" dirty="0"/>
              <a:t>Gills, Jit B. S. 2000.  Diagnostic Framework for Revenue Administration (World Bank Technical Paper, June 2000).</a:t>
            </a:r>
          </a:p>
          <a:p>
            <a:pPr lvl="0"/>
            <a:r>
              <a:rPr lang="en-US" dirty="0"/>
              <a:t>Le, Minh Tuan.  2007. Estimating the VAT Base:  Method and Application.  </a:t>
            </a:r>
            <a:r>
              <a:rPr lang="en-US" i="1" dirty="0"/>
              <a:t>Tax Notes International.</a:t>
            </a:r>
          </a:p>
          <a:p>
            <a:pPr lvl="0"/>
            <a:r>
              <a:rPr lang="en-US" dirty="0"/>
              <a:t>Le, M. Tuan, Blanca Moreno-Dodson, and N. </a:t>
            </a:r>
            <a:r>
              <a:rPr lang="en-US" dirty="0" err="1"/>
              <a:t>Bayraktar</a:t>
            </a:r>
            <a:r>
              <a:rPr lang="en-US" dirty="0"/>
              <a:t>.  2012.  Tax Capacity and Tax Effort:  Extended Cross-Country Analysis from 1994 to 2009.  WBWP.</a:t>
            </a:r>
          </a:p>
          <a:p>
            <a:pPr lvl="0"/>
            <a:r>
              <a:rPr lang="en-US" dirty="0"/>
              <a:t>Le, M. Tuan, D. Pham, G.P. Shukla, and G. </a:t>
            </a:r>
            <a:r>
              <a:rPr lang="en-US" dirty="0" err="1"/>
              <a:t>Kisunko</a:t>
            </a:r>
            <a:r>
              <a:rPr lang="en-US" dirty="0"/>
              <a:t>.  2011.  Tax Compliance and Sources of Revenue Leakage:  Conceptual Framework and Assessment.  Chapter 2 in </a:t>
            </a:r>
            <a:r>
              <a:rPr lang="en-US" i="1" dirty="0"/>
              <a:t>Tax Reform in Vietnam:  Toward a More Efficient and Equitable System</a:t>
            </a:r>
            <a:r>
              <a:rPr lang="en-US" dirty="0"/>
              <a:t>.</a:t>
            </a:r>
          </a:p>
          <a:p>
            <a:pPr lvl="0"/>
            <a:r>
              <a:rPr lang="en-US" dirty="0"/>
              <a:t>Le, M. Tuan, L. </a:t>
            </a:r>
            <a:r>
              <a:rPr lang="en-US" dirty="0" err="1"/>
              <a:t>Jensens</a:t>
            </a:r>
            <a:r>
              <a:rPr lang="en-US" dirty="0"/>
              <a:t>, N. Biletska, and GP Shukla.  Assessing Domestic Revenue Mobilization: Analytical Tools and Techniques.  MFM Discussion Paper June 2016.</a:t>
            </a:r>
          </a:p>
          <a:p>
            <a:pPr lvl="0"/>
            <a:r>
              <a:rPr lang="en-US" dirty="0"/>
              <a:t>Le, et. al., 2015.  Tax Administration Diagnostic Assessment Tool.  Presentation for the World Bank staff February 2015.</a:t>
            </a:r>
          </a:p>
          <a:p>
            <a:pPr lvl="0"/>
            <a:r>
              <a:rPr lang="en-US" dirty="0" err="1"/>
              <a:t>Prest</a:t>
            </a:r>
            <a:r>
              <a:rPr lang="en-US" dirty="0"/>
              <a:t>, A. R. 1979. "The Taxable Capacity of a Country." </a:t>
            </a:r>
            <a:r>
              <a:rPr lang="en-US" i="1" dirty="0"/>
              <a:t>Taxation and Economic Development</a:t>
            </a:r>
            <a:r>
              <a:rPr lang="en-US" dirty="0"/>
              <a:t>. London School of Economics and Political Science: London, UK.</a:t>
            </a:r>
          </a:p>
          <a:p>
            <a:pPr lvl="0"/>
            <a:r>
              <a:rPr lang="en-US" dirty="0"/>
              <a:t>TADAT.org </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568120A-2759-47C5-BEF8-A441BA0FE536}" type="slidenum">
              <a:rPr lang="en-US" smtClean="0"/>
              <a:t>26</a:t>
            </a:fld>
            <a:endParaRPr lang="en-US"/>
          </a:p>
        </p:txBody>
      </p:sp>
    </p:spTree>
    <p:extLst>
      <p:ext uri="{BB962C8B-B14F-4D97-AF65-F5344CB8AC3E}">
        <p14:creationId xmlns:p14="http://schemas.microsoft.com/office/powerpoint/2010/main" val="1129055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 for Our Discussion</a:t>
            </a:r>
          </a:p>
        </p:txBody>
      </p:sp>
      <p:sp>
        <p:nvSpPr>
          <p:cNvPr id="3" name="Content Placeholder 2"/>
          <p:cNvSpPr>
            <a:spLocks noGrp="1"/>
          </p:cNvSpPr>
          <p:nvPr>
            <p:ph idx="1"/>
          </p:nvPr>
        </p:nvSpPr>
        <p:spPr/>
        <p:txBody>
          <a:bodyPr/>
          <a:lstStyle/>
          <a:p>
            <a:r>
              <a:rPr lang="en-US" dirty="0"/>
              <a:t>Assessing the overall tax system:  Criteria and key questions.</a:t>
            </a:r>
          </a:p>
          <a:p>
            <a:r>
              <a:rPr lang="en-US" dirty="0"/>
              <a:t>Tools and techniques to analyze revenue performance and policy.</a:t>
            </a:r>
          </a:p>
          <a:p>
            <a:r>
              <a:rPr lang="en-US" dirty="0"/>
              <a:t>Tools and techniques to assess tax administration:  The ‘old’ and ‘new’ assessment framework.</a:t>
            </a:r>
          </a:p>
          <a:p>
            <a:r>
              <a:rPr lang="en-US" dirty="0"/>
              <a:t>Some concluding thoughts.</a:t>
            </a:r>
          </a:p>
        </p:txBody>
      </p:sp>
      <p:sp>
        <p:nvSpPr>
          <p:cNvPr id="4" name="Slide Number Placeholder 3"/>
          <p:cNvSpPr>
            <a:spLocks noGrp="1"/>
          </p:cNvSpPr>
          <p:nvPr>
            <p:ph type="sldNum" sz="quarter" idx="12"/>
          </p:nvPr>
        </p:nvSpPr>
        <p:spPr/>
        <p:txBody>
          <a:bodyPr/>
          <a:lstStyle/>
          <a:p>
            <a:fld id="{B568120A-2759-47C5-BEF8-A441BA0FE536}" type="slidenum">
              <a:rPr lang="en-US" smtClean="0"/>
              <a:t>3</a:t>
            </a:fld>
            <a:endParaRPr lang="en-US"/>
          </a:p>
        </p:txBody>
      </p:sp>
    </p:spTree>
    <p:extLst>
      <p:ext uri="{BB962C8B-B14F-4D97-AF65-F5344CB8AC3E}">
        <p14:creationId xmlns:p14="http://schemas.microsoft.com/office/powerpoint/2010/main" val="3215091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Assessing a tax system—Questions to ask</a:t>
            </a:r>
          </a:p>
        </p:txBody>
      </p:sp>
      <p:sp>
        <p:nvSpPr>
          <p:cNvPr id="3" name="Content Placeholder 2"/>
          <p:cNvSpPr>
            <a:spLocks noGrp="1"/>
          </p:cNvSpPr>
          <p:nvPr>
            <p:ph idx="1"/>
          </p:nvPr>
        </p:nvSpPr>
        <p:spPr/>
        <p:txBody>
          <a:bodyPr/>
          <a:lstStyle/>
          <a:p>
            <a:r>
              <a:rPr lang="en-US" dirty="0"/>
              <a:t>Cross-country revenue performance:  Differences and similarities?</a:t>
            </a:r>
          </a:p>
          <a:p>
            <a:r>
              <a:rPr lang="en-US" dirty="0"/>
              <a:t>Taxation and its relation to growth, equity, globalization?</a:t>
            </a:r>
          </a:p>
          <a:p>
            <a:r>
              <a:rPr lang="en-US" dirty="0"/>
              <a:t>Criteria for a good tax system—Is there a ‘best’ singular model of tax policy design?</a:t>
            </a:r>
          </a:p>
          <a:p>
            <a:r>
              <a:rPr lang="en-US" dirty="0"/>
              <a:t>Considerations in exploring policy options?</a:t>
            </a:r>
          </a:p>
          <a:p>
            <a:endParaRPr lang="en-US" dirty="0"/>
          </a:p>
        </p:txBody>
      </p:sp>
      <p:sp>
        <p:nvSpPr>
          <p:cNvPr id="4" name="Slide Number Placeholder 3"/>
          <p:cNvSpPr>
            <a:spLocks noGrp="1"/>
          </p:cNvSpPr>
          <p:nvPr>
            <p:ph type="sldNum" sz="quarter" idx="12"/>
          </p:nvPr>
        </p:nvSpPr>
        <p:spPr/>
        <p:txBody>
          <a:bodyPr/>
          <a:lstStyle/>
          <a:p>
            <a:fld id="{B568120A-2759-47C5-BEF8-A441BA0FE536}" type="slidenum">
              <a:rPr lang="en-US" smtClean="0"/>
              <a:t>4</a:t>
            </a:fld>
            <a:endParaRPr lang="en-US"/>
          </a:p>
        </p:txBody>
      </p:sp>
    </p:spTree>
    <p:extLst>
      <p:ext uri="{BB962C8B-B14F-4D97-AF65-F5344CB8AC3E}">
        <p14:creationId xmlns:p14="http://schemas.microsoft.com/office/powerpoint/2010/main" val="3486790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Criteria of a good tax system:  What wrong?</a:t>
            </a:r>
          </a:p>
        </p:txBody>
      </p:sp>
      <p:sp>
        <p:nvSpPr>
          <p:cNvPr id="3" name="Content Placeholder 2"/>
          <p:cNvSpPr>
            <a:spLocks noGrp="1"/>
          </p:cNvSpPr>
          <p:nvPr>
            <p:ph idx="1"/>
          </p:nvPr>
        </p:nvSpPr>
        <p:spPr/>
        <p:txBody>
          <a:bodyPr/>
          <a:lstStyle/>
          <a:p>
            <a:r>
              <a:rPr lang="en-US" dirty="0"/>
              <a:t>Efficiency.</a:t>
            </a:r>
          </a:p>
          <a:p>
            <a:r>
              <a:rPr lang="en-US" dirty="0"/>
              <a:t>Neutrality.</a:t>
            </a:r>
          </a:p>
          <a:p>
            <a:r>
              <a:rPr lang="en-US" dirty="0"/>
              <a:t>Equity.</a:t>
            </a:r>
          </a:p>
          <a:p>
            <a:r>
              <a:rPr lang="en-US" dirty="0"/>
              <a:t>Revenue adequacy.</a:t>
            </a:r>
          </a:p>
          <a:p>
            <a:r>
              <a:rPr lang="en-US" dirty="0"/>
              <a:t>Stability.</a:t>
            </a:r>
          </a:p>
          <a:p>
            <a:r>
              <a:rPr lang="en-US" dirty="0"/>
              <a:t>Simplicity and transparency.</a:t>
            </a:r>
          </a:p>
          <a:p>
            <a:r>
              <a:rPr lang="en-US" dirty="0"/>
              <a:t>Low collection costs (administration and compliance costs).</a:t>
            </a:r>
          </a:p>
        </p:txBody>
      </p:sp>
      <p:sp>
        <p:nvSpPr>
          <p:cNvPr id="4" name="Slide Number Placeholder 3"/>
          <p:cNvSpPr>
            <a:spLocks noGrp="1"/>
          </p:cNvSpPr>
          <p:nvPr>
            <p:ph type="sldNum" sz="quarter" idx="12"/>
          </p:nvPr>
        </p:nvSpPr>
        <p:spPr/>
        <p:txBody>
          <a:bodyPr/>
          <a:lstStyle/>
          <a:p>
            <a:fld id="{B568120A-2759-47C5-BEF8-A441BA0FE536}" type="slidenum">
              <a:rPr lang="en-US" smtClean="0"/>
              <a:t>5</a:t>
            </a:fld>
            <a:endParaRPr lang="en-US"/>
          </a:p>
        </p:txBody>
      </p:sp>
    </p:spTree>
    <p:extLst>
      <p:ext uri="{BB962C8B-B14F-4D97-AF65-F5344CB8AC3E}">
        <p14:creationId xmlns:p14="http://schemas.microsoft.com/office/powerpoint/2010/main" val="1562585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Taxable capacity and tax effort</a:t>
            </a:r>
          </a:p>
        </p:txBody>
      </p:sp>
      <p:sp>
        <p:nvSpPr>
          <p:cNvPr id="3" name="Content Placeholder 2"/>
          <p:cNvSpPr>
            <a:spLocks noGrp="1"/>
          </p:cNvSpPr>
          <p:nvPr>
            <p:ph idx="1"/>
          </p:nvPr>
        </p:nvSpPr>
        <p:spPr/>
        <p:txBody>
          <a:bodyPr>
            <a:normAutofit/>
          </a:bodyPr>
          <a:lstStyle/>
          <a:p>
            <a:r>
              <a:rPr lang="en-US" dirty="0"/>
              <a:t>The use of tax/GDP ratios:  </a:t>
            </a:r>
          </a:p>
          <a:p>
            <a:pPr lvl="1"/>
            <a:r>
              <a:rPr lang="en-US" dirty="0"/>
              <a:t>Pros:  Simplicity and comparability (to an extent).</a:t>
            </a:r>
          </a:p>
          <a:p>
            <a:pPr lvl="1"/>
            <a:r>
              <a:rPr lang="en-US" dirty="0"/>
              <a:t>Cons: The ratios would assume away countries’ different socio-economic structures, institutional arrangements, and demographic trends (</a:t>
            </a:r>
            <a:r>
              <a:rPr lang="en-US" dirty="0" err="1"/>
              <a:t>Prest</a:t>
            </a:r>
            <a:r>
              <a:rPr lang="en-US" dirty="0"/>
              <a:t> 1979).  </a:t>
            </a:r>
          </a:p>
          <a:p>
            <a:r>
              <a:rPr lang="en-US" dirty="0"/>
              <a:t>Concept of tax capacity and tax effort  introduced as a pragmatic way to rectify the inherent problems in the use of tax-GDP ratios.</a:t>
            </a:r>
          </a:p>
          <a:p>
            <a:r>
              <a:rPr lang="en-US" b="1" dirty="0"/>
              <a:t>Taxable capacity</a:t>
            </a:r>
            <a:r>
              <a:rPr lang="en-US" dirty="0"/>
              <a:t> defined as the predicted tax-GDP ratio empirically estimated, taking into account countries’ specific characteristics.  </a:t>
            </a:r>
          </a:p>
          <a:p>
            <a:r>
              <a:rPr lang="en-US" b="1" dirty="0"/>
              <a:t>Tax effort </a:t>
            </a:r>
            <a:r>
              <a:rPr lang="en-US" dirty="0"/>
              <a:t>is the ratio between the share of the actual collection to GDP and the predicted taxable capacity.</a:t>
            </a:r>
            <a:r>
              <a:rPr lang="en-US" dirty="0">
                <a:effectLst/>
              </a:rPr>
              <a:t> </a:t>
            </a:r>
            <a:endParaRPr lang="en-US" dirty="0"/>
          </a:p>
        </p:txBody>
      </p:sp>
      <p:sp>
        <p:nvSpPr>
          <p:cNvPr id="4" name="Slide Number Placeholder 3"/>
          <p:cNvSpPr>
            <a:spLocks noGrp="1"/>
          </p:cNvSpPr>
          <p:nvPr>
            <p:ph type="sldNum" sz="quarter" idx="12"/>
          </p:nvPr>
        </p:nvSpPr>
        <p:spPr/>
        <p:txBody>
          <a:bodyPr/>
          <a:lstStyle/>
          <a:p>
            <a:fld id="{B568120A-2759-47C5-BEF8-A441BA0FE536}" type="slidenum">
              <a:rPr lang="en-US" smtClean="0"/>
              <a:t>6</a:t>
            </a:fld>
            <a:endParaRPr lang="en-US"/>
          </a:p>
        </p:txBody>
      </p:sp>
    </p:spTree>
    <p:extLst>
      <p:ext uri="{BB962C8B-B14F-4D97-AF65-F5344CB8AC3E}">
        <p14:creationId xmlns:p14="http://schemas.microsoft.com/office/powerpoint/2010/main" val="615426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Empirical measurement of taxable capacity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𝑇𝐴𝑋</m:t>
                        </m:r>
                        <m:r>
                          <a:rPr lang="en-US" i="1">
                            <a:latin typeface="Cambria Math" panose="02040503050406030204" pitchFamily="18" charset="0"/>
                          </a:rPr>
                          <m:t>/</m:t>
                        </m:r>
                        <m:r>
                          <a:rPr lang="en-US" i="1">
                            <a:latin typeface="Cambria Math" panose="02040503050406030204" pitchFamily="18" charset="0"/>
                          </a:rPr>
                          <m:t>𝐺𝐷𝑃</m:t>
                        </m:r>
                      </m:e>
                      <m:sub>
                        <m:r>
                          <a:rPr lang="en-US" i="1">
                            <a:latin typeface="Cambria Math" panose="02040503050406030204" pitchFamily="18" charset="0"/>
                          </a:rPr>
                          <m:t>𝑖𝑡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𝐺𝐷𝑃𝑃𝐶</m:t>
                        </m:r>
                      </m:e>
                      <m:sub>
                        <m:r>
                          <a:rPr lang="en-US" i="1">
                            <a:latin typeface="Cambria Math" panose="02040503050406030204" pitchFamily="18" charset="0"/>
                          </a:rPr>
                          <m:t>𝑖𝑡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2</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𝐷𝐸𝑀𝑂𝐺</m:t>
                        </m:r>
                      </m:e>
                      <m:sub>
                        <m:r>
                          <a:rPr lang="en-US" i="1">
                            <a:latin typeface="Cambria Math" panose="02040503050406030204" pitchFamily="18" charset="0"/>
                          </a:rPr>
                          <m:t>𝑖𝑡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3</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𝑇𝑅𝐴𝐷𝐸</m:t>
                        </m:r>
                      </m:e>
                      <m:sub>
                        <m:r>
                          <a:rPr lang="en-US" i="1">
                            <a:latin typeface="Cambria Math" panose="02040503050406030204" pitchFamily="18" charset="0"/>
                          </a:rPr>
                          <m:t>𝑖𝑡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4</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𝐴𝐺𝑅</m:t>
                        </m:r>
                      </m:e>
                      <m:sub>
                        <m:r>
                          <a:rPr lang="en-US" i="1">
                            <a:latin typeface="Cambria Math" panose="02040503050406030204" pitchFamily="18" charset="0"/>
                          </a:rPr>
                          <m:t>𝑖𝑡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5</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𝐺𝑂𝑉𝐸𝑅𝑁𝐴𝑁𝐶𝐸</m:t>
                        </m:r>
                        <m:r>
                          <a:rPr lang="en-US" i="1">
                            <a:latin typeface="Cambria Math" panose="02040503050406030204" pitchFamily="18" charset="0"/>
                          </a:rPr>
                          <m:t> </m:t>
                        </m:r>
                        <m:r>
                          <a:rPr lang="en-US" i="1">
                            <a:latin typeface="Cambria Math" panose="02040503050406030204" pitchFamily="18" charset="0"/>
                          </a:rPr>
                          <m:t>𝑄𝑈𝐴𝐿𝐼𝑇𝑌</m:t>
                        </m:r>
                      </m:e>
                      <m:sub>
                        <m:r>
                          <a:rPr lang="en-US" i="1">
                            <a:latin typeface="Cambria Math" panose="02040503050406030204" pitchFamily="18" charset="0"/>
                          </a:rPr>
                          <m:t>𝑖𝑡</m:t>
                        </m:r>
                      </m:sub>
                    </m:sSub>
                    <m:r>
                      <a:rPr lang="en-US" i="1">
                        <a:latin typeface="Cambria Math" panose="02040503050406030204" pitchFamily="18" charset="0"/>
                      </a:rPr>
                      <m:t>+ </m:t>
                    </m:r>
                    <m:r>
                      <a:rPr lang="en-US" i="1">
                        <a:latin typeface="Cambria Math" panose="02040503050406030204" pitchFamily="18" charset="0"/>
                      </a:rPr>
                      <m:t>𝑟𝑒𝑔𝑖𝑜𝑛𝑎𝑙</m:t>
                    </m:r>
                    <m:r>
                      <a:rPr lang="en-US" i="1">
                        <a:latin typeface="Cambria Math" panose="02040503050406030204" pitchFamily="18" charset="0"/>
                      </a:rPr>
                      <m:t> </m:t>
                    </m:r>
                    <m:r>
                      <a:rPr lang="en-US" i="1">
                        <a:latin typeface="Cambria Math" panose="02040503050406030204" pitchFamily="18" charset="0"/>
                      </a:rPr>
                      <m:t>𝑑𝑢𝑚𝑚𝑖𝑒𝑠</m:t>
                    </m:r>
                    <m:r>
                      <a:rPr lang="en-US" i="1">
                        <a:latin typeface="Cambria Math" panose="02040503050406030204" pitchFamily="18" charset="0"/>
                      </a:rPr>
                      <m:t>+</m:t>
                    </m:r>
                    <m:r>
                      <a:rPr lang="en-US" i="1">
                        <a:latin typeface="Cambria Math" panose="02040503050406030204" pitchFamily="18" charset="0"/>
                      </a:rPr>
                      <m:t>𝑡𝑖𝑚𝑒</m:t>
                    </m:r>
                    <m:r>
                      <a:rPr lang="en-US" i="1">
                        <a:latin typeface="Cambria Math" panose="02040503050406030204" pitchFamily="18" charset="0"/>
                      </a:rPr>
                      <m:t> </m:t>
                    </m:r>
                    <m:r>
                      <a:rPr lang="en-US" i="1">
                        <a:latin typeface="Cambria Math" panose="02040503050406030204" pitchFamily="18" charset="0"/>
                      </a:rPr>
                      <m:t>𝑑𝑢𝑚𝑚𝑖𝑒𝑠</m:t>
                    </m:r>
                    <m:r>
                      <a:rPr lang="en-US" i="1">
                        <a:latin typeface="Cambria Math" panose="02040503050406030204" pitchFamily="18" charset="0"/>
                      </a:rPr>
                      <m:t>+</m:t>
                    </m:r>
                    <m:r>
                      <a:rPr lang="en-US" i="1">
                        <a:latin typeface="Cambria Math" panose="02040503050406030204" pitchFamily="18" charset="0"/>
                      </a:rPr>
                      <m:t>𝜖</m:t>
                    </m:r>
                  </m:oMath>
                </a14:m>
                <a:endParaRPr lang="en-US" dirty="0"/>
              </a:p>
              <a:p>
                <a:pPr marL="0" indent="0">
                  <a:buNone/>
                </a:pPr>
                <a:endParaRPr lang="en-US" sz="1800" dirty="0"/>
              </a:p>
              <a:p>
                <a:pPr marL="0" indent="0">
                  <a:buNone/>
                </a:pPr>
                <a:endParaRPr lang="en-US" sz="1800" dirty="0"/>
              </a:p>
              <a:p>
                <a:pPr marL="0" indent="0">
                  <a:buNone/>
                </a:pPr>
                <a:r>
                  <a:rPr lang="en-US" sz="1800" dirty="0"/>
                  <a:t>*  </a:t>
                </a:r>
                <a:r>
                  <a:rPr lang="en-US" sz="1800" b="1" dirty="0"/>
                  <a:t>source: </a:t>
                </a:r>
                <a:r>
                  <a:rPr lang="en-US" sz="1800" dirty="0"/>
                  <a:t>Le, Moreno-Dodson, and </a:t>
                </a:r>
                <a:r>
                  <a:rPr lang="en-US" sz="1800" dirty="0" err="1"/>
                  <a:t>Bayraktar</a:t>
                </a:r>
                <a:r>
                  <a:rPr lang="en-US" sz="1800" dirty="0"/>
                  <a:t>, 2012.</a:t>
                </a:r>
              </a:p>
              <a:p>
                <a:endParaRPr lang="en-US" sz="18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52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568120A-2759-47C5-BEF8-A441BA0FE536}" type="slidenum">
              <a:rPr lang="en-US" smtClean="0"/>
              <a:t>7</a:t>
            </a:fld>
            <a:endParaRPr lang="en-US"/>
          </a:p>
        </p:txBody>
      </p:sp>
    </p:spTree>
    <p:extLst>
      <p:ext uri="{BB962C8B-B14F-4D97-AF65-F5344CB8AC3E}">
        <p14:creationId xmlns:p14="http://schemas.microsoft.com/office/powerpoint/2010/main" val="278538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altLang="en-US" sz="3600" dirty="0"/>
              <a:t>Revenue mobilization: Different country settings require different sets of policies mix</a:t>
            </a:r>
          </a:p>
        </p:txBody>
      </p:sp>
      <p:sp>
        <p:nvSpPr>
          <p:cNvPr id="150531" name="Rectangle 3"/>
          <p:cNvSpPr>
            <a:spLocks noGrp="1" noChangeArrowheads="1"/>
          </p:cNvSpPr>
          <p:nvPr>
            <p:ph type="body" idx="1"/>
          </p:nvPr>
        </p:nvSpPr>
        <p:spPr/>
        <p:txBody>
          <a:bodyPr>
            <a:normAutofit/>
          </a:bodyPr>
          <a:lstStyle/>
          <a:p>
            <a:pPr>
              <a:lnSpc>
                <a:spcPct val="90000"/>
              </a:lnSpc>
            </a:pPr>
            <a:r>
              <a:rPr lang="en-US" altLang="en-US" sz="2400" b="1" dirty="0"/>
              <a:t>Group1:  </a:t>
            </a:r>
            <a:r>
              <a:rPr lang="en-US" altLang="en-US" sz="2400" dirty="0"/>
              <a:t>For countries with low tax take and low effort (e.g., Egypt, Ethiopia, Mexico, Myanmar, and Georgia), additional fiscal space will require raising domestic revenues.</a:t>
            </a:r>
          </a:p>
          <a:p>
            <a:r>
              <a:rPr lang="en-US" altLang="en-US" sz="2400" b="1" dirty="0"/>
              <a:t>Group 2:  </a:t>
            </a:r>
            <a:r>
              <a:rPr lang="en-US" altLang="en-US" sz="2400" dirty="0"/>
              <a:t>For countries with already high overall tax take and high effort (e.g., Belgium, Hungary, France, Germany, Italy, Mongolia), focus must be on improving efficiency of taxation and alleviating tax barriers to investment.</a:t>
            </a:r>
          </a:p>
          <a:p>
            <a:pPr>
              <a:lnSpc>
                <a:spcPct val="90000"/>
              </a:lnSpc>
              <a:buFont typeface="Wingdings" panose="05000000000000000000" pitchFamily="2" charset="2"/>
              <a:buNone/>
            </a:pPr>
            <a:endParaRPr lang="en-US" altLang="en-US" sz="2400" dirty="0"/>
          </a:p>
        </p:txBody>
      </p:sp>
    </p:spTree>
    <p:extLst>
      <p:ext uri="{BB962C8B-B14F-4D97-AF65-F5344CB8AC3E}">
        <p14:creationId xmlns:p14="http://schemas.microsoft.com/office/powerpoint/2010/main" val="1052491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5"/>
          <p:cNvSpPr>
            <a:spLocks noGrp="1"/>
          </p:cNvSpPr>
          <p:nvPr>
            <p:ph type="sldNum" sz="quarter" idx="12"/>
          </p:nvPr>
        </p:nvSpPr>
        <p:spPr/>
        <p:txBody>
          <a:bodyPr/>
          <a:lstStyle/>
          <a:p>
            <a:fld id="{F702136B-2794-4EFE-AD9C-D3F2459B493F}" type="slidenum">
              <a:rPr lang="en-US" altLang="en-US"/>
              <a:pPr/>
              <a:t>9</a:t>
            </a:fld>
            <a:endParaRPr lang="en-US" altLang="en-US"/>
          </a:p>
        </p:txBody>
      </p:sp>
      <p:sp>
        <p:nvSpPr>
          <p:cNvPr id="9218" name="Rectangle 2"/>
          <p:cNvSpPr>
            <a:spLocks noGrp="1" noChangeArrowheads="1"/>
          </p:cNvSpPr>
          <p:nvPr>
            <p:ph type="title"/>
          </p:nvPr>
        </p:nvSpPr>
        <p:spPr/>
        <p:txBody>
          <a:bodyPr>
            <a:normAutofit/>
          </a:bodyPr>
          <a:lstStyle/>
          <a:p>
            <a:r>
              <a:rPr lang="en-US" altLang="en-US" sz="3600" dirty="0"/>
              <a:t>Challenges faced in most countries (especially group 1)</a:t>
            </a:r>
          </a:p>
        </p:txBody>
      </p:sp>
      <p:sp>
        <p:nvSpPr>
          <p:cNvPr id="9219" name="Rectangle 3"/>
          <p:cNvSpPr>
            <a:spLocks noGrp="1" noChangeArrowheads="1"/>
          </p:cNvSpPr>
          <p:nvPr>
            <p:ph type="body" idx="1"/>
          </p:nvPr>
        </p:nvSpPr>
        <p:spPr>
          <a:xfrm>
            <a:off x="838200" y="1524000"/>
            <a:ext cx="10515600" cy="4652963"/>
          </a:xfrm>
        </p:spPr>
        <p:txBody>
          <a:bodyPr/>
          <a:lstStyle/>
          <a:p>
            <a:pPr>
              <a:buFontTx/>
              <a:buNone/>
            </a:pPr>
            <a:endParaRPr lang="en-US" altLang="en-US" dirty="0"/>
          </a:p>
        </p:txBody>
      </p:sp>
      <p:grpSp>
        <p:nvGrpSpPr>
          <p:cNvPr id="9220" name="Group 4"/>
          <p:cNvGrpSpPr>
            <a:grpSpLocks/>
          </p:cNvGrpSpPr>
          <p:nvPr/>
        </p:nvGrpSpPr>
        <p:grpSpPr bwMode="auto">
          <a:xfrm>
            <a:off x="2133600" y="1752600"/>
            <a:ext cx="8001000" cy="4343400"/>
            <a:chOff x="1800" y="2700"/>
            <a:chExt cx="8280" cy="4320"/>
          </a:xfrm>
        </p:grpSpPr>
        <p:sp>
          <p:nvSpPr>
            <p:cNvPr id="9221" name="AutoShape 5"/>
            <p:cNvSpPr>
              <a:spLocks noChangeArrowheads="1"/>
            </p:cNvSpPr>
            <p:nvPr/>
          </p:nvSpPr>
          <p:spPr bwMode="auto">
            <a:xfrm>
              <a:off x="1800" y="2700"/>
              <a:ext cx="1980" cy="4320"/>
            </a:xfrm>
            <a:prstGeom prst="roundRect">
              <a:avLst>
                <a:gd name="adj" fmla="val 16667"/>
              </a:avLst>
            </a:pr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9222" name="AutoShape 6"/>
            <p:cNvSpPr>
              <a:spLocks noChangeArrowheads="1"/>
            </p:cNvSpPr>
            <p:nvPr/>
          </p:nvSpPr>
          <p:spPr bwMode="auto">
            <a:xfrm>
              <a:off x="4320" y="3600"/>
              <a:ext cx="3240" cy="2520"/>
            </a:xfrm>
            <a:prstGeom prst="roundRect">
              <a:avLst>
                <a:gd name="adj" fmla="val 16667"/>
              </a:avLst>
            </a:prstGeom>
            <a:noFill/>
            <a:ln w="28575" algn="ctr">
              <a:solidFill>
                <a:srgbClr val="FF66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en-US" sz="1100" b="1">
                  <a:latin typeface="Arial Narrow" panose="020B0606020202030204" pitchFamily="34" charset="0"/>
                </a:rPr>
                <a:t>Taxpayer Behaviors</a:t>
              </a:r>
              <a:endParaRPr lang="en-US" altLang="en-US"/>
            </a:p>
          </p:txBody>
        </p:sp>
        <p:sp>
          <p:nvSpPr>
            <p:cNvPr id="9223" name="AutoShape 7"/>
            <p:cNvSpPr>
              <a:spLocks noChangeArrowheads="1"/>
            </p:cNvSpPr>
            <p:nvPr/>
          </p:nvSpPr>
          <p:spPr bwMode="auto">
            <a:xfrm>
              <a:off x="8100" y="2700"/>
              <a:ext cx="1980" cy="4320"/>
            </a:xfrm>
            <a:prstGeom prst="roundRect">
              <a:avLst>
                <a:gd name="adj" fmla="val 16667"/>
              </a:avLst>
            </a:prstGeom>
            <a:noFill/>
            <a:ln w="28575" algn="ctr">
              <a:solidFill>
                <a:srgbClr val="FF66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24" name="AutoShape 8"/>
            <p:cNvSpPr>
              <a:spLocks noChangeArrowheads="1"/>
            </p:cNvSpPr>
            <p:nvPr/>
          </p:nvSpPr>
          <p:spPr bwMode="auto">
            <a:xfrm>
              <a:off x="2160" y="3348"/>
              <a:ext cx="1260" cy="792"/>
            </a:xfrm>
            <a:prstGeom prst="roundRect">
              <a:avLst>
                <a:gd name="adj" fmla="val 16667"/>
              </a:avLst>
            </a:prstGeom>
            <a:solidFill>
              <a:srgbClr val="FF6600">
                <a:alpha val="49001"/>
              </a:srgbClr>
            </a:solidFill>
            <a:ln w="9525">
              <a:solidFill>
                <a:srgbClr val="000000"/>
              </a:solidFill>
              <a:round/>
              <a:headEnd/>
              <a:tailEnd/>
            </a:ln>
          </p:spPr>
          <p:txBody>
            <a:bodyPr tIns="137160"/>
            <a:lstStyle/>
            <a:p>
              <a:pPr algn="ctr"/>
              <a:r>
                <a:rPr lang="en-US" altLang="en-US" sz="800">
                  <a:latin typeface="Arial Narrow" panose="020B0606020202030204" pitchFamily="34" charset="0"/>
                </a:rPr>
                <a:t>Tax Policy</a:t>
              </a:r>
              <a:endParaRPr lang="en-US" altLang="en-US"/>
            </a:p>
          </p:txBody>
        </p:sp>
        <p:sp>
          <p:nvSpPr>
            <p:cNvPr id="9225" name="AutoShape 9"/>
            <p:cNvSpPr>
              <a:spLocks noChangeArrowheads="1"/>
            </p:cNvSpPr>
            <p:nvPr/>
          </p:nvSpPr>
          <p:spPr bwMode="auto">
            <a:xfrm>
              <a:off x="2160" y="4320"/>
              <a:ext cx="1260" cy="1260"/>
            </a:xfrm>
            <a:prstGeom prst="roundRect">
              <a:avLst>
                <a:gd name="adj" fmla="val 16667"/>
              </a:avLst>
            </a:prstGeom>
            <a:solidFill>
              <a:srgbClr val="FF6600">
                <a:alpha val="49001"/>
              </a:srgbClr>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en-US" sz="800">
                  <a:latin typeface="Arial Narrow" panose="020B0606020202030204" pitchFamily="34" charset="0"/>
                </a:rPr>
                <a:t>Tax Administration (Capacity, Efficiency and Integrity)</a:t>
              </a:r>
              <a:endParaRPr lang="en-US" altLang="en-US"/>
            </a:p>
          </p:txBody>
        </p:sp>
        <p:sp>
          <p:nvSpPr>
            <p:cNvPr id="9226" name="AutoShape 10"/>
            <p:cNvSpPr>
              <a:spLocks noChangeArrowheads="1"/>
            </p:cNvSpPr>
            <p:nvPr/>
          </p:nvSpPr>
          <p:spPr bwMode="auto">
            <a:xfrm>
              <a:off x="2160" y="5868"/>
              <a:ext cx="1260" cy="792"/>
            </a:xfrm>
            <a:prstGeom prst="roundRect">
              <a:avLst>
                <a:gd name="adj" fmla="val 16667"/>
              </a:avLst>
            </a:prstGeom>
            <a:solidFill>
              <a:srgbClr val="FF6600">
                <a:alpha val="49001"/>
              </a:srgbClr>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137160"/>
            <a:lstStyle/>
            <a:p>
              <a:pPr algn="ctr"/>
              <a:r>
                <a:rPr lang="en-US" altLang="en-US" sz="800">
                  <a:latin typeface="Arial Narrow" panose="020B0606020202030204" pitchFamily="34" charset="0"/>
                </a:rPr>
                <a:t>Compliance Cost</a:t>
              </a:r>
              <a:endParaRPr lang="en-US" altLang="en-US"/>
            </a:p>
          </p:txBody>
        </p:sp>
        <p:sp>
          <p:nvSpPr>
            <p:cNvPr id="9227" name="AutoShape 11"/>
            <p:cNvSpPr>
              <a:spLocks noChangeArrowheads="1"/>
            </p:cNvSpPr>
            <p:nvPr/>
          </p:nvSpPr>
          <p:spPr bwMode="auto">
            <a:xfrm>
              <a:off x="4500" y="4320"/>
              <a:ext cx="1080" cy="540"/>
            </a:xfrm>
            <a:prstGeom prst="roundRect">
              <a:avLst>
                <a:gd name="adj" fmla="val 16667"/>
              </a:avLst>
            </a:prstGeom>
            <a:solidFill>
              <a:srgbClr val="FF6600">
                <a:alpha val="49001"/>
              </a:srgbClr>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en-US" sz="800">
                  <a:latin typeface="Arial Narrow" panose="020B0606020202030204" pitchFamily="34" charset="0"/>
                </a:rPr>
                <a:t>Tax Avoidance</a:t>
              </a:r>
              <a:endParaRPr lang="en-US" altLang="en-US"/>
            </a:p>
          </p:txBody>
        </p:sp>
        <p:sp>
          <p:nvSpPr>
            <p:cNvPr id="9228" name="AutoShape 12"/>
            <p:cNvSpPr>
              <a:spLocks noChangeArrowheads="1"/>
            </p:cNvSpPr>
            <p:nvPr/>
          </p:nvSpPr>
          <p:spPr bwMode="auto">
            <a:xfrm>
              <a:off x="6300" y="4320"/>
              <a:ext cx="1080" cy="540"/>
            </a:xfrm>
            <a:prstGeom prst="roundRect">
              <a:avLst>
                <a:gd name="adj" fmla="val 16667"/>
              </a:avLst>
            </a:prstGeom>
            <a:solidFill>
              <a:srgbClr val="FF6600">
                <a:alpha val="49001"/>
              </a:srgbClr>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en-US" sz="800">
                  <a:latin typeface="Arial Narrow" panose="020B0606020202030204" pitchFamily="34" charset="0"/>
                </a:rPr>
                <a:t>Tax Evasion</a:t>
              </a:r>
              <a:endParaRPr lang="en-US" altLang="en-US"/>
            </a:p>
          </p:txBody>
        </p:sp>
        <p:sp>
          <p:nvSpPr>
            <p:cNvPr id="9229" name="AutoShape 13"/>
            <p:cNvSpPr>
              <a:spLocks noChangeArrowheads="1"/>
            </p:cNvSpPr>
            <p:nvPr/>
          </p:nvSpPr>
          <p:spPr bwMode="auto">
            <a:xfrm>
              <a:off x="4500" y="5220"/>
              <a:ext cx="2880" cy="612"/>
            </a:xfrm>
            <a:prstGeom prst="roundRect">
              <a:avLst>
                <a:gd name="adj" fmla="val 16667"/>
              </a:avLst>
            </a:prstGeom>
            <a:solidFill>
              <a:srgbClr val="FF6600">
                <a:alpha val="49001"/>
              </a:srgbClr>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en-US" sz="800">
                  <a:latin typeface="Arial Narrow" panose="020B0606020202030204" pitchFamily="34" charset="0"/>
                </a:rPr>
                <a:t>Non-compliance </a:t>
              </a:r>
            </a:p>
            <a:p>
              <a:pPr algn="ctr"/>
              <a:r>
                <a:rPr lang="en-US" altLang="en-US" sz="800">
                  <a:latin typeface="Arial Narrow" panose="020B0606020202030204" pitchFamily="34" charset="0"/>
                </a:rPr>
                <a:t>Tax Revenue Leakage</a:t>
              </a:r>
              <a:endParaRPr lang="en-US" altLang="en-US"/>
            </a:p>
          </p:txBody>
        </p:sp>
        <p:sp>
          <p:nvSpPr>
            <p:cNvPr id="9230" name="AutoShape 14"/>
            <p:cNvSpPr>
              <a:spLocks noChangeArrowheads="1"/>
            </p:cNvSpPr>
            <p:nvPr/>
          </p:nvSpPr>
          <p:spPr bwMode="auto">
            <a:xfrm>
              <a:off x="8460" y="3168"/>
              <a:ext cx="1260" cy="792"/>
            </a:xfrm>
            <a:prstGeom prst="roundRect">
              <a:avLst>
                <a:gd name="adj" fmla="val 16667"/>
              </a:avLst>
            </a:prstGeom>
            <a:solidFill>
              <a:srgbClr val="FF6600">
                <a:alpha val="49001"/>
              </a:srgbClr>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en-US" sz="800" dirty="0">
                  <a:latin typeface="Arial Narrow" panose="020B0606020202030204" pitchFamily="34" charset="0"/>
                </a:rPr>
                <a:t>Accountability in Public Expenditures</a:t>
              </a:r>
              <a:endParaRPr lang="en-US" altLang="en-US" dirty="0"/>
            </a:p>
          </p:txBody>
        </p:sp>
        <p:sp>
          <p:nvSpPr>
            <p:cNvPr id="9231" name="AutoShape 15"/>
            <p:cNvSpPr>
              <a:spLocks noChangeArrowheads="1"/>
            </p:cNvSpPr>
            <p:nvPr/>
          </p:nvSpPr>
          <p:spPr bwMode="auto">
            <a:xfrm>
              <a:off x="8460" y="4068"/>
              <a:ext cx="1260" cy="792"/>
            </a:xfrm>
            <a:prstGeom prst="roundRect">
              <a:avLst>
                <a:gd name="adj" fmla="val 16667"/>
              </a:avLst>
            </a:prstGeom>
            <a:solidFill>
              <a:srgbClr val="FF6600">
                <a:alpha val="49001"/>
              </a:srgbClr>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137160"/>
            <a:lstStyle/>
            <a:p>
              <a:pPr algn="ctr"/>
              <a:r>
                <a:rPr lang="en-US" altLang="en-US" sz="800">
                  <a:latin typeface="Arial Narrow" panose="020B0606020202030204" pitchFamily="34" charset="0"/>
                </a:rPr>
                <a:t>Corruption</a:t>
              </a:r>
              <a:endParaRPr lang="en-US" altLang="en-US"/>
            </a:p>
          </p:txBody>
        </p:sp>
        <p:sp>
          <p:nvSpPr>
            <p:cNvPr id="9232" name="AutoShape 16"/>
            <p:cNvSpPr>
              <a:spLocks noChangeArrowheads="1"/>
            </p:cNvSpPr>
            <p:nvPr/>
          </p:nvSpPr>
          <p:spPr bwMode="auto">
            <a:xfrm>
              <a:off x="8460" y="4968"/>
              <a:ext cx="1260" cy="792"/>
            </a:xfrm>
            <a:prstGeom prst="roundRect">
              <a:avLst>
                <a:gd name="adj" fmla="val 16667"/>
              </a:avLst>
            </a:prstGeom>
            <a:solidFill>
              <a:srgbClr val="FF6600">
                <a:alpha val="49001"/>
              </a:srgbClr>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137160"/>
            <a:lstStyle/>
            <a:p>
              <a:pPr algn="ctr"/>
              <a:r>
                <a:rPr lang="en-US" altLang="en-US" sz="800">
                  <a:latin typeface="Arial Narrow" panose="020B0606020202030204" pitchFamily="34" charset="0"/>
                </a:rPr>
                <a:t>Shadow Economy</a:t>
              </a:r>
              <a:endParaRPr lang="en-US" altLang="en-US"/>
            </a:p>
          </p:txBody>
        </p:sp>
        <p:sp>
          <p:nvSpPr>
            <p:cNvPr id="9233" name="AutoShape 17"/>
            <p:cNvSpPr>
              <a:spLocks noChangeArrowheads="1"/>
            </p:cNvSpPr>
            <p:nvPr/>
          </p:nvSpPr>
          <p:spPr bwMode="auto">
            <a:xfrm>
              <a:off x="8460" y="5940"/>
              <a:ext cx="1260" cy="792"/>
            </a:xfrm>
            <a:prstGeom prst="roundRect">
              <a:avLst>
                <a:gd name="adj" fmla="val 16667"/>
              </a:avLst>
            </a:prstGeom>
            <a:solidFill>
              <a:srgbClr val="FF6600">
                <a:alpha val="49001"/>
              </a:srgbClr>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en-US" sz="800">
                  <a:latin typeface="Arial Narrow" panose="020B0606020202030204" pitchFamily="34" charset="0"/>
                </a:rPr>
                <a:t>Appeals and Review System</a:t>
              </a:r>
              <a:endParaRPr lang="en-US" altLang="en-US"/>
            </a:p>
          </p:txBody>
        </p:sp>
        <p:sp>
          <p:nvSpPr>
            <p:cNvPr id="9234" name="Line 18"/>
            <p:cNvSpPr>
              <a:spLocks noChangeShapeType="1"/>
            </p:cNvSpPr>
            <p:nvPr/>
          </p:nvSpPr>
          <p:spPr bwMode="auto">
            <a:xfrm flipV="1">
              <a:off x="3420" y="5760"/>
              <a:ext cx="900" cy="54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35" name="Line 19"/>
            <p:cNvSpPr>
              <a:spLocks noChangeShapeType="1"/>
            </p:cNvSpPr>
            <p:nvPr/>
          </p:nvSpPr>
          <p:spPr bwMode="auto">
            <a:xfrm>
              <a:off x="3420" y="4860"/>
              <a:ext cx="9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36" name="Line 20"/>
            <p:cNvSpPr>
              <a:spLocks noChangeShapeType="1"/>
            </p:cNvSpPr>
            <p:nvPr/>
          </p:nvSpPr>
          <p:spPr bwMode="auto">
            <a:xfrm>
              <a:off x="3420" y="3780"/>
              <a:ext cx="900" cy="36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37" name="Line 21"/>
            <p:cNvSpPr>
              <a:spLocks noChangeShapeType="1"/>
            </p:cNvSpPr>
            <p:nvPr/>
          </p:nvSpPr>
          <p:spPr bwMode="auto">
            <a:xfrm flipH="1">
              <a:off x="7560" y="3600"/>
              <a:ext cx="900" cy="54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38" name="Line 22"/>
            <p:cNvSpPr>
              <a:spLocks noChangeShapeType="1"/>
            </p:cNvSpPr>
            <p:nvPr/>
          </p:nvSpPr>
          <p:spPr bwMode="auto">
            <a:xfrm flipH="1">
              <a:off x="7560" y="4500"/>
              <a:ext cx="9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39" name="Line 23"/>
            <p:cNvSpPr>
              <a:spLocks noChangeShapeType="1"/>
            </p:cNvSpPr>
            <p:nvPr/>
          </p:nvSpPr>
          <p:spPr bwMode="auto">
            <a:xfrm flipH="1" flipV="1">
              <a:off x="7560" y="4860"/>
              <a:ext cx="900" cy="54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40" name="Line 24"/>
            <p:cNvSpPr>
              <a:spLocks noChangeShapeType="1"/>
            </p:cNvSpPr>
            <p:nvPr/>
          </p:nvSpPr>
          <p:spPr bwMode="auto">
            <a:xfrm flipH="1" flipV="1">
              <a:off x="7560" y="5400"/>
              <a:ext cx="900" cy="9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41" name="Line 25"/>
            <p:cNvSpPr>
              <a:spLocks noChangeShapeType="1"/>
            </p:cNvSpPr>
            <p:nvPr/>
          </p:nvSpPr>
          <p:spPr bwMode="auto">
            <a:xfrm>
              <a:off x="5040" y="4860"/>
              <a:ext cx="0" cy="36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42" name="Line 26"/>
            <p:cNvSpPr>
              <a:spLocks noChangeShapeType="1"/>
            </p:cNvSpPr>
            <p:nvPr/>
          </p:nvSpPr>
          <p:spPr bwMode="auto">
            <a:xfrm>
              <a:off x="6840" y="4860"/>
              <a:ext cx="0" cy="36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43" name="Text Box 27"/>
            <p:cNvSpPr txBox="1">
              <a:spLocks noChangeArrowheads="1"/>
            </p:cNvSpPr>
            <p:nvPr/>
          </p:nvSpPr>
          <p:spPr bwMode="auto">
            <a:xfrm>
              <a:off x="1800" y="2880"/>
              <a:ext cx="1980"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en-US" sz="900" b="1">
                  <a:latin typeface="Arial Narrow" panose="020B0606020202030204" pitchFamily="34" charset="0"/>
                </a:rPr>
                <a:t>Internal Determinants</a:t>
              </a:r>
              <a:endParaRPr lang="en-US" altLang="en-US"/>
            </a:p>
          </p:txBody>
        </p:sp>
        <p:sp>
          <p:nvSpPr>
            <p:cNvPr id="9244" name="Text Box 28"/>
            <p:cNvSpPr txBox="1">
              <a:spLocks noChangeArrowheads="1"/>
            </p:cNvSpPr>
            <p:nvPr/>
          </p:nvSpPr>
          <p:spPr bwMode="auto">
            <a:xfrm>
              <a:off x="8100" y="2700"/>
              <a:ext cx="1980"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en-US" sz="900" b="1">
                  <a:latin typeface="Arial Narrow" panose="020B0606020202030204" pitchFamily="34" charset="0"/>
                </a:rPr>
                <a:t>External Determinants</a:t>
              </a:r>
              <a:endParaRPr lang="en-US" altLang="en-US"/>
            </a:p>
          </p:txBody>
        </p:sp>
      </p:grpSp>
    </p:spTree>
    <p:extLst>
      <p:ext uri="{BB962C8B-B14F-4D97-AF65-F5344CB8AC3E}">
        <p14:creationId xmlns:p14="http://schemas.microsoft.com/office/powerpoint/2010/main" val="1955050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TotalTime>
  <Words>2380</Words>
  <Application>Microsoft Office PowerPoint</Application>
  <PresentationFormat>Widescreen</PresentationFormat>
  <Paragraphs>300</Paragraphs>
  <Slides>26</Slides>
  <Notes>25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7" baseType="lpstr">
      <vt:lpstr>Arial</vt:lpstr>
      <vt:lpstr>Arial Narrow</vt:lpstr>
      <vt:lpstr>Calibri</vt:lpstr>
      <vt:lpstr>Calibri Light</vt:lpstr>
      <vt:lpstr>Cambria Math</vt:lpstr>
      <vt:lpstr>Courier New</vt:lpstr>
      <vt:lpstr>Symbol</vt:lpstr>
      <vt:lpstr>Times New Roman</vt:lpstr>
      <vt:lpstr>Wingdings</vt:lpstr>
      <vt:lpstr>Office Theme</vt:lpstr>
      <vt:lpstr>Equation</vt:lpstr>
      <vt:lpstr>Tax Policy Design: Framing Issues  &amp; Analytical Techniques </vt:lpstr>
      <vt:lpstr>Objectives of discussion</vt:lpstr>
      <vt:lpstr>Plan for Our Discussion</vt:lpstr>
      <vt:lpstr>Assessing a tax system—Questions to ask</vt:lpstr>
      <vt:lpstr>Criteria of a good tax system:  What wrong?</vt:lpstr>
      <vt:lpstr>Taxable capacity and tax effort</vt:lpstr>
      <vt:lpstr>Empirical measurement of taxable capacity</vt:lpstr>
      <vt:lpstr>Revenue mobilization: Different country settings require different sets of policies mix</vt:lpstr>
      <vt:lpstr>Challenges faced in most countries (especially group 1)</vt:lpstr>
      <vt:lpstr>Different type of challenge for group 2-countries (esp., EU member states):  high labor tax</vt:lpstr>
      <vt:lpstr>Evaluating tax policy: tools and techniques</vt:lpstr>
      <vt:lpstr>Macro or GDP-based model</vt:lpstr>
      <vt:lpstr>Tax Buoyancy and Tax Elasticity </vt:lpstr>
      <vt:lpstr>Micro-simulation model</vt:lpstr>
      <vt:lpstr>Monthly receipt model</vt:lpstr>
      <vt:lpstr>VAT Base model</vt:lpstr>
      <vt:lpstr>Growth and taxation</vt:lpstr>
      <vt:lpstr>Globalization and taxation</vt:lpstr>
      <vt:lpstr>PowerPoint Presentation</vt:lpstr>
      <vt:lpstr>Assessing tax administration:  Different approaches</vt:lpstr>
      <vt:lpstr>Gill (2000) Diagnostic framework </vt:lpstr>
      <vt:lpstr>TADAT: Assessment Wheel</vt:lpstr>
      <vt:lpstr>Some random concluding remarks (1) </vt:lpstr>
      <vt:lpstr>Some random concluding remarks (3) </vt:lpstr>
      <vt:lpstr>Some random concluding remarks (4)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 ANALYSIS: Policy Design, Tax Administration, and Techniques for Analytics </dc:title>
  <dc:creator>Tuan Minh Le</dc:creator>
  <cp:lastModifiedBy>Tuan Minh Le</cp:lastModifiedBy>
  <cp:revision>30</cp:revision>
  <cp:lastPrinted>2016-09-22T21:29:27Z</cp:lastPrinted>
  <dcterms:created xsi:type="dcterms:W3CDTF">2016-09-08T04:43:45Z</dcterms:created>
  <dcterms:modified xsi:type="dcterms:W3CDTF">2018-02-09T21:39:22Z</dcterms:modified>
</cp:coreProperties>
</file>