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78" r:id="rId19"/>
    <p:sldId id="277" r:id="rId20"/>
    <p:sldId id="279" r:id="rId21"/>
    <p:sldId id="280" r:id="rId22"/>
    <p:sldId id="283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bha\Desktop\Class%20Working\Woking%20SAmple%20(Autosaved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bha\Desktop\Woking%20SAmple%20(Autosaved)%20(Recovered).xlsb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bha\Desktop\Woking%20SAmple%20(Autosaved)%20(Recovered).xlsb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bha\Desktop\Woking%20SAmple%20(Autosaved)%20(Recovered).xlsb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bha\AppData\Roaming\Microsoft\Excel\Woking%20SAmple%20(Autosaved)%20(Recovered)%20(version%201).xlsb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bha\AppData\Roaming\Microsoft\Excel\Woking%20SAmple%20(Autosaved)%20(Recovered)%20(version%201).xlsb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bha\Desktop\Working%20Sheet%20FInal.xlsb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bha\Desktop\Working%20Sheet%20FInal.xlsb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bha\Desktop\Working%20Sheet%20FInal.xlsb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bha\Desktop\Class%20Working\Woking%20SAmple%20(Autosaved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bha\AppData\Roaming\Microsoft\Excel\Woking%20SAmple%20(Autosaved)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bha\Desktop\Woking%20SAmple%20(Autosaved)%20(Recovered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bha\Desktop\Woking%20SAmple%20(Autosaved)%20(Recovered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bha\Desktop\Woking%20SAmple%20(Autosaved)%20(Recovered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bha\Desktop\Woking%20SAmple%20(Autosaved)%20(Recovered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bha\Desktop\Woking%20SAmple%20(Autosaved)%20(Recovered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bha\Desktop\Working%20Sheet%20FInal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[Woking SAmple (Autosaved).xlsb]Sheet2!PivotTable3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3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30" dirty="0" err="1" smtClean="0"/>
              <a:t>Region_Wise</a:t>
            </a:r>
            <a:r>
              <a:rPr lang="en-US" sz="2130" dirty="0" smtClean="0"/>
              <a:t> </a:t>
            </a:r>
            <a:r>
              <a:rPr lang="en-US" sz="2130" dirty="0"/>
              <a:t>Distribution</a:t>
            </a:r>
          </a:p>
        </c:rich>
      </c:tx>
      <c:layout>
        <c:manualLayout>
          <c:xMode val="edge"/>
          <c:yMode val="edge"/>
          <c:x val="0.12449379377366845"/>
          <c:y val="2.055831990442839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3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-7.2222222222222243E-2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-4.1666666666666664E-2"/>
              <c:y val="9.25925925925925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7.7777777777777779E-2"/>
              <c:y val="-1.38888888888889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1.6666666666666566E-2"/>
              <c:y val="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1.6666666666666566E-2"/>
              <c:y val="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-4.1666666666666664E-2"/>
              <c:y val="9.25925925925925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-7.2222222222222243E-2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7.7777777777777779E-2"/>
              <c:y val="-1.38888888888889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1.6666666666666566E-2"/>
              <c:y val="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-4.1666666666666664E-2"/>
              <c:y val="9.25925925925925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-7.2222222222222243E-2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layout>
            <c:manualLayout>
              <c:x val="7.7777777777777779E-2"/>
              <c:y val="-1.38888888888889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4272310040963855E-2"/>
          <c:y val="0.26385286138020608"/>
          <c:w val="0.56845020211987141"/>
          <c:h val="0.70009490173018885"/>
        </c:manualLayout>
      </c:layout>
      <c:pieChart>
        <c:varyColors val="1"/>
        <c:ser>
          <c:idx val="0"/>
          <c:order val="0"/>
          <c:tx>
            <c:strRef>
              <c:f>Sheet2!$S$3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777B-45EA-A25D-7F786B40795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777B-45EA-A25D-7F786B40795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777B-45EA-A25D-7F786B40795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777B-45EA-A25D-7F786B40795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777B-45EA-A25D-7F786B40795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B-777B-45EA-A25D-7F786B407958}"/>
              </c:ext>
            </c:extLst>
          </c:dPt>
          <c:dLbls>
            <c:dLbl>
              <c:idx val="0"/>
              <c:layout>
                <c:manualLayout>
                  <c:x val="1.6666666666666566E-2"/>
                  <c:y val="4.166666666666666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77B-45EA-A25D-7F786B407958}"/>
                </c:ext>
              </c:extLst>
            </c:dLbl>
            <c:dLbl>
              <c:idx val="1"/>
              <c:layout>
                <c:manualLayout>
                  <c:x val="-0.12148055623587245"/>
                  <c:y val="0.2362024557518062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77B-45EA-A25D-7F786B407958}"/>
                </c:ext>
              </c:extLst>
            </c:dLbl>
            <c:dLbl>
              <c:idx val="3"/>
              <c:layout>
                <c:manualLayout>
                  <c:x val="-4.1666666666666664E-2"/>
                  <c:y val="9.259259259259250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777B-45EA-A25D-7F786B407958}"/>
                </c:ext>
              </c:extLst>
            </c:dLbl>
            <c:dLbl>
              <c:idx val="4"/>
              <c:layout>
                <c:manualLayout>
                  <c:x val="-7.2222222222222243E-2"/>
                  <c:y val="-2.314814814814814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777B-45EA-A25D-7F786B407958}"/>
                </c:ext>
              </c:extLst>
            </c:dLbl>
            <c:dLbl>
              <c:idx val="5"/>
              <c:layout>
                <c:manualLayout>
                  <c:x val="9.2962915947850194E-2"/>
                  <c:y val="7.8664814962099202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777B-45EA-A25D-7F786B4079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Sheet2!$R$4:$R$10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India</c:v>
                </c:pt>
                <c:pt idx="3">
                  <c:v>Northeast India</c:v>
                </c:pt>
                <c:pt idx="4">
                  <c:v>South India</c:v>
                </c:pt>
                <c:pt idx="5">
                  <c:v>Western India</c:v>
                </c:pt>
              </c:strCache>
            </c:strRef>
          </c:cat>
          <c:val>
            <c:numRef>
              <c:f>Sheet2!$S$4:$S$10</c:f>
              <c:numCache>
                <c:formatCode>General</c:formatCode>
                <c:ptCount val="6"/>
                <c:pt idx="0">
                  <c:v>12</c:v>
                </c:pt>
                <c:pt idx="1">
                  <c:v>31</c:v>
                </c:pt>
                <c:pt idx="2">
                  <c:v>50</c:v>
                </c:pt>
                <c:pt idx="3">
                  <c:v>4</c:v>
                </c:pt>
                <c:pt idx="4">
                  <c:v>1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77B-45EA-A25D-7F786B4079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30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130" b="1" dirty="0">
                <a:solidFill>
                  <a:schemeClr val="accent1">
                    <a:lumMod val="75000"/>
                  </a:schemeClr>
                </a:solidFill>
              </a:rPr>
              <a:t>Region &amp; Age Grp _ Preferred Meal</a:t>
            </a:r>
          </a:p>
        </c:rich>
      </c:tx>
      <c:layout>
        <c:manualLayout>
          <c:xMode val="edge"/>
          <c:yMode val="edge"/>
          <c:x val="0.34935914260717404"/>
          <c:y val="2.84135753749013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30" b="1" i="0" u="none" strike="noStrike" kern="120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solidFill>
            <a:schemeClr val="bg1"/>
          </a:solidFill>
        </a:ln>
        <a:effectLst/>
        <a:sp3d>
          <a:contourClr>
            <a:schemeClr val="bg1"/>
          </a:contourClr>
        </a:sp3d>
      </c:spPr>
    </c:sideWall>
    <c:backWall>
      <c:thickness val="0"/>
      <c:spPr>
        <a:noFill/>
        <a:ln>
          <a:solidFill>
            <a:schemeClr val="bg1"/>
          </a:solidFill>
        </a:ln>
        <a:effectLst/>
        <a:sp3d>
          <a:contourClr>
            <a:schemeClr val="bg1"/>
          </a:contourClr>
        </a:sp3d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Lunch_Preferences!$L$3</c:f>
              <c:strCache>
                <c:ptCount val="1"/>
                <c:pt idx="0">
                  <c:v>both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85000"/>
                    <a:satMod val="130000"/>
                  </a:schemeClr>
                </a:gs>
                <a:gs pos="34000">
                  <a:schemeClr val="accent6">
                    <a:shade val="87000"/>
                    <a:satMod val="125000"/>
                  </a:schemeClr>
                </a:gs>
                <a:gs pos="70000">
                  <a:schemeClr val="accent6">
                    <a:tint val="100000"/>
                    <a:shade val="90000"/>
                    <a:satMod val="130000"/>
                  </a:schemeClr>
                </a:gs>
                <a:gs pos="100000">
                  <a:schemeClr val="accent6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Lunch_Preferences!$J$4:$K$16</c:f>
              <c:multiLvlStrCache>
                <c:ptCount val="13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  <c:pt idx="6">
                    <c:v>18 to 30</c:v>
                  </c:pt>
                  <c:pt idx="7">
                    <c:v>31 to 50</c:v>
                  </c:pt>
                  <c:pt idx="8">
                    <c:v>Below 18</c:v>
                  </c:pt>
                  <c:pt idx="9">
                    <c:v>18 to 30</c:v>
                  </c:pt>
                  <c:pt idx="10">
                    <c:v>31 to 50</c:v>
                  </c:pt>
                  <c:pt idx="11">
                    <c:v>18 to 30</c:v>
                  </c:pt>
                  <c:pt idx="12">
                    <c:v>18 to 30</c:v>
                  </c:pt>
                </c:lvl>
                <c:lvl>
                  <c:pt idx="0">
                    <c:v>Central </c:v>
                  </c:pt>
                  <c:pt idx="3">
                    <c:v>East </c:v>
                  </c:pt>
                  <c:pt idx="6">
                    <c:v>North </c:v>
                  </c:pt>
                  <c:pt idx="9">
                    <c:v>Northeast </c:v>
                  </c:pt>
                  <c:pt idx="11">
                    <c:v>South </c:v>
                  </c:pt>
                  <c:pt idx="12">
                    <c:v>Western </c:v>
                  </c:pt>
                </c:lvl>
              </c:multiLvlStrCache>
            </c:multiLvlStrRef>
          </c:cat>
          <c:val>
            <c:numRef>
              <c:f>Lunch_Preferences!$L$4:$L$16</c:f>
              <c:numCache>
                <c:formatCode>General</c:formatCode>
                <c:ptCount val="13"/>
                <c:pt idx="0">
                  <c:v>1</c:v>
                </c:pt>
                <c:pt idx="3">
                  <c:v>8</c:v>
                </c:pt>
                <c:pt idx="6">
                  <c:v>12</c:v>
                </c:pt>
                <c:pt idx="7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2-4BF8-AA77-ABF5D7E5F523}"/>
            </c:ext>
          </c:extLst>
        </c:ser>
        <c:ser>
          <c:idx val="1"/>
          <c:order val="1"/>
          <c:tx>
            <c:strRef>
              <c:f>Lunch_Preferences!$M$3</c:f>
              <c:strCache>
                <c:ptCount val="1"/>
                <c:pt idx="0">
                  <c:v>Non-veg Meal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85000"/>
                    <a:satMod val="130000"/>
                  </a:schemeClr>
                </a:gs>
                <a:gs pos="34000">
                  <a:schemeClr val="accent5">
                    <a:shade val="87000"/>
                    <a:satMod val="125000"/>
                  </a:schemeClr>
                </a:gs>
                <a:gs pos="70000">
                  <a:schemeClr val="accent5">
                    <a:tint val="100000"/>
                    <a:shade val="90000"/>
                    <a:satMod val="130000"/>
                  </a:schemeClr>
                </a:gs>
                <a:gs pos="100000">
                  <a:schemeClr val="accent5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Lunch_Preferences!$J$4:$K$16</c:f>
              <c:multiLvlStrCache>
                <c:ptCount val="13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  <c:pt idx="6">
                    <c:v>18 to 30</c:v>
                  </c:pt>
                  <c:pt idx="7">
                    <c:v>31 to 50</c:v>
                  </c:pt>
                  <c:pt idx="8">
                    <c:v>Below 18</c:v>
                  </c:pt>
                  <c:pt idx="9">
                    <c:v>18 to 30</c:v>
                  </c:pt>
                  <c:pt idx="10">
                    <c:v>31 to 50</c:v>
                  </c:pt>
                  <c:pt idx="11">
                    <c:v>18 to 30</c:v>
                  </c:pt>
                  <c:pt idx="12">
                    <c:v>18 to 30</c:v>
                  </c:pt>
                </c:lvl>
                <c:lvl>
                  <c:pt idx="0">
                    <c:v>Central </c:v>
                  </c:pt>
                  <c:pt idx="3">
                    <c:v>East </c:v>
                  </c:pt>
                  <c:pt idx="6">
                    <c:v>North </c:v>
                  </c:pt>
                  <c:pt idx="9">
                    <c:v>Northeast </c:v>
                  </c:pt>
                  <c:pt idx="11">
                    <c:v>South </c:v>
                  </c:pt>
                  <c:pt idx="12">
                    <c:v>Western </c:v>
                  </c:pt>
                </c:lvl>
              </c:multiLvlStrCache>
            </c:multiLvlStrRef>
          </c:cat>
          <c:val>
            <c:numRef>
              <c:f>Lunch_Preferences!$M$4:$M$16</c:f>
              <c:numCache>
                <c:formatCode>General</c:formatCode>
                <c:ptCount val="13"/>
                <c:pt idx="1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82-4BF8-AA77-ABF5D7E5F523}"/>
            </c:ext>
          </c:extLst>
        </c:ser>
        <c:ser>
          <c:idx val="2"/>
          <c:order val="2"/>
          <c:tx>
            <c:strRef>
              <c:f>Lunch_Preferences!$N$3</c:f>
              <c:strCache>
                <c:ptCount val="1"/>
                <c:pt idx="0">
                  <c:v>Veg meal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5000"/>
                    <a:satMod val="130000"/>
                  </a:schemeClr>
                </a:gs>
                <a:gs pos="34000">
                  <a:schemeClr val="accent4">
                    <a:shade val="87000"/>
                    <a:satMod val="125000"/>
                  </a:schemeClr>
                </a:gs>
                <a:gs pos="70000">
                  <a:schemeClr val="accent4"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Lunch_Preferences!$J$4:$K$16</c:f>
              <c:multiLvlStrCache>
                <c:ptCount val="13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  <c:pt idx="6">
                    <c:v>18 to 30</c:v>
                  </c:pt>
                  <c:pt idx="7">
                    <c:v>31 to 50</c:v>
                  </c:pt>
                  <c:pt idx="8">
                    <c:v>Below 18</c:v>
                  </c:pt>
                  <c:pt idx="9">
                    <c:v>18 to 30</c:v>
                  </c:pt>
                  <c:pt idx="10">
                    <c:v>31 to 50</c:v>
                  </c:pt>
                  <c:pt idx="11">
                    <c:v>18 to 30</c:v>
                  </c:pt>
                  <c:pt idx="12">
                    <c:v>18 to 30</c:v>
                  </c:pt>
                </c:lvl>
                <c:lvl>
                  <c:pt idx="0">
                    <c:v>Central </c:v>
                  </c:pt>
                  <c:pt idx="3">
                    <c:v>East </c:v>
                  </c:pt>
                  <c:pt idx="6">
                    <c:v>North </c:v>
                  </c:pt>
                  <c:pt idx="9">
                    <c:v>Northeast </c:v>
                  </c:pt>
                  <c:pt idx="11">
                    <c:v>South </c:v>
                  </c:pt>
                  <c:pt idx="12">
                    <c:v>Western </c:v>
                  </c:pt>
                </c:lvl>
              </c:multiLvlStrCache>
            </c:multiLvlStrRef>
          </c:cat>
          <c:val>
            <c:numRef>
              <c:f>Lunch_Preferences!$N$4:$N$16</c:f>
              <c:numCache>
                <c:formatCode>General</c:formatCode>
                <c:ptCount val="13"/>
                <c:pt idx="0">
                  <c:v>8</c:v>
                </c:pt>
                <c:pt idx="1">
                  <c:v>1</c:v>
                </c:pt>
                <c:pt idx="2">
                  <c:v>1</c:v>
                </c:pt>
                <c:pt idx="3">
                  <c:v>17</c:v>
                </c:pt>
                <c:pt idx="4">
                  <c:v>3</c:v>
                </c:pt>
                <c:pt idx="5">
                  <c:v>2</c:v>
                </c:pt>
                <c:pt idx="6">
                  <c:v>25</c:v>
                </c:pt>
                <c:pt idx="7">
                  <c:v>7</c:v>
                </c:pt>
                <c:pt idx="8">
                  <c:v>5</c:v>
                </c:pt>
                <c:pt idx="9">
                  <c:v>1</c:v>
                </c:pt>
                <c:pt idx="10">
                  <c:v>1</c:v>
                </c:pt>
                <c:pt idx="1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82-4BF8-AA77-ABF5D7E5F52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34485679"/>
        <c:axId val="334482351"/>
        <c:axId val="0"/>
      </c:bar3DChart>
      <c:catAx>
        <c:axId val="334485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482351"/>
        <c:crosses val="autoZero"/>
        <c:auto val="1"/>
        <c:lblAlgn val="ctr"/>
        <c:lblOffset val="100"/>
        <c:noMultiLvlLbl val="0"/>
      </c:catAx>
      <c:valAx>
        <c:axId val="334482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485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bg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[Woking SAmple (Autosaved) (Recovered).xlsb]Sheet3!PivotTable5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30" b="1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130" b="1">
                <a:solidFill>
                  <a:schemeClr val="accent1">
                    <a:lumMod val="75000"/>
                  </a:schemeClr>
                </a:solidFill>
              </a:rPr>
              <a:t>Region &amp; Age_wise Veggies</a:t>
            </a:r>
            <a:r>
              <a:rPr lang="en-IN" sz="2130" b="1" baseline="0">
                <a:solidFill>
                  <a:schemeClr val="accent1">
                    <a:lumMod val="75000"/>
                  </a:schemeClr>
                </a:solidFill>
              </a:rPr>
              <a:t> Buying pattern</a:t>
            </a:r>
            <a:endParaRPr lang="en-IN" sz="2130" b="1">
              <a:solidFill>
                <a:schemeClr val="accent1">
                  <a:lumMod val="7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30" b="1" i="0" u="none" strike="noStrike" kern="1200" spc="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4371585276071632E-2"/>
          <c:y val="0.14040646423574729"/>
          <c:w val="0.75630208137649724"/>
          <c:h val="0.5939202359634979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Sheet3!$C$3:$C$4</c:f>
              <c:strCache>
                <c:ptCount val="1"/>
                <c:pt idx="0">
                  <c:v>Alternate days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Sheet3!$A$5:$B$18</c:f>
              <c:multiLvlStrCache>
                <c:ptCount val="13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  <c:pt idx="6">
                    <c:v>18 to 30</c:v>
                  </c:pt>
                  <c:pt idx="7">
                    <c:v>31 to 50</c:v>
                  </c:pt>
                  <c:pt idx="8">
                    <c:v>Below 18</c:v>
                  </c:pt>
                  <c:pt idx="9">
                    <c:v>18 to 30</c:v>
                  </c:pt>
                  <c:pt idx="10">
                    <c:v>31 to 50</c:v>
                  </c:pt>
                  <c:pt idx="11">
                    <c:v>18 to 30</c:v>
                  </c:pt>
                  <c:pt idx="12">
                    <c:v>18 to 30</c:v>
                  </c:pt>
                </c:lvl>
                <c:lvl>
                  <c:pt idx="0">
                    <c:v>Central India</c:v>
                  </c:pt>
                  <c:pt idx="3">
                    <c:v>East India</c:v>
                  </c:pt>
                  <c:pt idx="6">
                    <c:v>North India</c:v>
                  </c:pt>
                  <c:pt idx="9">
                    <c:v>Northeast India</c:v>
                  </c:pt>
                  <c:pt idx="11">
                    <c:v>South India</c:v>
                  </c:pt>
                  <c:pt idx="12">
                    <c:v>Western India</c:v>
                  </c:pt>
                </c:lvl>
              </c:multiLvlStrCache>
            </c:multiLvlStrRef>
          </c:cat>
          <c:val>
            <c:numRef>
              <c:f>Sheet3!$C$5:$C$18</c:f>
              <c:numCache>
                <c:formatCode>0%</c:formatCode>
                <c:ptCount val="13"/>
                <c:pt idx="0">
                  <c:v>2.8571428571428571E-2</c:v>
                </c:pt>
                <c:pt idx="1">
                  <c:v>0</c:v>
                </c:pt>
                <c:pt idx="2">
                  <c:v>0</c:v>
                </c:pt>
                <c:pt idx="3">
                  <c:v>0.10476190476190476</c:v>
                </c:pt>
                <c:pt idx="4">
                  <c:v>9.5238095238095247E-3</c:v>
                </c:pt>
                <c:pt idx="5">
                  <c:v>0</c:v>
                </c:pt>
                <c:pt idx="6">
                  <c:v>0.15238095238095239</c:v>
                </c:pt>
                <c:pt idx="7">
                  <c:v>9.5238095238095247E-3</c:v>
                </c:pt>
                <c:pt idx="8">
                  <c:v>3.8095238095238099E-2</c:v>
                </c:pt>
                <c:pt idx="9">
                  <c:v>0</c:v>
                </c:pt>
                <c:pt idx="10">
                  <c:v>9.5238095238095247E-3</c:v>
                </c:pt>
                <c:pt idx="11">
                  <c:v>0</c:v>
                </c:pt>
                <c:pt idx="12">
                  <c:v>9.5238095238095247E-3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8-4474-A6D2-B89859144C75}"/>
            </c:ext>
          </c:extLst>
        </c:ser>
        <c:ser>
          <c:idx val="1"/>
          <c:order val="1"/>
          <c:tx>
            <c:strRef>
              <c:f>Sheet3!$D$3:$D$4</c:f>
              <c:strCache>
                <c:ptCount val="1"/>
                <c:pt idx="0">
                  <c:v>Daily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Sheet3!$A$5:$B$18</c:f>
              <c:multiLvlStrCache>
                <c:ptCount val="13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  <c:pt idx="6">
                    <c:v>18 to 30</c:v>
                  </c:pt>
                  <c:pt idx="7">
                    <c:v>31 to 50</c:v>
                  </c:pt>
                  <c:pt idx="8">
                    <c:v>Below 18</c:v>
                  </c:pt>
                  <c:pt idx="9">
                    <c:v>18 to 30</c:v>
                  </c:pt>
                  <c:pt idx="10">
                    <c:v>31 to 50</c:v>
                  </c:pt>
                  <c:pt idx="11">
                    <c:v>18 to 30</c:v>
                  </c:pt>
                  <c:pt idx="12">
                    <c:v>18 to 30</c:v>
                  </c:pt>
                </c:lvl>
                <c:lvl>
                  <c:pt idx="0">
                    <c:v>Central India</c:v>
                  </c:pt>
                  <c:pt idx="3">
                    <c:v>East India</c:v>
                  </c:pt>
                  <c:pt idx="6">
                    <c:v>North India</c:v>
                  </c:pt>
                  <c:pt idx="9">
                    <c:v>Northeast India</c:v>
                  </c:pt>
                  <c:pt idx="11">
                    <c:v>South India</c:v>
                  </c:pt>
                  <c:pt idx="12">
                    <c:v>Western India</c:v>
                  </c:pt>
                </c:lvl>
              </c:multiLvlStrCache>
            </c:multiLvlStrRef>
          </c:cat>
          <c:val>
            <c:numRef>
              <c:f>Sheet3!$D$5:$D$18</c:f>
              <c:numCache>
                <c:formatCode>0%</c:formatCode>
                <c:ptCount val="13"/>
                <c:pt idx="0">
                  <c:v>4.7619047619047616E-2</c:v>
                </c:pt>
                <c:pt idx="1">
                  <c:v>9.5238095238095247E-3</c:v>
                </c:pt>
                <c:pt idx="2">
                  <c:v>0</c:v>
                </c:pt>
                <c:pt idx="3">
                  <c:v>0.12380952380952381</c:v>
                </c:pt>
                <c:pt idx="4">
                  <c:v>1.9047619047619049E-2</c:v>
                </c:pt>
                <c:pt idx="5">
                  <c:v>1.9047619047619049E-2</c:v>
                </c:pt>
                <c:pt idx="6">
                  <c:v>0.12380952380952381</c:v>
                </c:pt>
                <c:pt idx="7">
                  <c:v>4.7619047619047616E-2</c:v>
                </c:pt>
                <c:pt idx="8">
                  <c:v>0</c:v>
                </c:pt>
                <c:pt idx="9">
                  <c:v>1.9047619047619049E-2</c:v>
                </c:pt>
                <c:pt idx="10">
                  <c:v>0</c:v>
                </c:pt>
                <c:pt idx="11">
                  <c:v>9.5238095238095247E-3</c:v>
                </c:pt>
                <c:pt idx="12">
                  <c:v>4.7619047619047616E-2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A8-4474-A6D2-B89859144C75}"/>
            </c:ext>
          </c:extLst>
        </c:ser>
        <c:ser>
          <c:idx val="2"/>
          <c:order val="2"/>
          <c:tx>
            <c:strRef>
              <c:f>Sheet3!$E$3:$E$4</c:f>
              <c:strCache>
                <c:ptCount val="1"/>
                <c:pt idx="0">
                  <c:v>Twice in a week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Sheet3!$A$5:$B$18</c:f>
              <c:multiLvlStrCache>
                <c:ptCount val="13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  <c:pt idx="6">
                    <c:v>18 to 30</c:v>
                  </c:pt>
                  <c:pt idx="7">
                    <c:v>31 to 50</c:v>
                  </c:pt>
                  <c:pt idx="8">
                    <c:v>Below 18</c:v>
                  </c:pt>
                  <c:pt idx="9">
                    <c:v>18 to 30</c:v>
                  </c:pt>
                  <c:pt idx="10">
                    <c:v>31 to 50</c:v>
                  </c:pt>
                  <c:pt idx="11">
                    <c:v>18 to 30</c:v>
                  </c:pt>
                  <c:pt idx="12">
                    <c:v>18 to 30</c:v>
                  </c:pt>
                </c:lvl>
                <c:lvl>
                  <c:pt idx="0">
                    <c:v>Central India</c:v>
                  </c:pt>
                  <c:pt idx="3">
                    <c:v>East India</c:v>
                  </c:pt>
                  <c:pt idx="6">
                    <c:v>North India</c:v>
                  </c:pt>
                  <c:pt idx="9">
                    <c:v>Northeast India</c:v>
                  </c:pt>
                  <c:pt idx="11">
                    <c:v>South India</c:v>
                  </c:pt>
                  <c:pt idx="12">
                    <c:v>Western India</c:v>
                  </c:pt>
                </c:lvl>
              </c:multiLvlStrCache>
            </c:multiLvlStrRef>
          </c:cat>
          <c:val>
            <c:numRef>
              <c:f>Sheet3!$E$5:$E$18</c:f>
              <c:numCache>
                <c:formatCode>0%</c:formatCode>
                <c:ptCount val="13"/>
                <c:pt idx="0">
                  <c:v>9.5238095238095247E-3</c:v>
                </c:pt>
                <c:pt idx="1">
                  <c:v>9.5238095238095247E-3</c:v>
                </c:pt>
                <c:pt idx="2">
                  <c:v>9.5238095238095247E-3</c:v>
                </c:pt>
                <c:pt idx="3">
                  <c:v>9.5238095238095247E-3</c:v>
                </c:pt>
                <c:pt idx="4">
                  <c:v>0</c:v>
                </c:pt>
                <c:pt idx="5">
                  <c:v>0</c:v>
                </c:pt>
                <c:pt idx="6">
                  <c:v>5.7142857142857141E-2</c:v>
                </c:pt>
                <c:pt idx="7">
                  <c:v>1.9047619047619049E-2</c:v>
                </c:pt>
                <c:pt idx="8">
                  <c:v>9.5238095238095247E-3</c:v>
                </c:pt>
                <c:pt idx="9">
                  <c:v>0</c:v>
                </c:pt>
                <c:pt idx="10">
                  <c:v>9.5238095238095247E-3</c:v>
                </c:pt>
                <c:pt idx="11">
                  <c:v>0</c:v>
                </c:pt>
                <c:pt idx="12">
                  <c:v>9.5238095238095247E-3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A8-4474-A6D2-B89859144C75}"/>
            </c:ext>
          </c:extLst>
        </c:ser>
        <c:ser>
          <c:idx val="3"/>
          <c:order val="3"/>
          <c:tx>
            <c:strRef>
              <c:f>Sheet3!$F$3:$F$4</c:f>
              <c:strCache>
                <c:ptCount val="1"/>
                <c:pt idx="0">
                  <c:v>weekly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Sheet3!$A$5:$B$18</c:f>
              <c:multiLvlStrCache>
                <c:ptCount val="13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  <c:pt idx="6">
                    <c:v>18 to 30</c:v>
                  </c:pt>
                  <c:pt idx="7">
                    <c:v>31 to 50</c:v>
                  </c:pt>
                  <c:pt idx="8">
                    <c:v>Below 18</c:v>
                  </c:pt>
                  <c:pt idx="9">
                    <c:v>18 to 30</c:v>
                  </c:pt>
                  <c:pt idx="10">
                    <c:v>31 to 50</c:v>
                  </c:pt>
                  <c:pt idx="11">
                    <c:v>18 to 30</c:v>
                  </c:pt>
                  <c:pt idx="12">
                    <c:v>18 to 30</c:v>
                  </c:pt>
                </c:lvl>
                <c:lvl>
                  <c:pt idx="0">
                    <c:v>Central India</c:v>
                  </c:pt>
                  <c:pt idx="3">
                    <c:v>East India</c:v>
                  </c:pt>
                  <c:pt idx="6">
                    <c:v>North India</c:v>
                  </c:pt>
                  <c:pt idx="9">
                    <c:v>Northeast India</c:v>
                  </c:pt>
                  <c:pt idx="11">
                    <c:v>South India</c:v>
                  </c:pt>
                  <c:pt idx="12">
                    <c:v>Western India</c:v>
                  </c:pt>
                </c:lvl>
              </c:multiLvlStrCache>
            </c:multiLvlStrRef>
          </c:cat>
          <c:val>
            <c:numRef>
              <c:f>Sheet3!$F$5:$F$18</c:f>
              <c:numCache>
                <c:formatCode>0%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9.5238095238095247E-3</c:v>
                </c:pt>
                <c:pt idx="4">
                  <c:v>0</c:v>
                </c:pt>
                <c:pt idx="5">
                  <c:v>0</c:v>
                </c:pt>
                <c:pt idx="6">
                  <c:v>1.9047619047619049E-2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A8-4474-A6D2-B89859144C7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325057839"/>
        <c:axId val="325054511"/>
      </c:barChart>
      <c:catAx>
        <c:axId val="325057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054511"/>
        <c:crosses val="autoZero"/>
        <c:auto val="1"/>
        <c:lblAlgn val="ctr"/>
        <c:lblOffset val="100"/>
        <c:noMultiLvlLbl val="0"/>
      </c:catAx>
      <c:valAx>
        <c:axId val="325054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057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438214075325402"/>
          <c:y val="0.24035374704162998"/>
          <c:w val="0.14286589260434707"/>
          <c:h val="0.409164335172720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[Woking SAmple (Autosaved) (Recovered).xlsb]Products!PivotTable30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130" dirty="0" smtClean="0">
                <a:solidFill>
                  <a:schemeClr val="accent1">
                    <a:lumMod val="75000"/>
                  </a:schemeClr>
                </a:solidFill>
              </a:rPr>
              <a:t>Ayurveda product preferences</a:t>
            </a:r>
            <a:endParaRPr lang="en-IN" sz="2130" dirty="0">
              <a:solidFill>
                <a:schemeClr val="accent1">
                  <a:lumMod val="7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hade val="85000"/>
                  <a:satMod val="130000"/>
                </a:schemeClr>
              </a:gs>
              <a:gs pos="34000">
                <a:schemeClr val="accent6">
                  <a:shade val="87000"/>
                  <a:satMod val="125000"/>
                </a:schemeClr>
              </a:gs>
              <a:gs pos="70000">
                <a:schemeClr val="accent6">
                  <a:tint val="100000"/>
                  <a:shade val="90000"/>
                  <a:satMod val="130000"/>
                </a:schemeClr>
              </a:gs>
              <a:gs pos="100000">
                <a:schemeClr val="accent6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6">
                  <a:shade val="85000"/>
                  <a:satMod val="130000"/>
                </a:schemeClr>
              </a:gs>
              <a:gs pos="34000">
                <a:schemeClr val="accent6">
                  <a:shade val="87000"/>
                  <a:satMod val="125000"/>
                </a:schemeClr>
              </a:gs>
              <a:gs pos="70000">
                <a:schemeClr val="accent6">
                  <a:tint val="100000"/>
                  <a:shade val="90000"/>
                  <a:satMod val="130000"/>
                </a:schemeClr>
              </a:gs>
              <a:gs pos="100000">
                <a:schemeClr val="accent6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6">
                  <a:shade val="85000"/>
                  <a:satMod val="130000"/>
                </a:schemeClr>
              </a:gs>
              <a:gs pos="34000">
                <a:schemeClr val="accent6">
                  <a:shade val="87000"/>
                  <a:satMod val="125000"/>
                </a:schemeClr>
              </a:gs>
              <a:gs pos="70000">
                <a:schemeClr val="accent6">
                  <a:tint val="100000"/>
                  <a:shade val="90000"/>
                  <a:satMod val="130000"/>
                </a:schemeClr>
              </a:gs>
              <a:gs pos="100000">
                <a:schemeClr val="accent6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6">
                  <a:shade val="85000"/>
                  <a:satMod val="130000"/>
                </a:schemeClr>
              </a:gs>
              <a:gs pos="34000">
                <a:schemeClr val="accent6">
                  <a:shade val="87000"/>
                  <a:satMod val="125000"/>
                </a:schemeClr>
              </a:gs>
              <a:gs pos="70000">
                <a:schemeClr val="accent6">
                  <a:tint val="100000"/>
                  <a:shade val="90000"/>
                  <a:satMod val="130000"/>
                </a:schemeClr>
              </a:gs>
              <a:gs pos="100000">
                <a:schemeClr val="accent6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8098385994846373E-2"/>
          <c:y val="0.14249781277340332"/>
          <c:w val="0.90189856268137325"/>
          <c:h val="0.540528944298629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Products!$M$2:$M$3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85000"/>
                    <a:satMod val="130000"/>
                  </a:schemeClr>
                </a:gs>
                <a:gs pos="34000">
                  <a:schemeClr val="accent6">
                    <a:shade val="87000"/>
                    <a:satMod val="125000"/>
                  </a:schemeClr>
                </a:gs>
                <a:gs pos="70000">
                  <a:schemeClr val="accent6">
                    <a:tint val="100000"/>
                    <a:shade val="90000"/>
                    <a:satMod val="130000"/>
                  </a:schemeClr>
                </a:gs>
                <a:gs pos="100000">
                  <a:schemeClr val="accent6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Products!$K$4:$L$17</c:f>
              <c:multiLvlStrCache>
                <c:ptCount val="13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  <c:pt idx="6">
                    <c:v>18 to 30</c:v>
                  </c:pt>
                  <c:pt idx="7">
                    <c:v>31 to 50</c:v>
                  </c:pt>
                  <c:pt idx="8">
                    <c:v>Below 18</c:v>
                  </c:pt>
                  <c:pt idx="9">
                    <c:v>18 to 30</c:v>
                  </c:pt>
                  <c:pt idx="10">
                    <c:v>31 to 50</c:v>
                  </c:pt>
                  <c:pt idx="11">
                    <c:v>18 to 30</c:v>
                  </c:pt>
                  <c:pt idx="12">
                    <c:v>18 to 30</c:v>
                  </c:pt>
                </c:lvl>
                <c:lvl>
                  <c:pt idx="0">
                    <c:v>Central </c:v>
                  </c:pt>
                  <c:pt idx="3">
                    <c:v>East </c:v>
                  </c:pt>
                  <c:pt idx="6">
                    <c:v>North </c:v>
                  </c:pt>
                  <c:pt idx="9">
                    <c:v>Northeast </c:v>
                  </c:pt>
                  <c:pt idx="11">
                    <c:v>South </c:v>
                  </c:pt>
                  <c:pt idx="12">
                    <c:v>Western </c:v>
                  </c:pt>
                </c:lvl>
              </c:multiLvlStrCache>
            </c:multiLvlStrRef>
          </c:cat>
          <c:val>
            <c:numRef>
              <c:f>Products!$M$4:$M$17</c:f>
              <c:numCache>
                <c:formatCode>0%</c:formatCode>
                <c:ptCount val="13"/>
                <c:pt idx="0">
                  <c:v>1.9047619047619049E-2</c:v>
                </c:pt>
                <c:pt idx="1">
                  <c:v>0</c:v>
                </c:pt>
                <c:pt idx="2">
                  <c:v>0</c:v>
                </c:pt>
                <c:pt idx="3">
                  <c:v>7.6190476190476197E-2</c:v>
                </c:pt>
                <c:pt idx="4">
                  <c:v>0</c:v>
                </c:pt>
                <c:pt idx="5">
                  <c:v>9.5238095238095247E-3</c:v>
                </c:pt>
                <c:pt idx="6">
                  <c:v>0.11428571428571428</c:v>
                </c:pt>
                <c:pt idx="7">
                  <c:v>2.8571428571428571E-2</c:v>
                </c:pt>
                <c:pt idx="8">
                  <c:v>1.9047619047619049E-2</c:v>
                </c:pt>
                <c:pt idx="9">
                  <c:v>9.5238095238095247E-3</c:v>
                </c:pt>
                <c:pt idx="10">
                  <c:v>0</c:v>
                </c:pt>
                <c:pt idx="11">
                  <c:v>0</c:v>
                </c:pt>
                <c:pt idx="12">
                  <c:v>1.9047619047619049E-2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52-4D20-AAAB-B69E69BCDB19}"/>
            </c:ext>
          </c:extLst>
        </c:ser>
        <c:ser>
          <c:idx val="1"/>
          <c:order val="1"/>
          <c:tx>
            <c:strRef>
              <c:f>Products!$N$2:$N$3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85000"/>
                    <a:satMod val="130000"/>
                  </a:schemeClr>
                </a:gs>
                <a:gs pos="34000">
                  <a:schemeClr val="accent5">
                    <a:shade val="87000"/>
                    <a:satMod val="125000"/>
                  </a:schemeClr>
                </a:gs>
                <a:gs pos="70000">
                  <a:schemeClr val="accent5">
                    <a:tint val="100000"/>
                    <a:shade val="90000"/>
                    <a:satMod val="130000"/>
                  </a:schemeClr>
                </a:gs>
                <a:gs pos="100000">
                  <a:schemeClr val="accent5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Products!$K$4:$L$17</c:f>
              <c:multiLvlStrCache>
                <c:ptCount val="13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  <c:pt idx="6">
                    <c:v>18 to 30</c:v>
                  </c:pt>
                  <c:pt idx="7">
                    <c:v>31 to 50</c:v>
                  </c:pt>
                  <c:pt idx="8">
                    <c:v>Below 18</c:v>
                  </c:pt>
                  <c:pt idx="9">
                    <c:v>18 to 30</c:v>
                  </c:pt>
                  <c:pt idx="10">
                    <c:v>31 to 50</c:v>
                  </c:pt>
                  <c:pt idx="11">
                    <c:v>18 to 30</c:v>
                  </c:pt>
                  <c:pt idx="12">
                    <c:v>18 to 30</c:v>
                  </c:pt>
                </c:lvl>
                <c:lvl>
                  <c:pt idx="0">
                    <c:v>Central </c:v>
                  </c:pt>
                  <c:pt idx="3">
                    <c:v>East </c:v>
                  </c:pt>
                  <c:pt idx="6">
                    <c:v>North </c:v>
                  </c:pt>
                  <c:pt idx="9">
                    <c:v>Northeast </c:v>
                  </c:pt>
                  <c:pt idx="11">
                    <c:v>South </c:v>
                  </c:pt>
                  <c:pt idx="12">
                    <c:v>Western </c:v>
                  </c:pt>
                </c:lvl>
              </c:multiLvlStrCache>
            </c:multiLvlStrRef>
          </c:cat>
          <c:val>
            <c:numRef>
              <c:f>Products!$N$4:$N$17</c:f>
              <c:numCache>
                <c:formatCode>0%</c:formatCode>
                <c:ptCount val="13"/>
                <c:pt idx="0">
                  <c:v>6.6666666666666666E-2</c:v>
                </c:pt>
                <c:pt idx="1">
                  <c:v>1.9047619047619049E-2</c:v>
                </c:pt>
                <c:pt idx="2">
                  <c:v>9.5238095238095247E-3</c:v>
                </c:pt>
                <c:pt idx="3">
                  <c:v>0.17142857142857143</c:v>
                </c:pt>
                <c:pt idx="4">
                  <c:v>2.8571428571428571E-2</c:v>
                </c:pt>
                <c:pt idx="5">
                  <c:v>9.5238095238095247E-3</c:v>
                </c:pt>
                <c:pt idx="6">
                  <c:v>0.23809523809523808</c:v>
                </c:pt>
                <c:pt idx="7">
                  <c:v>4.7619047619047616E-2</c:v>
                </c:pt>
                <c:pt idx="8">
                  <c:v>2.8571428571428571E-2</c:v>
                </c:pt>
                <c:pt idx="9">
                  <c:v>9.5238095238095247E-3</c:v>
                </c:pt>
                <c:pt idx="10">
                  <c:v>1.9047619047619049E-2</c:v>
                </c:pt>
                <c:pt idx="11">
                  <c:v>9.5238095238095247E-3</c:v>
                </c:pt>
                <c:pt idx="12">
                  <c:v>4.7619047619047616E-2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52-4D20-AAAB-B69E69BCDB1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25053679"/>
        <c:axId val="325050351"/>
        <c:axId val="0"/>
      </c:bar3DChart>
      <c:catAx>
        <c:axId val="32505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050351"/>
        <c:crosses val="autoZero"/>
        <c:auto val="1"/>
        <c:lblAlgn val="ctr"/>
        <c:lblOffset val="100"/>
        <c:noMultiLvlLbl val="0"/>
      </c:catAx>
      <c:valAx>
        <c:axId val="325050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053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815729815381582"/>
          <c:y val="0.92335616892653749"/>
          <c:w val="0.22319303787915554"/>
          <c:h val="7.22438576044420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Sheet FInal.xlsb]Meal Frequency!PivotTable31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3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2130"/>
              <a:t>Gender_Age</a:t>
            </a:r>
            <a:r>
              <a:rPr lang="en-IN" sz="2130" baseline="0"/>
              <a:t> grp _wise daily food Frequency distribution</a:t>
            </a:r>
            <a:endParaRPr lang="en-IN" sz="213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3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3726504086009259E-2"/>
          <c:y val="0.23454325202356699"/>
          <c:w val="0.75786888473293967"/>
          <c:h val="0.5552428849039131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'Meal Frequency'!$F$2:$F$3</c:f>
              <c:strCache>
                <c:ptCount val="1"/>
                <c:pt idx="0">
                  <c:v>2 Times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'Meal Frequency'!$D$4:$E$10</c:f>
              <c:multiLvlStrCache>
                <c:ptCount val="6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'Meal Frequency'!$F$4:$F$10</c:f>
              <c:numCache>
                <c:formatCode>General</c:formatCod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16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D0-4937-8CB2-4F55A93E989D}"/>
            </c:ext>
          </c:extLst>
        </c:ser>
        <c:ser>
          <c:idx val="1"/>
          <c:order val="1"/>
          <c:tx>
            <c:strRef>
              <c:f>'Meal Frequency'!$G$2:$G$3</c:f>
              <c:strCache>
                <c:ptCount val="1"/>
                <c:pt idx="0">
                  <c:v>3 Times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'Meal Frequency'!$D$4:$E$10</c:f>
              <c:multiLvlStrCache>
                <c:ptCount val="6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'Meal Frequency'!$G$4:$G$10</c:f>
              <c:numCache>
                <c:formatCode>General</c:formatCode>
                <c:ptCount val="6"/>
                <c:pt idx="0">
                  <c:v>20</c:v>
                </c:pt>
                <c:pt idx="1">
                  <c:v>2</c:v>
                </c:pt>
                <c:pt idx="2">
                  <c:v>2</c:v>
                </c:pt>
                <c:pt idx="3">
                  <c:v>25</c:v>
                </c:pt>
                <c:pt idx="4">
                  <c:v>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D0-4937-8CB2-4F55A93E989D}"/>
            </c:ext>
          </c:extLst>
        </c:ser>
        <c:ser>
          <c:idx val="2"/>
          <c:order val="2"/>
          <c:tx>
            <c:strRef>
              <c:f>'Meal Frequency'!$H$2:$H$3</c:f>
              <c:strCache>
                <c:ptCount val="1"/>
                <c:pt idx="0">
                  <c:v>4 Times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'Meal Frequency'!$D$4:$E$10</c:f>
              <c:multiLvlStrCache>
                <c:ptCount val="6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'Meal Frequency'!$H$4:$H$10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D0-4937-8CB2-4F55A93E989D}"/>
            </c:ext>
          </c:extLst>
        </c:ser>
        <c:ser>
          <c:idx val="3"/>
          <c:order val="3"/>
          <c:tx>
            <c:strRef>
              <c:f>'Meal Frequency'!$I$2:$I$3</c:f>
              <c:strCache>
                <c:ptCount val="1"/>
                <c:pt idx="0">
                  <c:v>5 Times or more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'Meal Frequency'!$D$4:$E$10</c:f>
              <c:multiLvlStrCache>
                <c:ptCount val="6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'Meal Frequency'!$I$4:$I$10</c:f>
              <c:numCache>
                <c:formatCode>General</c:formatCode>
                <c:ptCount val="6"/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D0-4937-8CB2-4F55A93E989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21437567"/>
        <c:axId val="321436319"/>
        <c:axId val="0"/>
      </c:bar3DChart>
      <c:catAx>
        <c:axId val="321437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436319"/>
        <c:crosses val="autoZero"/>
        <c:auto val="1"/>
        <c:lblAlgn val="ctr"/>
        <c:lblOffset val="100"/>
        <c:noMultiLvlLbl val="0"/>
      </c:catAx>
      <c:valAx>
        <c:axId val="321436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437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612673571151603"/>
          <c:y val="0.35452227950776882"/>
          <c:w val="0.20972222222222223"/>
          <c:h val="0.384398148148148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Sheet FInal.xlsb]Meal Frequency!PivotTable1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3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130" b="1" i="0" baseline="0">
                <a:effectLst/>
              </a:rPr>
              <a:t>Gender_Age grp _wise Water consumption distribution</a:t>
            </a:r>
            <a:endParaRPr lang="en-IN" sz="213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3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'Meal Frequency'!$P$2:$P$3</c:f>
              <c:strCache>
                <c:ptCount val="1"/>
                <c:pt idx="0">
                  <c:v>2 liters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'Meal Frequency'!$N$4:$O$10</c:f>
              <c:multiLvlStrCache>
                <c:ptCount val="6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'Meal Frequency'!$P$4:$P$10</c:f>
              <c:numCache>
                <c:formatCode>General</c:formatCode>
                <c:ptCount val="6"/>
                <c:pt idx="0">
                  <c:v>14</c:v>
                </c:pt>
                <c:pt idx="1">
                  <c:v>2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4-4460-8C8F-38CF54E74BA7}"/>
            </c:ext>
          </c:extLst>
        </c:ser>
        <c:ser>
          <c:idx val="1"/>
          <c:order val="1"/>
          <c:tx>
            <c:strRef>
              <c:f>'Meal Frequency'!$Q$2:$Q$3</c:f>
              <c:strCache>
                <c:ptCount val="1"/>
                <c:pt idx="0">
                  <c:v>3 liters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'Meal Frequency'!$N$4:$O$10</c:f>
              <c:multiLvlStrCache>
                <c:ptCount val="6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'Meal Frequency'!$Q$4:$Q$10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14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4-4460-8C8F-38CF54E74BA7}"/>
            </c:ext>
          </c:extLst>
        </c:ser>
        <c:ser>
          <c:idx val="2"/>
          <c:order val="2"/>
          <c:tx>
            <c:strRef>
              <c:f>'Meal Frequency'!$R$2:$R$3</c:f>
              <c:strCache>
                <c:ptCount val="1"/>
                <c:pt idx="0">
                  <c:v>4 liters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'Meal Frequency'!$N$4:$O$10</c:f>
              <c:multiLvlStrCache>
                <c:ptCount val="6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'Meal Frequency'!$R$4:$R$10</c:f>
              <c:numCache>
                <c:formatCode>General</c:formatCode>
                <c:ptCount val="6"/>
                <c:pt idx="0">
                  <c:v>6</c:v>
                </c:pt>
                <c:pt idx="3">
                  <c:v>20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4-4460-8C8F-38CF54E74BA7}"/>
            </c:ext>
          </c:extLst>
        </c:ser>
        <c:ser>
          <c:idx val="3"/>
          <c:order val="3"/>
          <c:tx>
            <c:strRef>
              <c:f>'Meal Frequency'!$S$2:$S$3</c:f>
              <c:strCache>
                <c:ptCount val="1"/>
                <c:pt idx="0">
                  <c:v>5 liters &amp; more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'Meal Frequency'!$N$4:$O$10</c:f>
              <c:multiLvlStrCache>
                <c:ptCount val="6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'Meal Frequency'!$S$4:$S$10</c:f>
              <c:numCache>
                <c:formatCode>General</c:formatCode>
                <c:ptCount val="6"/>
                <c:pt idx="0">
                  <c:v>5</c:v>
                </c:pt>
                <c:pt idx="1">
                  <c:v>1</c:v>
                </c:pt>
                <c:pt idx="3">
                  <c:v>17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4-4460-8C8F-38CF54E74B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9971904"/>
        <c:axId val="699962336"/>
      </c:barChart>
      <c:catAx>
        <c:axId val="69997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962336"/>
        <c:crosses val="autoZero"/>
        <c:auto val="1"/>
        <c:lblAlgn val="ctr"/>
        <c:lblOffset val="100"/>
        <c:noMultiLvlLbl val="0"/>
      </c:catAx>
      <c:valAx>
        <c:axId val="69996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97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30" b="1" i="0" u="none" strike="noStrike" kern="1200" cap="all" spc="5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30" b="1">
                <a:solidFill>
                  <a:schemeClr val="accent1">
                    <a:lumMod val="75000"/>
                  </a:schemeClr>
                </a:solidFill>
              </a:rPr>
              <a:t>Fruits Preferences</a:t>
            </a:r>
          </a:p>
          <a:p>
            <a:pPr>
              <a:defRPr sz="2130">
                <a:solidFill>
                  <a:schemeClr val="accent1">
                    <a:lumMod val="75000"/>
                  </a:schemeClr>
                </a:solidFill>
              </a:defRPr>
            </a:pPr>
            <a:endParaRPr lang="en-US" sz="2130" b="1">
              <a:solidFill>
                <a:schemeClr val="accent1">
                  <a:lumMod val="75000"/>
                </a:schemeClr>
              </a:solidFill>
            </a:endParaRPr>
          </a:p>
        </c:rich>
      </c:tx>
      <c:layout>
        <c:manualLayout>
          <c:xMode val="edge"/>
          <c:yMode val="edge"/>
          <c:x val="0.12566236010082676"/>
          <c:y val="3.4412011540956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30" b="1" i="0" u="none" strike="noStrike" kern="1200" cap="all" spc="5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10086674984885"/>
          <c:y val="0.13877687799863647"/>
          <c:w val="0.73241738297109882"/>
          <c:h val="0.62276700654173078"/>
        </c:manualLayout>
      </c:layout>
      <c:doughnutChart>
        <c:varyColors val="1"/>
        <c:ser>
          <c:idx val="0"/>
          <c:order val="0"/>
          <c:tx>
            <c:strRef>
              <c:f>Sheet2!$C$1</c:f>
              <c:strCache>
                <c:ptCount val="1"/>
                <c:pt idx="0">
                  <c:v>No.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A55-4F47-A152-C140D2083BF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A55-4F47-A152-C140D2083BF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A55-4F47-A152-C140D2083BF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A55-4F47-A152-C140D2083BF8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A55-4F47-A152-C140D2083BF8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CA55-4F47-A152-C140D2083BF8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CA55-4F47-A152-C140D2083BF8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CA55-4F47-A152-C140D2083BF8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CA55-4F47-A152-C140D2083BF8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CA55-4F47-A152-C140D2083B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Sheet2!$B$2:$B$11</c:f>
              <c:strCache>
                <c:ptCount val="10"/>
                <c:pt idx="0">
                  <c:v> Grapefruit</c:v>
                </c:pt>
                <c:pt idx="1">
                  <c:v> Papaya</c:v>
                </c:pt>
                <c:pt idx="2">
                  <c:v> Banana</c:v>
                </c:pt>
                <c:pt idx="3">
                  <c:v> Orange</c:v>
                </c:pt>
                <c:pt idx="4">
                  <c:v> Apple</c:v>
                </c:pt>
                <c:pt idx="5">
                  <c:v> Blueberry</c:v>
                </c:pt>
                <c:pt idx="6">
                  <c:v> Lemons</c:v>
                </c:pt>
                <c:pt idx="7">
                  <c:v> Pine apple</c:v>
                </c:pt>
                <c:pt idx="8">
                  <c:v> Kiwi</c:v>
                </c:pt>
                <c:pt idx="9">
                  <c:v> Pomegranate</c:v>
                </c:pt>
              </c:strCache>
            </c:strRef>
          </c:cat>
          <c:val>
            <c:numRef>
              <c:f>Sheet2!$C$2:$C$11</c:f>
              <c:numCache>
                <c:formatCode>General</c:formatCode>
                <c:ptCount val="10"/>
                <c:pt idx="0">
                  <c:v>14</c:v>
                </c:pt>
                <c:pt idx="1">
                  <c:v>56</c:v>
                </c:pt>
                <c:pt idx="2">
                  <c:v>57</c:v>
                </c:pt>
                <c:pt idx="3">
                  <c:v>52</c:v>
                </c:pt>
                <c:pt idx="4">
                  <c:v>79</c:v>
                </c:pt>
                <c:pt idx="5">
                  <c:v>12</c:v>
                </c:pt>
                <c:pt idx="6">
                  <c:v>50</c:v>
                </c:pt>
                <c:pt idx="7">
                  <c:v>19</c:v>
                </c:pt>
                <c:pt idx="8">
                  <c:v>60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A55-4F47-A152-C140D2083BF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7589387289928539E-2"/>
          <c:y val="0.75121799715966275"/>
          <c:w val="0.767995003275045"/>
          <c:h val="0.2412750332111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3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130"/>
              <a:t>Fruits prefernces</a:t>
            </a:r>
            <a:r>
              <a:rPr lang="en-IN" sz="2130" baseline="0"/>
              <a:t> </a:t>
            </a:r>
            <a:r>
              <a:rPr lang="en-IN" sz="2130"/>
              <a:t>Age_distribution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3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1072406086615771E-2"/>
          <c:y val="0.16593297619732159"/>
          <c:w val="0.9078839639448244"/>
          <c:h val="0.6277095094768614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Sheet2!$H$7</c:f>
              <c:strCache>
                <c:ptCount val="1"/>
                <c:pt idx="0">
                  <c:v> Grapefruit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Sheet2!$G$8:$G$10</c:f>
              <c:strCache>
                <c:ptCount val="3"/>
                <c:pt idx="0">
                  <c:v>18 to 30</c:v>
                </c:pt>
                <c:pt idx="1">
                  <c:v>31 to 50</c:v>
                </c:pt>
                <c:pt idx="2">
                  <c:v>Below 18</c:v>
                </c:pt>
              </c:strCache>
            </c:strRef>
          </c:cat>
          <c:val>
            <c:numRef>
              <c:f>Sheet2!$H$8:$H$10</c:f>
              <c:numCache>
                <c:formatCode>0%</c:formatCode>
                <c:ptCount val="3"/>
                <c:pt idx="0">
                  <c:v>0.8571428571428571</c:v>
                </c:pt>
                <c:pt idx="1">
                  <c:v>7.1428571428571425E-2</c:v>
                </c:pt>
                <c:pt idx="2">
                  <c:v>7.1428571428571425E-2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B8-45B9-BCB1-EF8F7066FC0A}"/>
            </c:ext>
          </c:extLst>
        </c:ser>
        <c:ser>
          <c:idx val="1"/>
          <c:order val="1"/>
          <c:tx>
            <c:strRef>
              <c:f>Sheet2!$I$7</c:f>
              <c:strCache>
                <c:ptCount val="1"/>
                <c:pt idx="0">
                  <c:v> Papaya</c:v>
                </c:pt>
              </c:strCache>
            </c:strRef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Sheet2!$G$8:$G$10</c:f>
              <c:strCache>
                <c:ptCount val="3"/>
                <c:pt idx="0">
                  <c:v>18 to 30</c:v>
                </c:pt>
                <c:pt idx="1">
                  <c:v>31 to 50</c:v>
                </c:pt>
                <c:pt idx="2">
                  <c:v>Below 18</c:v>
                </c:pt>
              </c:strCache>
            </c:strRef>
          </c:cat>
          <c:val>
            <c:numRef>
              <c:f>Sheet2!$I$8:$I$10</c:f>
              <c:numCache>
                <c:formatCode>0%</c:formatCode>
                <c:ptCount val="3"/>
                <c:pt idx="0">
                  <c:v>0.7857142857142857</c:v>
                </c:pt>
                <c:pt idx="1">
                  <c:v>0.125</c:v>
                </c:pt>
                <c:pt idx="2">
                  <c:v>8.9285714285714288E-2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B8-45B9-BCB1-EF8F7066FC0A}"/>
            </c:ext>
          </c:extLst>
        </c:ser>
        <c:ser>
          <c:idx val="2"/>
          <c:order val="2"/>
          <c:tx>
            <c:strRef>
              <c:f>Sheet2!$J$7</c:f>
              <c:strCache>
                <c:ptCount val="1"/>
                <c:pt idx="0">
                  <c:v> Banana</c:v>
                </c:pt>
              </c:strCache>
            </c:strRef>
          </c:tx>
          <c:spPr>
            <a:gradFill>
              <a:gsLst>
                <a:gs pos="100000">
                  <a:schemeClr val="accent3">
                    <a:alpha val="0"/>
                  </a:schemeClr>
                </a:gs>
                <a:gs pos="50000">
                  <a:schemeClr val="accent3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Sheet2!$G$8:$G$10</c:f>
              <c:strCache>
                <c:ptCount val="3"/>
                <c:pt idx="0">
                  <c:v>18 to 30</c:v>
                </c:pt>
                <c:pt idx="1">
                  <c:v>31 to 50</c:v>
                </c:pt>
                <c:pt idx="2">
                  <c:v>Below 18</c:v>
                </c:pt>
              </c:strCache>
            </c:strRef>
          </c:cat>
          <c:val>
            <c:numRef>
              <c:f>Sheet2!$J$8:$J$10</c:f>
              <c:numCache>
                <c:formatCode>0%</c:formatCode>
                <c:ptCount val="3"/>
                <c:pt idx="0">
                  <c:v>0.85964912280701755</c:v>
                </c:pt>
                <c:pt idx="1">
                  <c:v>5.2631578947368418E-2</c:v>
                </c:pt>
                <c:pt idx="2">
                  <c:v>8.771929824561403E-2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B8-45B9-BCB1-EF8F7066FC0A}"/>
            </c:ext>
          </c:extLst>
        </c:ser>
        <c:ser>
          <c:idx val="3"/>
          <c:order val="3"/>
          <c:tx>
            <c:strRef>
              <c:f>Sheet2!$K$7</c:f>
              <c:strCache>
                <c:ptCount val="1"/>
                <c:pt idx="0">
                  <c:v> Orange</c:v>
                </c:pt>
              </c:strCache>
            </c:strRef>
          </c:tx>
          <c:spPr>
            <a:gradFill>
              <a:gsLst>
                <a:gs pos="100000">
                  <a:schemeClr val="accent4">
                    <a:alpha val="0"/>
                  </a:schemeClr>
                </a:gs>
                <a:gs pos="50000">
                  <a:schemeClr val="accent4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Sheet2!$G$8:$G$10</c:f>
              <c:strCache>
                <c:ptCount val="3"/>
                <c:pt idx="0">
                  <c:v>18 to 30</c:v>
                </c:pt>
                <c:pt idx="1">
                  <c:v>31 to 50</c:v>
                </c:pt>
                <c:pt idx="2">
                  <c:v>Below 18</c:v>
                </c:pt>
              </c:strCache>
            </c:strRef>
          </c:cat>
          <c:val>
            <c:numRef>
              <c:f>Sheet2!$K$8:$K$10</c:f>
              <c:numCache>
                <c:formatCode>0%</c:formatCode>
                <c:ptCount val="3"/>
                <c:pt idx="0">
                  <c:v>0.84615384615384615</c:v>
                </c:pt>
                <c:pt idx="1">
                  <c:v>0.11538461538461539</c:v>
                </c:pt>
                <c:pt idx="2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B8-45B9-BCB1-EF8F7066FC0A}"/>
            </c:ext>
          </c:extLst>
        </c:ser>
        <c:ser>
          <c:idx val="4"/>
          <c:order val="4"/>
          <c:tx>
            <c:strRef>
              <c:f>Sheet2!$L$7</c:f>
              <c:strCache>
                <c:ptCount val="1"/>
                <c:pt idx="0">
                  <c:v> Apple</c:v>
                </c:pt>
              </c:strCache>
            </c:strRef>
          </c:tx>
          <c:spPr>
            <a:gradFill>
              <a:gsLst>
                <a:gs pos="100000">
                  <a:schemeClr val="accent5">
                    <a:alpha val="0"/>
                  </a:schemeClr>
                </a:gs>
                <a:gs pos="50000">
                  <a:schemeClr val="accent5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Sheet2!$G$8:$G$10</c:f>
              <c:strCache>
                <c:ptCount val="3"/>
                <c:pt idx="0">
                  <c:v>18 to 30</c:v>
                </c:pt>
                <c:pt idx="1">
                  <c:v>31 to 50</c:v>
                </c:pt>
                <c:pt idx="2">
                  <c:v>Below 18</c:v>
                </c:pt>
              </c:strCache>
            </c:strRef>
          </c:cat>
          <c:val>
            <c:numRef>
              <c:f>Sheet2!$L$8:$L$10</c:f>
              <c:numCache>
                <c:formatCode>0%</c:formatCode>
                <c:ptCount val="3"/>
                <c:pt idx="0">
                  <c:v>0.84810126582278478</c:v>
                </c:pt>
                <c:pt idx="1">
                  <c:v>8.8607594936708861E-2</c:v>
                </c:pt>
                <c:pt idx="2">
                  <c:v>6.3291139240506333E-2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B8-45B9-BCB1-EF8F7066FC0A}"/>
            </c:ext>
          </c:extLst>
        </c:ser>
        <c:ser>
          <c:idx val="5"/>
          <c:order val="5"/>
          <c:tx>
            <c:strRef>
              <c:f>Sheet2!$M$7</c:f>
              <c:strCache>
                <c:ptCount val="1"/>
                <c:pt idx="0">
                  <c:v> Blueberry</c:v>
                </c:pt>
              </c:strCache>
            </c:strRef>
          </c:tx>
          <c:spPr>
            <a:gradFill>
              <a:gsLst>
                <a:gs pos="100000">
                  <a:schemeClr val="accent6">
                    <a:alpha val="0"/>
                  </a:schemeClr>
                </a:gs>
                <a:gs pos="50000">
                  <a:schemeClr val="accent6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Sheet2!$G$8:$G$10</c:f>
              <c:strCache>
                <c:ptCount val="3"/>
                <c:pt idx="0">
                  <c:v>18 to 30</c:v>
                </c:pt>
                <c:pt idx="1">
                  <c:v>31 to 50</c:v>
                </c:pt>
                <c:pt idx="2">
                  <c:v>Below 18</c:v>
                </c:pt>
              </c:strCache>
            </c:strRef>
          </c:cat>
          <c:val>
            <c:numRef>
              <c:f>Sheet2!$M$8:$M$10</c:f>
              <c:numCache>
                <c:formatCode>0%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7B8-45B9-BCB1-EF8F7066FC0A}"/>
            </c:ext>
          </c:extLst>
        </c:ser>
        <c:ser>
          <c:idx val="6"/>
          <c:order val="6"/>
          <c:tx>
            <c:strRef>
              <c:f>Sheet2!$N$7</c:f>
              <c:strCache>
                <c:ptCount val="1"/>
                <c:pt idx="0">
                  <c:v> Lemons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60000"/>
                    <a:alpha val="0"/>
                  </a:schemeClr>
                </a:gs>
                <a:gs pos="50000">
                  <a:schemeClr val="accent1">
                    <a:lumMod val="60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Sheet2!$G$8:$G$10</c:f>
              <c:strCache>
                <c:ptCount val="3"/>
                <c:pt idx="0">
                  <c:v>18 to 30</c:v>
                </c:pt>
                <c:pt idx="1">
                  <c:v>31 to 50</c:v>
                </c:pt>
                <c:pt idx="2">
                  <c:v>Below 18</c:v>
                </c:pt>
              </c:strCache>
            </c:strRef>
          </c:cat>
          <c:val>
            <c:numRef>
              <c:f>Sheet2!$N$8:$N$10</c:f>
              <c:numCache>
                <c:formatCode>0%</c:formatCode>
                <c:ptCount val="3"/>
                <c:pt idx="0">
                  <c:v>0.8</c:v>
                </c:pt>
                <c:pt idx="1">
                  <c:v>0.14000000000000001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7B8-45B9-BCB1-EF8F7066FC0A}"/>
            </c:ext>
          </c:extLst>
        </c:ser>
        <c:ser>
          <c:idx val="7"/>
          <c:order val="7"/>
          <c:tx>
            <c:strRef>
              <c:f>Sheet2!$O$7</c:f>
              <c:strCache>
                <c:ptCount val="1"/>
                <c:pt idx="0">
                  <c:v> Pine apple</c:v>
                </c:pt>
              </c:strCache>
            </c:strRef>
          </c:tx>
          <c:spPr>
            <a:gradFill>
              <a:gsLst>
                <a:gs pos="100000">
                  <a:schemeClr val="accent2">
                    <a:lumMod val="60000"/>
                    <a:alpha val="0"/>
                  </a:schemeClr>
                </a:gs>
                <a:gs pos="5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Sheet2!$G$8:$G$10</c:f>
              <c:strCache>
                <c:ptCount val="3"/>
                <c:pt idx="0">
                  <c:v>18 to 30</c:v>
                </c:pt>
                <c:pt idx="1">
                  <c:v>31 to 50</c:v>
                </c:pt>
                <c:pt idx="2">
                  <c:v>Below 18</c:v>
                </c:pt>
              </c:strCache>
            </c:strRef>
          </c:cat>
          <c:val>
            <c:numRef>
              <c:f>Sheet2!$O$8:$O$10</c:f>
              <c:numCache>
                <c:formatCode>0%</c:formatCode>
                <c:ptCount val="3"/>
                <c:pt idx="0">
                  <c:v>0.84210526315789469</c:v>
                </c:pt>
                <c:pt idx="1">
                  <c:v>0.15789473684210525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7B8-45B9-BCB1-EF8F7066FC0A}"/>
            </c:ext>
          </c:extLst>
        </c:ser>
        <c:ser>
          <c:idx val="8"/>
          <c:order val="8"/>
          <c:tx>
            <c:strRef>
              <c:f>Sheet2!$P$7</c:f>
              <c:strCache>
                <c:ptCount val="1"/>
                <c:pt idx="0">
                  <c:v> Kiwi</c:v>
                </c:pt>
              </c:strCache>
            </c:strRef>
          </c:tx>
          <c:spPr>
            <a:gradFill>
              <a:gsLst>
                <a:gs pos="100000">
                  <a:schemeClr val="accent3">
                    <a:lumMod val="60000"/>
                    <a:alpha val="0"/>
                  </a:schemeClr>
                </a:gs>
                <a:gs pos="50000">
                  <a:schemeClr val="accent3">
                    <a:lumMod val="60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Sheet2!$G$8:$G$10</c:f>
              <c:strCache>
                <c:ptCount val="3"/>
                <c:pt idx="0">
                  <c:v>18 to 30</c:v>
                </c:pt>
                <c:pt idx="1">
                  <c:v>31 to 50</c:v>
                </c:pt>
                <c:pt idx="2">
                  <c:v>Below 18</c:v>
                </c:pt>
              </c:strCache>
            </c:strRef>
          </c:cat>
          <c:val>
            <c:numRef>
              <c:f>Sheet2!$P$8:$P$10</c:f>
              <c:numCache>
                <c:formatCode>0%</c:formatCode>
                <c:ptCount val="3"/>
                <c:pt idx="0">
                  <c:v>0.8</c:v>
                </c:pt>
                <c:pt idx="1">
                  <c:v>0.16666666666666666</c:v>
                </c:pt>
                <c:pt idx="2">
                  <c:v>3.3333333333333333E-2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B8-45B9-BCB1-EF8F7066FC0A}"/>
            </c:ext>
          </c:extLst>
        </c:ser>
        <c:ser>
          <c:idx val="9"/>
          <c:order val="9"/>
          <c:tx>
            <c:strRef>
              <c:f>Sheet2!$Q$7</c:f>
              <c:strCache>
                <c:ptCount val="1"/>
                <c:pt idx="0">
                  <c:v> Pomegranate</c:v>
                </c:pt>
              </c:strCache>
            </c:strRef>
          </c:tx>
          <c:spPr>
            <a:gradFill>
              <a:gsLst>
                <a:gs pos="100000">
                  <a:schemeClr val="accent4">
                    <a:lumMod val="60000"/>
                    <a:alpha val="0"/>
                  </a:schemeClr>
                </a:gs>
                <a:gs pos="50000">
                  <a:schemeClr val="accent4">
                    <a:lumMod val="60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Sheet2!$G$8:$G$10</c:f>
              <c:strCache>
                <c:ptCount val="3"/>
                <c:pt idx="0">
                  <c:v>18 to 30</c:v>
                </c:pt>
                <c:pt idx="1">
                  <c:v>31 to 50</c:v>
                </c:pt>
                <c:pt idx="2">
                  <c:v>Below 18</c:v>
                </c:pt>
              </c:strCache>
            </c:strRef>
          </c:cat>
          <c:val>
            <c:numRef>
              <c:f>Sheet2!$Q$8:$Q$10</c:f>
              <c:numCache>
                <c:formatCode>0%</c:formatCode>
                <c:ptCount val="3"/>
                <c:pt idx="0">
                  <c:v>0.77142857142857146</c:v>
                </c:pt>
                <c:pt idx="1">
                  <c:v>0.17142857142857143</c:v>
                </c:pt>
                <c:pt idx="2">
                  <c:v>5.7142857142857141E-2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7B8-45B9-BCB1-EF8F7066FC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454464672"/>
        <c:axId val="542217040"/>
        <c:axId val="0"/>
      </c:bar3DChart>
      <c:catAx>
        <c:axId val="45446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217040"/>
        <c:crosses val="autoZero"/>
        <c:auto val="1"/>
        <c:lblAlgn val="ctr"/>
        <c:lblOffset val="100"/>
        <c:noMultiLvlLbl val="0"/>
      </c:catAx>
      <c:valAx>
        <c:axId val="54221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46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6.2082471758189428E-2"/>
          <c:y val="0.90746818637870363"/>
          <c:w val="0.86504035173820082"/>
          <c:h val="9.25317292223819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3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sz="2130"/>
              <a:t>Age_wise Food Preferences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3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food!$E$7</c:f>
              <c:strCache>
                <c:ptCount val="1"/>
                <c:pt idx="0">
                  <c:v>18 to 30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85000"/>
                    <a:satMod val="130000"/>
                  </a:schemeClr>
                </a:gs>
                <a:gs pos="34000">
                  <a:schemeClr val="accent6">
                    <a:shade val="87000"/>
                    <a:satMod val="125000"/>
                  </a:schemeClr>
                </a:gs>
                <a:gs pos="70000">
                  <a:schemeClr val="accent6">
                    <a:tint val="100000"/>
                    <a:shade val="90000"/>
                    <a:satMod val="130000"/>
                  </a:schemeClr>
                </a:gs>
                <a:gs pos="100000">
                  <a:schemeClr val="accent6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food!$F$6:$H$6</c:f>
              <c:strCache>
                <c:ptCount val="3"/>
                <c:pt idx="0">
                  <c:v>Home made food</c:v>
                </c:pt>
                <c:pt idx="1">
                  <c:v>Home made food;Restaurants food</c:v>
                </c:pt>
                <c:pt idx="2">
                  <c:v>Street food;Home made food;Restaurants food</c:v>
                </c:pt>
              </c:strCache>
            </c:strRef>
          </c:cat>
          <c:val>
            <c:numRef>
              <c:f>food!$F$7:$H$7</c:f>
              <c:numCache>
                <c:formatCode>General</c:formatCode>
                <c:ptCount val="3"/>
                <c:pt idx="0">
                  <c:v>80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BE-4888-B0BE-EF17759766AE}"/>
            </c:ext>
          </c:extLst>
        </c:ser>
        <c:ser>
          <c:idx val="1"/>
          <c:order val="1"/>
          <c:tx>
            <c:strRef>
              <c:f>food!$E$8</c:f>
              <c:strCache>
                <c:ptCount val="1"/>
                <c:pt idx="0">
                  <c:v>31 to 50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85000"/>
                    <a:satMod val="130000"/>
                  </a:schemeClr>
                </a:gs>
                <a:gs pos="34000">
                  <a:schemeClr val="accent5">
                    <a:shade val="87000"/>
                    <a:satMod val="125000"/>
                  </a:schemeClr>
                </a:gs>
                <a:gs pos="70000">
                  <a:schemeClr val="accent5">
                    <a:tint val="100000"/>
                    <a:shade val="90000"/>
                    <a:satMod val="130000"/>
                  </a:schemeClr>
                </a:gs>
                <a:gs pos="100000">
                  <a:schemeClr val="accent5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food!$F$6:$H$6</c:f>
              <c:strCache>
                <c:ptCount val="3"/>
                <c:pt idx="0">
                  <c:v>Home made food</c:v>
                </c:pt>
                <c:pt idx="1">
                  <c:v>Home made food;Restaurants food</c:v>
                </c:pt>
                <c:pt idx="2">
                  <c:v>Street food;Home made food;Restaurants food</c:v>
                </c:pt>
              </c:strCache>
            </c:strRef>
          </c:cat>
          <c:val>
            <c:numRef>
              <c:f>food!$F$8:$H$8</c:f>
              <c:numCache>
                <c:formatCode>General</c:formatCode>
                <c:ptCount val="3"/>
                <c:pt idx="0">
                  <c:v>14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BE-4888-B0BE-EF17759766AE}"/>
            </c:ext>
          </c:extLst>
        </c:ser>
        <c:ser>
          <c:idx val="2"/>
          <c:order val="2"/>
          <c:tx>
            <c:strRef>
              <c:f>food!$E$9</c:f>
              <c:strCache>
                <c:ptCount val="1"/>
                <c:pt idx="0">
                  <c:v>Below 18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5000"/>
                    <a:satMod val="130000"/>
                  </a:schemeClr>
                </a:gs>
                <a:gs pos="34000">
                  <a:schemeClr val="accent4">
                    <a:shade val="87000"/>
                    <a:satMod val="125000"/>
                  </a:schemeClr>
                </a:gs>
                <a:gs pos="70000">
                  <a:schemeClr val="accent4"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food!$F$6:$H$6</c:f>
              <c:strCache>
                <c:ptCount val="3"/>
                <c:pt idx="0">
                  <c:v>Home made food</c:v>
                </c:pt>
                <c:pt idx="1">
                  <c:v>Home made food;Restaurants food</c:v>
                </c:pt>
                <c:pt idx="2">
                  <c:v>Street food;Home made food;Restaurants food</c:v>
                </c:pt>
              </c:strCache>
            </c:strRef>
          </c:cat>
          <c:val>
            <c:numRef>
              <c:f>food!$F$9:$H$9</c:f>
              <c:numCache>
                <c:formatCode>General</c:formatCode>
                <c:ptCount val="3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BE-4888-B0BE-EF17759766A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88587568"/>
        <c:axId val="988577168"/>
        <c:axId val="0"/>
      </c:bar3DChart>
      <c:catAx>
        <c:axId val="98858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577168"/>
        <c:crosses val="autoZero"/>
        <c:auto val="1"/>
        <c:lblAlgn val="ctr"/>
        <c:lblOffset val="100"/>
        <c:noMultiLvlLbl val="0"/>
      </c:catAx>
      <c:valAx>
        <c:axId val="98857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58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bg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[Woking SAmple (Autosaved).xlsb]Sheet2!PivotTable2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Age &amp; </a:t>
            </a:r>
            <a:r>
              <a:rPr lang="en-US" dirty="0" err="1"/>
              <a:t>Gender_Wise</a:t>
            </a:r>
            <a:r>
              <a:rPr lang="en-US" dirty="0"/>
              <a:t> Distribution</a:t>
            </a:r>
          </a:p>
        </c:rich>
      </c:tx>
      <c:layout>
        <c:manualLayout>
          <c:xMode val="edge"/>
          <c:yMode val="edge"/>
          <c:x val="0.12112974677249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chemeClr val="accent2">
                  <a:tint val="100000"/>
                  <a:shade val="90000"/>
                  <a:satMod val="130000"/>
                </a:schemeClr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Sheet2!$C$2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Sheet2!$A$3:$B$9</c:f>
              <c:multiLvlStrCache>
                <c:ptCount val="6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Sheet2!$C$3:$C$9</c:f>
              <c:numCache>
                <c:formatCode>General</c:formatCode>
                <c:ptCount val="6"/>
                <c:pt idx="0">
                  <c:v>27</c:v>
                </c:pt>
                <c:pt idx="1">
                  <c:v>4</c:v>
                </c:pt>
                <c:pt idx="2">
                  <c:v>6</c:v>
                </c:pt>
                <c:pt idx="3">
                  <c:v>55</c:v>
                </c:pt>
                <c:pt idx="4">
                  <c:v>11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20-4E50-AEE7-EFAA9DE152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92016287"/>
        <c:axId val="292008799"/>
        <c:axId val="0"/>
      </c:bar3DChart>
      <c:catAx>
        <c:axId val="29201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008799"/>
        <c:crosses val="autoZero"/>
        <c:auto val="1"/>
        <c:lblAlgn val="ctr"/>
        <c:lblOffset val="100"/>
        <c:noMultiLvlLbl val="0"/>
      </c:catAx>
      <c:valAx>
        <c:axId val="292008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016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Age &amp;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Gender_Wise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Breakfast_Preferences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434125916212017E-2"/>
          <c:y val="0.13248427579253325"/>
          <c:w val="0.94480404172082932"/>
          <c:h val="0.62689628624537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Breakfast_Preferences!$E$2</c:f>
              <c:strCache>
                <c:ptCount val="1"/>
                <c:pt idx="0">
                  <c:v> Dry fruits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85000"/>
                    <a:satMod val="130000"/>
                  </a:schemeClr>
                </a:gs>
                <a:gs pos="34000">
                  <a:schemeClr val="accent6">
                    <a:shade val="87000"/>
                    <a:satMod val="125000"/>
                  </a:schemeClr>
                </a:gs>
                <a:gs pos="70000">
                  <a:schemeClr val="accent6">
                    <a:tint val="100000"/>
                    <a:shade val="90000"/>
                    <a:satMod val="130000"/>
                  </a:schemeClr>
                </a:gs>
                <a:gs pos="100000">
                  <a:schemeClr val="accent6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Breakfast_Preferences!$C$3:$D$8</c:f>
              <c:multiLvlStrCache>
                <c:ptCount val="6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Breakfast_Preferences!$E$3:$E$8</c:f>
              <c:numCache>
                <c:formatCode>0%</c:formatCode>
                <c:ptCount val="6"/>
                <c:pt idx="0">
                  <c:v>0.35294117647058826</c:v>
                </c:pt>
                <c:pt idx="1">
                  <c:v>0</c:v>
                </c:pt>
                <c:pt idx="2">
                  <c:v>5.8823529411764705E-2</c:v>
                </c:pt>
                <c:pt idx="3">
                  <c:v>0.52941176470588236</c:v>
                </c:pt>
                <c:pt idx="4">
                  <c:v>5.8823529411764705E-2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FE-4820-AD8F-D40E0AAEFE2E}"/>
            </c:ext>
          </c:extLst>
        </c:ser>
        <c:ser>
          <c:idx val="1"/>
          <c:order val="1"/>
          <c:tx>
            <c:strRef>
              <c:f>Breakfast_Preferences!$F$2</c:f>
              <c:strCache>
                <c:ptCount val="1"/>
                <c:pt idx="0">
                  <c:v> Fruits &amp; juices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85000"/>
                    <a:satMod val="130000"/>
                  </a:schemeClr>
                </a:gs>
                <a:gs pos="34000">
                  <a:schemeClr val="accent5">
                    <a:shade val="87000"/>
                    <a:satMod val="125000"/>
                  </a:schemeClr>
                </a:gs>
                <a:gs pos="70000">
                  <a:schemeClr val="accent5">
                    <a:tint val="100000"/>
                    <a:shade val="90000"/>
                    <a:satMod val="130000"/>
                  </a:schemeClr>
                </a:gs>
                <a:gs pos="100000">
                  <a:schemeClr val="accent5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Breakfast_Preferences!$C$3:$D$8</c:f>
              <c:multiLvlStrCache>
                <c:ptCount val="6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Breakfast_Preferences!$F$3:$F$8</c:f>
              <c:numCache>
                <c:formatCode>0%</c:formatCode>
                <c:ptCount val="6"/>
                <c:pt idx="0">
                  <c:v>0.2391304347826087</c:v>
                </c:pt>
                <c:pt idx="1">
                  <c:v>4.3478260869565216E-2</c:v>
                </c:pt>
                <c:pt idx="2">
                  <c:v>2.1739130434782608E-2</c:v>
                </c:pt>
                <c:pt idx="3">
                  <c:v>0.56521739130434778</c:v>
                </c:pt>
                <c:pt idx="4">
                  <c:v>0.13043478260869565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FE-4820-AD8F-D40E0AAEFE2E}"/>
            </c:ext>
          </c:extLst>
        </c:ser>
        <c:ser>
          <c:idx val="2"/>
          <c:order val="2"/>
          <c:tx>
            <c:strRef>
              <c:f>Breakfast_Preferences!$G$2</c:f>
              <c:strCache>
                <c:ptCount val="1"/>
                <c:pt idx="0">
                  <c:v> Protein items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5000"/>
                    <a:satMod val="130000"/>
                  </a:schemeClr>
                </a:gs>
                <a:gs pos="34000">
                  <a:schemeClr val="accent4">
                    <a:shade val="87000"/>
                    <a:satMod val="125000"/>
                  </a:schemeClr>
                </a:gs>
                <a:gs pos="70000">
                  <a:schemeClr val="accent4"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Breakfast_Preferences!$C$3:$D$8</c:f>
              <c:multiLvlStrCache>
                <c:ptCount val="6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Breakfast_Preferences!$G$3:$G$8</c:f>
              <c:numCache>
                <c:formatCode>0%</c:formatCode>
                <c:ptCount val="6"/>
                <c:pt idx="0">
                  <c:v>0.20930232558139536</c:v>
                </c:pt>
                <c:pt idx="1">
                  <c:v>4.6511627906976744E-2</c:v>
                </c:pt>
                <c:pt idx="2">
                  <c:v>2.3255813953488372E-2</c:v>
                </c:pt>
                <c:pt idx="3">
                  <c:v>0.53488372093023251</c:v>
                </c:pt>
                <c:pt idx="4">
                  <c:v>0.13953488372093023</c:v>
                </c:pt>
                <c:pt idx="5">
                  <c:v>4.6511627906976744E-2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FE-4820-AD8F-D40E0AAEFE2E}"/>
            </c:ext>
          </c:extLst>
        </c:ser>
        <c:ser>
          <c:idx val="3"/>
          <c:order val="3"/>
          <c:tx>
            <c:strRef>
              <c:f>Breakfast_Preferences!$H$2</c:f>
              <c:strCache>
                <c:ptCount val="1"/>
                <c:pt idx="0">
                  <c:v> Grains &amp; others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hade val="85000"/>
                    <a:satMod val="130000"/>
                  </a:schemeClr>
                </a:gs>
                <a:gs pos="34000">
                  <a:schemeClr val="accent6">
                    <a:lumMod val="60000"/>
                    <a:shade val="87000"/>
                    <a:satMod val="125000"/>
                  </a:schemeClr>
                </a:gs>
                <a:gs pos="70000">
                  <a:schemeClr val="accent6">
                    <a:lumMod val="60000"/>
                    <a:tint val="100000"/>
                    <a:shade val="90000"/>
                    <a:satMod val="130000"/>
                  </a:schemeClr>
                </a:gs>
                <a:gs pos="100000">
                  <a:schemeClr val="accent6">
                    <a:lumMod val="60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Breakfast_Preferences!$C$3:$D$8</c:f>
              <c:multiLvlStrCache>
                <c:ptCount val="6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Breakfast_Preferences!$H$3:$H$8</c:f>
              <c:numCache>
                <c:formatCode>0%</c:formatCode>
                <c:ptCount val="6"/>
                <c:pt idx="0">
                  <c:v>0.40740740740740738</c:v>
                </c:pt>
                <c:pt idx="1">
                  <c:v>0</c:v>
                </c:pt>
                <c:pt idx="2">
                  <c:v>7.407407407407407E-2</c:v>
                </c:pt>
                <c:pt idx="3">
                  <c:v>0.37037037037037035</c:v>
                </c:pt>
                <c:pt idx="4">
                  <c:v>0.14814814814814814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FE-4820-AD8F-D40E0AAEFE2E}"/>
            </c:ext>
          </c:extLst>
        </c:ser>
        <c:ser>
          <c:idx val="4"/>
          <c:order val="4"/>
          <c:tx>
            <c:strRef>
              <c:f>Breakfast_Preferences!$I$2</c:f>
              <c:strCache>
                <c:ptCount val="1"/>
                <c:pt idx="0">
                  <c:v> Dairy products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hade val="85000"/>
                    <a:satMod val="130000"/>
                  </a:schemeClr>
                </a:gs>
                <a:gs pos="34000">
                  <a:schemeClr val="accent5">
                    <a:lumMod val="60000"/>
                    <a:shade val="87000"/>
                    <a:satMod val="125000"/>
                  </a:schemeClr>
                </a:gs>
                <a:gs pos="70000">
                  <a:schemeClr val="accent5">
                    <a:lumMod val="60000"/>
                    <a:tint val="100000"/>
                    <a:shade val="90000"/>
                    <a:satMod val="130000"/>
                  </a:schemeClr>
                </a:gs>
                <a:gs pos="100000">
                  <a:schemeClr val="accent5">
                    <a:lumMod val="60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Breakfast_Preferences!$C$3:$D$8</c:f>
              <c:multiLvlStrCache>
                <c:ptCount val="6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Breakfast_Preferences!$I$3:$I$8</c:f>
              <c:numCache>
                <c:formatCode>0%</c:formatCode>
                <c:ptCount val="6"/>
                <c:pt idx="0">
                  <c:v>0.2</c:v>
                </c:pt>
                <c:pt idx="1">
                  <c:v>0</c:v>
                </c:pt>
                <c:pt idx="2">
                  <c:v>0.13333333333333333</c:v>
                </c:pt>
                <c:pt idx="3">
                  <c:v>0.6333333333333333</c:v>
                </c:pt>
                <c:pt idx="4">
                  <c:v>3.3333333333333333E-2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FE-4820-AD8F-D40E0AAEFE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3043216"/>
        <c:axId val="193039888"/>
      </c:barChart>
      <c:catAx>
        <c:axId val="19304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039888"/>
        <c:crosses val="autoZero"/>
        <c:auto val="1"/>
        <c:lblAlgn val="ctr"/>
        <c:lblOffset val="100"/>
        <c:noMultiLvlLbl val="0"/>
      </c:catAx>
      <c:valAx>
        <c:axId val="19303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04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3160684041732547E-2"/>
          <c:y val="0.92776313676711419"/>
          <c:w val="0.89999999999999991"/>
          <c:h val="7.2164866662683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bg1"/>
      </a:solidFill>
      <a:prstDash val="solid"/>
    </a:ln>
    <a:effectLst/>
  </c:spPr>
  <c:txPr>
    <a:bodyPr/>
    <a:lstStyle/>
    <a:p>
      <a:pPr>
        <a:defRPr b="1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cap="all" baseline="0">
                <a:solidFill>
                  <a:schemeClr val="accent1">
                    <a:lumMod val="75000"/>
                  </a:schemeClr>
                </a:solidFill>
                <a:effectLst/>
              </a:rPr>
              <a:t> Region_WISE bREAKFAST_pREFERENCES</a:t>
            </a:r>
            <a:endParaRPr lang="en-IN">
              <a:solidFill>
                <a:schemeClr val="accent1">
                  <a:lumMod val="75000"/>
                </a:schemeClr>
              </a:solidFill>
              <a:effectLst/>
            </a:endParaRPr>
          </a:p>
        </c:rich>
      </c:tx>
      <c:layout>
        <c:manualLayout>
          <c:xMode val="edge"/>
          <c:yMode val="edge"/>
          <c:x val="0.14100592461136605"/>
          <c:y val="2.6109996068081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Breakfast_Preferences!$N$3</c:f>
              <c:strCache>
                <c:ptCount val="1"/>
                <c:pt idx="0">
                  <c:v>Central India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Breakfast_Preferences!$O$2:$S$2</c:f>
              <c:strCache>
                <c:ptCount val="5"/>
                <c:pt idx="0">
                  <c:v> Dry fruits</c:v>
                </c:pt>
                <c:pt idx="1">
                  <c:v> Fruits &amp; juices</c:v>
                </c:pt>
                <c:pt idx="2">
                  <c:v> Protein items</c:v>
                </c:pt>
                <c:pt idx="3">
                  <c:v> Grains &amp; others</c:v>
                </c:pt>
                <c:pt idx="4">
                  <c:v> Dairy products</c:v>
                </c:pt>
              </c:strCache>
            </c:strRef>
          </c:cat>
          <c:val>
            <c:numRef>
              <c:f>Breakfast_Preferences!$O$3:$S$3</c:f>
              <c:numCache>
                <c:formatCode>General</c:formatCode>
                <c:ptCount val="5"/>
                <c:pt idx="0">
                  <c:v>3</c:v>
                </c:pt>
                <c:pt idx="1">
                  <c:v>7</c:v>
                </c:pt>
                <c:pt idx="2">
                  <c:v>7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30-43D3-81D4-480BDE88DE5A}"/>
            </c:ext>
          </c:extLst>
        </c:ser>
        <c:ser>
          <c:idx val="1"/>
          <c:order val="1"/>
          <c:tx>
            <c:strRef>
              <c:f>Breakfast_Preferences!$N$4</c:f>
              <c:strCache>
                <c:ptCount val="1"/>
                <c:pt idx="0">
                  <c:v>East India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8.4886640810933015E-2"/>
                  <c:y val="-5.25545907078224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6930-43D3-81D4-480BDE88DE5A}"/>
                </c:ext>
              </c:extLst>
            </c:dLbl>
            <c:dLbl>
              <c:idx val="1"/>
              <c:layout>
                <c:manualLayout>
                  <c:x val="-2.3873873873874285E-3"/>
                  <c:y val="-6.982548234102316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930-43D3-81D4-480BDE88DE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Breakfast_Preferences!$O$2:$S$2</c:f>
              <c:strCache>
                <c:ptCount val="5"/>
                <c:pt idx="0">
                  <c:v> Dry fruits</c:v>
                </c:pt>
                <c:pt idx="1">
                  <c:v> Fruits &amp; juices</c:v>
                </c:pt>
                <c:pt idx="2">
                  <c:v> Protein items</c:v>
                </c:pt>
                <c:pt idx="3">
                  <c:v> Grains &amp; others</c:v>
                </c:pt>
                <c:pt idx="4">
                  <c:v> Dairy products</c:v>
                </c:pt>
              </c:strCache>
            </c:strRef>
          </c:cat>
          <c:val>
            <c:numRef>
              <c:f>Breakfast_Preferences!$O$4:$S$4</c:f>
              <c:numCache>
                <c:formatCode>General</c:formatCode>
                <c:ptCount val="5"/>
                <c:pt idx="0">
                  <c:v>4</c:v>
                </c:pt>
                <c:pt idx="1">
                  <c:v>16</c:v>
                </c:pt>
                <c:pt idx="2">
                  <c:v>11</c:v>
                </c:pt>
                <c:pt idx="3">
                  <c:v>6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30-43D3-81D4-480BDE88DE5A}"/>
            </c:ext>
          </c:extLst>
        </c:ser>
        <c:ser>
          <c:idx val="2"/>
          <c:order val="2"/>
          <c:tx>
            <c:strRef>
              <c:f>Breakfast_Preferences!$N$5</c:f>
              <c:strCache>
                <c:ptCount val="1"/>
                <c:pt idx="0">
                  <c:v>North India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2.2657657657657742E-2"/>
                  <c:y val="2.374176912096514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930-43D3-81D4-480BDE88DE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Breakfast_Preferences!$O$2:$S$2</c:f>
              <c:strCache>
                <c:ptCount val="5"/>
                <c:pt idx="0">
                  <c:v> Dry fruits</c:v>
                </c:pt>
                <c:pt idx="1">
                  <c:v> Fruits &amp; juices</c:v>
                </c:pt>
                <c:pt idx="2">
                  <c:v> Protein items</c:v>
                </c:pt>
                <c:pt idx="3">
                  <c:v> Grains &amp; others</c:v>
                </c:pt>
                <c:pt idx="4">
                  <c:v> Dairy products</c:v>
                </c:pt>
              </c:strCache>
            </c:strRef>
          </c:cat>
          <c:val>
            <c:numRef>
              <c:f>Breakfast_Preferences!$O$5:$S$5</c:f>
              <c:numCache>
                <c:formatCode>General</c:formatCode>
                <c:ptCount val="5"/>
                <c:pt idx="0">
                  <c:v>9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30-43D3-81D4-480BDE88DE5A}"/>
            </c:ext>
          </c:extLst>
        </c:ser>
        <c:ser>
          <c:idx val="3"/>
          <c:order val="3"/>
          <c:tx>
            <c:strRef>
              <c:f>Breakfast_Preferences!$N$6</c:f>
              <c:strCache>
                <c:ptCount val="1"/>
                <c:pt idx="0">
                  <c:v>Northeast India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Breakfast_Preferences!$O$2:$S$2</c:f>
              <c:strCache>
                <c:ptCount val="5"/>
                <c:pt idx="0">
                  <c:v> Dry fruits</c:v>
                </c:pt>
                <c:pt idx="1">
                  <c:v> Fruits &amp; juices</c:v>
                </c:pt>
                <c:pt idx="2">
                  <c:v> Protein items</c:v>
                </c:pt>
                <c:pt idx="3">
                  <c:v> Grains &amp; others</c:v>
                </c:pt>
                <c:pt idx="4">
                  <c:v> Dairy products</c:v>
                </c:pt>
              </c:strCache>
            </c:strRef>
          </c:cat>
          <c:val>
            <c:numRef>
              <c:f>Breakfast_Preferences!$O$6:$S$6</c:f>
              <c:numCache>
                <c:formatCode>General</c:formatCode>
                <c:ptCount val="5"/>
                <c:pt idx="2">
                  <c:v>2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930-43D3-81D4-480BDE88DE5A}"/>
            </c:ext>
          </c:extLst>
        </c:ser>
        <c:ser>
          <c:idx val="4"/>
          <c:order val="4"/>
          <c:tx>
            <c:strRef>
              <c:f>Breakfast_Preferences!$N$7</c:f>
              <c:strCache>
                <c:ptCount val="1"/>
                <c:pt idx="0">
                  <c:v>South India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Breakfast_Preferences!$O$2:$S$2</c:f>
              <c:strCache>
                <c:ptCount val="5"/>
                <c:pt idx="0">
                  <c:v> Dry fruits</c:v>
                </c:pt>
                <c:pt idx="1">
                  <c:v> Fruits &amp; juices</c:v>
                </c:pt>
                <c:pt idx="2">
                  <c:v> Protein items</c:v>
                </c:pt>
                <c:pt idx="3">
                  <c:v> Grains &amp; others</c:v>
                </c:pt>
                <c:pt idx="4">
                  <c:v> Dairy products</c:v>
                </c:pt>
              </c:strCache>
            </c:strRef>
          </c:cat>
          <c:val>
            <c:numRef>
              <c:f>Breakfast_Preferences!$O$7:$S$7</c:f>
              <c:numCache>
                <c:formatCode>General</c:formatCode>
                <c:ptCount val="5"/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930-43D3-81D4-480BDE88DE5A}"/>
            </c:ext>
          </c:extLst>
        </c:ser>
        <c:ser>
          <c:idx val="5"/>
          <c:order val="5"/>
          <c:tx>
            <c:strRef>
              <c:f>Breakfast_Preferences!$N$8</c:f>
              <c:strCache>
                <c:ptCount val="1"/>
                <c:pt idx="0">
                  <c:v>Western India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9206355101787381E-2"/>
                  <c:y val="-1.46624589140195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6930-43D3-81D4-480BDE88DE5A}"/>
                </c:ext>
              </c:extLst>
            </c:dLbl>
            <c:dLbl>
              <c:idx val="1"/>
              <c:layout>
                <c:manualLayout>
                  <c:x val="-3.6040370228726325E-2"/>
                  <c:y val="-2.118995793103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6930-43D3-81D4-480BDE88DE5A}"/>
                </c:ext>
              </c:extLst>
            </c:dLbl>
            <c:dLbl>
              <c:idx val="2"/>
              <c:layout>
                <c:manualLayout>
                  <c:x val="8.180942935354988E-3"/>
                  <c:y val="-4.07724549821008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6930-43D3-81D4-480BDE88DE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Breakfast_Preferences!$O$2:$S$2</c:f>
              <c:strCache>
                <c:ptCount val="5"/>
                <c:pt idx="0">
                  <c:v> Dry fruits</c:v>
                </c:pt>
                <c:pt idx="1">
                  <c:v> Fruits &amp; juices</c:v>
                </c:pt>
                <c:pt idx="2">
                  <c:v> Protein items</c:v>
                </c:pt>
                <c:pt idx="3">
                  <c:v> Grains &amp; others</c:v>
                </c:pt>
                <c:pt idx="4">
                  <c:v> Dairy products</c:v>
                </c:pt>
              </c:strCache>
            </c:strRef>
          </c:cat>
          <c:val>
            <c:numRef>
              <c:f>Breakfast_Preferences!$O$8:$S$8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930-43D3-81D4-480BDE88DE5A}"/>
            </c:ext>
          </c:extLst>
        </c:ser>
        <c:ser>
          <c:idx val="6"/>
          <c:order val="6"/>
          <c:tx>
            <c:strRef>
              <c:f>Breakfast_Preferences!$N$9</c:f>
              <c:strCache>
                <c:ptCount val="1"/>
                <c:pt idx="0">
                  <c:v>Grand Total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Breakfast_Preferences!$O$2:$S$2</c:f>
              <c:strCache>
                <c:ptCount val="5"/>
                <c:pt idx="0">
                  <c:v> Dry fruits</c:v>
                </c:pt>
                <c:pt idx="1">
                  <c:v> Fruits &amp; juices</c:v>
                </c:pt>
                <c:pt idx="2">
                  <c:v> Protein items</c:v>
                </c:pt>
                <c:pt idx="3">
                  <c:v> Grains &amp; others</c:v>
                </c:pt>
                <c:pt idx="4">
                  <c:v> Dairy products</c:v>
                </c:pt>
              </c:strCache>
            </c:strRef>
          </c:cat>
          <c:val>
            <c:numRef>
              <c:f>Breakfast_Preferences!$O$9:$S$9</c:f>
              <c:numCache>
                <c:formatCode>General</c:formatCode>
                <c:ptCount val="5"/>
                <c:pt idx="0">
                  <c:v>17</c:v>
                </c:pt>
                <c:pt idx="1">
                  <c:v>46</c:v>
                </c:pt>
                <c:pt idx="2">
                  <c:v>43</c:v>
                </c:pt>
                <c:pt idx="3">
                  <c:v>27</c:v>
                </c:pt>
                <c:pt idx="4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930-43D3-81D4-480BDE88DE5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6406272"/>
        <c:axId val="76407936"/>
      </c:lineChart>
      <c:catAx>
        <c:axId val="7640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07936"/>
        <c:crosses val="autoZero"/>
        <c:auto val="1"/>
        <c:lblAlgn val="ctr"/>
        <c:lblOffset val="100"/>
        <c:noMultiLvlLbl val="0"/>
      </c:catAx>
      <c:valAx>
        <c:axId val="7640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0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3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130"/>
              <a:t>Region_Wise Lunch Preferences</a:t>
            </a:r>
          </a:p>
        </c:rich>
      </c:tx>
      <c:layout>
        <c:manualLayout>
          <c:xMode val="edge"/>
          <c:yMode val="edge"/>
          <c:x val="0.3075814923950859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3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99558367699631"/>
          <c:y val="6.2708662877562341E-2"/>
          <c:w val="0.76091120415768765"/>
          <c:h val="0.7238239548210405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Lunch_Preferences!$AB$2</c:f>
              <c:strCache>
                <c:ptCount val="1"/>
                <c:pt idx="0">
                  <c:v> Dal/Veggies , Rice &amp; chapatis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Lunch_Preferences!$AA$3:$AA$8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India</c:v>
                </c:pt>
                <c:pt idx="3">
                  <c:v>Northeast India</c:v>
                </c:pt>
                <c:pt idx="4">
                  <c:v>South India</c:v>
                </c:pt>
                <c:pt idx="5">
                  <c:v>Western India</c:v>
                </c:pt>
              </c:strCache>
            </c:strRef>
          </c:cat>
          <c:val>
            <c:numRef>
              <c:f>Lunch_Preferences!$AB$3:$AB$8</c:f>
              <c:numCache>
                <c:formatCode>General</c:formatCode>
                <c:ptCount val="6"/>
                <c:pt idx="0">
                  <c:v>10</c:v>
                </c:pt>
                <c:pt idx="1">
                  <c:v>21</c:v>
                </c:pt>
                <c:pt idx="2">
                  <c:v>34</c:v>
                </c:pt>
                <c:pt idx="3">
                  <c:v>4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9-4635-BF33-235A19386525}"/>
            </c:ext>
          </c:extLst>
        </c:ser>
        <c:ser>
          <c:idx val="1"/>
          <c:order val="1"/>
          <c:tx>
            <c:strRef>
              <c:f>Lunch_Preferences!$AC$2</c:f>
              <c:strCache>
                <c:ptCount val="1"/>
                <c:pt idx="0">
                  <c:v> Chicken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5000"/>
                    <a:satMod val="130000"/>
                  </a:schemeClr>
                </a:gs>
                <a:gs pos="34000">
                  <a:schemeClr val="accent4">
                    <a:shade val="87000"/>
                    <a:satMod val="125000"/>
                  </a:schemeClr>
                </a:gs>
                <a:gs pos="70000">
                  <a:schemeClr val="accent4"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Lunch_Preferences!$AA$3:$AA$8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India</c:v>
                </c:pt>
                <c:pt idx="3">
                  <c:v>Northeast India</c:v>
                </c:pt>
                <c:pt idx="4">
                  <c:v>South India</c:v>
                </c:pt>
                <c:pt idx="5">
                  <c:v>Western India</c:v>
                </c:pt>
              </c:strCache>
            </c:strRef>
          </c:cat>
          <c:val>
            <c:numRef>
              <c:f>Lunch_Preferences!$AC$3:$AC$8</c:f>
              <c:numCache>
                <c:formatCode>General</c:formatCode>
                <c:ptCount val="6"/>
                <c:pt idx="1">
                  <c:v>1</c:v>
                </c:pt>
                <c:pt idx="2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69-4635-BF33-235A19386525}"/>
            </c:ext>
          </c:extLst>
        </c:ser>
        <c:ser>
          <c:idx val="2"/>
          <c:order val="2"/>
          <c:tx>
            <c:strRef>
              <c:f>Lunch_Preferences!$AD$2</c:f>
              <c:strCache>
                <c:ptCount val="1"/>
                <c:pt idx="0">
                  <c:v> Junk food items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85000"/>
                    <a:satMod val="130000"/>
                  </a:schemeClr>
                </a:gs>
                <a:gs pos="34000">
                  <a:schemeClr val="accent6">
                    <a:shade val="87000"/>
                    <a:satMod val="125000"/>
                  </a:schemeClr>
                </a:gs>
                <a:gs pos="70000">
                  <a:schemeClr val="accent6">
                    <a:tint val="100000"/>
                    <a:shade val="90000"/>
                    <a:satMod val="130000"/>
                  </a:schemeClr>
                </a:gs>
                <a:gs pos="100000">
                  <a:schemeClr val="accent6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Lunch_Preferences!$AA$3:$AA$8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India</c:v>
                </c:pt>
                <c:pt idx="3">
                  <c:v>Northeast India</c:v>
                </c:pt>
                <c:pt idx="4">
                  <c:v>South India</c:v>
                </c:pt>
                <c:pt idx="5">
                  <c:v>Western India</c:v>
                </c:pt>
              </c:strCache>
            </c:strRef>
          </c:cat>
          <c:val>
            <c:numRef>
              <c:f>Lunch_Preferences!$AD$3:$AD$8</c:f>
              <c:numCache>
                <c:formatCode>General</c:formatCode>
                <c:ptCount val="6"/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9-4635-BF33-235A19386525}"/>
            </c:ext>
          </c:extLst>
        </c:ser>
        <c:ser>
          <c:idx val="3"/>
          <c:order val="3"/>
          <c:tx>
            <c:strRef>
              <c:f>Lunch_Preferences!$AE$2</c:f>
              <c:strCache>
                <c:ptCount val="1"/>
                <c:pt idx="0">
                  <c:v> Rice meal with fish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hade val="85000"/>
                    <a:satMod val="130000"/>
                  </a:schemeClr>
                </a:gs>
                <a:gs pos="34000">
                  <a:schemeClr val="accent2">
                    <a:lumMod val="60000"/>
                    <a:shade val="87000"/>
                    <a:satMod val="125000"/>
                  </a:schemeClr>
                </a:gs>
                <a:gs pos="70000">
                  <a:schemeClr val="accent2">
                    <a:lumMod val="60000"/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lumMod val="60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Lunch_Preferences!$AA$3:$AA$8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India</c:v>
                </c:pt>
                <c:pt idx="3">
                  <c:v>Northeast India</c:v>
                </c:pt>
                <c:pt idx="4">
                  <c:v>South India</c:v>
                </c:pt>
                <c:pt idx="5">
                  <c:v>Western India</c:v>
                </c:pt>
              </c:strCache>
            </c:strRef>
          </c:cat>
          <c:val>
            <c:numRef>
              <c:f>Lunch_Preferences!$AE$3:$AE$8</c:f>
              <c:numCache>
                <c:formatCode>General</c:formatCode>
                <c:ptCount val="6"/>
                <c:pt idx="1">
                  <c:v>3</c:v>
                </c:pt>
                <c:pt idx="2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69-4635-BF33-235A19386525}"/>
            </c:ext>
          </c:extLst>
        </c:ser>
        <c:ser>
          <c:idx val="4"/>
          <c:order val="4"/>
          <c:tx>
            <c:strRef>
              <c:f>Lunch_Preferences!$AF$2</c:f>
              <c:strCache>
                <c:ptCount val="1"/>
                <c:pt idx="0">
                  <c:v> Rice &amp; chapatis with Green Vegetables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hade val="85000"/>
                    <a:satMod val="130000"/>
                  </a:schemeClr>
                </a:gs>
                <a:gs pos="34000">
                  <a:schemeClr val="accent4">
                    <a:lumMod val="60000"/>
                    <a:shade val="87000"/>
                    <a:satMod val="125000"/>
                  </a:schemeClr>
                </a:gs>
                <a:gs pos="70000">
                  <a:schemeClr val="accent4">
                    <a:lumMod val="60000"/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lumMod val="60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Lunch_Preferences!$AA$3:$AA$8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India</c:v>
                </c:pt>
                <c:pt idx="3">
                  <c:v>Northeast India</c:v>
                </c:pt>
                <c:pt idx="4">
                  <c:v>South India</c:v>
                </c:pt>
                <c:pt idx="5">
                  <c:v>Western India</c:v>
                </c:pt>
              </c:strCache>
            </c:strRef>
          </c:cat>
          <c:val>
            <c:numRef>
              <c:f>Lunch_Preferences!$AF$3:$AF$8</c:f>
              <c:numCache>
                <c:formatCode>General</c:formatCode>
                <c:ptCount val="6"/>
                <c:pt idx="0">
                  <c:v>4</c:v>
                </c:pt>
                <c:pt idx="1">
                  <c:v>15</c:v>
                </c:pt>
                <c:pt idx="2">
                  <c:v>21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9-4635-BF33-235A193865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332548063"/>
        <c:axId val="332538911"/>
      </c:barChart>
      <c:catAx>
        <c:axId val="332548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38911"/>
        <c:crosses val="autoZero"/>
        <c:auto val="1"/>
        <c:lblAlgn val="ctr"/>
        <c:lblOffset val="100"/>
        <c:noMultiLvlLbl val="0"/>
      </c:catAx>
      <c:valAx>
        <c:axId val="332538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48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026018956880178E-2"/>
          <c:y val="0.86455117897784239"/>
          <c:w val="0.95184208598341247"/>
          <c:h val="0.133707318033499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3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2130"/>
              <a:t>Age_Wise Lunch Preferences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3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Lunch_Preferences!$Q$3</c:f>
              <c:strCache>
                <c:ptCount val="1"/>
                <c:pt idx="0">
                  <c:v>18 to 30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Lunch_Preferences!$R$2:$V$2</c:f>
              <c:strCache>
                <c:ptCount val="5"/>
                <c:pt idx="0">
                  <c:v> Dal/Veggies , Rice &amp; chapatis</c:v>
                </c:pt>
                <c:pt idx="1">
                  <c:v> Chicken</c:v>
                </c:pt>
                <c:pt idx="2">
                  <c:v> Junk food items</c:v>
                </c:pt>
                <c:pt idx="3">
                  <c:v> Rice meal with fish</c:v>
                </c:pt>
                <c:pt idx="4">
                  <c:v> Rice &amp; chapatis with Green Vegetables</c:v>
                </c:pt>
              </c:strCache>
            </c:strRef>
          </c:cat>
          <c:val>
            <c:numRef>
              <c:f>Lunch_Preferences!$R$3:$V$3</c:f>
              <c:numCache>
                <c:formatCode>General</c:formatCode>
                <c:ptCount val="5"/>
                <c:pt idx="0">
                  <c:v>58</c:v>
                </c:pt>
                <c:pt idx="1">
                  <c:v>5</c:v>
                </c:pt>
                <c:pt idx="2">
                  <c:v>3</c:v>
                </c:pt>
                <c:pt idx="3">
                  <c:v>5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E1-4FB4-B3BD-87515E72AE4E}"/>
            </c:ext>
          </c:extLst>
        </c:ser>
        <c:ser>
          <c:idx val="1"/>
          <c:order val="1"/>
          <c:tx>
            <c:strRef>
              <c:f>Lunch_Preferences!$Q$4</c:f>
              <c:strCache>
                <c:ptCount val="1"/>
                <c:pt idx="0">
                  <c:v>31 to 50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5000"/>
                    <a:satMod val="130000"/>
                  </a:schemeClr>
                </a:gs>
                <a:gs pos="34000">
                  <a:schemeClr val="accent4">
                    <a:shade val="87000"/>
                    <a:satMod val="125000"/>
                  </a:schemeClr>
                </a:gs>
                <a:gs pos="70000">
                  <a:schemeClr val="accent4"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Lunch_Preferences!$R$2:$V$2</c:f>
              <c:strCache>
                <c:ptCount val="5"/>
                <c:pt idx="0">
                  <c:v> Dal/Veggies , Rice &amp; chapatis</c:v>
                </c:pt>
                <c:pt idx="1">
                  <c:v> Chicken</c:v>
                </c:pt>
                <c:pt idx="2">
                  <c:v> Junk food items</c:v>
                </c:pt>
                <c:pt idx="3">
                  <c:v> Rice meal with fish</c:v>
                </c:pt>
                <c:pt idx="4">
                  <c:v> Rice &amp; chapatis with Green Vegetables</c:v>
                </c:pt>
              </c:strCache>
            </c:strRef>
          </c:cat>
          <c:val>
            <c:numRef>
              <c:f>Lunch_Preferences!$R$4:$V$4</c:f>
              <c:numCache>
                <c:formatCode>General</c:formatCode>
                <c:ptCount val="5"/>
                <c:pt idx="0">
                  <c:v>11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E1-4FB4-B3BD-87515E72AE4E}"/>
            </c:ext>
          </c:extLst>
        </c:ser>
        <c:ser>
          <c:idx val="2"/>
          <c:order val="2"/>
          <c:tx>
            <c:strRef>
              <c:f>Lunch_Preferences!$Q$5</c:f>
              <c:strCache>
                <c:ptCount val="1"/>
                <c:pt idx="0">
                  <c:v>Below 18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85000"/>
                    <a:satMod val="130000"/>
                  </a:schemeClr>
                </a:gs>
                <a:gs pos="34000">
                  <a:schemeClr val="accent6">
                    <a:shade val="87000"/>
                    <a:satMod val="125000"/>
                  </a:schemeClr>
                </a:gs>
                <a:gs pos="70000">
                  <a:schemeClr val="accent6">
                    <a:tint val="100000"/>
                    <a:shade val="90000"/>
                    <a:satMod val="130000"/>
                  </a:schemeClr>
                </a:gs>
                <a:gs pos="100000">
                  <a:schemeClr val="accent6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Lunch_Preferences!$R$2:$V$2</c:f>
              <c:strCache>
                <c:ptCount val="5"/>
                <c:pt idx="0">
                  <c:v> Dal/Veggies , Rice &amp; chapatis</c:v>
                </c:pt>
                <c:pt idx="1">
                  <c:v> Chicken</c:v>
                </c:pt>
                <c:pt idx="2">
                  <c:v> Junk food items</c:v>
                </c:pt>
                <c:pt idx="3">
                  <c:v> Rice meal with fish</c:v>
                </c:pt>
                <c:pt idx="4">
                  <c:v> Rice &amp; chapatis with Green Vegetables</c:v>
                </c:pt>
              </c:strCache>
            </c:strRef>
          </c:cat>
          <c:val>
            <c:numRef>
              <c:f>Lunch_Preferences!$R$5:$V$5</c:f>
              <c:numCache>
                <c:formatCode>General</c:formatCode>
                <c:ptCount val="5"/>
                <c:pt idx="0">
                  <c:v>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E1-4FB4-B3BD-87515E72AE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19730847"/>
        <c:axId val="297218335"/>
        <c:axId val="0"/>
      </c:bar3DChart>
      <c:catAx>
        <c:axId val="31973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218335"/>
        <c:crosses val="autoZero"/>
        <c:auto val="1"/>
        <c:lblAlgn val="ctr"/>
        <c:lblOffset val="100"/>
        <c:noMultiLvlLbl val="0"/>
      </c:catAx>
      <c:valAx>
        <c:axId val="29721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730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30" b="1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3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130" b="1" dirty="0" err="1">
                <a:solidFill>
                  <a:schemeClr val="accent1">
                    <a:lumMod val="75000"/>
                  </a:schemeClr>
                </a:solidFill>
              </a:rPr>
              <a:t>Region_Age</a:t>
            </a:r>
            <a:r>
              <a:rPr lang="en-US" sz="2130" b="1" dirty="0">
                <a:solidFill>
                  <a:schemeClr val="accent1">
                    <a:lumMod val="75000"/>
                  </a:schemeClr>
                </a:solidFill>
              </a:rPr>
              <a:t> distribution of </a:t>
            </a:r>
            <a:r>
              <a:rPr lang="en-IN" sz="2130" b="1" i="0" u="none" strike="noStrike" baseline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Covid</a:t>
            </a:r>
            <a:r>
              <a:rPr lang="en-IN" sz="2130" b="1" i="0" u="none" strike="noStrike" baseline="0" dirty="0">
                <a:solidFill>
                  <a:schemeClr val="accent1">
                    <a:lumMod val="75000"/>
                  </a:schemeClr>
                </a:solidFill>
                <a:effectLst/>
              </a:rPr>
              <a:t>-Infected People </a:t>
            </a:r>
            <a:endParaRPr lang="en-US" sz="2130" b="1" dirty="0">
              <a:solidFill>
                <a:schemeClr val="accent1">
                  <a:lumMod val="7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30" b="1" i="0" u="none" strike="noStrike" kern="1200" spc="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Covid!$F$3</c:f>
              <c:strCache>
                <c:ptCount val="1"/>
                <c:pt idx="0">
                  <c:v> Ever Got Infected by Covid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Covid!$D$4:$E$16</c:f>
              <c:multiLvlStrCache>
                <c:ptCount val="13"/>
                <c:lvl>
                  <c:pt idx="0">
                    <c:v>18 to 30</c:v>
                  </c:pt>
                  <c:pt idx="1">
                    <c:v>31 to 50</c:v>
                  </c:pt>
                  <c:pt idx="2">
                    <c:v>Below 18</c:v>
                  </c:pt>
                  <c:pt idx="3">
                    <c:v>18 to 30</c:v>
                  </c:pt>
                  <c:pt idx="4">
                    <c:v>31 to 50</c:v>
                  </c:pt>
                  <c:pt idx="5">
                    <c:v>Below 18</c:v>
                  </c:pt>
                  <c:pt idx="6">
                    <c:v>18 to 30</c:v>
                  </c:pt>
                  <c:pt idx="7">
                    <c:v>31 to 50</c:v>
                  </c:pt>
                  <c:pt idx="8">
                    <c:v>Below 18</c:v>
                  </c:pt>
                  <c:pt idx="9">
                    <c:v>18 to 30</c:v>
                  </c:pt>
                  <c:pt idx="10">
                    <c:v>31 to 50</c:v>
                  </c:pt>
                  <c:pt idx="11">
                    <c:v>18 to 30</c:v>
                  </c:pt>
                  <c:pt idx="12">
                    <c:v>18 to 30</c:v>
                  </c:pt>
                </c:lvl>
                <c:lvl>
                  <c:pt idx="0">
                    <c:v>Central </c:v>
                  </c:pt>
                  <c:pt idx="3">
                    <c:v>East </c:v>
                  </c:pt>
                  <c:pt idx="6">
                    <c:v>North </c:v>
                  </c:pt>
                  <c:pt idx="9">
                    <c:v>Northeast </c:v>
                  </c:pt>
                  <c:pt idx="11">
                    <c:v>South </c:v>
                  </c:pt>
                  <c:pt idx="12">
                    <c:v>Western </c:v>
                  </c:pt>
                </c:lvl>
              </c:multiLvlStrCache>
            </c:multiLvlStrRef>
          </c:cat>
          <c:val>
            <c:numRef>
              <c:f>Covid!$F$4:$F$16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3">
                  <c:v>2</c:v>
                </c:pt>
                <c:pt idx="6">
                  <c:v>8</c:v>
                </c:pt>
                <c:pt idx="7">
                  <c:v>4</c:v>
                </c:pt>
                <c:pt idx="10">
                  <c:v>1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8E-44FC-A20B-3A1D3A8726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2541407"/>
        <c:axId val="332550975"/>
      </c:barChart>
      <c:catAx>
        <c:axId val="332541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50975"/>
        <c:crosses val="autoZero"/>
        <c:auto val="1"/>
        <c:lblAlgn val="ctr"/>
        <c:lblOffset val="100"/>
        <c:noMultiLvlLbl val="0"/>
      </c:catAx>
      <c:valAx>
        <c:axId val="33255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41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30" b="1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130" b="1">
                <a:solidFill>
                  <a:schemeClr val="accent1">
                    <a:lumMod val="75000"/>
                  </a:schemeClr>
                </a:solidFill>
              </a:rPr>
              <a:t>Covid-Infected</a:t>
            </a:r>
            <a:r>
              <a:rPr lang="en-IN" sz="2130" b="1" baseline="0">
                <a:solidFill>
                  <a:schemeClr val="accent1">
                    <a:lumMod val="75000"/>
                  </a:schemeClr>
                </a:solidFill>
              </a:rPr>
              <a:t> People Food Preferences</a:t>
            </a:r>
            <a:endParaRPr lang="en-IN" sz="2130" b="1">
              <a:solidFill>
                <a:schemeClr val="accent1">
                  <a:lumMod val="7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30" b="1" i="0" u="none" strike="noStrike" kern="1200" spc="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Covid!$G$3</c:f>
              <c:strCache>
                <c:ptCount val="1"/>
                <c:pt idx="0">
                  <c:v> Fruits &amp; Juice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Covid!$D$4:$E$16</c:f>
              <c:strCache>
                <c:ptCount val="13"/>
                <c:pt idx="0">
                  <c:v>Central </c:v>
                </c:pt>
                <c:pt idx="3">
                  <c:v>East </c:v>
                </c:pt>
                <c:pt idx="6">
                  <c:v>North </c:v>
                </c:pt>
                <c:pt idx="9">
                  <c:v>Northeast </c:v>
                </c:pt>
                <c:pt idx="11">
                  <c:v>South </c:v>
                </c:pt>
                <c:pt idx="12">
                  <c:v>Western </c:v>
                </c:pt>
              </c:strCache>
            </c:strRef>
          </c:cat>
          <c:val>
            <c:numRef>
              <c:f>Covid!$G$4:$G$16</c:f>
              <c:numCache>
                <c:formatCode>General</c:formatCode>
                <c:ptCount val="13"/>
                <c:pt idx="0">
                  <c:v>1</c:v>
                </c:pt>
                <c:pt idx="3">
                  <c:v>1</c:v>
                </c:pt>
                <c:pt idx="6">
                  <c:v>3</c:v>
                </c:pt>
                <c:pt idx="7">
                  <c:v>3</c:v>
                </c:pt>
                <c:pt idx="10">
                  <c:v>1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3-4226-95B3-FB3165DBA4A3}"/>
            </c:ext>
          </c:extLst>
        </c:ser>
        <c:ser>
          <c:idx val="1"/>
          <c:order val="1"/>
          <c:tx>
            <c:strRef>
              <c:f>Covid!$H$3</c:f>
              <c:strCache>
                <c:ptCount val="1"/>
                <c:pt idx="0">
                  <c:v> Protein items2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Covid!$D$4:$E$16</c:f>
              <c:strCache>
                <c:ptCount val="13"/>
                <c:pt idx="0">
                  <c:v>Central </c:v>
                </c:pt>
                <c:pt idx="3">
                  <c:v>East </c:v>
                </c:pt>
                <c:pt idx="6">
                  <c:v>North </c:v>
                </c:pt>
                <c:pt idx="9">
                  <c:v>Northeast </c:v>
                </c:pt>
                <c:pt idx="11">
                  <c:v>South </c:v>
                </c:pt>
                <c:pt idx="12">
                  <c:v>Western </c:v>
                </c:pt>
              </c:strCache>
            </c:strRef>
          </c:cat>
          <c:val>
            <c:numRef>
              <c:f>Covid!$H$4:$H$16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6">
                  <c:v>4</c:v>
                </c:pt>
                <c:pt idx="10">
                  <c:v>1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F3-4226-95B3-FB3165DBA4A3}"/>
            </c:ext>
          </c:extLst>
        </c:ser>
        <c:ser>
          <c:idx val="2"/>
          <c:order val="2"/>
          <c:tx>
            <c:strRef>
              <c:f>Covid!$I$3</c:f>
              <c:strCache>
                <c:ptCount val="1"/>
                <c:pt idx="0">
                  <c:v> Liquid food items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Covid!$D$4:$E$16</c:f>
              <c:strCache>
                <c:ptCount val="13"/>
                <c:pt idx="0">
                  <c:v>Central </c:v>
                </c:pt>
                <c:pt idx="3">
                  <c:v>East </c:v>
                </c:pt>
                <c:pt idx="6">
                  <c:v>North </c:v>
                </c:pt>
                <c:pt idx="9">
                  <c:v>Northeast </c:v>
                </c:pt>
                <c:pt idx="11">
                  <c:v>South </c:v>
                </c:pt>
                <c:pt idx="12">
                  <c:v>Western </c:v>
                </c:pt>
              </c:strCache>
            </c:strRef>
          </c:cat>
          <c:val>
            <c:numRef>
              <c:f>Covid!$I$4:$I$16</c:f>
              <c:numCache>
                <c:formatCode>General</c:formatCode>
                <c:ptCount val="13"/>
                <c:pt idx="0">
                  <c:v>1</c:v>
                </c:pt>
                <c:pt idx="6">
                  <c:v>1</c:v>
                </c:pt>
                <c:pt idx="7">
                  <c:v>2</c:v>
                </c:pt>
                <c:pt idx="10">
                  <c:v>1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F3-4226-95B3-FB3165DBA4A3}"/>
            </c:ext>
          </c:extLst>
        </c:ser>
        <c:ser>
          <c:idx val="3"/>
          <c:order val="3"/>
          <c:tx>
            <c:strRef>
              <c:f>Covid!$J$3</c:f>
              <c:strCache>
                <c:ptCount val="1"/>
                <c:pt idx="0">
                  <c:v> Green vegetables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Covid!$D$4:$E$16</c:f>
              <c:strCache>
                <c:ptCount val="13"/>
                <c:pt idx="0">
                  <c:v>Central </c:v>
                </c:pt>
                <c:pt idx="3">
                  <c:v>East </c:v>
                </c:pt>
                <c:pt idx="6">
                  <c:v>North </c:v>
                </c:pt>
                <c:pt idx="9">
                  <c:v>Northeast </c:v>
                </c:pt>
                <c:pt idx="11">
                  <c:v>South </c:v>
                </c:pt>
                <c:pt idx="12">
                  <c:v>Western </c:v>
                </c:pt>
              </c:strCache>
            </c:strRef>
          </c:cat>
          <c:val>
            <c:numRef>
              <c:f>Covid!$J$4:$J$16</c:f>
              <c:numCache>
                <c:formatCode>General</c:formatCode>
                <c:ptCount val="13"/>
                <c:pt idx="6">
                  <c:v>4</c:v>
                </c:pt>
                <c:pt idx="10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F3-4226-95B3-FB3165DBA4A3}"/>
            </c:ext>
          </c:extLst>
        </c:ser>
        <c:ser>
          <c:idx val="4"/>
          <c:order val="4"/>
          <c:tx>
            <c:strRef>
              <c:f>Covid!$K$3</c:f>
              <c:strCache>
                <c:ptCount val="1"/>
                <c:pt idx="0">
                  <c:v> Normal Food Items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Covid!$D$4:$E$16</c:f>
              <c:strCache>
                <c:ptCount val="13"/>
                <c:pt idx="0">
                  <c:v>Central </c:v>
                </c:pt>
                <c:pt idx="3">
                  <c:v>East </c:v>
                </c:pt>
                <c:pt idx="6">
                  <c:v>North </c:v>
                </c:pt>
                <c:pt idx="9">
                  <c:v>Northeast </c:v>
                </c:pt>
                <c:pt idx="11">
                  <c:v>South </c:v>
                </c:pt>
                <c:pt idx="12">
                  <c:v>Western </c:v>
                </c:pt>
              </c:strCache>
            </c:strRef>
          </c:cat>
          <c:val>
            <c:numRef>
              <c:f>Covid!$K$4:$K$16</c:f>
              <c:numCache>
                <c:formatCode>General</c:formatCode>
                <c:ptCount val="13"/>
                <c:pt idx="1">
                  <c:v>1</c:v>
                </c:pt>
                <c:pt idx="3">
                  <c:v>1</c:v>
                </c:pt>
                <c:pt idx="6">
                  <c:v>5</c:v>
                </c:pt>
                <c:pt idx="7">
                  <c:v>3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F3-4226-95B3-FB3165DBA4A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32553887"/>
        <c:axId val="332550143"/>
      </c:barChart>
      <c:catAx>
        <c:axId val="332553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50143"/>
        <c:crosses val="autoZero"/>
        <c:auto val="1"/>
        <c:lblAlgn val="ctr"/>
        <c:lblOffset val="100"/>
        <c:noMultiLvlLbl val="0"/>
      </c:catAx>
      <c:valAx>
        <c:axId val="33255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53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accent1">
                    <a:lumMod val="75000"/>
                  </a:schemeClr>
                </a:solidFill>
              </a:rPr>
              <a:t>Covid Infected People Fruits Preferences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Covid!$O$18</c:f>
              <c:strCache>
                <c:ptCount val="1"/>
                <c:pt idx="0">
                  <c:v> Apple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Covid!$N$19:$N$20</c:f>
              <c:strCache>
                <c:ptCount val="2"/>
                <c:pt idx="0">
                  <c:v>18 to 30</c:v>
                </c:pt>
                <c:pt idx="1">
                  <c:v>31 to 50</c:v>
                </c:pt>
              </c:strCache>
            </c:strRef>
          </c:cat>
          <c:val>
            <c:numRef>
              <c:f>Covid!$O$19:$O$20</c:f>
              <c:numCache>
                <c:formatCode>General</c:formatCode>
                <c:ptCount val="2"/>
                <c:pt idx="0">
                  <c:v>13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30-495D-AE0F-61184C685E45}"/>
            </c:ext>
          </c:extLst>
        </c:ser>
        <c:ser>
          <c:idx val="1"/>
          <c:order val="1"/>
          <c:tx>
            <c:strRef>
              <c:f>Covid!$P$18</c:f>
              <c:strCache>
                <c:ptCount val="1"/>
                <c:pt idx="0">
                  <c:v> Grapefruit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Covid!$N$19:$N$20</c:f>
              <c:strCache>
                <c:ptCount val="2"/>
                <c:pt idx="0">
                  <c:v>18 to 30</c:v>
                </c:pt>
                <c:pt idx="1">
                  <c:v>31 to 50</c:v>
                </c:pt>
              </c:strCache>
            </c:strRef>
          </c:cat>
          <c:val>
            <c:numRef>
              <c:f>Covid!$P$19:$P$20</c:f>
              <c:numCache>
                <c:formatCode>General</c:formatCode>
                <c:ptCount val="2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30-495D-AE0F-61184C685E45}"/>
            </c:ext>
          </c:extLst>
        </c:ser>
        <c:ser>
          <c:idx val="2"/>
          <c:order val="2"/>
          <c:tx>
            <c:strRef>
              <c:f>Covid!$Q$18</c:f>
              <c:strCache>
                <c:ptCount val="1"/>
                <c:pt idx="0">
                  <c:v> Orange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Covid!$N$19:$N$20</c:f>
              <c:strCache>
                <c:ptCount val="2"/>
                <c:pt idx="0">
                  <c:v>18 to 30</c:v>
                </c:pt>
                <c:pt idx="1">
                  <c:v>31 to 50</c:v>
                </c:pt>
              </c:strCache>
            </c:strRef>
          </c:cat>
          <c:val>
            <c:numRef>
              <c:f>Covid!$Q$19:$Q$20</c:f>
              <c:numCache>
                <c:formatCode>General</c:formatCode>
                <c:ptCount val="2"/>
                <c:pt idx="0">
                  <c:v>8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30-495D-AE0F-61184C685E45}"/>
            </c:ext>
          </c:extLst>
        </c:ser>
        <c:ser>
          <c:idx val="3"/>
          <c:order val="3"/>
          <c:tx>
            <c:strRef>
              <c:f>Covid!$R$18</c:f>
              <c:strCache>
                <c:ptCount val="1"/>
                <c:pt idx="0">
                  <c:v> Banana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Covid!$N$19:$N$20</c:f>
              <c:strCache>
                <c:ptCount val="2"/>
                <c:pt idx="0">
                  <c:v>18 to 30</c:v>
                </c:pt>
                <c:pt idx="1">
                  <c:v>31 to 50</c:v>
                </c:pt>
              </c:strCache>
            </c:strRef>
          </c:cat>
          <c:val>
            <c:numRef>
              <c:f>Covid!$R$19:$R$20</c:f>
              <c:numCache>
                <c:formatCode>General</c:formatCode>
                <c:ptCount val="2"/>
                <c:pt idx="0">
                  <c:v>6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30-495D-AE0F-61184C685E45}"/>
            </c:ext>
          </c:extLst>
        </c:ser>
        <c:ser>
          <c:idx val="4"/>
          <c:order val="4"/>
          <c:tx>
            <c:strRef>
              <c:f>Covid!$S$18</c:f>
              <c:strCache>
                <c:ptCount val="1"/>
                <c:pt idx="0">
                  <c:v> Pomegranate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Covid!$N$19:$N$20</c:f>
              <c:strCache>
                <c:ptCount val="2"/>
                <c:pt idx="0">
                  <c:v>18 to 30</c:v>
                </c:pt>
                <c:pt idx="1">
                  <c:v>31 to 50</c:v>
                </c:pt>
              </c:strCache>
            </c:strRef>
          </c:cat>
          <c:val>
            <c:numRef>
              <c:f>Covid!$S$19:$S$20</c:f>
              <c:numCache>
                <c:formatCode>General</c:formatCode>
                <c:ptCount val="2"/>
                <c:pt idx="0">
                  <c:v>4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30-495D-AE0F-61184C685E45}"/>
            </c:ext>
          </c:extLst>
        </c:ser>
        <c:ser>
          <c:idx val="5"/>
          <c:order val="5"/>
          <c:tx>
            <c:strRef>
              <c:f>Covid!$T$18</c:f>
              <c:strCache>
                <c:ptCount val="1"/>
                <c:pt idx="0">
                  <c:v> Lemons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Covid!$N$19:$N$20</c:f>
              <c:strCache>
                <c:ptCount val="2"/>
                <c:pt idx="0">
                  <c:v>18 to 30</c:v>
                </c:pt>
                <c:pt idx="1">
                  <c:v>31 to 50</c:v>
                </c:pt>
              </c:strCache>
            </c:strRef>
          </c:cat>
          <c:val>
            <c:numRef>
              <c:f>Covid!$T$19:$T$20</c:f>
              <c:numCache>
                <c:formatCode>General</c:formatCode>
                <c:ptCount val="2"/>
                <c:pt idx="0">
                  <c:v>9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C30-495D-AE0F-61184C685E45}"/>
            </c:ext>
          </c:extLst>
        </c:ser>
        <c:ser>
          <c:idx val="6"/>
          <c:order val="6"/>
          <c:tx>
            <c:strRef>
              <c:f>Covid!$U$18</c:f>
              <c:strCache>
                <c:ptCount val="1"/>
                <c:pt idx="0">
                  <c:v> Papaya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Covid!$N$19:$N$20</c:f>
              <c:strCache>
                <c:ptCount val="2"/>
                <c:pt idx="0">
                  <c:v>18 to 30</c:v>
                </c:pt>
                <c:pt idx="1">
                  <c:v>31 to 50</c:v>
                </c:pt>
              </c:strCache>
            </c:strRef>
          </c:cat>
          <c:val>
            <c:numRef>
              <c:f>Covid!$U$19:$U$20</c:f>
              <c:numCache>
                <c:formatCode>General</c:formatCode>
                <c:ptCount val="2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C30-495D-AE0F-61184C685E45}"/>
            </c:ext>
          </c:extLst>
        </c:ser>
        <c:ser>
          <c:idx val="7"/>
          <c:order val="7"/>
          <c:tx>
            <c:strRef>
              <c:f>Covid!$V$18</c:f>
              <c:strCache>
                <c:ptCount val="1"/>
                <c:pt idx="0">
                  <c:v> Blueberry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Covid!$N$19:$N$20</c:f>
              <c:strCache>
                <c:ptCount val="2"/>
                <c:pt idx="0">
                  <c:v>18 to 30</c:v>
                </c:pt>
                <c:pt idx="1">
                  <c:v>31 to 50</c:v>
                </c:pt>
              </c:strCache>
            </c:strRef>
          </c:cat>
          <c:val>
            <c:numRef>
              <c:f>Covid!$V$19:$V$20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C30-495D-AE0F-61184C685E45}"/>
            </c:ext>
          </c:extLst>
        </c:ser>
        <c:ser>
          <c:idx val="8"/>
          <c:order val="8"/>
          <c:tx>
            <c:strRef>
              <c:f>Covid!$W$18</c:f>
              <c:strCache>
                <c:ptCount val="1"/>
                <c:pt idx="0">
                  <c:v> Kiwi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Covid!$N$19:$N$20</c:f>
              <c:strCache>
                <c:ptCount val="2"/>
                <c:pt idx="0">
                  <c:v>18 to 30</c:v>
                </c:pt>
                <c:pt idx="1">
                  <c:v>31 to 50</c:v>
                </c:pt>
              </c:strCache>
            </c:strRef>
          </c:cat>
          <c:val>
            <c:numRef>
              <c:f>Covid!$W$19:$W$20</c:f>
              <c:numCache>
                <c:formatCode>General</c:formatCode>
                <c:ptCount val="2"/>
                <c:pt idx="0">
                  <c:v>9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30-495D-AE0F-61184C685E45}"/>
            </c:ext>
          </c:extLst>
        </c:ser>
        <c:ser>
          <c:idx val="9"/>
          <c:order val="9"/>
          <c:tx>
            <c:strRef>
              <c:f>Covid!$X$18</c:f>
              <c:strCache>
                <c:ptCount val="1"/>
                <c:pt idx="0">
                  <c:v> Pine apple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Covid!$N$19:$N$20</c:f>
              <c:strCache>
                <c:ptCount val="2"/>
                <c:pt idx="0">
                  <c:v>18 to 30</c:v>
                </c:pt>
                <c:pt idx="1">
                  <c:v>31 to 50</c:v>
                </c:pt>
              </c:strCache>
            </c:strRef>
          </c:cat>
          <c:val>
            <c:numRef>
              <c:f>Covid!$X$19:$X$20</c:f>
              <c:numCache>
                <c:formatCode>General</c:formatCode>
                <c:ptCount val="2"/>
                <c:pt idx="0">
                  <c:v>6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C30-495D-AE0F-61184C685E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97046176"/>
        <c:axId val="897043264"/>
      </c:barChart>
      <c:catAx>
        <c:axId val="897046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7043264"/>
        <c:crosses val="autoZero"/>
        <c:auto val="1"/>
        <c:lblAlgn val="ctr"/>
        <c:lblOffset val="100"/>
        <c:noMultiLvlLbl val="0"/>
      </c:catAx>
      <c:valAx>
        <c:axId val="897043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704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76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49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8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67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57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61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3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0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63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07B552-DF16-438C-B151-26C794DE188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20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5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07B552-DF16-438C-B151-26C794DE188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f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ble Filled With Large Variety Of Food Stock Photo - Download Image Now - 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effectLst>
            <a:reflection endPos="0" dir="5400000" sy="-100000" algn="bl" rotWithShape="0"/>
          </a:effectLst>
        </p:spPr>
      </p:pic>
      <p:sp>
        <p:nvSpPr>
          <p:cNvPr id="5" name="Oval 4"/>
          <p:cNvSpPr/>
          <p:nvPr/>
        </p:nvSpPr>
        <p:spPr>
          <a:xfrm>
            <a:off x="2147454" y="1967345"/>
            <a:ext cx="7093528" cy="292330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 FOOD CONSUMPTION SURVEY &amp; BEHAVIOR ANALYSIS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Lunch preferences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490542"/>
              </p:ext>
            </p:extLst>
          </p:nvPr>
        </p:nvGraphicFramePr>
        <p:xfrm>
          <a:off x="274001" y="1963145"/>
          <a:ext cx="7252214" cy="4283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606119"/>
              </p:ext>
            </p:extLst>
          </p:nvPr>
        </p:nvGraphicFramePr>
        <p:xfrm>
          <a:off x="7384868" y="1973345"/>
          <a:ext cx="4463143" cy="4283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257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–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-Infected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758080"/>
              </p:ext>
            </p:extLst>
          </p:nvPr>
        </p:nvGraphicFramePr>
        <p:xfrm>
          <a:off x="252898" y="2013682"/>
          <a:ext cx="6837217" cy="4007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183656"/>
              </p:ext>
            </p:extLst>
          </p:nvPr>
        </p:nvGraphicFramePr>
        <p:xfrm>
          <a:off x="6992029" y="2013682"/>
          <a:ext cx="5035848" cy="4007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373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–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-Infected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87520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47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974541"/>
              </p:ext>
            </p:extLst>
          </p:nvPr>
        </p:nvGraphicFramePr>
        <p:xfrm>
          <a:off x="638536" y="2069870"/>
          <a:ext cx="10914928" cy="417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037864" y="5775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Preferred Meal</a:t>
            </a:r>
            <a:endParaRPr lang="en-IN" sz="2800" spc="-5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</a:t>
            </a:r>
            <a:r>
              <a:rPr lang="en-US" dirty="0" smtClean="0"/>
              <a:t>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Veggies Buying Pattern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450870"/>
              </p:ext>
            </p:extLst>
          </p:nvPr>
        </p:nvGraphicFramePr>
        <p:xfrm>
          <a:off x="640325" y="1792779"/>
          <a:ext cx="11087829" cy="4497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909799"/>
              </p:ext>
            </p:extLst>
          </p:nvPr>
        </p:nvGraphicFramePr>
        <p:xfrm>
          <a:off x="1097280" y="1901681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792480" y="2866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49680" y="36512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</a:t>
            </a:r>
            <a:r>
              <a:rPr lang="en-US" dirty="0" smtClean="0"/>
              <a:t>–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Ayurveda product preferences</a:t>
            </a:r>
          </a:p>
        </p:txBody>
      </p:sp>
    </p:spTree>
    <p:extLst>
      <p:ext uri="{BB962C8B-B14F-4D97-AF65-F5344CB8AC3E}">
        <p14:creationId xmlns:p14="http://schemas.microsoft.com/office/powerpoint/2010/main" val="18698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76261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distribution of water &amp; food consumption frequency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121876"/>
              </p:ext>
            </p:extLst>
          </p:nvPr>
        </p:nvGraphicFramePr>
        <p:xfrm>
          <a:off x="618661" y="1911927"/>
          <a:ext cx="5165821" cy="410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79193"/>
            <a:ext cx="1136634" cy="636515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624591"/>
              </p:ext>
            </p:extLst>
          </p:nvPr>
        </p:nvGraphicFramePr>
        <p:xfrm>
          <a:off x="5784482" y="1911927"/>
          <a:ext cx="6096072" cy="3785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Fruits Preferences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528972"/>
              </p:ext>
            </p:extLst>
          </p:nvPr>
        </p:nvGraphicFramePr>
        <p:xfrm>
          <a:off x="205740" y="1885950"/>
          <a:ext cx="3451861" cy="4243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873116"/>
              </p:ext>
            </p:extLst>
          </p:nvPr>
        </p:nvGraphicFramePr>
        <p:xfrm>
          <a:off x="3657601" y="1885951"/>
          <a:ext cx="8886824" cy="4243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Preferences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171920"/>
              </p:ext>
            </p:extLst>
          </p:nvPr>
        </p:nvGraphicFramePr>
        <p:xfrm>
          <a:off x="237980" y="1815882"/>
          <a:ext cx="11490173" cy="41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62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3741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food (in Breakfast/Lunch) consumption pattern analysis based on different demographic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Covid infected people Food &amp; Fruits Preferences for vitamin &amp; minerals.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daily frequency of food &amp; water consumption based on different criteria.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region/age wise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yurvedic products preferences.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Veggies buying pattern analysis during the Covid-19.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variables to analyze the health diet plan &amp; daily preferences which are preferred by the different groups of respondents.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1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14313"/>
            <a:ext cx="10058400" cy="145075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Survey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Research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Design/Methodology/Approach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Sample &amp; data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Findings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&amp; Impactful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542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1185"/>
            <a:ext cx="10058400" cy="1450757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Impactful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Survey We have collected 105 response &amp; As per the analysis of the responses which are based on different food ,Veggies, Fruits &amp; daily consumption preferences with the different demographic variables ,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different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consumption pattern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changes in food preferences during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covid-19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survey response, it is noticed that 82 response received from 18-30 age grp out of total 105 responses where are 68 male or 37 female. &amp; highest responses received from North Zone that is 48% (50 responses).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it is identified the food pattern there every age group &amp; region have highest preferences in breakfast - Protein items /Fruits / Grains &amp; in lunch - Dal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Rice/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Chapatis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Veggies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healthy food items&amp; highly recommended by doctors in this pandemic situation for every people.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1185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&amp; Impactful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Continue….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we analyzed that 21 (20% out of total ) people had infected by covid-19 out of 105 people as per out response.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been highly impacting to the 18-30 age group of people as per the analysis. So there is need to be give more attention or keep safety for the young age (18 to 30) of people a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infected people had highly preferred fruits are apple , Kiwi , papaya &amp; orange for the high frequency of vitamins &amp; minerals.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we noticed that respondents highly preferred meal is veg meal during the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18-30 age grp of people also preferring the both veg &amp; nonveg in the pandemic for the protein.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noticed that as per the study they highly preferred to buy the fresh veggies in alternate day &amp; daily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1185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&amp; Impactful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Continue….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study 70%  people taking the Ayurveda products for safety from cold as a herb. &amp; taking the 3 times food n a day &amp; drink 4 to 3 liter water &amp; highly preferred apple &amp; kiwi &amp; protein items on daily basis. This diet plan &amp; consumption pattern is highly recommended asper the analysis &amp; as per WHO instruction to avoid the decease &amp; helping to create better immunity system.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69484" cy="1825721"/>
          </a:xfrm>
        </p:spPr>
        <p:txBody>
          <a:bodyPr>
            <a:noAutofit/>
          </a:bodyPr>
          <a:lstStyle/>
          <a:p>
            <a:pPr algn="ctr"/>
            <a:r>
              <a:rPr lang="en-US" sz="4800" spc="-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  <a:endParaRPr lang="en-IN" sz="4800" spc="-5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novel coronavirus disease 2019 (COVID-19) was declared a pandemic by the World Health Organization in March 2020, its devastating effects began to be closely monitored all over the world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order that emerged due to the fight against the virus soon began to affect all our habits and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behaviors.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fact that food consumption is vital for human well-being makes this an important area to investigate in terms of the impact of COVID-19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research/Survey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carried out to investigate the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consumers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food consumption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habits during the COVID-19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pandemic.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Food consumption behavior pattern , choices of food &amp; diet which are suggested by the respondent during the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-19 which will be helpful to know about the - behavior trend based on different demographic criteria &amp; create the healthy diet chart for the future through the analysis of the respondent experiences.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Behavior pattern of food consumption during the covid-19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the healthy diet plan by comparing the different choices of food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ascertain the impact of the demographic variables in  consumer’s food preferences during the pandemic situation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analysis of Behavior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of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Preferences during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covid-19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the healthy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 plan by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different choices of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&amp; time preferences.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Preference Analysis for vitamins &amp; minerals 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ascertain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changes of food preferences during infected by the covid-19.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6261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Design/Methodology/Approach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study is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research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,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collected from the respondents in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from the different regions with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help of  structured Google questionnaire.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gathered through the survey was analysed and interpreted with the help of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 and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by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excel tool(Pivot tool) /Formulas.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&amp;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For present study , the structured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Google questionnaire was to be  carried out to elicit the required information from the customers  of different areas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Quantitative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data was collected from a self-administered Google questionnaire.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Information was also gathered about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Demographic factors , preferences &amp; food consumption behaviour 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consumer.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 the present study 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Convenience sampling technique has been applied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based on the parameters of interest, an optimum sample size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150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respondents was selected to full-fill the sample requirements of representation, flexibility and reliability.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Out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150 ,105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response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received , which were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found suitable to conduct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final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analysis.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survey was conducted during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13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uly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18 July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2021)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71463" cy="146381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</a:t>
            </a:r>
            <a:r>
              <a:rPr lang="en-US" dirty="0" smtClean="0"/>
              <a:t>–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variables distribution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/>
          </p:nvPr>
        </p:nvGraphicFramePr>
        <p:xfrm>
          <a:off x="1097280" y="1912346"/>
          <a:ext cx="4963886" cy="403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6426926" y="1912346"/>
          <a:ext cx="4926874" cy="388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70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–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Breakfast preferences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40038"/>
              </p:ext>
            </p:extLst>
          </p:nvPr>
        </p:nvGraphicFramePr>
        <p:xfrm>
          <a:off x="212022" y="1897120"/>
          <a:ext cx="8069830" cy="4033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272697"/>
              </p:ext>
            </p:extLst>
          </p:nvPr>
        </p:nvGraphicFramePr>
        <p:xfrm>
          <a:off x="8405949" y="1897120"/>
          <a:ext cx="3786051" cy="4229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96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1105</Words>
  <Application>Microsoft Office PowerPoint</Application>
  <PresentationFormat>Widescreen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Times New Roman</vt:lpstr>
      <vt:lpstr>Wingdings</vt:lpstr>
      <vt:lpstr>Retrospect</vt:lpstr>
      <vt:lpstr>PowerPoint Presentation</vt:lpstr>
      <vt:lpstr>Agenda</vt:lpstr>
      <vt:lpstr>Introduction </vt:lpstr>
      <vt:lpstr>Problem Statement</vt:lpstr>
      <vt:lpstr>Objective</vt:lpstr>
      <vt:lpstr>Survey Design/Methodology/Approach</vt:lpstr>
      <vt:lpstr>Sample &amp; data Collection</vt:lpstr>
      <vt:lpstr>Key Findings –  Demographic variables distribution </vt:lpstr>
      <vt:lpstr>Key Findings –  Breakfast preferences</vt:lpstr>
      <vt:lpstr>Key Findings –Lunch preferences</vt:lpstr>
      <vt:lpstr>Key Findings – Covid-Infected People Preferences</vt:lpstr>
      <vt:lpstr>Key Findings – Covid-Infected People Preferences</vt:lpstr>
      <vt:lpstr>PowerPoint Presentation</vt:lpstr>
      <vt:lpstr>Key Findings – Veggies Buying Pattern</vt:lpstr>
      <vt:lpstr>PowerPoint Presentation</vt:lpstr>
      <vt:lpstr>Key Findings –  Demographic distribution of water &amp; food consumption frequency</vt:lpstr>
      <vt:lpstr>Key Findings –  Fruits Preferences</vt:lpstr>
      <vt:lpstr>Key Findings- Food Preferences  </vt:lpstr>
      <vt:lpstr>Solution Description</vt:lpstr>
      <vt:lpstr> Solution &amp; Impactful Results</vt:lpstr>
      <vt:lpstr> Solution &amp; Impactful Results Continue….</vt:lpstr>
      <vt:lpstr> Solution &amp; Impactful Results Continue….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</dc:creator>
  <cp:lastModifiedBy>Anubha</cp:lastModifiedBy>
  <cp:revision>23</cp:revision>
  <dcterms:created xsi:type="dcterms:W3CDTF">2021-07-28T18:59:08Z</dcterms:created>
  <dcterms:modified xsi:type="dcterms:W3CDTF">2021-07-29T17:06:48Z</dcterms:modified>
</cp:coreProperties>
</file>