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325" r:id="rId5"/>
    <p:sldId id="276" r:id="rId7"/>
    <p:sldId id="322" r:id="rId8"/>
    <p:sldId id="328" r:id="rId9"/>
    <p:sldId id="309" r:id="rId10"/>
    <p:sldId id="326" r:id="rId11"/>
    <p:sldId id="311" r:id="rId12"/>
    <p:sldId id="312" r:id="rId13"/>
    <p:sldId id="277" r:id="rId14"/>
    <p:sldId id="292" r:id="rId15"/>
    <p:sldId id="280" r:id="rId16"/>
    <p:sldId id="281" r:id="rId17"/>
    <p:sldId id="282" r:id="rId18"/>
    <p:sldId id="291" r:id="rId19"/>
    <p:sldId id="279" r:id="rId20"/>
    <p:sldId id="313" r:id="rId21"/>
    <p:sldId id="331" r:id="rId22"/>
    <p:sldId id="332" r:id="rId23"/>
    <p:sldId id="346" r:id="rId24"/>
    <p:sldId id="347" r:id="rId25"/>
    <p:sldId id="330" r:id="rId26"/>
    <p:sldId id="329" r:id="rId27"/>
    <p:sldId id="350" r:id="rId28"/>
    <p:sldId id="349" r:id="rId29"/>
    <p:sldId id="35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nubha%20Gupta\Desktop\pr.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nubha%20Gupta\Desktop\most.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nubha%20Gupta\Desktop\most.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nubha%20Gupta\Desktop\most.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Anubha%20Gupta\Desktop\most.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Anubha%20Gupta\Desktop\most.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Anubha%20Gupta\Desktop\mo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680" b="1" i="0" u="none" strike="noStrike" kern="1200" baseline="0">
                <a:solidFill>
                  <a:schemeClr val="dk1">
                    <a:lumMod val="75000"/>
                    <a:lumOff val="25000"/>
                  </a:schemeClr>
                </a:solidFill>
                <a:latin typeface="+mn-lt"/>
                <a:ea typeface="+mn-ea"/>
                <a:cs typeface="+mn-cs"/>
              </a:defRPr>
            </a:pPr>
            <a:r>
              <a:rPr sz="1680"/>
              <a:t>Growth of UPI for last 4 years </a:t>
            </a:r>
            <a:endParaRPr sz="1680"/>
          </a:p>
        </c:rich>
      </c:tx>
      <c:layout/>
      <c:overlay val="0"/>
      <c:spPr>
        <a:noFill/>
        <a:ln>
          <a:noFill/>
        </a:ln>
        <a:effectLst/>
      </c:spPr>
    </c:title>
    <c:autoTitleDeleted val="0"/>
    <c:plotArea>
      <c:layout/>
      <c:barChart>
        <c:barDir val="col"/>
        <c:grouping val="clustered"/>
        <c:varyColors val="0"/>
        <c:ser>
          <c:idx val="0"/>
          <c:order val="0"/>
          <c:tx>
            <c:strRef>
              <c:f>Sheet1!$Q$7</c:f>
              <c:strCache>
                <c:ptCount val="1"/>
                <c:pt idx="0">
                  <c:v>No. of  banks live on UPI</c:v>
                </c:pt>
              </c:strCache>
            </c:strRef>
          </c:tx>
          <c:spPr>
            <a:solidFill>
              <a:schemeClr val="accent1">
                <a:shade val="6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14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Sheet1!$P$8:$P$11</c:f>
              <c:strCache>
                <c:ptCount val="4"/>
                <c:pt idx="0">
                  <c:v>2016-2017</c:v>
                </c:pt>
                <c:pt idx="1">
                  <c:v>2017-2018</c:v>
                </c:pt>
                <c:pt idx="2">
                  <c:v>2018-2019</c:v>
                </c:pt>
                <c:pt idx="3">
                  <c:v>2019-2020</c:v>
                </c:pt>
              </c:strCache>
            </c:strRef>
          </c:cat>
          <c:val>
            <c:numRef>
              <c:f>Sheet1!$Q$8:$Q$11</c:f>
              <c:numCache>
                <c:formatCode>General</c:formatCode>
                <c:ptCount val="4"/>
                <c:pt idx="0">
                  <c:v>48</c:v>
                </c:pt>
                <c:pt idx="1">
                  <c:v>97</c:v>
                </c:pt>
                <c:pt idx="2">
                  <c:v>144</c:v>
                </c:pt>
                <c:pt idx="3">
                  <c:v>153</c:v>
                </c:pt>
              </c:numCache>
            </c:numRef>
          </c:val>
        </c:ser>
        <c:ser>
          <c:idx val="1"/>
          <c:order val="1"/>
          <c:tx>
            <c:strRef>
              <c:f>Sheet1!#REF!</c:f>
              <c:strCache>
                <c:ptCount val="1"/>
                <c:pt idx="0">
                  <c:v>#REF!</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14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Sheet1!$P$8:$P$11</c:f>
              <c:strCache>
                <c:ptCount val="4"/>
                <c:pt idx="0">
                  <c:v>2016-2017</c:v>
                </c:pt>
                <c:pt idx="1">
                  <c:v>2017-2018</c:v>
                </c:pt>
                <c:pt idx="2">
                  <c:v>2018-2019</c:v>
                </c:pt>
                <c:pt idx="3">
                  <c:v>2019-2020</c:v>
                </c:pt>
              </c:strCache>
            </c:strRef>
          </c:cat>
          <c:val>
            <c:numRef>
              <c:f>Sheet1!#REF!</c:f>
              <c:numCache>
                <c:formatCode>General</c:formatCode>
                <c:ptCount val="1"/>
                <c:pt idx="0">
                  <c:v>1</c:v>
                </c:pt>
              </c:numCache>
            </c:numRef>
          </c:val>
        </c:ser>
        <c:ser>
          <c:idx val="2"/>
          <c:order val="2"/>
          <c:tx>
            <c:strRef>
              <c:f>Sheet1!$R$7</c:f>
              <c:strCache>
                <c:ptCount val="1"/>
                <c:pt idx="0">
                  <c:v>Amount  (Rs.  In Cr.)</c:v>
                </c:pt>
              </c:strCache>
            </c:strRef>
          </c:tx>
          <c:spPr>
            <a:solidFill>
              <a:schemeClr val="accent1">
                <a:tint val="6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14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Sheet1!$P$8:$P$11</c:f>
              <c:strCache>
                <c:ptCount val="4"/>
                <c:pt idx="0">
                  <c:v>2016-2017</c:v>
                </c:pt>
                <c:pt idx="1">
                  <c:v>2017-2018</c:v>
                </c:pt>
                <c:pt idx="2">
                  <c:v>2018-2019</c:v>
                </c:pt>
                <c:pt idx="3">
                  <c:v>2019-2020</c:v>
                </c:pt>
              </c:strCache>
            </c:strRef>
          </c:cat>
          <c:val>
            <c:numRef>
              <c:f>Sheet1!$R$8:$R$11</c:f>
              <c:numCache>
                <c:formatCode>General</c:formatCode>
                <c:ptCount val="4"/>
                <c:pt idx="0">
                  <c:v>2240.8</c:v>
                </c:pt>
                <c:pt idx="1">
                  <c:v>27021.85</c:v>
                </c:pt>
                <c:pt idx="2">
                  <c:v>142034.39</c:v>
                </c:pt>
                <c:pt idx="3">
                  <c:v>151144.66</c:v>
                </c:pt>
              </c:numCache>
            </c:numRef>
          </c:val>
        </c:ser>
        <c:dLbls>
          <c:showLegendKey val="0"/>
          <c:showVal val="1"/>
          <c:showCatName val="0"/>
          <c:showSerName val="0"/>
          <c:showPercent val="0"/>
          <c:showBubbleSize val="0"/>
        </c:dLbls>
        <c:gapWidth val="65"/>
        <c:overlap val="0"/>
        <c:axId val="234057088"/>
        <c:axId val="234409984"/>
      </c:barChart>
      <c:catAx>
        <c:axId val="23405708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1400" b="0" i="0" u="none" strike="noStrike" kern="1200" cap="all" baseline="0">
                <a:solidFill>
                  <a:schemeClr val="dk1">
                    <a:lumMod val="75000"/>
                    <a:lumOff val="25000"/>
                  </a:schemeClr>
                </a:solidFill>
                <a:latin typeface="+mn-lt"/>
                <a:ea typeface="+mn-ea"/>
                <a:cs typeface="+mn-cs"/>
              </a:defRPr>
            </a:pPr>
          </a:p>
        </c:txPr>
        <c:crossAx val="234409984"/>
        <c:crosses val="autoZero"/>
        <c:auto val="1"/>
        <c:lblAlgn val="ctr"/>
        <c:lblOffset val="100"/>
        <c:noMultiLvlLbl val="0"/>
      </c:catAx>
      <c:valAx>
        <c:axId val="2344099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400" b="0" i="0" u="none" strike="noStrike" kern="1200" baseline="0">
                <a:solidFill>
                  <a:schemeClr val="dk1">
                    <a:lumMod val="75000"/>
                    <a:lumOff val="25000"/>
                  </a:schemeClr>
                </a:solidFill>
                <a:latin typeface="+mn-lt"/>
                <a:ea typeface="+mn-ea"/>
                <a:cs typeface="+mn-cs"/>
              </a:defRPr>
            </a:pPr>
          </a:p>
        </c:txPr>
        <c:crossAx val="234057088"/>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1400" b="0" i="0" u="none" strike="noStrike" kern="1200" baseline="0">
                <a:solidFill>
                  <a:schemeClr val="dk1">
                    <a:lumMod val="75000"/>
                    <a:lumOff val="25000"/>
                  </a:schemeClr>
                </a:solidFill>
                <a:latin typeface="+mn-lt"/>
                <a:ea typeface="+mn-ea"/>
                <a:cs typeface="+mn-cs"/>
              </a:defRPr>
            </a:pPr>
          </a:p>
        </c:txPr>
      </c:legendEntry>
      <c:legendEntry>
        <c:idx val="1"/>
        <c:delete val="1"/>
      </c:legendEntry>
      <c:legendEntry>
        <c:idx val="2"/>
        <c:txPr>
          <a:bodyPr rot="0" spcFirstLastPara="0" vertOverflow="ellipsis" vert="horz" wrap="square" anchor="ctr" anchorCtr="1"/>
          <a:lstStyle/>
          <a:p>
            <a:pPr>
              <a:defRPr lang="en-US" sz="1400" b="0" i="0" u="none" strike="noStrike" kern="1200" baseline="0">
                <a:solidFill>
                  <a:schemeClr val="dk1">
                    <a:lumMod val="75000"/>
                    <a:lumOff val="25000"/>
                  </a:schemeClr>
                </a:solidFill>
                <a:latin typeface="+mn-lt"/>
                <a:ea typeface="+mn-ea"/>
                <a:cs typeface="+mn-cs"/>
              </a:defRPr>
            </a:pPr>
          </a:p>
        </c:txPr>
      </c:legendEntry>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14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sz="14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2000" b="1" i="0" u="none" strike="noStrike" kern="1200" baseline="0">
                <a:solidFill>
                  <a:schemeClr val="dk1">
                    <a:lumMod val="75000"/>
                    <a:lumOff val="25000"/>
                  </a:schemeClr>
                </a:solidFill>
                <a:latin typeface="+mn-lt"/>
                <a:ea typeface="+mn-ea"/>
                <a:cs typeface="+mn-cs"/>
              </a:defRPr>
            </a:pPr>
            <a:r>
              <a:rPr sz="2000"/>
              <a:t>Most preferable Digital Payment Mode</a:t>
            </a:r>
            <a:endParaRPr sz="2000"/>
          </a:p>
        </c:rich>
      </c:tx>
      <c:layout/>
      <c:overlay val="0"/>
      <c:spPr>
        <a:noFill/>
        <a:ln>
          <a:noFill/>
        </a:ln>
        <a:effectLst/>
      </c:spPr>
    </c:title>
    <c:autoTitleDeleted val="0"/>
    <c:plotArea>
      <c:layout>
        <c:manualLayout>
          <c:layoutTarget val="inner"/>
          <c:xMode val="edge"/>
          <c:yMode val="edge"/>
          <c:x val="0.141608796296296"/>
          <c:y val="0.116153846153846"/>
          <c:w val="0.397222222222222"/>
          <c:h val="0.88"/>
        </c:manualLayout>
      </c:layout>
      <c:doughnutChart>
        <c:varyColors val="1"/>
        <c:ser>
          <c:idx val="0"/>
          <c:order val="0"/>
          <c:spPr/>
          <c:explosion val="0"/>
          <c:dPt>
            <c:idx val="0"/>
            <c:bubble3D val="0"/>
            <c:spPr>
              <a:solidFill>
                <a:schemeClr val="accent1">
                  <a:shade val="76667"/>
                </a:schemeClr>
              </a:solidFill>
              <a:ln>
                <a:noFill/>
              </a:ln>
              <a:effectLst>
                <a:outerShdw blurRad="254000" sx="102000" sy="102000" algn="ctr" rotWithShape="0">
                  <a:prstClr val="black">
                    <a:alpha val="20000"/>
                  </a:prstClr>
                </a:outerShdw>
              </a:effectLst>
            </c:spPr>
          </c:dPt>
          <c:dPt>
            <c:idx val="1"/>
            <c:bubble3D val="0"/>
            <c:spPr>
              <a:solidFill>
                <a:schemeClr val="accent2">
                  <a:shade val="76667"/>
                </a:schemeClr>
              </a:solidFill>
              <a:ln>
                <a:noFill/>
              </a:ln>
              <a:effectLst>
                <a:outerShdw blurRad="254000" sx="102000" sy="102000" algn="ctr" rotWithShape="0">
                  <a:prstClr val="black">
                    <a:alpha val="20000"/>
                  </a:prstClr>
                </a:outerShdw>
              </a:effectLst>
            </c:spPr>
          </c:dPt>
          <c:dPt>
            <c:idx val="2"/>
            <c:bubble3D val="0"/>
            <c:spPr>
              <a:solidFill>
                <a:schemeClr val="accent3">
                  <a:shade val="76667"/>
                </a:schemeClr>
              </a:solidFill>
              <a:ln>
                <a:noFill/>
              </a:ln>
              <a:effectLst>
                <a:softEdge rad="31750"/>
              </a:effectLst>
            </c:spPr>
          </c:dPt>
          <c:dPt>
            <c:idx val="3"/>
            <c:bubble3D val="0"/>
            <c:spPr>
              <a:solidFill>
                <a:schemeClr val="accent4">
                  <a:shade val="76667"/>
                </a:schemeClr>
              </a:solidFill>
              <a:ln>
                <a:noFill/>
              </a:ln>
              <a:effectLst>
                <a:outerShdw blurRad="254000" sx="102000" sy="102000" algn="ctr" rotWithShape="0">
                  <a:prstClr val="black">
                    <a:alpha val="20000"/>
                  </a:prstClr>
                </a:outerShdw>
              </a:effectLst>
            </c:spPr>
          </c:dPt>
          <c:dPt>
            <c:idx val="4"/>
            <c:bubble3D val="0"/>
            <c:spPr>
              <a:solidFill>
                <a:schemeClr val="accent5">
                  <a:shade val="76667"/>
                </a:schemeClr>
              </a:solidFill>
              <a:ln>
                <a:noFill/>
              </a:ln>
              <a:effectLst>
                <a:outerShdw blurRad="254000" sx="102000" sy="102000" algn="ctr" rotWithShape="0">
                  <a:prstClr val="black">
                    <a:alpha val="20000"/>
                  </a:prstClr>
                </a:outerShdw>
              </a:effectLst>
            </c:spPr>
          </c:dPt>
          <c:dPt>
            <c:idx val="5"/>
            <c:bubble3D val="0"/>
            <c:spPr>
              <a:solidFill>
                <a:schemeClr val="accent6">
                  <a:shade val="76667"/>
                </a:schemeClr>
              </a:solidFill>
              <a:ln>
                <a:noFill/>
              </a:ln>
              <a:effectLst>
                <a:outerShdw blurRad="254000" sx="102000" sy="102000" algn="ctr" rotWithShape="0">
                  <a:prstClr val="black">
                    <a:alpha val="20000"/>
                  </a:prstClr>
                </a:outerShdw>
              </a:effectLst>
            </c:spPr>
          </c:dPt>
          <c:dPt>
            <c:idx val="6"/>
            <c:bubble3D val="0"/>
            <c:spPr>
              <a:solidFill>
                <a:schemeClr val="accent1">
                  <a:tint val="76667"/>
                </a:schemeClr>
              </a:solidFill>
              <a:ln>
                <a:noFill/>
              </a:ln>
              <a:effectLst>
                <a:outerShdw blurRad="254000" sx="102000" sy="102000" algn="ctr" rotWithShape="0">
                  <a:prstClr val="black">
                    <a:alpha val="20000"/>
                  </a:prstClr>
                </a:outerShdw>
              </a:effectLst>
            </c:spPr>
          </c:dPt>
          <c:dPt>
            <c:idx val="7"/>
            <c:bubble3D val="0"/>
            <c:spPr>
              <a:solidFill>
                <a:schemeClr val="accent2">
                  <a:tint val="76667"/>
                </a:schemeClr>
              </a:solidFill>
              <a:ln>
                <a:noFill/>
              </a:ln>
              <a:effectLst>
                <a:outerShdw blurRad="254000" sx="102000" sy="102000" algn="ctr" rotWithShape="0">
                  <a:prstClr val="black">
                    <a:alpha val="20000"/>
                  </a:prstClr>
                </a:outerShdw>
              </a:effectLst>
            </c:spPr>
          </c:dPt>
          <c:dPt>
            <c:idx val="8"/>
            <c:bubble3D val="0"/>
            <c:spPr>
              <a:solidFill>
                <a:schemeClr val="accent3">
                  <a:tint val="76667"/>
                </a:schemeClr>
              </a:solidFill>
              <a:ln>
                <a:noFill/>
              </a:ln>
              <a:effectLst>
                <a:outerShdw blurRad="254000" sx="102000" sy="102000" algn="ctr" rotWithShape="0">
                  <a:prstClr val="black">
                    <a:alpha val="20000"/>
                  </a:prstClr>
                </a:outerShdw>
              </a:effectLst>
            </c:spPr>
          </c:dPt>
          <c:dPt>
            <c:idx val="9"/>
            <c:bubble3D val="0"/>
            <c:spPr>
              <a:solidFill>
                <a:schemeClr val="accent4">
                  <a:tint val="76667"/>
                </a:schemeClr>
              </a:solidFill>
              <a:ln>
                <a:noFill/>
              </a:ln>
              <a:effectLst>
                <a:outerShdw blurRad="254000" sx="102000" sy="102000" algn="ctr" rotWithShape="0">
                  <a:prstClr val="black">
                    <a:alpha val="20000"/>
                  </a:prstClr>
                </a:outerShdw>
              </a:effectLst>
            </c:spPr>
          </c:dPt>
          <c:dPt>
            <c:idx val="10"/>
            <c:bubble3D val="0"/>
            <c:spPr>
              <a:solidFill>
                <a:schemeClr val="accent5">
                  <a:tint val="76667"/>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Sheet3!$A$23:$A$33</c:f>
              <c:strCache>
                <c:ptCount val="11"/>
                <c:pt idx="0">
                  <c:v>UPI App(Unified Payments Interface )</c:v>
                </c:pt>
                <c:pt idx="1">
                  <c:v>AEPS(Aadhaar Enabled Payment System)</c:v>
                </c:pt>
                <c:pt idx="2">
                  <c:v>Banking Cards (Debit/Credit/Cash/Travel/Others)</c:v>
                </c:pt>
                <c:pt idx="3">
                  <c:v>Net Banking</c:v>
                </c:pt>
                <c:pt idx="4">
                  <c:v>Mobile Banking</c:v>
                </c:pt>
                <c:pt idx="5">
                  <c:v>E-Wallets</c:v>
                </c:pt>
                <c:pt idx="6">
                  <c:v>Bank Prepaid Card</c:v>
                </c:pt>
                <c:pt idx="7">
                  <c:v>Offline Mode</c:v>
                </c:pt>
                <c:pt idx="8">
                  <c:v>Micro Atm</c:v>
                </c:pt>
                <c:pt idx="9">
                  <c:v>POS Machine(Point Of Sale)</c:v>
                </c:pt>
                <c:pt idx="10">
                  <c:v>Other</c:v>
                </c:pt>
              </c:strCache>
            </c:strRef>
          </c:cat>
          <c:val>
            <c:numRef>
              <c:f>Sheet3!$B$23:$B$33</c:f>
              <c:numCache>
                <c:formatCode>General</c:formatCode>
                <c:ptCount val="11"/>
                <c:pt idx="0">
                  <c:v>75</c:v>
                </c:pt>
                <c:pt idx="1">
                  <c:v>0</c:v>
                </c:pt>
                <c:pt idx="2">
                  <c:v>17</c:v>
                </c:pt>
                <c:pt idx="3">
                  <c:v>12</c:v>
                </c:pt>
                <c:pt idx="4">
                  <c:v>11</c:v>
                </c:pt>
                <c:pt idx="5">
                  <c:v>3</c:v>
                </c:pt>
                <c:pt idx="6">
                  <c:v>2</c:v>
                </c:pt>
                <c:pt idx="7">
                  <c:v>1</c:v>
                </c:pt>
                <c:pt idx="8">
                  <c:v>0</c:v>
                </c:pt>
                <c:pt idx="9">
                  <c:v>1</c:v>
                </c:pt>
                <c:pt idx="10">
                  <c:v>3</c:v>
                </c:pt>
              </c:numCache>
            </c:numRef>
          </c:val>
        </c:ser>
        <c:dLbls>
          <c:showLegendKey val="0"/>
          <c:showVal val="0"/>
          <c:showCatName val="0"/>
          <c:showSerName val="0"/>
          <c:showPercent val="1"/>
          <c:showBubbleSize val="0"/>
          <c:showLeaderLines val="1"/>
        </c:dLbls>
        <c:firstSliceAng val="220"/>
        <c:holeSize val="50"/>
      </c:doughnutChart>
      <c:spPr>
        <a:noFill/>
        <a:ln>
          <a:noFill/>
        </a:ln>
        <a:effectLst/>
      </c:spPr>
    </c:plotArea>
    <c:legend>
      <c:legendPos val="r"/>
      <c:legendEntry>
        <c:idx val="0"/>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1"/>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2"/>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3"/>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4"/>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5"/>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6"/>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7"/>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8"/>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9"/>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egendEntry>
        <c:idx val="10"/>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Entry>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12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t>Reasons  For  Using Digital Payment Mode</a:t>
            </a:r>
          </a:p>
        </c:rich>
      </c:tx>
      <c:layout/>
      <c:overlay val="1"/>
      <c:spPr>
        <a:noFill/>
        <a:ln>
          <a:noFill/>
        </a:ln>
        <a:effectLst/>
      </c:spPr>
    </c:title>
    <c:autoTitleDeleted val="0"/>
    <c:plotArea>
      <c:layout>
        <c:manualLayout>
          <c:layoutTarget val="inner"/>
          <c:xMode val="edge"/>
          <c:yMode val="edge"/>
          <c:x val="0.0417542371577055"/>
          <c:y val="0.0742026548529483"/>
          <c:w val="0.941181579281027"/>
          <c:h val="0.577893256156122"/>
        </c:manualLayout>
      </c:layout>
      <c:barChart>
        <c:barDir val="col"/>
        <c:grouping val="clustered"/>
        <c:varyColors val="0"/>
        <c:ser>
          <c:idx val="0"/>
          <c:order val="0"/>
          <c:tx>
            <c:strRef>
              <c:f>Sheet3!$B$50</c:f>
              <c:strCache>
                <c:ptCount val="1"/>
                <c:pt idx="0">
                  <c:v>Very High Attraction</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Sheet3!$A$51:$A$61</c:f>
              <c:strCache>
                <c:ptCount val="11"/>
                <c:pt idx="0">
                  <c:v>Fast</c:v>
                </c:pt>
                <c:pt idx="1">
                  <c:v>Less Time Consuming</c:v>
                </c:pt>
                <c:pt idx="2">
                  <c:v>Cost-Effective</c:v>
                </c:pt>
                <c:pt idx="3">
                  <c:v>Less Risky &amp; Safe</c:v>
                </c:pt>
                <c:pt idx="4">
                  <c:v>Availability</c:v>
                </c:pt>
                <c:pt idx="5">
                  <c:v>Convenience</c:v>
                </c:pt>
                <c:pt idx="6">
                  <c:v>Accessibility</c:v>
                </c:pt>
                <c:pt idx="7">
                  <c:v>Offers &amp; Discounts</c:v>
                </c:pt>
                <c:pt idx="8">
                  <c:v>Easy tracking of expenditure</c:v>
                </c:pt>
                <c:pt idx="9">
                  <c:v>No hassle of change</c:v>
                </c:pt>
                <c:pt idx="10">
                  <c:v>High reliable</c:v>
                </c:pt>
              </c:strCache>
            </c:strRef>
          </c:cat>
          <c:val>
            <c:numRef>
              <c:f>Sheet3!$B$51:$B$61</c:f>
              <c:numCache>
                <c:formatCode>General</c:formatCode>
                <c:ptCount val="11"/>
                <c:pt idx="0">
                  <c:v>84</c:v>
                </c:pt>
                <c:pt idx="1">
                  <c:v>75</c:v>
                </c:pt>
                <c:pt idx="2">
                  <c:v>62</c:v>
                </c:pt>
                <c:pt idx="3">
                  <c:v>55</c:v>
                </c:pt>
                <c:pt idx="4">
                  <c:v>76</c:v>
                </c:pt>
                <c:pt idx="5">
                  <c:v>82</c:v>
                </c:pt>
                <c:pt idx="6">
                  <c:v>67</c:v>
                </c:pt>
                <c:pt idx="7">
                  <c:v>55</c:v>
                </c:pt>
                <c:pt idx="8">
                  <c:v>64</c:v>
                </c:pt>
                <c:pt idx="9">
                  <c:v>56</c:v>
                </c:pt>
                <c:pt idx="10">
                  <c:v>63</c:v>
                </c:pt>
              </c:numCache>
            </c:numRef>
          </c:val>
        </c:ser>
        <c:ser>
          <c:idx val="1"/>
          <c:order val="1"/>
          <c:tx>
            <c:strRef>
              <c:f>Sheet3!$C$50</c:f>
              <c:strCache>
                <c:ptCount val="1"/>
                <c:pt idx="0">
                  <c:v>High Attraction</c:v>
                </c:pt>
              </c:strCache>
            </c:strRef>
          </c:tx>
          <c:spPr>
            <a:solidFill>
              <a:schemeClr val="accent2">
                <a:alpha val="85000"/>
              </a:schemeClr>
            </a:solidFill>
            <a:ln w="9525" cap="flat" cmpd="sng" algn="ctr">
              <a:solidFill>
                <a:schemeClr val="lt1">
                  <a:alpha val="50000"/>
                </a:schemeClr>
              </a:solidFill>
              <a:round/>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Sheet3!$A$51:$A$61</c:f>
              <c:strCache>
                <c:ptCount val="11"/>
                <c:pt idx="0">
                  <c:v>Fast</c:v>
                </c:pt>
                <c:pt idx="1">
                  <c:v>Less Time Consuming</c:v>
                </c:pt>
                <c:pt idx="2">
                  <c:v>Cost-Effective</c:v>
                </c:pt>
                <c:pt idx="3">
                  <c:v>Less Risky &amp; Safe</c:v>
                </c:pt>
                <c:pt idx="4">
                  <c:v>Availability</c:v>
                </c:pt>
                <c:pt idx="5">
                  <c:v>Convenience</c:v>
                </c:pt>
                <c:pt idx="6">
                  <c:v>Accessibility</c:v>
                </c:pt>
                <c:pt idx="7">
                  <c:v>Offers &amp; Discounts</c:v>
                </c:pt>
                <c:pt idx="8">
                  <c:v>Easy tracking of expenditure</c:v>
                </c:pt>
                <c:pt idx="9">
                  <c:v>No hassle of change</c:v>
                </c:pt>
                <c:pt idx="10">
                  <c:v>High reliable</c:v>
                </c:pt>
              </c:strCache>
            </c:strRef>
          </c:cat>
          <c:val>
            <c:numRef>
              <c:f>Sheet3!$C$51:$C$61</c:f>
              <c:numCache>
                <c:formatCode>General</c:formatCode>
                <c:ptCount val="11"/>
                <c:pt idx="0">
                  <c:v>35</c:v>
                </c:pt>
                <c:pt idx="1">
                  <c:v>41</c:v>
                </c:pt>
                <c:pt idx="2">
                  <c:v>40</c:v>
                </c:pt>
                <c:pt idx="3">
                  <c:v>52</c:v>
                </c:pt>
                <c:pt idx="4">
                  <c:v>39</c:v>
                </c:pt>
                <c:pt idx="5">
                  <c:v>36</c:v>
                </c:pt>
                <c:pt idx="6">
                  <c:v>49</c:v>
                </c:pt>
                <c:pt idx="7">
                  <c:v>38</c:v>
                </c:pt>
                <c:pt idx="8">
                  <c:v>46</c:v>
                </c:pt>
                <c:pt idx="9">
                  <c:v>54</c:v>
                </c:pt>
                <c:pt idx="10">
                  <c:v>53</c:v>
                </c:pt>
              </c:numCache>
            </c:numRef>
          </c:val>
        </c:ser>
        <c:ser>
          <c:idx val="2"/>
          <c:order val="2"/>
          <c:tx>
            <c:strRef>
              <c:f>Sheet3!$D$50</c:f>
              <c:strCache>
                <c:ptCount val="1"/>
                <c:pt idx="0">
                  <c:v>Low Attaction</c:v>
                </c:pt>
              </c:strCache>
            </c:strRef>
          </c:tx>
          <c:spPr>
            <a:solidFill>
              <a:schemeClr val="accent3">
                <a:alpha val="85000"/>
              </a:schemeClr>
            </a:solidFill>
            <a:ln w="9525" cap="flat" cmpd="sng" algn="ctr">
              <a:solidFill>
                <a:schemeClr val="lt1">
                  <a:alpha val="50000"/>
                </a:schemeClr>
              </a:solidFill>
              <a:round/>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Sheet3!$A$51:$A$61</c:f>
              <c:strCache>
                <c:ptCount val="11"/>
                <c:pt idx="0">
                  <c:v>Fast</c:v>
                </c:pt>
                <c:pt idx="1">
                  <c:v>Less Time Consuming</c:v>
                </c:pt>
                <c:pt idx="2">
                  <c:v>Cost-Effective</c:v>
                </c:pt>
                <c:pt idx="3">
                  <c:v>Less Risky &amp; Safe</c:v>
                </c:pt>
                <c:pt idx="4">
                  <c:v>Availability</c:v>
                </c:pt>
                <c:pt idx="5">
                  <c:v>Convenience</c:v>
                </c:pt>
                <c:pt idx="6">
                  <c:v>Accessibility</c:v>
                </c:pt>
                <c:pt idx="7">
                  <c:v>Offers &amp; Discounts</c:v>
                </c:pt>
                <c:pt idx="8">
                  <c:v>Easy tracking of expenditure</c:v>
                </c:pt>
                <c:pt idx="9">
                  <c:v>No hassle of change</c:v>
                </c:pt>
                <c:pt idx="10">
                  <c:v>High reliable</c:v>
                </c:pt>
              </c:strCache>
            </c:strRef>
          </c:cat>
          <c:val>
            <c:numRef>
              <c:f>Sheet3!$D$51:$D$61</c:f>
              <c:numCache>
                <c:formatCode>General</c:formatCode>
                <c:ptCount val="11"/>
                <c:pt idx="0">
                  <c:v>6</c:v>
                </c:pt>
                <c:pt idx="1">
                  <c:v>9</c:v>
                </c:pt>
                <c:pt idx="2">
                  <c:v>23</c:v>
                </c:pt>
                <c:pt idx="3">
                  <c:v>18</c:v>
                </c:pt>
                <c:pt idx="4">
                  <c:v>10</c:v>
                </c:pt>
                <c:pt idx="5">
                  <c:v>7</c:v>
                </c:pt>
                <c:pt idx="6">
                  <c:v>7</c:v>
                </c:pt>
                <c:pt idx="7">
                  <c:v>32</c:v>
                </c:pt>
                <c:pt idx="8">
                  <c:v>15</c:v>
                </c:pt>
                <c:pt idx="9">
                  <c:v>15</c:v>
                </c:pt>
                <c:pt idx="10">
                  <c:v>9</c:v>
                </c:pt>
              </c:numCache>
            </c:numRef>
          </c:val>
        </c:ser>
        <c:dLbls>
          <c:showLegendKey val="0"/>
          <c:showVal val="1"/>
          <c:showCatName val="0"/>
          <c:showSerName val="0"/>
          <c:showPercent val="0"/>
          <c:showBubbleSize val="0"/>
        </c:dLbls>
        <c:gapWidth val="65"/>
        <c:overlap val="0"/>
        <c:axId val="179070848"/>
        <c:axId val="179072384"/>
      </c:barChart>
      <c:catAx>
        <c:axId val="179070848"/>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p>
        </c:txPr>
        <c:crossAx val="179072384"/>
        <c:crosses val="autoZero"/>
        <c:auto val="1"/>
        <c:lblAlgn val="ctr"/>
        <c:lblOffset val="100"/>
        <c:noMultiLvlLbl val="0"/>
      </c:catAx>
      <c:valAx>
        <c:axId val="1790723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crossAx val="179070848"/>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t>Awareness of Digital Payment Mode </a:t>
            </a:r>
          </a:p>
        </c:rich>
      </c:tx>
      <c:layout/>
      <c:overlay val="0"/>
      <c:spPr>
        <a:noFill/>
        <a:ln>
          <a:noFill/>
        </a:ln>
        <a:effectLst/>
      </c:spPr>
    </c:title>
    <c:autoTitleDeleted val="0"/>
    <c:plotArea>
      <c:layout/>
      <c:barChart>
        <c:barDir val="col"/>
        <c:grouping val="clustered"/>
        <c:varyColors val="0"/>
        <c:ser>
          <c:idx val="0"/>
          <c:order val="0"/>
          <c:tx>
            <c:strRef>
              <c:f>Sheet3!$B$65</c:f>
              <c:strCache>
                <c:ptCount val="1"/>
                <c:pt idx="0">
                  <c:v>Highly Aware</c:v>
                </c:pt>
              </c:strCache>
            </c:strRef>
          </c:tx>
          <c:spPr>
            <a:solidFill>
              <a:schemeClr val="accent1">
                <a:alpha val="85000"/>
              </a:schemeClr>
            </a:solidFill>
            <a:ln w="9525" cap="flat" cmpd="sng" algn="ctr">
              <a:solidFill>
                <a:schemeClr val="lt1">
                  <a:alpha val="50000"/>
                </a:schemeClr>
              </a:solidFill>
              <a:round/>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Sheet3!$A$66:$A$76</c:f>
              <c:strCache>
                <c:ptCount val="11"/>
                <c:pt idx="0">
                  <c:v>UPI App(UNIFIED PAYMENTS INTERFACE )</c:v>
                </c:pt>
                <c:pt idx="1">
                  <c:v>Net Banking</c:v>
                </c:pt>
                <c:pt idx="2">
                  <c:v>Mobile Banking</c:v>
                </c:pt>
                <c:pt idx="3">
                  <c:v>AEPS(AADHAAR ENABLED PAYMENT SYSTEM)</c:v>
                </c:pt>
                <c:pt idx="4">
                  <c:v>E-Wallets</c:v>
                </c:pt>
                <c:pt idx="5">
                  <c:v>BANKING CARDS (DEBIT/CREDIT)</c:v>
                </c:pt>
                <c:pt idx="6">
                  <c:v>Bank Prepaid Card</c:v>
                </c:pt>
                <c:pt idx="7">
                  <c:v>Offline mode</c:v>
                </c:pt>
                <c:pt idx="8">
                  <c:v>Micro ATM</c:v>
                </c:pt>
                <c:pt idx="9">
                  <c:v>PoS Machine</c:v>
                </c:pt>
                <c:pt idx="10">
                  <c:v>Cash &amp; Travel Card</c:v>
                </c:pt>
              </c:strCache>
            </c:strRef>
          </c:cat>
          <c:val>
            <c:numRef>
              <c:f>Sheet3!$B$66:$B$76</c:f>
              <c:numCache>
                <c:formatCode>General</c:formatCode>
                <c:ptCount val="11"/>
                <c:pt idx="0">
                  <c:v>98</c:v>
                </c:pt>
                <c:pt idx="1">
                  <c:v>86</c:v>
                </c:pt>
                <c:pt idx="2">
                  <c:v>93</c:v>
                </c:pt>
                <c:pt idx="3">
                  <c:v>44</c:v>
                </c:pt>
                <c:pt idx="4">
                  <c:v>81</c:v>
                </c:pt>
                <c:pt idx="5">
                  <c:v>94</c:v>
                </c:pt>
                <c:pt idx="6">
                  <c:v>44</c:v>
                </c:pt>
                <c:pt idx="7">
                  <c:v>44</c:v>
                </c:pt>
                <c:pt idx="8">
                  <c:v>26</c:v>
                </c:pt>
                <c:pt idx="9">
                  <c:v>24</c:v>
                </c:pt>
                <c:pt idx="10">
                  <c:v>46</c:v>
                </c:pt>
              </c:numCache>
            </c:numRef>
          </c:val>
        </c:ser>
        <c:ser>
          <c:idx val="1"/>
          <c:order val="1"/>
          <c:tx>
            <c:strRef>
              <c:f>Sheet3!$C$65</c:f>
              <c:strCache>
                <c:ptCount val="1"/>
                <c:pt idx="0">
                  <c:v>Less Aware</c:v>
                </c:pt>
              </c:strCache>
            </c:strRef>
          </c:tx>
          <c:spPr>
            <a:solidFill>
              <a:schemeClr val="accent2">
                <a:alpha val="85000"/>
              </a:schemeClr>
            </a:solidFill>
            <a:ln w="9525" cap="flat" cmpd="sng" algn="ctr">
              <a:solidFill>
                <a:schemeClr val="lt1">
                  <a:alpha val="50000"/>
                </a:schemeClr>
              </a:solidFill>
              <a:round/>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Sheet3!$A$66:$A$76</c:f>
              <c:strCache>
                <c:ptCount val="11"/>
                <c:pt idx="0">
                  <c:v>UPI App(UNIFIED PAYMENTS INTERFACE )</c:v>
                </c:pt>
                <c:pt idx="1">
                  <c:v>Net Banking</c:v>
                </c:pt>
                <c:pt idx="2">
                  <c:v>Mobile Banking</c:v>
                </c:pt>
                <c:pt idx="3">
                  <c:v>AEPS(AADHAAR ENABLED PAYMENT SYSTEM)</c:v>
                </c:pt>
                <c:pt idx="4">
                  <c:v>E-Wallets</c:v>
                </c:pt>
                <c:pt idx="5">
                  <c:v>BANKING CARDS (DEBIT/CREDIT)</c:v>
                </c:pt>
                <c:pt idx="6">
                  <c:v>Bank Prepaid Card</c:v>
                </c:pt>
                <c:pt idx="7">
                  <c:v>Offline mode</c:v>
                </c:pt>
                <c:pt idx="8">
                  <c:v>Micro ATM</c:v>
                </c:pt>
                <c:pt idx="9">
                  <c:v>PoS Machine</c:v>
                </c:pt>
                <c:pt idx="10">
                  <c:v>Cash &amp; Travel Card</c:v>
                </c:pt>
              </c:strCache>
            </c:strRef>
          </c:cat>
          <c:val>
            <c:numRef>
              <c:f>Sheet3!$C$66:$C$76</c:f>
              <c:numCache>
                <c:formatCode>General</c:formatCode>
                <c:ptCount val="11"/>
                <c:pt idx="0">
                  <c:v>18</c:v>
                </c:pt>
                <c:pt idx="1">
                  <c:v>25</c:v>
                </c:pt>
                <c:pt idx="2">
                  <c:v>25</c:v>
                </c:pt>
                <c:pt idx="3">
                  <c:v>46</c:v>
                </c:pt>
                <c:pt idx="4">
                  <c:v>26</c:v>
                </c:pt>
                <c:pt idx="5">
                  <c:v>22</c:v>
                </c:pt>
                <c:pt idx="6">
                  <c:v>40</c:v>
                </c:pt>
                <c:pt idx="7">
                  <c:v>42</c:v>
                </c:pt>
                <c:pt idx="8">
                  <c:v>52</c:v>
                </c:pt>
                <c:pt idx="9">
                  <c:v>48</c:v>
                </c:pt>
                <c:pt idx="10">
                  <c:v>44</c:v>
                </c:pt>
              </c:numCache>
            </c:numRef>
          </c:val>
        </c:ser>
        <c:ser>
          <c:idx val="2"/>
          <c:order val="2"/>
          <c:tx>
            <c:strRef>
              <c:f>Sheet3!$D$65</c:f>
              <c:strCache>
                <c:ptCount val="1"/>
                <c:pt idx="0">
                  <c:v>Not Aware</c:v>
                </c:pt>
              </c:strCache>
            </c:strRef>
          </c:tx>
          <c:spPr>
            <a:solidFill>
              <a:schemeClr val="accent3">
                <a:alpha val="85000"/>
              </a:schemeClr>
            </a:solidFill>
            <a:ln w="9525" cap="flat" cmpd="sng" algn="ctr">
              <a:solidFill>
                <a:schemeClr val="lt1">
                  <a:alpha val="50000"/>
                </a:schemeClr>
              </a:solidFill>
              <a:round/>
            </a:ln>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dk1">
                          <a:lumMod val="50000"/>
                          <a:lumOff val="50000"/>
                        </a:schemeClr>
                      </a:solidFill>
                    </a:ln>
                    <a:effectLst/>
                  </c:spPr>
                </c15:leaderLines>
              </c:ext>
            </c:extLst>
          </c:dLbls>
          <c:cat>
            <c:strRef>
              <c:f>Sheet3!$A$66:$A$76</c:f>
              <c:strCache>
                <c:ptCount val="11"/>
                <c:pt idx="0">
                  <c:v>UPI App(UNIFIED PAYMENTS INTERFACE )</c:v>
                </c:pt>
                <c:pt idx="1">
                  <c:v>Net Banking</c:v>
                </c:pt>
                <c:pt idx="2">
                  <c:v>Mobile Banking</c:v>
                </c:pt>
                <c:pt idx="3">
                  <c:v>AEPS(AADHAAR ENABLED PAYMENT SYSTEM)</c:v>
                </c:pt>
                <c:pt idx="4">
                  <c:v>E-Wallets</c:v>
                </c:pt>
                <c:pt idx="5">
                  <c:v>BANKING CARDS (DEBIT/CREDIT)</c:v>
                </c:pt>
                <c:pt idx="6">
                  <c:v>Bank Prepaid Card</c:v>
                </c:pt>
                <c:pt idx="7">
                  <c:v>Offline mode</c:v>
                </c:pt>
                <c:pt idx="8">
                  <c:v>Micro ATM</c:v>
                </c:pt>
                <c:pt idx="9">
                  <c:v>PoS Machine</c:v>
                </c:pt>
                <c:pt idx="10">
                  <c:v>Cash &amp; Travel Card</c:v>
                </c:pt>
              </c:strCache>
            </c:strRef>
          </c:cat>
          <c:val>
            <c:numRef>
              <c:f>Sheet3!$D$66:$D$76</c:f>
              <c:numCache>
                <c:formatCode>General</c:formatCode>
                <c:ptCount val="11"/>
                <c:pt idx="0">
                  <c:v>9</c:v>
                </c:pt>
                <c:pt idx="1">
                  <c:v>14</c:v>
                </c:pt>
                <c:pt idx="2">
                  <c:v>7</c:v>
                </c:pt>
                <c:pt idx="3">
                  <c:v>35</c:v>
                </c:pt>
                <c:pt idx="4">
                  <c:v>18</c:v>
                </c:pt>
                <c:pt idx="5">
                  <c:v>9</c:v>
                </c:pt>
                <c:pt idx="6">
                  <c:v>41</c:v>
                </c:pt>
                <c:pt idx="7">
                  <c:v>39</c:v>
                </c:pt>
                <c:pt idx="8">
                  <c:v>47</c:v>
                </c:pt>
                <c:pt idx="9">
                  <c:v>53</c:v>
                </c:pt>
                <c:pt idx="10">
                  <c:v>35</c:v>
                </c:pt>
              </c:numCache>
            </c:numRef>
          </c:val>
        </c:ser>
        <c:dLbls>
          <c:showLegendKey val="0"/>
          <c:showVal val="1"/>
          <c:showCatName val="0"/>
          <c:showSerName val="0"/>
          <c:showPercent val="0"/>
          <c:showBubbleSize val="0"/>
        </c:dLbls>
        <c:gapWidth val="65"/>
        <c:overlap val="0"/>
        <c:axId val="178180864"/>
        <c:axId val="178182400"/>
      </c:barChart>
      <c:catAx>
        <c:axId val="178180864"/>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p>
        </c:txPr>
        <c:crossAx val="178182400"/>
        <c:crosses val="autoZero"/>
        <c:auto val="1"/>
        <c:lblAlgn val="ctr"/>
        <c:lblOffset val="100"/>
        <c:noMultiLvlLbl val="0"/>
      </c:catAx>
      <c:valAx>
        <c:axId val="1781824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crossAx val="17818086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2000" b="1" i="0" u="none" strike="noStrike" kern="1200" baseline="0">
                <a:solidFill>
                  <a:schemeClr val="dk1">
                    <a:lumMod val="75000"/>
                    <a:lumOff val="25000"/>
                  </a:schemeClr>
                </a:solidFill>
                <a:latin typeface="+mn-lt"/>
                <a:ea typeface="+mn-ea"/>
                <a:cs typeface="+mn-cs"/>
              </a:defRPr>
            </a:pPr>
            <a:r>
              <a:rPr sz="2000"/>
              <a:t>Biggest concern around digital payments </a:t>
            </a:r>
            <a:endParaRPr sz="2000"/>
          </a:p>
        </c:rich>
      </c:tx>
      <c:layout/>
      <c:overlay val="0"/>
      <c:spPr>
        <a:noFill/>
        <a:ln>
          <a:noFill/>
        </a:ln>
        <a:effectLst/>
      </c:spPr>
    </c:title>
    <c:autoTitleDeleted val="0"/>
    <c:plotArea>
      <c:layout/>
      <c:pieChart>
        <c:varyColors val="1"/>
        <c:ser>
          <c:idx val="0"/>
          <c:order val="0"/>
          <c:spPr/>
          <c:explosion val="2"/>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Sheet3!$A$81:$A$85</c:f>
              <c:strCache>
                <c:ptCount val="5"/>
                <c:pt idx="0">
                  <c:v>Merchant acceptance</c:v>
                </c:pt>
                <c:pt idx="1">
                  <c:v>Lack of tech knowhow</c:v>
                </c:pt>
                <c:pt idx="2">
                  <c:v>Security</c:v>
                </c:pt>
                <c:pt idx="3">
                  <c:v>Costs</c:v>
                </c:pt>
                <c:pt idx="4">
                  <c:v>Other</c:v>
                </c:pt>
              </c:strCache>
            </c:strRef>
          </c:cat>
          <c:val>
            <c:numRef>
              <c:f>Sheet3!$B$81:$B$85</c:f>
              <c:numCache>
                <c:formatCode>General</c:formatCode>
                <c:ptCount val="5"/>
                <c:pt idx="0">
                  <c:v>29</c:v>
                </c:pt>
                <c:pt idx="1">
                  <c:v>8</c:v>
                </c:pt>
                <c:pt idx="2">
                  <c:v>66</c:v>
                </c:pt>
                <c:pt idx="3">
                  <c:v>4</c:v>
                </c:pt>
                <c:pt idx="4">
                  <c:v>18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2100" b="1" i="0" u="none" strike="noStrike" kern="1200" baseline="0">
                <a:solidFill>
                  <a:schemeClr val="dk1">
                    <a:lumMod val="75000"/>
                    <a:lumOff val="25000"/>
                  </a:schemeClr>
                </a:solidFill>
                <a:latin typeface="+mn-lt"/>
                <a:ea typeface="+mn-ea"/>
                <a:cs typeface="+mn-cs"/>
              </a:defRPr>
            </a:pPr>
            <a:r>
              <a:rPr sz="2100"/>
              <a:t>Challenges Of Digital Banking System</a:t>
            </a:r>
            <a:endParaRPr sz="2100"/>
          </a:p>
        </c:rich>
      </c:tx>
      <c:layout/>
      <c:overlay val="0"/>
      <c:spPr>
        <a:noFill/>
        <a:ln>
          <a:noFill/>
        </a:ln>
        <a:effectLst/>
      </c:spPr>
    </c:title>
    <c:autoTitleDeleted val="0"/>
    <c:plotArea>
      <c:layout/>
      <c:pieChart>
        <c:varyColors val="1"/>
        <c:ser>
          <c:idx val="0"/>
          <c:order val="0"/>
          <c:spPr/>
          <c:explosion val="0"/>
          <c:dPt>
            <c:idx val="0"/>
            <c:bubble3D val="0"/>
            <c:explosion val="2"/>
            <c:spPr>
              <a:solidFill>
                <a:schemeClr val="accent1">
                  <a:shade val="65000"/>
                </a:schemeClr>
              </a:solidFill>
              <a:ln>
                <a:noFill/>
              </a:ln>
              <a:effectLst>
                <a:outerShdw blurRad="254000" sx="102000" sy="102000" algn="ctr" rotWithShape="0">
                  <a:prstClr val="black">
                    <a:alpha val="20000"/>
                  </a:prstClr>
                </a:outerShdw>
              </a:effectLst>
            </c:spPr>
          </c:dPt>
          <c:dPt>
            <c:idx val="1"/>
            <c:bubble3D val="0"/>
            <c:explosion val="2"/>
            <c:spPr>
              <a:solidFill>
                <a:schemeClr val="accent2">
                  <a:shade val="65000"/>
                </a:schemeClr>
              </a:solidFill>
              <a:ln>
                <a:noFill/>
              </a:ln>
              <a:effectLst>
                <a:outerShdw blurRad="254000" sx="102000" sy="102000" algn="ctr" rotWithShape="0">
                  <a:prstClr val="black">
                    <a:alpha val="20000"/>
                  </a:prstClr>
                </a:outerShdw>
              </a:effectLst>
            </c:spPr>
          </c:dPt>
          <c:dPt>
            <c:idx val="2"/>
            <c:bubble3D val="0"/>
            <c:explosion val="2"/>
            <c:spPr>
              <a:solidFill>
                <a:schemeClr val="accent3">
                  <a:shade val="65000"/>
                </a:schemeClr>
              </a:solidFill>
              <a:ln>
                <a:noFill/>
              </a:ln>
              <a:effectLst>
                <a:outerShdw blurRad="254000" sx="102000" sy="102000" algn="ctr" rotWithShape="0">
                  <a:prstClr val="black">
                    <a:alpha val="20000"/>
                  </a:prstClr>
                </a:outerShdw>
              </a:effectLst>
            </c:spPr>
          </c:dPt>
          <c:dPt>
            <c:idx val="3"/>
            <c:bubble3D val="0"/>
            <c:explosion val="2"/>
            <c:spPr>
              <a:solidFill>
                <a:schemeClr val="accent4">
                  <a:shade val="65000"/>
                </a:schemeClr>
              </a:solidFill>
              <a:ln>
                <a:noFill/>
              </a:ln>
              <a:effectLst>
                <a:outerShdw blurRad="254000" sx="102000" sy="102000" algn="ctr" rotWithShape="0">
                  <a:prstClr val="black">
                    <a:alpha val="20000"/>
                  </a:prstClr>
                </a:outerShdw>
              </a:effectLst>
            </c:spPr>
          </c:dPt>
          <c:dPt>
            <c:idx val="4"/>
            <c:bubble3D val="0"/>
            <c:explosion val="4"/>
            <c:spPr>
              <a:solidFill>
                <a:schemeClr val="accent5">
                  <a:shade val="65000"/>
                </a:schemeClr>
              </a:solidFill>
              <a:ln>
                <a:noFill/>
              </a:ln>
              <a:effectLst>
                <a:outerShdw blurRad="254000" sx="102000" sy="102000" algn="ctr" rotWithShape="0">
                  <a:prstClr val="black">
                    <a:alpha val="20000"/>
                  </a:prstClr>
                </a:outerShdw>
              </a:effectLst>
            </c:spPr>
          </c:dPt>
          <c:dPt>
            <c:idx val="5"/>
            <c:bubble3D val="0"/>
            <c:explosion val="2"/>
            <c:spPr>
              <a:solidFill>
                <a:schemeClr val="accent6">
                  <a:shade val="65000"/>
                </a:schemeClr>
              </a:solidFill>
              <a:ln>
                <a:noFill/>
              </a:ln>
              <a:effectLst>
                <a:outerShdw blurRad="254000" sx="102000" sy="102000" algn="ctr" rotWithShape="0">
                  <a:prstClr val="black">
                    <a:alpha val="20000"/>
                  </a:prstClr>
                </a:outerShdw>
              </a:effectLst>
            </c:spPr>
          </c:dPt>
          <c:dPt>
            <c:idx val="6"/>
            <c:bubble3D val="0"/>
            <c:explosion val="2"/>
            <c:spPr>
              <a:solidFill>
                <a:schemeClr val="accent1"/>
              </a:solidFill>
              <a:ln>
                <a:noFill/>
              </a:ln>
              <a:effectLst>
                <a:outerShdw blurRad="254000" sx="102000" sy="102000" algn="ctr" rotWithShape="0">
                  <a:prstClr val="black">
                    <a:alpha val="20000"/>
                  </a:prstClr>
                </a:outerShdw>
              </a:effectLst>
            </c:spPr>
          </c:dPt>
          <c:dPt>
            <c:idx val="7"/>
            <c:bubble3D val="0"/>
            <c:explosion val="3"/>
            <c:spPr>
              <a:solidFill>
                <a:schemeClr val="accent2"/>
              </a:solidFill>
              <a:ln>
                <a:noFill/>
              </a:ln>
              <a:effectLst>
                <a:outerShdw blurRad="254000" sx="102000" sy="102000" algn="ctr" rotWithShape="0">
                  <a:prstClr val="black">
                    <a:alpha val="20000"/>
                  </a:prstClr>
                </a:outerShdw>
              </a:effectLst>
            </c:spPr>
          </c:dPt>
          <c:dPt>
            <c:idx val="8"/>
            <c:bubble3D val="0"/>
            <c:explosion val="3"/>
            <c:spPr>
              <a:solidFill>
                <a:schemeClr val="accent3"/>
              </a:solidFill>
              <a:ln>
                <a:noFill/>
              </a:ln>
              <a:effectLst>
                <a:outerShdw blurRad="254000" sx="102000" sy="102000" algn="ctr" rotWithShape="0">
                  <a:prstClr val="black">
                    <a:alpha val="20000"/>
                  </a:prstClr>
                </a:outerShdw>
              </a:effectLst>
            </c:spPr>
          </c:dPt>
          <c:dPt>
            <c:idx val="9"/>
            <c:bubble3D val="0"/>
            <c:explosion val="3"/>
            <c:spPr>
              <a:solidFill>
                <a:schemeClr val="accent4"/>
              </a:solidFill>
              <a:ln>
                <a:noFill/>
              </a:ln>
              <a:effectLst>
                <a:outerShdw blurRad="254000" sx="102000" sy="102000" algn="ctr" rotWithShape="0">
                  <a:prstClr val="black">
                    <a:alpha val="20000"/>
                  </a:prstClr>
                </a:outerShdw>
              </a:effectLst>
            </c:spPr>
          </c:dPt>
          <c:dPt>
            <c:idx val="10"/>
            <c:bubble3D val="0"/>
            <c:explosion val="2"/>
            <c:spPr>
              <a:solidFill>
                <a:schemeClr val="accent5"/>
              </a:solidFill>
              <a:ln>
                <a:noFill/>
              </a:ln>
              <a:effectLst>
                <a:outerShdw blurRad="254000" sx="102000" sy="102000" algn="ctr" rotWithShape="0">
                  <a:prstClr val="black">
                    <a:alpha val="20000"/>
                  </a:prstClr>
                </a:outerShdw>
              </a:effectLst>
            </c:spPr>
          </c:dPt>
          <c:dPt>
            <c:idx val="11"/>
            <c:bubble3D val="0"/>
            <c:explosion val="2"/>
            <c:spPr>
              <a:solidFill>
                <a:schemeClr val="accent6"/>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600" b="1" i="0" u="none" strike="noStrike" kern="1200" baseline="0">
                    <a:solidFill>
                      <a:schemeClr val="lt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Sheet3!$A$97:$A$108</c:f>
              <c:strCache>
                <c:ptCount val="12"/>
                <c:pt idx="0">
                  <c:v>Lack of Digital Literacy</c:v>
                </c:pt>
                <c:pt idx="1">
                  <c:v>Cash Dependent Economy</c:v>
                </c:pt>
                <c:pt idx="2">
                  <c:v>Low Internet Penetration</c:v>
                </c:pt>
                <c:pt idx="3">
                  <c:v>Managing Technology</c:v>
                </c:pt>
                <c:pt idx="4">
                  <c:v>Difficult for First Timers </c:v>
                </c:pt>
                <c:pt idx="5">
                  <c:v>Regulation and Legalities </c:v>
                </c:pt>
                <c:pt idx="6">
                  <c:v>Privacy risk</c:v>
                </c:pt>
                <c:pt idx="7">
                  <c:v>Stiff Competition</c:v>
                </c:pt>
                <c:pt idx="8">
                  <c:v>Cyber Crime</c:v>
                </c:pt>
                <c:pt idx="9">
                  <c:v>Security Risk</c:v>
                </c:pt>
                <c:pt idx="10">
                  <c:v>Sustainability</c:v>
                </c:pt>
                <c:pt idx="11">
                  <c:v>Other</c:v>
                </c:pt>
              </c:strCache>
            </c:strRef>
          </c:cat>
          <c:val>
            <c:numRef>
              <c:f>Sheet3!$B$97:$B$108</c:f>
              <c:numCache>
                <c:formatCode>General</c:formatCode>
                <c:ptCount val="12"/>
                <c:pt idx="0">
                  <c:v>71</c:v>
                </c:pt>
                <c:pt idx="1">
                  <c:v>36</c:v>
                </c:pt>
                <c:pt idx="2">
                  <c:v>39</c:v>
                </c:pt>
                <c:pt idx="3">
                  <c:v>22</c:v>
                </c:pt>
                <c:pt idx="4">
                  <c:v>33</c:v>
                </c:pt>
                <c:pt idx="5">
                  <c:v>13</c:v>
                </c:pt>
                <c:pt idx="6">
                  <c:v>61</c:v>
                </c:pt>
                <c:pt idx="7">
                  <c:v>13</c:v>
                </c:pt>
                <c:pt idx="8">
                  <c:v>67</c:v>
                </c:pt>
                <c:pt idx="9">
                  <c:v>63</c:v>
                </c:pt>
                <c:pt idx="10">
                  <c:v>15</c:v>
                </c:pt>
                <c:pt idx="11">
                  <c:v>19</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1"/>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2"/>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3"/>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4"/>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5"/>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6"/>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7"/>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8"/>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9"/>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10"/>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egendEntry>
        <c:idx val="11"/>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Entry>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16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sz="16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2160" b="1" i="0" u="none" strike="noStrike" kern="1200" baseline="0">
                <a:solidFill>
                  <a:schemeClr val="dk1">
                    <a:lumMod val="75000"/>
                    <a:lumOff val="25000"/>
                  </a:schemeClr>
                </a:solidFill>
                <a:latin typeface="+mn-lt"/>
                <a:ea typeface="+mn-ea"/>
                <a:cs typeface="+mn-cs"/>
              </a:defRPr>
            </a:pPr>
            <a:r>
              <a:rPr sz="2160"/>
              <a:t>Opportunities For Indian Digital Banking  System </a:t>
            </a:r>
            <a:endParaRPr sz="2160"/>
          </a:p>
        </c:rich>
      </c:tx>
      <c:layout/>
      <c:overlay val="0"/>
      <c:spPr>
        <a:noFill/>
        <a:ln>
          <a:noFill/>
        </a:ln>
        <a:effectLst/>
      </c:spPr>
    </c:title>
    <c:autoTitleDeleted val="0"/>
    <c:plotArea>
      <c:layout/>
      <c:pieChart>
        <c:varyColors val="1"/>
        <c:ser>
          <c:idx val="0"/>
          <c:order val="0"/>
          <c:spPr/>
          <c:explosion val="0"/>
          <c:dPt>
            <c:idx val="0"/>
            <c:bubble3D val="0"/>
            <c:explosion val="7"/>
            <c:spPr>
              <a:solidFill>
                <a:schemeClr val="accent1">
                  <a:shade val="76667"/>
                </a:schemeClr>
              </a:solidFill>
              <a:ln>
                <a:noFill/>
              </a:ln>
              <a:effectLst>
                <a:outerShdw blurRad="254000" sx="102000" sy="102000" algn="ctr" rotWithShape="0">
                  <a:prstClr val="black">
                    <a:alpha val="20000"/>
                  </a:prstClr>
                </a:outerShdw>
              </a:effectLst>
            </c:spPr>
          </c:dPt>
          <c:dPt>
            <c:idx val="1"/>
            <c:bubble3D val="0"/>
            <c:explosion val="5"/>
            <c:spPr>
              <a:solidFill>
                <a:schemeClr val="accent2">
                  <a:shade val="76667"/>
                </a:schemeClr>
              </a:solidFill>
              <a:ln>
                <a:noFill/>
              </a:ln>
              <a:effectLst>
                <a:outerShdw blurRad="254000" sx="102000" sy="102000" algn="ctr" rotWithShape="0">
                  <a:prstClr val="black">
                    <a:alpha val="20000"/>
                  </a:prstClr>
                </a:outerShdw>
              </a:effectLst>
            </c:spPr>
          </c:dPt>
          <c:dPt>
            <c:idx val="2"/>
            <c:bubble3D val="0"/>
            <c:explosion val="5"/>
            <c:spPr>
              <a:solidFill>
                <a:schemeClr val="accent3">
                  <a:shade val="76667"/>
                </a:schemeClr>
              </a:solidFill>
              <a:ln>
                <a:noFill/>
              </a:ln>
              <a:effectLst>
                <a:outerShdw blurRad="254000" sx="102000" sy="102000" algn="ctr" rotWithShape="0">
                  <a:prstClr val="black">
                    <a:alpha val="20000"/>
                  </a:prstClr>
                </a:outerShdw>
              </a:effectLst>
            </c:spPr>
          </c:dPt>
          <c:dPt>
            <c:idx val="3"/>
            <c:bubble3D val="0"/>
            <c:explosion val="6"/>
            <c:spPr>
              <a:solidFill>
                <a:schemeClr val="accent4">
                  <a:shade val="76667"/>
                </a:schemeClr>
              </a:solidFill>
              <a:ln>
                <a:noFill/>
              </a:ln>
              <a:effectLst>
                <a:outerShdw blurRad="254000" sx="102000" sy="102000" algn="ctr" rotWithShape="0">
                  <a:prstClr val="black">
                    <a:alpha val="20000"/>
                  </a:prstClr>
                </a:outerShdw>
              </a:effectLst>
            </c:spPr>
          </c:dPt>
          <c:dPt>
            <c:idx val="4"/>
            <c:bubble3D val="0"/>
            <c:explosion val="6"/>
            <c:spPr>
              <a:solidFill>
                <a:schemeClr val="accent5">
                  <a:shade val="76667"/>
                </a:schemeClr>
              </a:solidFill>
              <a:ln>
                <a:noFill/>
              </a:ln>
              <a:effectLst>
                <a:outerShdw blurRad="254000" sx="102000" sy="102000" algn="ctr" rotWithShape="0">
                  <a:prstClr val="black">
                    <a:alpha val="20000"/>
                  </a:prstClr>
                </a:outerShdw>
              </a:effectLst>
            </c:spPr>
          </c:dPt>
          <c:dPt>
            <c:idx val="5"/>
            <c:bubble3D val="0"/>
            <c:explosion val="7"/>
            <c:spPr>
              <a:solidFill>
                <a:schemeClr val="accent6">
                  <a:shade val="76667"/>
                </a:schemeClr>
              </a:solidFill>
              <a:ln>
                <a:noFill/>
              </a:ln>
              <a:effectLst>
                <a:outerShdw blurRad="254000" sx="102000" sy="102000" algn="ctr" rotWithShape="0">
                  <a:prstClr val="black">
                    <a:alpha val="20000"/>
                  </a:prstClr>
                </a:outerShdw>
              </a:effectLst>
            </c:spPr>
          </c:dPt>
          <c:dPt>
            <c:idx val="6"/>
            <c:bubble3D val="0"/>
            <c:explosion val="6"/>
            <c:spPr>
              <a:solidFill>
                <a:schemeClr val="accent1">
                  <a:tint val="76667"/>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800" b="1" i="0" u="none" strike="noStrike" kern="1200" baseline="0">
                    <a:solidFill>
                      <a:schemeClr val="lt1"/>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Sheet3!$A$113:$A$119</c:f>
              <c:strCache>
                <c:ptCount val="7"/>
                <c:pt idx="0">
                  <c:v>High Internet Penetration</c:v>
                </c:pt>
                <c:pt idx="1">
                  <c:v>Highly Usage of Smart phone </c:v>
                </c:pt>
                <c:pt idx="2">
                  <c:v>Initiatives of Government </c:v>
                </c:pt>
                <c:pt idx="3">
                  <c:v>Digital Banking Solutions </c:v>
                </c:pt>
                <c:pt idx="4">
                  <c:v>Untapped Rural Market </c:v>
                </c:pt>
                <c:pt idx="5">
                  <c:v>Increasing E-Commerce </c:v>
                </c:pt>
                <c:pt idx="6">
                  <c:v>other</c:v>
                </c:pt>
              </c:strCache>
            </c:strRef>
          </c:cat>
          <c:val>
            <c:numRef>
              <c:f>Sheet3!$B$113:$B$119</c:f>
              <c:numCache>
                <c:formatCode>General</c:formatCode>
                <c:ptCount val="7"/>
                <c:pt idx="0">
                  <c:v>52</c:v>
                </c:pt>
                <c:pt idx="1">
                  <c:v>68</c:v>
                </c:pt>
                <c:pt idx="2">
                  <c:v>45</c:v>
                </c:pt>
                <c:pt idx="3">
                  <c:v>59</c:v>
                </c:pt>
                <c:pt idx="4">
                  <c:v>18</c:v>
                </c:pt>
                <c:pt idx="5">
                  <c:v>68</c:v>
                </c:pt>
                <c:pt idx="6">
                  <c:v>21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egendEntry>
        <c:idx val="1"/>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egendEntry>
        <c:idx val="2"/>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egendEntry>
        <c:idx val="3"/>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egendEntry>
        <c:idx val="4"/>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egendEntry>
        <c:idx val="5"/>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egendEntry>
        <c:idx val="6"/>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Entry>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1800" b="0" i="0" u="none" strike="noStrike" kern="1200" baseline="0">
              <a:solidFill>
                <a:schemeClr val="dk1">
                  <a:lumMod val="75000"/>
                  <a:lumOff val="25000"/>
                </a:schemeClr>
              </a:solid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sz="1800"/>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nSpc>
                <a:spcPct val="80000"/>
              </a:lnSpc>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05" y="1377315"/>
            <a:ext cx="11317605" cy="1955800"/>
          </a:xfrm>
        </p:spPr>
        <p:txBody>
          <a:bodyPr/>
          <a:lstStyle/>
          <a:p>
            <a:r>
              <a:rPr lang="en-US" sz="4400" b="1" dirty="0">
                <a:latin typeface="Times New Roman" panose="02020603050405020304" pitchFamily="18" charset="0"/>
                <a:cs typeface="Times New Roman" panose="02020603050405020304" pitchFamily="18" charset="0"/>
              </a:rPr>
              <a:t>Trends Of Digital Payment In</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Indian BankingSystem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For Last Five Years</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3393" y="4813935"/>
            <a:ext cx="10949517" cy="1752600"/>
          </a:xfrm>
        </p:spPr>
        <p:txBody>
          <a:bodyPr/>
          <a:lstStyle/>
          <a:p>
            <a:pPr algn="ctr"/>
            <a:r>
              <a:rPr lang="en-US"/>
              <a:t>                                                                  </a:t>
            </a:r>
            <a:r>
              <a:rPr lang="en-US">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Presentation By</a:t>
            </a:r>
            <a:endParaRPr lang="en-US" b="1">
              <a:solidFill>
                <a:schemeClr val="tx1"/>
              </a:solidFill>
              <a:latin typeface="Times New Roman" panose="02020603050405020304" pitchFamily="18" charset="0"/>
              <a:cs typeface="Times New Roman" panose="02020603050405020304" pitchFamily="18" charset="0"/>
            </a:endParaRPr>
          </a:p>
          <a:p>
            <a:pPr algn="ctr"/>
            <a:r>
              <a:rPr lang="en-US" b="1">
                <a:solidFill>
                  <a:schemeClr val="tx1"/>
                </a:solidFill>
                <a:latin typeface="Times New Roman" panose="02020603050405020304" pitchFamily="18" charset="0"/>
                <a:cs typeface="Times New Roman" panose="02020603050405020304" pitchFamily="18" charset="0"/>
              </a:rPr>
              <a:t>                                                                         Anubha  Gupta</a:t>
            </a:r>
            <a:endParaRPr lang="en-US"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Literature review</a:t>
            </a:r>
            <a:endParaRPr lang="en-US" sz="400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p>
            <a:pPr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SHAMSHER SINGH conducted “ A Study on  Consumer Perception of Digital Payment Mode”. Main aim of this study was to find out the customer perception and impact of demographic factors on adoption of digital mode of payment.In this study ANOVA analysis indicate that there is no significant variance in consumer perception based on the demographic factors such as gender, age, profession and annual income of the patients. However education was found to significant influence for adoption of digital payment.</a:t>
            </a:r>
            <a:endParaRPr lang="en-US" sz="22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22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Vijayalakshmi B,Sri Padmavati Mahila (Visvavidyalayam ,Women’s University)carried out  “</a:t>
            </a:r>
            <a:r>
              <a:rPr lang="en-US" sz="2000">
                <a:latin typeface="Times New Roman" panose="02020603050405020304" pitchFamily="18" charset="0"/>
                <a:cs typeface="Times New Roman" panose="02020603050405020304" pitchFamily="18" charset="0"/>
              </a:rPr>
              <a:t>A STUDY ON DIGITAL TRANSACTIONS IMPACT ON FINANCIAL PERFORMANCE OF BANKING SECTOR WITH REFERENCE TO SBI AND ICICI</a:t>
            </a:r>
            <a:r>
              <a:rPr lang="en-US" sz="2200">
                <a:latin typeface="Times New Roman" panose="02020603050405020304" pitchFamily="18" charset="0"/>
                <a:cs typeface="Times New Roman" panose="02020603050405020304" pitchFamily="18" charset="0"/>
              </a:rPr>
              <a:t> “.The aim of this study was by identifying technology trends and changes as well as the impact of this digital transactions on the financial performance of the banking sector.  In this study, it is found that the digital transactions strongly correlated with Business per Employee of ICICI and SBI.  Banks should try to find out the trigger of change. Indian Banks need to focus on swift and continued infusion of technology. </a:t>
            </a:r>
            <a:endParaRPr lang="en-US" sz="22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Research Problem</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lnSpc>
                <a:spcPct val="9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Digital revolution in India has brought paradigm shift in the banking system and financial transactions due to online payment.  </a:t>
            </a:r>
            <a:endParaRPr lang="en-US" sz="2400">
              <a:latin typeface="Times New Roman" panose="02020603050405020304" pitchFamily="18" charset="0"/>
              <a:cs typeface="Times New Roman" panose="02020603050405020304" pitchFamily="18" charset="0"/>
            </a:endParaRPr>
          </a:p>
          <a:p>
            <a:pPr algn="just">
              <a:lnSpc>
                <a:spcPct val="90000"/>
              </a:lnSpc>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algn="just">
              <a:lnSpc>
                <a:spcPct val="90000"/>
              </a:lnSpc>
              <a:buFont typeface="Wingdings" panose="05000000000000000000" charset="0"/>
              <a:buChar char="Ø"/>
            </a:pPr>
            <a:r>
              <a:rPr lang="en-US" sz="2400">
                <a:latin typeface="Times New Roman" panose="02020603050405020304" pitchFamily="18" charset="0"/>
                <a:cs typeface="Times New Roman" panose="02020603050405020304" pitchFamily="18" charset="0"/>
              </a:rPr>
              <a:t>This study focuses on users awareness &amp; usage of digital payment systems. &amp; the aim of this study to identify the impact of digital payment system on Indian banking sector &amp; challenges &amp; opportunities of digital-payment system in India.</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Research Question</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Do you have a bank account?</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Do you prefer Digital Banking?</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How often you Make digital payments?</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From how many years you are prefering Digital banking?</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What is your most preferable Digital Payment Mode?</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What attributes attract you to use the   digital  payment  modes  of banking &amp; how much?</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How much aware you are about these digital payment modes.</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What is your biggest concern around digital payments? </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What can be safely shared when you make digital payments?      </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Do you store card details in phone or laptop? </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In your opinion, what are the challenges of digital  Payment system in banking in India ?</a:t>
            </a:r>
            <a:endParaRPr lang="en-US" sz="22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In your opinion, what are the Opportunities of digital  Payment system in banking in India ?</a:t>
            </a:r>
            <a:endParaRPr lang="en-US" sz="220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Research Design/Methodology/Approach</a:t>
            </a:r>
            <a:endParaRPr lang="en-US"/>
          </a:p>
        </p:txBody>
      </p:sp>
      <p:sp>
        <p:nvSpPr>
          <p:cNvPr id="3" name="Content Placeholder 2"/>
          <p:cNvSpPr>
            <a:spLocks noGrp="1"/>
          </p:cNvSpPr>
          <p:nvPr>
            <p:ph idx="1"/>
          </p:nvPr>
        </p:nvSpPr>
        <p:spPr/>
        <p:txBody>
          <a:bodyPr/>
          <a:p>
            <a:pPr algn="just">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Present study is a mixed approach of two research strategies; Exploratory &amp; Descriptive research, data was collected from the respondents in Shahjahanpur and Bareilly or Lucknow city with the help of  structured Google questionnaire. </a:t>
            </a:r>
            <a:endParaRPr lang="en-US" sz="2400">
              <a:latin typeface="Times New Roman" panose="02020603050405020304" pitchFamily="18" charset="0"/>
              <a:cs typeface="Times New Roman" panose="02020603050405020304" pitchFamily="18" charset="0"/>
              <a:sym typeface="+mn-ea"/>
            </a:endParaRPr>
          </a:p>
          <a:p>
            <a:pPr marL="0" indent="0" algn="just">
              <a:lnSpc>
                <a:spcPct val="60000"/>
              </a:lnSpc>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lvl="0" algn="just">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Data gathered through the survey was analysed and interpreted with the help of SPSS V. 20  software and tested by statistical tools like: Frequency distribution  and One-way ANOVA.</a:t>
            </a:r>
            <a:endParaRPr lang="en-US" sz="240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Sample &amp; data Collection</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lnSpc>
                <a:spcPct val="7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For present study , the structured Google questionnaire was to be  carried out to elicit the required information from the customers  of different areas in Lucknow , Shahjahanpur and Bareilly.</a:t>
            </a:r>
            <a:endParaRPr lang="en-US" sz="2400">
              <a:latin typeface="Times New Roman" panose="02020603050405020304" pitchFamily="18" charset="0"/>
              <a:cs typeface="Times New Roman" panose="02020603050405020304" pitchFamily="18" charset="0"/>
              <a:sym typeface="+mn-ea"/>
            </a:endParaRPr>
          </a:p>
          <a:p>
            <a:pPr marL="0" indent="0" algn="just">
              <a:lnSpc>
                <a:spcPct val="70000"/>
              </a:lnSpc>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algn="just">
              <a:lnSpc>
                <a:spcPct val="7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Quantitative data was collected from a self-administered Google questionnaire.</a:t>
            </a:r>
            <a:endParaRPr lang="en-US" sz="2400">
              <a:latin typeface="Times New Roman" panose="02020603050405020304" pitchFamily="18" charset="0"/>
              <a:cs typeface="Times New Roman" panose="02020603050405020304" pitchFamily="18" charset="0"/>
              <a:sym typeface="+mn-ea"/>
            </a:endParaRPr>
          </a:p>
          <a:p>
            <a:pPr marL="0" indent="0" algn="just">
              <a:lnSpc>
                <a:spcPct val="70000"/>
              </a:lnSpc>
              <a:buFont typeface="Wingdings" panose="05000000000000000000" pitchFamily="2" charset="2"/>
              <a:buNone/>
            </a:pPr>
            <a:r>
              <a:rPr lang="en-US" sz="2400">
                <a:latin typeface="Times New Roman" panose="02020603050405020304" pitchFamily="18" charset="0"/>
                <a:cs typeface="Times New Roman" panose="02020603050405020304" pitchFamily="18" charset="0"/>
                <a:sym typeface="+mn-ea"/>
              </a:rPr>
              <a:t> </a:t>
            </a:r>
            <a:endParaRPr lang="en-US" sz="2400">
              <a:latin typeface="Times New Roman" panose="02020603050405020304" pitchFamily="18" charset="0"/>
              <a:cs typeface="Times New Roman" panose="02020603050405020304" pitchFamily="18" charset="0"/>
            </a:endParaRPr>
          </a:p>
          <a:p>
            <a:pPr algn="just">
              <a:lnSpc>
                <a:spcPct val="7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Information was also gathered through questionnaire about Perception, opinions, awareness, knowledge and  of the users of Digital Payment Modes  &amp; decision making Attributes/factors &amp; past trends of digital payment from the secondary data also.</a:t>
            </a:r>
            <a:endParaRPr lang="en-US" sz="2400">
              <a:latin typeface="Times New Roman" panose="02020603050405020304" pitchFamily="18" charset="0"/>
              <a:cs typeface="Times New Roman" panose="02020603050405020304" pitchFamily="18" charset="0"/>
              <a:sym typeface="+mn-ea"/>
            </a:endParaRPr>
          </a:p>
          <a:p>
            <a:pPr marL="0" indent="0" algn="just">
              <a:lnSpc>
                <a:spcPct val="70000"/>
              </a:lnSpc>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algn="just">
              <a:lnSpc>
                <a:spcPct val="7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Pilot survey was to be  carried out on a sample of 15 respondents. Descriptive and frequency testing was employed on the quantitative data.</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Sample &amp; data Collection</a:t>
            </a:r>
            <a:endParaRPr lang="en-US"/>
          </a:p>
        </p:txBody>
      </p:sp>
      <p:sp>
        <p:nvSpPr>
          <p:cNvPr id="3" name="Content Placeholder 2"/>
          <p:cNvSpPr>
            <a:spLocks noGrp="1"/>
          </p:cNvSpPr>
          <p:nvPr>
            <p:ph idx="1"/>
          </p:nvPr>
        </p:nvSpPr>
        <p:spPr/>
        <p:txBody>
          <a:bodyPr/>
          <a:p>
            <a:pPr algn="just">
              <a:lnSpc>
                <a:spcPct val="8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In the present study ,Convenience sampling technique has been applied based on the parameters of interest, an optimum sample size of 150 respondents was selected to full-fill the sample requirements of representation, flexibility and reliability. </a:t>
            </a:r>
            <a:endParaRPr lang="en-US" sz="2400">
              <a:latin typeface="Times New Roman" panose="02020603050405020304" pitchFamily="18" charset="0"/>
              <a:cs typeface="Times New Roman" panose="02020603050405020304" pitchFamily="18" charset="0"/>
              <a:sym typeface="+mn-ea"/>
            </a:endParaRPr>
          </a:p>
          <a:p>
            <a:pPr marL="0" indent="0" algn="just">
              <a:lnSpc>
                <a:spcPct val="80000"/>
              </a:lnSpc>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Out of 150 questionnaires 126 response received, 1 questionnaire was incomplete hence it was not considered for analysis. In total 125 questionnaires were found suitable to conduct final analysis. </a:t>
            </a:r>
            <a:endParaRPr lang="en-US" sz="2400">
              <a:latin typeface="Times New Roman" panose="02020603050405020304" pitchFamily="18" charset="0"/>
              <a:cs typeface="Times New Roman" panose="02020603050405020304" pitchFamily="18" charset="0"/>
              <a:sym typeface="+mn-ea"/>
            </a:endParaRPr>
          </a:p>
          <a:p>
            <a:pPr marL="0" indent="0" algn="just">
              <a:lnSpc>
                <a:spcPct val="80000"/>
              </a:lnSpc>
              <a:buFont typeface="Wingdings" panose="05000000000000000000" pitchFamily="2" charset="2"/>
              <a:buNone/>
            </a:pPr>
            <a:endParaRPr lang="en-US" sz="2400">
              <a:latin typeface="Times New Roman" panose="02020603050405020304" pitchFamily="18" charset="0"/>
              <a:cs typeface="Times New Roman" panose="02020603050405020304" pitchFamily="18" charset="0"/>
            </a:endParaRPr>
          </a:p>
          <a:p>
            <a:pPr algn="just">
              <a:lnSpc>
                <a:spcPct val="80000"/>
              </a:lnSpc>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The survey was conducted during  15 May to 26 May ( 2020)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Research Objectives </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lnSpc>
                <a:spcPct val="100000"/>
              </a:lnSpc>
            </a:pPr>
            <a:r>
              <a:rPr lang="en-US" sz="2400">
                <a:latin typeface="Times New Roman" panose="02020603050405020304" pitchFamily="18" charset="0"/>
                <a:cs typeface="Times New Roman" panose="02020603050405020304" pitchFamily="18" charset="0"/>
              </a:rPr>
              <a:t>To study the growing trends of digital payment &amp; it’s performance in India through various modes for last Five years. </a:t>
            </a:r>
            <a:endParaRPr lang="en-US" sz="2400">
              <a:latin typeface="Times New Roman" panose="02020603050405020304" pitchFamily="18" charset="0"/>
              <a:cs typeface="Times New Roman" panose="02020603050405020304" pitchFamily="18" charset="0"/>
            </a:endParaRPr>
          </a:p>
          <a:p>
            <a:pPr algn="just">
              <a:lnSpc>
                <a:spcPct val="120000"/>
              </a:lnSpc>
            </a:pPr>
            <a:r>
              <a:rPr lang="en-US" sz="2400">
                <a:latin typeface="Times New Roman" panose="02020603050405020304" pitchFamily="18" charset="0"/>
                <a:cs typeface="Times New Roman" panose="02020603050405020304" pitchFamily="18" charset="0"/>
              </a:rPr>
              <a:t>To study the most preferable digital payment mode among customers.</a:t>
            </a:r>
            <a:endParaRPr lang="en-US" sz="2400">
              <a:latin typeface="Times New Roman" panose="02020603050405020304" pitchFamily="18" charset="0"/>
              <a:cs typeface="Times New Roman" panose="02020603050405020304" pitchFamily="18" charset="0"/>
            </a:endParaRPr>
          </a:p>
          <a:p>
            <a:pPr algn="just">
              <a:lnSpc>
                <a:spcPct val="120000"/>
              </a:lnSpc>
            </a:pPr>
            <a:r>
              <a:rPr lang="en-US" sz="2400">
                <a:latin typeface="Times New Roman" panose="02020603050405020304" pitchFamily="18" charset="0"/>
                <a:cs typeface="Times New Roman" panose="02020603050405020304" pitchFamily="18" charset="0"/>
              </a:rPr>
              <a:t>To study the awareness and usage of digital payment systems among customers. </a:t>
            </a:r>
            <a:endParaRPr lang="en-US" sz="2400">
              <a:latin typeface="Times New Roman" panose="02020603050405020304" pitchFamily="18" charset="0"/>
              <a:cs typeface="Times New Roman" panose="02020603050405020304" pitchFamily="18" charset="0"/>
            </a:endParaRPr>
          </a:p>
          <a:p>
            <a:pPr algn="just">
              <a:lnSpc>
                <a:spcPct val="120000"/>
              </a:lnSpc>
            </a:pPr>
            <a:r>
              <a:rPr lang="en-US" sz="2400">
                <a:latin typeface="Times New Roman" panose="02020603050405020304" pitchFamily="18" charset="0"/>
                <a:cs typeface="Times New Roman" panose="02020603050405020304" pitchFamily="18" charset="0"/>
              </a:rPr>
              <a:t>To identify the impact of advanced digital payment system on Indian banking system. </a:t>
            </a:r>
            <a:endParaRPr lang="en-US" sz="2400">
              <a:latin typeface="Times New Roman" panose="02020603050405020304" pitchFamily="18" charset="0"/>
              <a:cs typeface="Times New Roman" panose="02020603050405020304" pitchFamily="18" charset="0"/>
            </a:endParaRPr>
          </a:p>
          <a:p>
            <a:pPr algn="just">
              <a:lnSpc>
                <a:spcPct val="120000"/>
              </a:lnSpc>
            </a:pPr>
            <a:r>
              <a:rPr lang="en-US" sz="2400">
                <a:latin typeface="Times New Roman" panose="02020603050405020304" pitchFamily="18" charset="0"/>
                <a:cs typeface="Times New Roman" panose="02020603050405020304" pitchFamily="18" charset="0"/>
              </a:rPr>
              <a:t>To identify the challenges &amp; opportunities of digital-payment system in India.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Hypothesis Formation  </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lnSpc>
                <a:spcPct val="100000"/>
              </a:lnSpc>
            </a:pPr>
            <a:r>
              <a:rPr lang="en-US" sz="2400">
                <a:latin typeface="Times New Roman" panose="02020603050405020304" pitchFamily="18" charset="0"/>
                <a:cs typeface="Times New Roman" panose="02020603050405020304" pitchFamily="18" charset="0"/>
              </a:rPr>
              <a:t>H0 - There is a significant difference between awareness of different digital modes &amp; preference or usage pattern by the users.(Rejected)</a:t>
            </a:r>
            <a:endParaRPr lang="en-US" sz="2400">
              <a:latin typeface="Times New Roman" panose="02020603050405020304" pitchFamily="18" charset="0"/>
              <a:cs typeface="Times New Roman" panose="02020603050405020304" pitchFamily="18" charset="0"/>
            </a:endParaRPr>
          </a:p>
          <a:p>
            <a:pPr algn="just">
              <a:lnSpc>
                <a:spcPct val="30000"/>
              </a:lnSpc>
            </a:pPr>
            <a:endParaRPr lang="en-US" sz="2400">
              <a:latin typeface="Times New Roman" panose="02020603050405020304" pitchFamily="18" charset="0"/>
              <a:cs typeface="Times New Roman" panose="02020603050405020304" pitchFamily="18" charset="0"/>
            </a:endParaRPr>
          </a:p>
          <a:p>
            <a:pPr algn="just">
              <a:lnSpc>
                <a:spcPct val="100000"/>
              </a:lnSpc>
            </a:pPr>
            <a:r>
              <a:rPr lang="en-US" sz="2400">
                <a:latin typeface="Times New Roman" panose="02020603050405020304" pitchFamily="18" charset="0"/>
                <a:cs typeface="Times New Roman" panose="02020603050405020304" pitchFamily="18" charset="0"/>
              </a:rPr>
              <a:t>H0 - There is a significant difference between awareness of digital payment modes &amp; status of usage of digital payments or most preferable digital payment mode.</a:t>
            </a:r>
            <a:r>
              <a:rPr lang="en-US" sz="2400">
                <a:latin typeface="Times New Roman" panose="02020603050405020304" pitchFamily="18" charset="0"/>
                <a:cs typeface="Times New Roman" panose="02020603050405020304" pitchFamily="18" charset="0"/>
                <a:sym typeface="+mn-ea"/>
              </a:rPr>
              <a:t>(Rejected)</a:t>
            </a:r>
            <a:endParaRPr lang="en-US" sz="2400">
              <a:latin typeface="Times New Roman" panose="02020603050405020304" pitchFamily="18" charset="0"/>
              <a:cs typeface="Times New Roman" panose="02020603050405020304" pitchFamily="18" charset="0"/>
              <a:sym typeface="+mn-ea"/>
            </a:endParaRPr>
          </a:p>
          <a:p>
            <a:pPr marL="0" indent="0" algn="just">
              <a:lnSpc>
                <a:spcPct val="20000"/>
              </a:lnSpc>
              <a:buNone/>
            </a:pPr>
            <a:endParaRPr lang="en-US" sz="2400">
              <a:latin typeface="Times New Roman" panose="02020603050405020304" pitchFamily="18" charset="0"/>
              <a:cs typeface="Times New Roman" panose="02020603050405020304" pitchFamily="18" charset="0"/>
            </a:endParaRPr>
          </a:p>
          <a:p>
            <a:pPr algn="just">
              <a:lnSpc>
                <a:spcPct val="100000"/>
              </a:lnSpc>
            </a:pPr>
            <a:r>
              <a:rPr lang="en-US" sz="2400">
                <a:latin typeface="Times New Roman" panose="02020603050405020304" pitchFamily="18" charset="0"/>
                <a:cs typeface="Times New Roman" panose="02020603050405020304" pitchFamily="18" charset="0"/>
              </a:rPr>
              <a:t>H0 - There is no impact of reasons of using the different digital payment modes on Preference of Digital Banking by the users. </a:t>
            </a:r>
            <a:r>
              <a:rPr lang="en-US" sz="2400">
                <a:latin typeface="Times New Roman" panose="02020603050405020304" pitchFamily="18" charset="0"/>
                <a:cs typeface="Times New Roman" panose="02020603050405020304" pitchFamily="18" charset="0"/>
                <a:sym typeface="+mn-ea"/>
              </a:rPr>
              <a:t>(Rejected)</a:t>
            </a:r>
            <a:endParaRPr lang="en-US" sz="2400">
              <a:latin typeface="Times New Roman" panose="02020603050405020304" pitchFamily="18" charset="0"/>
              <a:cs typeface="Times New Roman" panose="02020603050405020304" pitchFamily="18" charset="0"/>
              <a:sym typeface="+mn-ea"/>
            </a:endParaRPr>
          </a:p>
          <a:p>
            <a:pPr marL="0" indent="0" algn="just">
              <a:lnSpc>
                <a:spcPct val="20000"/>
              </a:lnSpc>
              <a:buNone/>
            </a:pPr>
            <a:endParaRPr lang="en-US" sz="2400">
              <a:latin typeface="Times New Roman" panose="02020603050405020304" pitchFamily="18" charset="0"/>
              <a:cs typeface="Times New Roman" panose="02020603050405020304" pitchFamily="18" charset="0"/>
            </a:endParaRPr>
          </a:p>
          <a:p>
            <a:pPr marL="0" indent="0" algn="just">
              <a:lnSpc>
                <a:spcPct val="0"/>
              </a:lnSpc>
              <a:buNone/>
            </a:pPr>
            <a:endParaRPr lang="en-US" sz="2400">
              <a:latin typeface="Times New Roman" panose="02020603050405020304" pitchFamily="18" charset="0"/>
              <a:cs typeface="Times New Roman" panose="02020603050405020304" pitchFamily="18" charset="0"/>
            </a:endParaRPr>
          </a:p>
          <a:p>
            <a:pPr algn="just">
              <a:lnSpc>
                <a:spcPct val="100000"/>
              </a:lnSpc>
            </a:pPr>
            <a:r>
              <a:rPr lang="en-US" sz="2400">
                <a:latin typeface="Times New Roman" panose="02020603050405020304" pitchFamily="18" charset="0"/>
                <a:cs typeface="Times New Roman" panose="02020603050405020304" pitchFamily="18" charset="0"/>
              </a:rPr>
              <a:t>H0 - To identify the most preferable digital payment mode by the users.</a:t>
            </a:r>
            <a:r>
              <a:rPr lang="en-US" sz="2400">
                <a:latin typeface="Times New Roman" panose="02020603050405020304" pitchFamily="18" charset="0"/>
                <a:cs typeface="Times New Roman" panose="02020603050405020304" pitchFamily="18" charset="0"/>
                <a:sym typeface="+mn-ea"/>
              </a:rPr>
              <a:t>(Rejected)</a:t>
            </a:r>
            <a:endParaRPr lang="en-US" sz="2400">
              <a:latin typeface="Times New Roman" panose="02020603050405020304" pitchFamily="18" charset="0"/>
              <a:cs typeface="Times New Roman" panose="02020603050405020304" pitchFamily="18" charset="0"/>
              <a:sym typeface="+mn-ea"/>
            </a:endParaRPr>
          </a:p>
          <a:p>
            <a:pPr marL="0" indent="0" algn="just">
              <a:lnSpc>
                <a:spcPct val="20000"/>
              </a:lnSpc>
              <a:buNone/>
            </a:pPr>
            <a:endParaRPr lang="en-US" sz="2400">
              <a:latin typeface="Times New Roman" panose="02020603050405020304" pitchFamily="18" charset="0"/>
              <a:cs typeface="Times New Roman" panose="02020603050405020304" pitchFamily="18" charset="0"/>
            </a:endParaRPr>
          </a:p>
          <a:p>
            <a:pPr algn="just">
              <a:lnSpc>
                <a:spcPct val="100000"/>
              </a:lnSpc>
            </a:pPr>
            <a:r>
              <a:rPr lang="en-US" sz="2400">
                <a:latin typeface="Times New Roman" panose="02020603050405020304" pitchFamily="18" charset="0"/>
                <a:cs typeface="Times New Roman" panose="02020603050405020304" pitchFamily="18" charset="0"/>
              </a:rPr>
              <a:t>H0 - To identify the biggest concern of users around digital payments.</a:t>
            </a:r>
            <a:r>
              <a:rPr lang="en-US" sz="2400">
                <a:latin typeface="Times New Roman" panose="02020603050405020304" pitchFamily="18" charset="0"/>
                <a:cs typeface="Times New Roman" panose="02020603050405020304" pitchFamily="18" charset="0"/>
                <a:sym typeface="+mn-ea"/>
              </a:rPr>
              <a:t>(Rejected)</a:t>
            </a:r>
            <a:endParaRPr lang="en-US" sz="2400">
              <a:latin typeface="Times New Roman" panose="02020603050405020304" pitchFamily="18" charset="0"/>
              <a:cs typeface="Times New Roman" panose="02020603050405020304" pitchFamily="18" charset="0"/>
            </a:endParaRPr>
          </a:p>
          <a:p>
            <a:pPr algn="just">
              <a:lnSpc>
                <a:spcPct val="100000"/>
              </a:lnSpc>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Findings</a:t>
            </a:r>
            <a:endParaRPr lang="en-US"/>
          </a:p>
        </p:txBody>
      </p:sp>
      <p:sp>
        <p:nvSpPr>
          <p:cNvPr id="3" name="Content Placeholder 2"/>
          <p:cNvSpPr>
            <a:spLocks noGrp="1"/>
          </p:cNvSpPr>
          <p:nvPr>
            <p:ph idx="1"/>
          </p:nvPr>
        </p:nvSpPr>
        <p:spPr/>
        <p:txBody>
          <a:bodyPr/>
          <a:p>
            <a:pPr algn="just">
              <a:lnSpc>
                <a:spcPct val="90000"/>
              </a:lnSpc>
            </a:pPr>
            <a:r>
              <a:rPr lang="en-US" sz="2400">
                <a:latin typeface="Times New Roman" panose="02020603050405020304" pitchFamily="18" charset="0"/>
                <a:cs typeface="Times New Roman" panose="02020603050405020304" pitchFamily="18" charset="0"/>
              </a:rPr>
              <a:t>According to the study of last 5 years growth trends of digital payment from 2014 to 2019 in India. &amp; we found that Digital payment/transaction is growing year by year in India. &amp; most of the people are using UPI (Unified payment interface) for their digital Transaction more than other digital payment method.</a:t>
            </a:r>
            <a:endParaRPr lang="en-US" sz="2400">
              <a:latin typeface="Times New Roman" panose="02020603050405020304" pitchFamily="18" charset="0"/>
              <a:cs typeface="Times New Roman" panose="02020603050405020304" pitchFamily="18" charset="0"/>
            </a:endParaRPr>
          </a:p>
          <a:p>
            <a:pPr algn="just">
              <a:lnSpc>
                <a:spcPct val="90000"/>
              </a:lnSpc>
            </a:pPr>
            <a:endParaRPr lang="en-US" sz="2400">
              <a:latin typeface="Times New Roman" panose="02020603050405020304" pitchFamily="18" charset="0"/>
              <a:cs typeface="Times New Roman" panose="02020603050405020304" pitchFamily="18" charset="0"/>
            </a:endParaRPr>
          </a:p>
          <a:p>
            <a:pPr algn="just">
              <a:lnSpc>
                <a:spcPct val="90000"/>
              </a:lnSpc>
            </a:pPr>
            <a:r>
              <a:rPr lang="en-US" sz="2400">
                <a:latin typeface="Times New Roman" panose="02020603050405020304" pitchFamily="18" charset="0"/>
                <a:cs typeface="Times New Roman" panose="02020603050405020304" pitchFamily="18" charset="0"/>
              </a:rPr>
              <a:t>According to this study it is found that 96% respondents having a bank account  and 94 % respondents prefer digital banking.</a:t>
            </a:r>
            <a:endParaRPr lang="en-US" sz="2400">
              <a:latin typeface="Times New Roman" panose="02020603050405020304" pitchFamily="18" charset="0"/>
              <a:cs typeface="Times New Roman" panose="02020603050405020304" pitchFamily="18" charset="0"/>
            </a:endParaRPr>
          </a:p>
          <a:p>
            <a:pPr algn="just">
              <a:lnSpc>
                <a:spcPct val="90000"/>
              </a:lnSpc>
            </a:pPr>
            <a:endParaRPr lang="en-US" sz="2400">
              <a:latin typeface="Times New Roman" panose="02020603050405020304" pitchFamily="18" charset="0"/>
              <a:cs typeface="Times New Roman" panose="02020603050405020304" pitchFamily="18" charset="0"/>
            </a:endParaRPr>
          </a:p>
          <a:p>
            <a:pPr algn="just">
              <a:lnSpc>
                <a:spcPct val="90000"/>
              </a:lnSpc>
            </a:pPr>
            <a:r>
              <a:rPr lang="en-US" sz="2400">
                <a:latin typeface="Times New Roman" panose="02020603050405020304" pitchFamily="18" charset="0"/>
                <a:cs typeface="Times New Roman" panose="02020603050405020304" pitchFamily="18" charset="0"/>
              </a:rPr>
              <a:t>By this study it is found that most of the people using digital payment /transaction 36% on weekly basis &amp; 23 %  people on daily basis. The ratio of using digital payment are growing day by day due to the easiness or  the growth digitalization in Indian banking system in India.</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Findings Continue...</a:t>
            </a:r>
            <a:endParaRPr lang="en-US" sz="4000">
              <a:latin typeface="Times New Roman" panose="02020603050405020304" pitchFamily="18" charset="0"/>
              <a:cs typeface="Times New Roman" panose="02020603050405020304" pitchFamily="18" charset="0"/>
            </a:endParaRPr>
          </a:p>
        </p:txBody>
      </p:sp>
      <p:graphicFrame>
        <p:nvGraphicFramePr>
          <p:cNvPr id="26" name="Chart 26"/>
          <p:cNvGraphicFramePr/>
          <p:nvPr>
            <p:ph idx="1"/>
          </p:nvPr>
        </p:nvGraphicFramePr>
        <p:xfrm>
          <a:off x="609600" y="1327150"/>
          <a:ext cx="10972800" cy="5143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sz="4000">
                <a:latin typeface="Times New Roman" panose="02020603050405020304" pitchFamily="18" charset="0"/>
                <a:cs typeface="Times New Roman" panose="02020603050405020304" pitchFamily="18" charset="0"/>
              </a:rPr>
              <a:t>Content</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90905"/>
            <a:ext cx="10972800" cy="5076825"/>
          </a:xfrm>
        </p:spPr>
        <p:txBody>
          <a:bodyPr/>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Introduction</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Evolution of Digital Banking Service In India</a:t>
            </a:r>
            <a:endParaRPr lang="en-US" sz="2200">
              <a:latin typeface="Times New Roman" panose="02020603050405020304" pitchFamily="18" charset="0"/>
              <a:cs typeface="Times New Roman" panose="02020603050405020304" pitchFamily="18" charset="0"/>
              <a:sym typeface="+mn-ea"/>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Methods Of Digital Payment</a:t>
            </a:r>
            <a:endParaRPr lang="en-US" sz="2200">
              <a:latin typeface="Times New Roman" panose="02020603050405020304" pitchFamily="18" charset="0"/>
              <a:cs typeface="Times New Roman" panose="02020603050405020304" pitchFamily="18" charset="0"/>
              <a:sym typeface="+mn-ea"/>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Past Trends Of Digital Payments In Indian Banking System</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Present Scenario 2020</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Literature review</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Research Problem</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Research Design/Methodology/Approach</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Sample &amp; data Collection</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Research Objectives </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Hypothesis Formation</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Key Findings</a:t>
            </a:r>
            <a:endParaRPr lang="en-US" sz="2200">
              <a:latin typeface="Times New Roman" panose="02020603050405020304" pitchFamily="18" charset="0"/>
              <a:cs typeface="Times New Roman" panose="02020603050405020304" pitchFamily="18" charset="0"/>
              <a:sym typeface="+mn-ea"/>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Suggestions</a:t>
            </a:r>
            <a:endParaRPr lang="en-US" sz="2200">
              <a:latin typeface="Times New Roman" panose="02020603050405020304" pitchFamily="18" charset="0"/>
              <a:cs typeface="Times New Roman" panose="02020603050405020304" pitchFamily="18" charset="0"/>
            </a:endParaRPr>
          </a:p>
          <a:p>
            <a:pPr algn="l">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sym typeface="+mn-ea"/>
              </a:rPr>
              <a:t>Conclusion</a:t>
            </a:r>
            <a:endParaRPr lang="en-US" sz="2200">
              <a:latin typeface="Times New Roman" panose="02020603050405020304" pitchFamily="18" charset="0"/>
              <a:cs typeface="Times New Roman" panose="02020603050405020304" pitchFamily="18" charset="0"/>
            </a:endParaRPr>
          </a:p>
          <a:p>
            <a:pPr algn="l">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l">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Findings Continue...</a:t>
            </a:r>
            <a:endParaRPr lang="en-US"/>
          </a:p>
        </p:txBody>
      </p:sp>
      <p:graphicFrame>
        <p:nvGraphicFramePr>
          <p:cNvPr id="24" name="Chart 24"/>
          <p:cNvGraphicFramePr/>
          <p:nvPr>
            <p:ph idx="1"/>
          </p:nvPr>
        </p:nvGraphicFramePr>
        <p:xfrm>
          <a:off x="408940" y="1289050"/>
          <a:ext cx="11450320" cy="51409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Findings Continue...</a:t>
            </a:r>
            <a:endParaRPr lang="en-US" sz="4000">
              <a:latin typeface="Times New Roman" panose="02020603050405020304" pitchFamily="18" charset="0"/>
              <a:cs typeface="Times New Roman" panose="02020603050405020304" pitchFamily="18" charset="0"/>
            </a:endParaRPr>
          </a:p>
        </p:txBody>
      </p:sp>
      <p:graphicFrame>
        <p:nvGraphicFramePr>
          <p:cNvPr id="25" name="Chart 25"/>
          <p:cNvGraphicFramePr/>
          <p:nvPr>
            <p:ph idx="1"/>
          </p:nvPr>
        </p:nvGraphicFramePr>
        <p:xfrm>
          <a:off x="343535" y="1223645"/>
          <a:ext cx="11504930" cy="54000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Findings Continue...</a:t>
            </a:r>
            <a:endParaRPr lang="en-US" sz="4000">
              <a:latin typeface="Times New Roman" panose="02020603050405020304" pitchFamily="18" charset="0"/>
              <a:cs typeface="Times New Roman" panose="02020603050405020304" pitchFamily="18" charset="0"/>
            </a:endParaRPr>
          </a:p>
        </p:txBody>
      </p:sp>
      <p:graphicFrame>
        <p:nvGraphicFramePr>
          <p:cNvPr id="21" name="Chart 21"/>
          <p:cNvGraphicFramePr/>
          <p:nvPr>
            <p:ph idx="1"/>
          </p:nvPr>
        </p:nvGraphicFramePr>
        <p:xfrm>
          <a:off x="419735" y="1212850"/>
          <a:ext cx="11353165" cy="51911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Findings Continue...</a:t>
            </a:r>
            <a:endParaRPr lang="en-US" sz="4000">
              <a:latin typeface="Times New Roman" panose="02020603050405020304" pitchFamily="18" charset="0"/>
              <a:cs typeface="Times New Roman" panose="02020603050405020304" pitchFamily="18" charset="0"/>
            </a:endParaRPr>
          </a:p>
        </p:txBody>
      </p:sp>
      <p:graphicFrame>
        <p:nvGraphicFramePr>
          <p:cNvPr id="22" name="Chart 22"/>
          <p:cNvGraphicFramePr/>
          <p:nvPr>
            <p:ph idx="1"/>
          </p:nvPr>
        </p:nvGraphicFramePr>
        <p:xfrm>
          <a:off x="381000" y="1242695"/>
          <a:ext cx="11429365" cy="54565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Findings Continue...</a:t>
            </a:r>
            <a:endParaRPr lang="en-US" sz="4000">
              <a:latin typeface="Times New Roman" panose="02020603050405020304" pitchFamily="18" charset="0"/>
              <a:cs typeface="Times New Roman" panose="02020603050405020304" pitchFamily="18" charset="0"/>
            </a:endParaRPr>
          </a:p>
        </p:txBody>
      </p:sp>
      <p:graphicFrame>
        <p:nvGraphicFramePr>
          <p:cNvPr id="19" name="Chart 19"/>
          <p:cNvGraphicFramePr/>
          <p:nvPr>
            <p:ph idx="1"/>
          </p:nvPr>
        </p:nvGraphicFramePr>
        <p:xfrm>
          <a:off x="410210" y="1212850"/>
          <a:ext cx="11371580" cy="55721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Suggestions</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gn="just">
              <a:lnSpc>
                <a:spcPct val="100000"/>
              </a:lnSpc>
              <a:buFont typeface="Wingdings" panose="05000000000000000000" charset="0"/>
              <a:buChar char="Ø"/>
            </a:pPr>
            <a:r>
              <a:rPr lang="en-US" sz="2200">
                <a:latin typeface="Times New Roman" panose="02020603050405020304" pitchFamily="18" charset="0"/>
                <a:cs typeface="Times New Roman" panose="02020603050405020304" pitchFamily="18" charset="0"/>
              </a:rPr>
              <a:t>The opportunities (High Internet Penetration, Highly Usage of Smart phone,, Initiatives of Government , Increasing E-Commerce ,digital banking solution, untapped rural market ) can availed efficiently and the challenges can be easily counter balanced by adopting more innovative solutions and technological, security measures.</a:t>
            </a:r>
            <a:endParaRPr lang="en-US" sz="2200">
              <a:latin typeface="Times New Roman" panose="02020603050405020304" pitchFamily="18" charset="0"/>
              <a:cs typeface="Times New Roman" panose="02020603050405020304" pitchFamily="18" charset="0"/>
            </a:endParaRPr>
          </a:p>
          <a:p>
            <a:pPr algn="just">
              <a:lnSpc>
                <a:spcPct val="100000"/>
              </a:lnSpc>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lnSpc>
                <a:spcPct val="90000"/>
              </a:lnSpc>
              <a:buFont typeface="Wingdings" panose="05000000000000000000" charset="0"/>
              <a:buChar char="Ø"/>
            </a:pPr>
            <a:r>
              <a:rPr lang="en-US" sz="2200">
                <a:latin typeface="Times New Roman" panose="02020603050405020304" pitchFamily="18" charset="0"/>
                <a:cs typeface="Times New Roman" panose="02020603050405020304" pitchFamily="18" charset="0"/>
              </a:rPr>
              <a:t>In current scenario Banks should take effective measures in creating more awareness towards the effective usage of technology and security and techniques of using digital payment modes.</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Conclusion</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Digital banking has become popular that moves in golden pace with the advent of digital revolution. The study conclude that 96 %of the respondents are using digital banking now days &amp; mostly preferring the UPI  in India.  The study also gives emphasis to the percentage of awareness on maximum utilization of technology and different digital payment methods or reasons for using it.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p:txBody>
          <a:bodyPr/>
          <a:p>
            <a:pPr algn="ctr"/>
            <a:r>
              <a:rPr lang="en-US" sz="6600">
                <a:latin typeface="Times New Roman" panose="02020603050405020304" pitchFamily="18" charset="0"/>
                <a:cs typeface="Times New Roman" panose="02020603050405020304" pitchFamily="18" charset="0"/>
              </a:rPr>
              <a:t>Thank You</a:t>
            </a:r>
            <a:endParaRPr lang="en-US" sz="66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sym typeface="+mn-ea"/>
              </a:rPr>
              <a:t>Introduction</a:t>
            </a:r>
            <a:endParaRPr lang="en-US"/>
          </a:p>
        </p:txBody>
      </p:sp>
      <p:sp>
        <p:nvSpPr>
          <p:cNvPr id="3" name="Content Placeholder 2"/>
          <p:cNvSpPr>
            <a:spLocks noGrp="1"/>
          </p:cNvSpPr>
          <p:nvPr>
            <p:ph idx="1"/>
          </p:nvPr>
        </p:nvSpPr>
        <p:spPr>
          <a:xfrm>
            <a:off x="609600" y="1100455"/>
            <a:ext cx="10972800" cy="4953000"/>
          </a:xfrm>
        </p:spPr>
        <p:txBody>
          <a:bodyPr/>
          <a:p>
            <a:pPr algn="just" eaLnBrk="1" latinLnBrk="0" hangingPunct="1">
              <a:lnSpc>
                <a:spcPct val="100000"/>
              </a:lnSpc>
              <a:spcBef>
                <a:spcPts val="0"/>
              </a:spcBef>
              <a:buFont typeface="Wingdings" panose="05000000000000000000" charset="0"/>
              <a:buChar char="Ø"/>
            </a:pPr>
            <a:r>
              <a:rPr lang="en-US" sz="2400">
                <a:latin typeface="Times New Roman" panose="02020603050405020304" pitchFamily="18" charset="0"/>
                <a:cs typeface="Times New Roman" panose="02020603050405020304" pitchFamily="18" charset="0"/>
              </a:rPr>
              <a:t>Digitalization is the conversion of data into a digital form with the adoption of technology.With other sector, banking is also all around the globe shifting towards digitalization.</a:t>
            </a: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r>
              <a:rPr lang="en-US" sz="2400">
                <a:latin typeface="Times New Roman" panose="02020603050405020304" pitchFamily="18" charset="0"/>
                <a:cs typeface="Times New Roman" panose="02020603050405020304" pitchFamily="18" charset="0"/>
              </a:rPr>
              <a:t>Digital banking transactions are growing at a rapid pace with the advent of technological advancements and applications in Indian banking sector. </a:t>
            </a: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r>
              <a:rPr lang="en-US" sz="2400">
                <a:latin typeface="Times New Roman" panose="02020603050405020304" pitchFamily="18" charset="0"/>
                <a:cs typeface="Times New Roman" panose="02020603050405020304" pitchFamily="18" charset="0"/>
              </a:rPr>
              <a:t>In Present Time , Banking transaction scenario has changed rapidly from typical to convenience banking, which offers enormous opportunity to move towards cashless and less cash society.</a:t>
            </a: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r>
              <a:rPr lang="en-US" sz="2400">
                <a:latin typeface="Times New Roman" panose="02020603050405020304" pitchFamily="18" charset="0"/>
                <a:cs typeface="Times New Roman" panose="02020603050405020304" pitchFamily="18" charset="0"/>
              </a:rPr>
              <a:t>Total transaction value in the Digital Payments segment amounts to US$69,168m in 2020.</a:t>
            </a:r>
            <a:endParaRPr lang="en-US" sz="2400">
              <a:latin typeface="Times New Roman" panose="02020603050405020304" pitchFamily="18" charset="0"/>
              <a:cs typeface="Times New Roman" panose="02020603050405020304" pitchFamily="18" charset="0"/>
            </a:endParaRPr>
          </a:p>
          <a:p>
            <a:pPr algn="just" eaLnBrk="1" latinLnBrk="0" hangingPunct="1">
              <a:lnSpc>
                <a:spcPct val="60000"/>
              </a:lnSpc>
              <a:spcBef>
                <a:spcPts val="0"/>
              </a:spcBef>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algn="just" eaLnBrk="1" latinLnBrk="0" hangingPunct="1">
              <a:lnSpc>
                <a:spcPct val="100000"/>
              </a:lnSpc>
              <a:spcBef>
                <a:spcPts val="0"/>
              </a:spcBef>
              <a:buFont typeface="Wingdings" panose="05000000000000000000" charset="0"/>
              <a:buChar char="Ø"/>
            </a:pPr>
            <a:r>
              <a:rPr lang="en-US" sz="2400">
                <a:latin typeface="Times New Roman" panose="02020603050405020304" pitchFamily="18" charset="0"/>
                <a:cs typeface="Times New Roman" panose="02020603050405020304" pitchFamily="18" charset="0"/>
              </a:rPr>
              <a:t>Total 589.5m users of Digital transaction has been recorded.</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pitchFamily="18" charset="0"/>
                <a:cs typeface="Times New Roman" panose="02020603050405020304" pitchFamily="18" charset="0"/>
              </a:rPr>
              <a:t>Introduction Continue.</a:t>
            </a:r>
            <a:r>
              <a:rPr lang="en-US"/>
              <a:t>....</a:t>
            </a:r>
            <a:endParaRPr lang="en-US"/>
          </a:p>
        </p:txBody>
      </p:sp>
      <p:sp>
        <p:nvSpPr>
          <p:cNvPr id="3" name="Content Placeholder 2"/>
          <p:cNvSpPr>
            <a:spLocks noGrp="1"/>
          </p:cNvSpPr>
          <p:nvPr>
            <p:ph idx="1"/>
          </p:nvPr>
        </p:nvSpPr>
        <p:spPr/>
        <p:txBody>
          <a:bodyPr/>
          <a:p>
            <a:pPr algn="just">
              <a:lnSpc>
                <a:spcPct val="100000"/>
              </a:lnSpc>
              <a:spcBef>
                <a:spcPts val="0"/>
              </a:spcBef>
              <a:buClrTx/>
              <a:buSzTx/>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Due to the rapid growth of the digital payment / transaction in India , the research study on “Trends Of Digital Payment In ndian Banking System For Last Five Years” has  to be  conducted .</a:t>
            </a:r>
            <a:endParaRPr lang="en-US" sz="2400">
              <a:latin typeface="Times New Roman" panose="02020603050405020304" pitchFamily="18" charset="0"/>
              <a:cs typeface="Times New Roman" panose="02020603050405020304" pitchFamily="18" charset="0"/>
              <a:sym typeface="+mn-ea"/>
            </a:endParaRPr>
          </a:p>
          <a:p>
            <a:pPr algn="just">
              <a:lnSpc>
                <a:spcPct val="100000"/>
              </a:lnSpc>
              <a:spcBef>
                <a:spcPts val="0"/>
              </a:spcBef>
              <a:buClrTx/>
              <a:buSzTx/>
              <a:buFont typeface="Wingdings" panose="05000000000000000000" charset="0"/>
            </a:pPr>
            <a:endParaRPr lang="en-US" sz="2400">
              <a:latin typeface="Times New Roman" panose="02020603050405020304" pitchFamily="18" charset="0"/>
              <a:cs typeface="Times New Roman" panose="02020603050405020304" pitchFamily="18" charset="0"/>
            </a:endParaRPr>
          </a:p>
          <a:p>
            <a:pPr algn="just">
              <a:lnSpc>
                <a:spcPct val="100000"/>
              </a:lnSpc>
              <a:spcBef>
                <a:spcPts val="0"/>
              </a:spcBef>
              <a:buClrTx/>
              <a:buSzTx/>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This study will be helpful to knew about the current highly preferable digital payment mode &amp; challenges and future opportunities for Indian banking system .</a:t>
            </a:r>
            <a:endParaRPr lang="en-US" sz="2400">
              <a:latin typeface="Times New Roman" panose="02020603050405020304" pitchFamily="18" charset="0"/>
              <a:cs typeface="Times New Roman" panose="02020603050405020304" pitchFamily="18" charset="0"/>
              <a:sym typeface="+mn-ea"/>
            </a:endParaRPr>
          </a:p>
          <a:p>
            <a:pPr algn="just">
              <a:lnSpc>
                <a:spcPct val="100000"/>
              </a:lnSpc>
              <a:spcBef>
                <a:spcPts val="0"/>
              </a:spcBef>
              <a:buClrTx/>
              <a:buSzTx/>
              <a:buFont typeface="Wingdings" panose="05000000000000000000" charset="0"/>
            </a:pPr>
            <a:endParaRPr lang="en-US" sz="2400">
              <a:latin typeface="Times New Roman" panose="02020603050405020304" pitchFamily="18" charset="0"/>
              <a:cs typeface="Times New Roman" panose="02020603050405020304" pitchFamily="18" charset="0"/>
              <a:sym typeface="+mn-ea"/>
            </a:endParaRPr>
          </a:p>
          <a:p>
            <a:pPr algn="just">
              <a:lnSpc>
                <a:spcPct val="100000"/>
              </a:lnSpc>
              <a:spcBef>
                <a:spcPts val="0"/>
              </a:spcBef>
              <a:buClrTx/>
              <a:buSzTx/>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Present study aims at understanding the preferance , attitute , awareness about digital payment methods in India &amp; also know about the challenges &amp; opportunities for the Indian Banking System inIndia.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13110" cy="582930"/>
          </a:xfrm>
        </p:spPr>
        <p:txBody>
          <a:bodyPr/>
          <a:p>
            <a:pPr algn="r">
              <a:buClrTx/>
              <a:buSzTx/>
              <a:buFontTx/>
            </a:pPr>
            <a:r>
              <a:rPr lang="en-US" sz="4000">
                <a:latin typeface="Times New Roman" panose="02020603050405020304" pitchFamily="18" charset="0"/>
                <a:cs typeface="Times New Roman" panose="02020603050405020304" pitchFamily="18" charset="0"/>
              </a:rPr>
              <a:t>Evolution of Digital Banking Service In India </a:t>
            </a:r>
            <a:endParaRPr lang="en-US" sz="4000">
              <a:latin typeface="Times New Roman" panose="02020603050405020304" pitchFamily="18" charset="0"/>
              <a:cs typeface="Times New Roman" panose="02020603050405020304" pitchFamily="18" charset="0"/>
            </a:endParaRPr>
          </a:p>
        </p:txBody>
      </p:sp>
      <p:grpSp>
        <p:nvGrpSpPr>
          <p:cNvPr id="4" name="Group 3"/>
          <p:cNvGrpSpPr/>
          <p:nvPr/>
        </p:nvGrpSpPr>
        <p:grpSpPr>
          <a:xfrm>
            <a:off x="941705" y="1171575"/>
            <a:ext cx="10344150" cy="5363210"/>
            <a:chOff x="1429699" y="0"/>
            <a:chExt cx="5637850" cy="2705735"/>
          </a:xfrm>
        </p:grpSpPr>
        <p:grpSp>
          <p:nvGrpSpPr>
            <p:cNvPr id="91" name="Group 91"/>
            <p:cNvGrpSpPr/>
            <p:nvPr/>
          </p:nvGrpSpPr>
          <p:grpSpPr>
            <a:xfrm>
              <a:off x="1429699" y="0"/>
              <a:ext cx="5637850" cy="2413259"/>
              <a:chOff x="1429699" y="0"/>
              <a:chExt cx="5637850" cy="2413259"/>
            </a:xfrm>
          </p:grpSpPr>
          <p:grpSp>
            <p:nvGrpSpPr>
              <p:cNvPr id="93" name="Group 93"/>
              <p:cNvGrpSpPr/>
              <p:nvPr/>
            </p:nvGrpSpPr>
            <p:grpSpPr>
              <a:xfrm>
                <a:off x="1429699" y="0"/>
                <a:ext cx="5637850" cy="2413259"/>
                <a:chOff x="1429699" y="0"/>
                <a:chExt cx="5637850" cy="2413259"/>
              </a:xfrm>
            </p:grpSpPr>
            <p:grpSp>
              <p:nvGrpSpPr>
                <p:cNvPr id="98" name="Group 98"/>
                <p:cNvGrpSpPr/>
                <p:nvPr/>
              </p:nvGrpSpPr>
              <p:grpSpPr>
                <a:xfrm>
                  <a:off x="2413237" y="0"/>
                  <a:ext cx="4654312" cy="2413259"/>
                  <a:chOff x="3954933" y="0"/>
                  <a:chExt cx="7627716" cy="3955151"/>
                </a:xfrm>
              </p:grpSpPr>
              <p:sp>
                <p:nvSpPr>
                  <p:cNvPr id="99" name="Text Box 2"/>
                  <p:cNvSpPr txBox="1">
                    <a:spLocks noChangeArrowheads="1"/>
                  </p:cNvSpPr>
                  <p:nvPr/>
                </p:nvSpPr>
                <p:spPr bwMode="auto">
                  <a:xfrm>
                    <a:off x="5807826" y="0"/>
                    <a:ext cx="3027456" cy="1149571"/>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0000"/>
                      </a:lnSpc>
                      <a:spcAft>
                        <a:spcPts val="0"/>
                      </a:spcAft>
                    </a:pPr>
                    <a:r>
                      <a:rPr lang="en-US" altLang="zh-CN" b="1" kern="100">
                        <a:solidFill>
                          <a:srgbClr val="00B0F0"/>
                        </a:solidFill>
                        <a:latin typeface="Calibri" panose="020F0502020204030204"/>
                        <a:ea typeface="Calibri" panose="020F0502020204030204"/>
                        <a:cs typeface="Times New Roman" panose="02020603050405020304"/>
                        <a:sym typeface="Times New Roman" panose="02020603050405020304"/>
                      </a:rPr>
                      <a:t>Transformation of traditional </a:t>
                    </a:r>
                    <a:endParaRPr lang="en-US" altLang="zh-CN" b="1" kern="100">
                      <a:solidFill>
                        <a:srgbClr val="00B0F0"/>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00B0F0"/>
                        </a:solidFill>
                        <a:latin typeface="Calibri" panose="020F0502020204030204"/>
                        <a:ea typeface="Calibri" panose="020F0502020204030204"/>
                        <a:cs typeface="Times New Roman" panose="02020603050405020304"/>
                        <a:sym typeface="Times New Roman" panose="02020603050405020304"/>
                      </a:rPr>
                      <a:t>channels ATM, Telephonic, </a:t>
                    </a:r>
                    <a:endParaRPr lang="en-US" altLang="zh-CN" b="1" kern="100">
                      <a:solidFill>
                        <a:srgbClr val="00B0F0"/>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00B0F0"/>
                        </a:solidFill>
                        <a:latin typeface="Calibri" panose="020F0502020204030204"/>
                        <a:ea typeface="Calibri" panose="020F0502020204030204"/>
                        <a:cs typeface="Times New Roman" panose="02020603050405020304"/>
                        <a:sym typeface="Times New Roman" panose="02020603050405020304"/>
                      </a:rPr>
                      <a:t>Branch</a:t>
                    </a:r>
                    <a:endParaRPr lang="en-US" altLang="zh-CN" b="1" kern="100">
                      <a:solidFill>
                        <a:srgbClr val="00B0F0"/>
                      </a:solidFill>
                      <a:latin typeface="Calibri" panose="020F0502020204030204"/>
                      <a:ea typeface="Calibri" panose="020F0502020204030204"/>
                      <a:cs typeface="Times New Roman" panose="02020603050405020304"/>
                      <a:sym typeface="Times New Roman" panose="02020603050405020304"/>
                    </a:endParaRPr>
                  </a:p>
                </p:txBody>
              </p:sp>
              <p:grpSp>
                <p:nvGrpSpPr>
                  <p:cNvPr id="100" name="Group 100"/>
                  <p:cNvGrpSpPr/>
                  <p:nvPr/>
                </p:nvGrpSpPr>
                <p:grpSpPr>
                  <a:xfrm>
                    <a:off x="3954933" y="211826"/>
                    <a:ext cx="7627716" cy="3743325"/>
                    <a:chOff x="3954933" y="211826"/>
                    <a:chExt cx="7627716" cy="3743325"/>
                  </a:xfrm>
                </p:grpSpPr>
                <p:sp>
                  <p:nvSpPr>
                    <p:cNvPr id="101" name="Text Box 2"/>
                    <p:cNvSpPr txBox="1">
                      <a:spLocks noChangeArrowheads="1"/>
                    </p:cNvSpPr>
                    <p:nvPr/>
                  </p:nvSpPr>
                  <p:spPr bwMode="auto">
                    <a:xfrm>
                      <a:off x="7478217" y="1040348"/>
                      <a:ext cx="2512209" cy="1141442"/>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0000"/>
                        </a:lnSpc>
                        <a:spcAft>
                          <a:spcPts val="0"/>
                        </a:spcAft>
                      </a:pPr>
                      <a:r>
                        <a:rPr lang="en-US" altLang="zh-CN" b="1" kern="100">
                          <a:solidFill>
                            <a:srgbClr val="77933C"/>
                          </a:solidFill>
                          <a:latin typeface="Calibri" panose="020F0502020204030204"/>
                          <a:ea typeface="Calibri" panose="020F0502020204030204"/>
                          <a:cs typeface="Times New Roman" panose="02020603050405020304"/>
                          <a:sym typeface="Times New Roman" panose="02020603050405020304"/>
                        </a:rPr>
                        <a:t>Social, Mobile, </a:t>
                      </a:r>
                      <a:endParaRPr lang="en-US" altLang="zh-CN" b="1" kern="100">
                        <a:solidFill>
                          <a:srgbClr val="77933C"/>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77933C"/>
                          </a:solidFill>
                          <a:latin typeface="Calibri" panose="020F0502020204030204"/>
                          <a:ea typeface="Calibri" panose="020F0502020204030204"/>
                          <a:cs typeface="Times New Roman" panose="02020603050405020304"/>
                          <a:sym typeface="Times New Roman" panose="02020603050405020304"/>
                        </a:rPr>
                        <a:t>Analytics and Cloud led</a:t>
                      </a:r>
                      <a:endParaRPr lang="en-US" altLang="zh-CN" b="1" kern="100">
                        <a:solidFill>
                          <a:srgbClr val="77933C"/>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77933C"/>
                          </a:solidFill>
                          <a:latin typeface="Calibri" panose="020F0502020204030204"/>
                          <a:ea typeface="Calibri" panose="020F0502020204030204"/>
                          <a:cs typeface="Times New Roman" panose="02020603050405020304"/>
                          <a:sym typeface="Times New Roman" panose="02020603050405020304"/>
                        </a:rPr>
                        <a:t>Transformation</a:t>
                      </a:r>
                      <a:endParaRPr lang="en-US" altLang="zh-CN" b="1" kern="100">
                        <a:solidFill>
                          <a:srgbClr val="77933C"/>
                        </a:solidFill>
                        <a:latin typeface="Calibri" panose="020F0502020204030204"/>
                        <a:ea typeface="Calibri" panose="020F0502020204030204"/>
                        <a:cs typeface="Times New Roman" panose="02020603050405020304"/>
                        <a:sym typeface="Times New Roman" panose="02020603050405020304"/>
                      </a:endParaRPr>
                    </a:p>
                  </p:txBody>
                </p:sp>
                <p:grpSp>
                  <p:nvGrpSpPr>
                    <p:cNvPr id="102" name="Group 102"/>
                    <p:cNvGrpSpPr/>
                    <p:nvPr/>
                  </p:nvGrpSpPr>
                  <p:grpSpPr>
                    <a:xfrm>
                      <a:off x="3954933" y="211826"/>
                      <a:ext cx="7627716" cy="3743325"/>
                      <a:chOff x="3954933" y="211826"/>
                      <a:chExt cx="7627716" cy="3743325"/>
                    </a:xfrm>
                  </p:grpSpPr>
                  <p:sp>
                    <p:nvSpPr>
                      <p:cNvPr id="103" name="Text Box 2"/>
                      <p:cNvSpPr txBox="1">
                        <a:spLocks noChangeArrowheads="1"/>
                      </p:cNvSpPr>
                      <p:nvPr/>
                    </p:nvSpPr>
                    <p:spPr bwMode="auto">
                      <a:xfrm>
                        <a:off x="9259921" y="1945189"/>
                        <a:ext cx="2322728" cy="1586208"/>
                      </a:xfrm>
                      <a:prstGeom prst="rect">
                        <a:avLst/>
                      </a:prstGeom>
                      <a:solidFill>
                        <a:srgbClr val="FFFFFF"/>
                      </a:solidFill>
                      <a:ln w="9525">
                        <a:noFill/>
                        <a:miter lim="800000"/>
                      </a:ln>
                    </p:spPr>
                    <p:txBody>
                      <a:bodyPr rot="0" vert="horz" wrap="square" lIns="91440" tIns="45720" rIns="91440" bIns="45720" anchor="t" anchorCtr="0" upright="1">
                        <a:noAutofit/>
                      </a:bodyPr>
                      <a:lstStyle/>
                      <a:p>
                        <a:pPr>
                          <a:lnSpc>
                            <a:spcPct val="100000"/>
                          </a:lnSpc>
                          <a:spcAft>
                            <a:spcPts val="0"/>
                          </a:spcAft>
                        </a:pPr>
                        <a:r>
                          <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rPr>
                          <a:t>Transformation due</a:t>
                        </a:r>
                        <a:endPar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rPr>
                          <a:t>To new digital tech</a:t>
                        </a:r>
                        <a:endPar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rPr>
                          <a:t>Such as AI, IOT, </a:t>
                        </a:r>
                        <a:endPar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rPr>
                          <a:t>Blockchain, RPA,</a:t>
                        </a:r>
                        <a:endPar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endParaRPr>
                      </a:p>
                      <a:p>
                        <a:pPr>
                          <a:lnSpc>
                            <a:spcPct val="100000"/>
                          </a:lnSpc>
                          <a:spcAft>
                            <a:spcPts val="0"/>
                          </a:spcAft>
                        </a:pPr>
                        <a:r>
                          <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rPr>
                          <a:t>API Banking</a:t>
                        </a:r>
                        <a:endParaRPr lang="en-US" altLang="zh-CN" b="1" kern="100">
                          <a:solidFill>
                            <a:srgbClr val="BF004D"/>
                          </a:solidFill>
                          <a:latin typeface="Calibri" panose="020F0502020204030204"/>
                          <a:ea typeface="Calibri" panose="020F0502020204030204"/>
                          <a:cs typeface="Times New Roman" panose="02020603050405020304"/>
                          <a:sym typeface="Times New Roman" panose="02020603050405020304"/>
                        </a:endParaRPr>
                      </a:p>
                    </p:txBody>
                  </p:sp>
                  <p:grpSp>
                    <p:nvGrpSpPr>
                      <p:cNvPr id="104" name="Group 104"/>
                      <p:cNvGrpSpPr/>
                      <p:nvPr/>
                    </p:nvGrpSpPr>
                    <p:grpSpPr>
                      <a:xfrm>
                        <a:off x="3954933" y="211826"/>
                        <a:ext cx="5330192" cy="3743325"/>
                        <a:chOff x="3954931" y="211826"/>
                        <a:chExt cx="5124450" cy="3619500"/>
                      </a:xfrm>
                    </p:grpSpPr>
                    <p:sp>
                      <p:nvSpPr>
                        <p:cNvPr id="105" name="Hexagon 105"/>
                        <p:cNvSpPr/>
                        <p:nvPr/>
                      </p:nvSpPr>
                      <p:spPr>
                        <a:xfrm>
                          <a:off x="3954931" y="211826"/>
                          <a:ext cx="1866900" cy="1714500"/>
                        </a:xfrm>
                        <a:prstGeom prst="hexagon">
                          <a:avLst/>
                        </a:prstGeom>
                        <a:ln w="38100"/>
                      </p:spPr>
                      <p:style>
                        <a:lnRef idx="2">
                          <a:schemeClr val="accent5"/>
                        </a:lnRef>
                        <a:fillRef idx="1">
                          <a:schemeClr val="lt1"/>
                        </a:fillRef>
                        <a:effectRef idx="0">
                          <a:schemeClr val="accent5"/>
                        </a:effectRef>
                        <a:fontRef idx="minor">
                          <a:schemeClr val="dk1"/>
                        </a:fontRef>
                      </p:style>
                    </p:sp>
                    <p:sp>
                      <p:nvSpPr>
                        <p:cNvPr id="106" name="Hexagon 106"/>
                        <p:cNvSpPr/>
                        <p:nvPr/>
                      </p:nvSpPr>
                      <p:spPr>
                        <a:xfrm>
                          <a:off x="5583706" y="1173851"/>
                          <a:ext cx="1866900" cy="1714500"/>
                        </a:xfrm>
                        <a:prstGeom prst="hexagon">
                          <a:avLst/>
                        </a:prstGeom>
                        <a:ln w="38100"/>
                      </p:spPr>
                      <p:style>
                        <a:lnRef idx="2">
                          <a:schemeClr val="accent3"/>
                        </a:lnRef>
                        <a:fillRef idx="1">
                          <a:schemeClr val="lt1"/>
                        </a:fillRef>
                        <a:effectRef idx="0">
                          <a:schemeClr val="accent3"/>
                        </a:effectRef>
                        <a:fontRef idx="minor">
                          <a:schemeClr val="dk1"/>
                        </a:fontRef>
                      </p:style>
                    </p:sp>
                    <p:sp>
                      <p:nvSpPr>
                        <p:cNvPr id="107" name="Hexagon 107"/>
                        <p:cNvSpPr/>
                        <p:nvPr/>
                      </p:nvSpPr>
                      <p:spPr>
                        <a:xfrm>
                          <a:off x="7212481" y="2116826"/>
                          <a:ext cx="1866900" cy="1714500"/>
                        </a:xfrm>
                        <a:prstGeom prst="hexagon">
                          <a:avLst/>
                        </a:prstGeom>
                        <a:ln w="38100"/>
                      </p:spPr>
                      <p:style>
                        <a:lnRef idx="2">
                          <a:schemeClr val="accent2"/>
                        </a:lnRef>
                        <a:fillRef idx="1">
                          <a:schemeClr val="lt1"/>
                        </a:fillRef>
                        <a:effectRef idx="0">
                          <a:schemeClr val="accent2"/>
                        </a:effectRef>
                        <a:fontRef idx="minor">
                          <a:schemeClr val="dk1"/>
                        </a:fontRef>
                      </p:style>
                    </p:sp>
                    <p:pic>
                      <p:nvPicPr>
                        <p:cNvPr id="108" name="Picture 10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497856" y="659501"/>
                          <a:ext cx="790575" cy="771525"/>
                        </a:xfrm>
                        <a:prstGeom prst="rect">
                          <a:avLst/>
                        </a:prstGeom>
                        <a:noFill/>
                        <a:ln>
                          <a:noFill/>
                        </a:ln>
                      </p:spPr>
                    </p:pic>
                    <p:pic>
                      <p:nvPicPr>
                        <p:cNvPr id="110" name="Picture 1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679206" y="2497826"/>
                          <a:ext cx="933450" cy="923925"/>
                        </a:xfrm>
                        <a:prstGeom prst="rect">
                          <a:avLst/>
                        </a:prstGeom>
                        <a:noFill/>
                        <a:ln>
                          <a:noFill/>
                        </a:ln>
                      </p:spPr>
                    </p:pic>
                  </p:grpSp>
                </p:grpSp>
              </p:grpSp>
            </p:grpSp>
            <p:sp>
              <p:nvSpPr>
                <p:cNvPr id="96" name="Text Box 2"/>
                <p:cNvSpPr txBox="1">
                  <a:spLocks noChangeArrowheads="1"/>
                </p:cNvSpPr>
                <p:nvPr/>
              </p:nvSpPr>
              <p:spPr bwMode="auto">
                <a:xfrm>
                  <a:off x="1429699" y="701261"/>
                  <a:ext cx="819894" cy="756363"/>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0000"/>
                    </a:lnSpc>
                    <a:spcAft>
                      <a:spcPts val="0"/>
                    </a:spcAft>
                  </a:pPr>
                  <a:r>
                    <a:rPr lang="en-US" altLang="zh-CN" sz="2800" kern="100">
                      <a:solidFill>
                        <a:srgbClr val="00B0F0"/>
                      </a:solidFill>
                      <a:latin typeface="Calibri" panose="020F0502020204030204"/>
                      <a:ea typeface="Calibri" panose="020F0502020204030204"/>
                      <a:cs typeface="Times New Roman" panose="02020603050405020304"/>
                      <a:sym typeface="Times New Roman" panose="02020603050405020304"/>
                    </a:rPr>
                    <a:t>Wave 01</a:t>
                  </a:r>
                  <a:endParaRPr lang="en-US" altLang="zh-CN" sz="2800" kern="100">
                    <a:solidFill>
                      <a:srgbClr val="00B0F0"/>
                    </a:solidFill>
                    <a:latin typeface="Calibri" panose="020F0502020204030204"/>
                    <a:ea typeface="Calibri" panose="020F0502020204030204"/>
                    <a:cs typeface="Times New Roman" panose="02020603050405020304"/>
                    <a:sym typeface="Times New Roman" panose="02020603050405020304"/>
                  </a:endParaRPr>
                </a:p>
              </p:txBody>
            </p:sp>
          </p:grpSp>
          <p:sp>
            <p:nvSpPr>
              <p:cNvPr id="94" name="Text Box 2"/>
              <p:cNvSpPr txBox="1">
                <a:spLocks noChangeArrowheads="1"/>
              </p:cNvSpPr>
              <p:nvPr/>
            </p:nvSpPr>
            <p:spPr bwMode="auto">
              <a:xfrm>
                <a:off x="2409825" y="1457325"/>
                <a:ext cx="1123950" cy="695960"/>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0000"/>
                  </a:lnSpc>
                  <a:spcAft>
                    <a:spcPts val="0"/>
                  </a:spcAft>
                </a:pPr>
                <a:r>
                  <a:rPr lang="en-US" altLang="zh-CN" sz="2800" kern="100">
                    <a:solidFill>
                      <a:srgbClr val="77933C"/>
                    </a:solidFill>
                    <a:latin typeface="Calibri" panose="020F0502020204030204"/>
                    <a:ea typeface="Calibri" panose="020F0502020204030204"/>
                    <a:cs typeface="Times New Roman" panose="02020603050405020304"/>
                    <a:sym typeface="Times New Roman" panose="02020603050405020304"/>
                  </a:rPr>
                  <a:t>Wave 02</a:t>
                </a:r>
                <a:endParaRPr lang="en-US" altLang="zh-CN" sz="2800" kern="100">
                  <a:solidFill>
                    <a:srgbClr val="77933C"/>
                  </a:solidFill>
                  <a:latin typeface="Calibri" panose="020F0502020204030204"/>
                  <a:ea typeface="Calibri" panose="020F0502020204030204"/>
                  <a:cs typeface="Times New Roman" panose="02020603050405020304"/>
                  <a:sym typeface="Times New Roman" panose="02020603050405020304"/>
                </a:endParaRPr>
              </a:p>
            </p:txBody>
          </p:sp>
        </p:grpSp>
        <p:sp>
          <p:nvSpPr>
            <p:cNvPr id="92" name="Text Box 2"/>
            <p:cNvSpPr txBox="1">
              <a:spLocks noChangeArrowheads="1"/>
            </p:cNvSpPr>
            <p:nvPr/>
          </p:nvSpPr>
          <p:spPr bwMode="auto">
            <a:xfrm>
              <a:off x="3371850" y="2009775"/>
              <a:ext cx="1123950" cy="695960"/>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0000"/>
                </a:lnSpc>
                <a:spcAft>
                  <a:spcPts val="0"/>
                </a:spcAft>
              </a:pPr>
              <a:r>
                <a:rPr lang="en-US" altLang="zh-CN" sz="2800" kern="100">
                  <a:solidFill>
                    <a:srgbClr val="D60093"/>
                  </a:solidFill>
                  <a:latin typeface="Calibri" panose="020F0502020204030204"/>
                  <a:ea typeface="Calibri" panose="020F0502020204030204"/>
                  <a:cs typeface="Times New Roman" panose="02020603050405020304"/>
                  <a:sym typeface="Times New Roman" panose="02020603050405020304"/>
                </a:rPr>
                <a:t>Wave 03</a:t>
              </a:r>
              <a:endParaRPr lang="en-US" altLang="zh-CN" sz="2800" kern="100">
                <a:solidFill>
                  <a:srgbClr val="D60093"/>
                </a:solidFill>
                <a:latin typeface="Calibri" panose="020F0502020204030204"/>
                <a:ea typeface="Calibri" panose="020F0502020204030204"/>
                <a:cs typeface="Times New Roman" panose="02020603050405020304"/>
                <a:sym typeface="Times New Roman" panose="02020603050405020304"/>
              </a:endParaRPr>
            </a:p>
          </p:txBody>
        </p:sp>
      </p:grpSp>
      <p:sp>
        <p:nvSpPr>
          <p:cNvPr id="5" name="Hexagon 106"/>
          <p:cNvSpPr/>
          <p:nvPr/>
        </p:nvSpPr>
        <p:spPr>
          <a:xfrm>
            <a:off x="4505325" y="2953385"/>
            <a:ext cx="2185670" cy="2013585"/>
          </a:xfrm>
          <a:prstGeom prst="hexagon">
            <a:avLst/>
          </a:prstGeom>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sp>
      <p:pic>
        <p:nvPicPr>
          <p:cNvPr id="6" name="Picture 109"/>
          <p:cNvPicPr>
            <a:picLocks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155565" y="3334385"/>
            <a:ext cx="885825" cy="95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2"/>
          <p:cNvSpPr>
            <a:spLocks noGrp="1"/>
          </p:cNvSpPr>
          <p:nvPr>
            <p:ph type="title"/>
          </p:nvPr>
        </p:nvSpPr>
        <p:spPr/>
        <p:txBody>
          <a:bodyPr/>
          <a:p>
            <a:pPr algn="r">
              <a:buClrTx/>
              <a:buSzTx/>
              <a:buFontTx/>
            </a:pPr>
            <a:r>
              <a:rPr lang="en-US" sz="4000">
                <a:latin typeface="Times New Roman" panose="02020603050405020304" pitchFamily="18" charset="0"/>
                <a:cs typeface="Times New Roman" panose="02020603050405020304" pitchFamily="18" charset="0"/>
              </a:rPr>
              <a:t>Methods Of Digital Payment</a:t>
            </a:r>
            <a:endParaRPr lang="en-US" sz="4000">
              <a:latin typeface="Times New Roman" panose="02020603050405020304" pitchFamily="18" charset="0"/>
              <a:cs typeface="Times New Roman" panose="02020603050405020304" pitchFamily="18" charset="0"/>
            </a:endParaRPr>
          </a:p>
        </p:txBody>
      </p:sp>
      <p:pic>
        <p:nvPicPr>
          <p:cNvPr id="16" name="Content Placeholder 15" descr="001-cashless-payments-sarkari-yojna"/>
          <p:cNvPicPr>
            <a:picLocks noChangeAspect="1"/>
          </p:cNvPicPr>
          <p:nvPr>
            <p:ph sz="half" idx="1"/>
          </p:nvPr>
        </p:nvPicPr>
        <p:blipFill>
          <a:blip r:embed="rId1"/>
          <a:stretch>
            <a:fillRect/>
          </a:stretch>
        </p:blipFill>
        <p:spPr>
          <a:xfrm>
            <a:off x="47625" y="1430020"/>
            <a:ext cx="12097385" cy="4972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300" y="175260"/>
            <a:ext cx="12225655" cy="749300"/>
          </a:xfrm>
        </p:spPr>
        <p:txBody>
          <a:bodyPr/>
          <a:p>
            <a:pPr algn="r">
              <a:buClrTx/>
              <a:buSzTx/>
              <a:buFontTx/>
            </a:pPr>
            <a:r>
              <a:rPr lang="en-US">
                <a:latin typeface="Times New Roman" panose="02020603050405020304" pitchFamily="18" charset="0"/>
                <a:cs typeface="Times New Roman" panose="02020603050405020304" pitchFamily="18" charset="0"/>
              </a:rPr>
              <a:t>Past Trends Of Digital Payments In Indian Banking System</a:t>
            </a:r>
            <a:endParaRPr lang="en-US">
              <a:latin typeface="Times New Roman" panose="02020603050405020304" pitchFamily="18" charset="0"/>
              <a:cs typeface="Times New Roman" panose="02020603050405020304" pitchFamily="18" charset="0"/>
            </a:endParaRPr>
          </a:p>
        </p:txBody>
      </p:sp>
      <p:pic>
        <p:nvPicPr>
          <p:cNvPr id="4" name="Picture 1" descr="Table 14"/>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30200" y="1197610"/>
            <a:ext cx="11478895" cy="53581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buClrTx/>
              <a:buSzTx/>
              <a:buFontTx/>
            </a:pPr>
            <a:r>
              <a:rPr lang="en-US" sz="4000">
                <a:latin typeface="Times New Roman" panose="02020603050405020304" pitchFamily="18" charset="0"/>
                <a:cs typeface="Times New Roman" panose="02020603050405020304" pitchFamily="18" charset="0"/>
              </a:rPr>
              <a:t>Present Scenario 2020</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52425" y="889000"/>
            <a:ext cx="6358890" cy="5389880"/>
          </a:xfrm>
        </p:spPr>
        <p:txBody>
          <a:bodyPr/>
          <a:p>
            <a:pPr algn="just">
              <a:spcBef>
                <a:spcPts val="0"/>
              </a:spcBef>
              <a:buClrTx/>
              <a:buSzTx/>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The market's largest segment is Digital Commerce with a total transaction value of US$57,574m in 2020.</a:t>
            </a: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Total transaction value in the Digital Payments segment amounts to US$69,168m in 2020.</a:t>
            </a: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 Popular payment channel UPI, which in 2020 has been constantly scaling over 1 billion monthly transactions, processed 99 crore transactions worth Rs.1.5 lakh crore in April, as per data released by NPCI on twitter. </a:t>
            </a: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It is recorded 12 crore transactions worth Rs.1.21 lakh crore in April, NPCI data showed.</a:t>
            </a:r>
            <a:endParaRPr lang="en-US" sz="2200">
              <a:latin typeface="Times New Roman" panose="02020603050405020304" pitchFamily="18" charset="0"/>
              <a:cs typeface="Times New Roman" panose="02020603050405020304" pitchFamily="18" charset="0"/>
            </a:endParaRPr>
          </a:p>
        </p:txBody>
      </p:sp>
      <p:graphicFrame>
        <p:nvGraphicFramePr>
          <p:cNvPr id="70" name="Chart 70"/>
          <p:cNvGraphicFramePr/>
          <p:nvPr>
            <p:ph sz="half" idx="2"/>
          </p:nvPr>
        </p:nvGraphicFramePr>
        <p:xfrm>
          <a:off x="6711315" y="1174750"/>
          <a:ext cx="5385435" cy="51041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buClrTx/>
              <a:buSzTx/>
              <a:buFontTx/>
            </a:pPr>
            <a:r>
              <a:rPr lang="en-US" sz="4000">
                <a:latin typeface="Times New Roman" panose="02020603050405020304" pitchFamily="18" charset="0"/>
                <a:cs typeface="Times New Roman" panose="02020603050405020304" pitchFamily="18" charset="0"/>
                <a:sym typeface="+mn-ea"/>
              </a:rPr>
              <a:t>Literature review</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74750"/>
            <a:ext cx="10972800" cy="5459730"/>
          </a:xfrm>
        </p:spPr>
        <p:txBody>
          <a:bodyPr/>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Sanghita Roy, Dr. Indrajit Sinha (2014), stated that E- payment system in India, has shown tremendous growth, but still there has lot to be done to increase its usage. Still 90% of the transactions are cash based. Technology Acceptance Model used for the purpose of study. They found Innovation, incentive, customer convenience and legal framework are the four factors which contribute to strengthen the E- payment system.</a:t>
            </a: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Rakesh H M &amp; Ramya T J (2014) in their research paper titled “A Study on Factors Influencing Consumer Adoption of Internet Banking in India” tried to examine the factors that influence internet banking adoption. It is found that internet banking is influenced by its perceived reliability, Perceived ease of use and Perceived usefulness.</a:t>
            </a: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endParaRPr lang="en-US" sz="2200">
              <a:latin typeface="Times New Roman" panose="02020603050405020304" pitchFamily="18" charset="0"/>
              <a:cs typeface="Times New Roman" panose="02020603050405020304" pitchFamily="18" charset="0"/>
            </a:endParaRPr>
          </a:p>
          <a:p>
            <a:pPr algn="just">
              <a:spcBef>
                <a:spcPts val="0"/>
              </a:spcBef>
              <a:buClrTx/>
              <a:buSzTx/>
              <a:buFont typeface="Wingdings" panose="05000000000000000000" charset="0"/>
              <a:buChar char="Ø"/>
            </a:pPr>
            <a:r>
              <a:rPr lang="en-US" sz="2200">
                <a:latin typeface="Times New Roman" panose="02020603050405020304" pitchFamily="18" charset="0"/>
                <a:cs typeface="Times New Roman" panose="02020603050405020304" pitchFamily="18" charset="0"/>
              </a:rPr>
              <a:t>Santiago Carbo - Valverde (2017) the article entitled “The Impact on Digitalization on Banking and Financial Stability”. In this article an attempt has been made to discuss the impact of digitalization on banking activities and challenges that imposes for financial stability. The study found that, digitalization is an opportunity to reduce marginal costs and increase productivity in financial services.</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10578</Words>
  <Application>WPS Presentation</Application>
  <PresentationFormat>Widescreen</PresentationFormat>
  <Paragraphs>196</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Times New Roman</vt:lpstr>
      <vt:lpstr>Wingdings</vt:lpstr>
      <vt:lpstr>Calibri</vt:lpstr>
      <vt:lpstr>Times New Roman</vt:lpstr>
      <vt:lpstr>Microsoft YaHei</vt:lpstr>
      <vt:lpstr>Arial Unicode MS</vt:lpstr>
      <vt:lpstr>Communications and Dialogues</vt:lpstr>
      <vt:lpstr>Trends Of Digital Payment In  Indian BankingSystem  For Last Five Years</vt:lpstr>
      <vt:lpstr>Content</vt:lpstr>
      <vt:lpstr>Introduction</vt:lpstr>
      <vt:lpstr>Introduction Continue.....</vt:lpstr>
      <vt:lpstr>Evolution of Digital Banking Service In India </vt:lpstr>
      <vt:lpstr>Methods Of Digital Payment</vt:lpstr>
      <vt:lpstr>Past Trends Of Digital Payments In Indian Banking System</vt:lpstr>
      <vt:lpstr>Present Scenario 2020</vt:lpstr>
      <vt:lpstr>Literature review</vt:lpstr>
      <vt:lpstr>Literature review</vt:lpstr>
      <vt:lpstr>Research Problem</vt:lpstr>
      <vt:lpstr>Research Question</vt:lpstr>
      <vt:lpstr>Research Design/Methodology/Approach</vt:lpstr>
      <vt:lpstr>Sample &amp; data Collection</vt:lpstr>
      <vt:lpstr>Sample &amp; data Collection</vt:lpstr>
      <vt:lpstr>Research Objectives </vt:lpstr>
      <vt:lpstr>Hypothesis Formation  </vt:lpstr>
      <vt:lpstr>Findings</vt:lpstr>
      <vt:lpstr>Findings Continue...</vt:lpstr>
      <vt:lpstr>Findings Continue...</vt:lpstr>
      <vt:lpstr>Findings Continue...</vt:lpstr>
      <vt:lpstr>Findings Continue...</vt:lpstr>
      <vt:lpstr>Findings Continue...</vt:lpstr>
      <vt:lpstr>Findings Continue...</vt:lpstr>
      <vt:lpstr>Suggestions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Anubha Gupta</dc:creator>
  <cp:lastModifiedBy>Anubha Gupta</cp:lastModifiedBy>
  <cp:revision>25</cp:revision>
  <dcterms:created xsi:type="dcterms:W3CDTF">2020-05-31T05:27:00Z</dcterms:created>
  <dcterms:modified xsi:type="dcterms:W3CDTF">2020-06-01T05:33:32Z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