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9" r:id="rId11"/>
    <p:sldId id="270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Garamond" panose="02020404030301010803" pitchFamily="18" charset="0"/>
      <p:regular r:id="rId18"/>
      <p:bold r:id="rId19"/>
      <p:italic r:id="rId20"/>
      <p:boldItalic r:id="rId21"/>
    </p:embeddedFont>
    <p:embeddedFont>
      <p:font typeface="Titillium Web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16FED-632D-4C9E-A675-F39E92AC3220}" v="58" dt="2023-07-05T18:56:03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8" name="Google Shape;18;p2" descr="HD-PanelTitleR1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" name="Google Shape;20;p2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2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>
            <a:spLocks noGrp="1"/>
          </p:cNvSpPr>
          <p:nvPr>
            <p:ph type="pic" idx="2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12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13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2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15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2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16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9" name="Google Shape;139;p1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1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6" name="Google Shape;146;p18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4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2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72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3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72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4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" name="Google Shape;59;p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5" name="Google Shape;65;p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2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>
            <a:spLocks noGrp="1"/>
          </p:cNvSpPr>
          <p:nvPr>
            <p:ph type="pic" idx="2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0"/>
          <p:cNvSpPr txBox="1">
            <a:spLocks noGrp="1"/>
          </p:cNvSpPr>
          <p:nvPr>
            <p:ph type="body" idx="1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" name="Google Shape;7;p1" descr="HD-PanelContent.png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" name="Google Shape;9;p1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0;p1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/>
          <p:nvPr/>
        </p:nvSpPr>
        <p:spPr>
          <a:xfrm>
            <a:off x="2637693" y="1749506"/>
            <a:ext cx="6655777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5400" b="1" dirty="0">
                <a:solidFill>
                  <a:srgbClr val="A7DDC6"/>
                </a:solidFill>
                <a:latin typeface="Garamond"/>
                <a:ea typeface="Garamond"/>
                <a:cs typeface="Garamond"/>
                <a:sym typeface="Garamond"/>
              </a:rPr>
              <a:t>Salary Prediction for Different Jobs USING Machine </a:t>
            </a:r>
            <a:r>
              <a:rPr lang="en-US" sz="5400" b="1" i="0" u="none" strike="noStrike" cap="none" dirty="0">
                <a:solidFill>
                  <a:srgbClr val="A7DDC6"/>
                </a:solidFill>
                <a:latin typeface="Garamond"/>
                <a:ea typeface="Garamond"/>
                <a:cs typeface="Garamond"/>
                <a:sym typeface="Garamond"/>
              </a:rPr>
              <a:t>Learning Model.</a:t>
            </a:r>
            <a:endParaRPr sz="5400" b="1" u="sng" dirty="0">
              <a:solidFill>
                <a:srgbClr val="A7DDC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6426539" y="5922881"/>
            <a:ext cx="5153863" cy="187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endParaRPr sz="5400" b="1" u="sng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129783" y="5627078"/>
            <a:ext cx="3817963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2800" u="sng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Presented By</a:t>
            </a:r>
            <a:r>
              <a:rPr lang="en-US" sz="28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:  </a:t>
            </a:r>
            <a:endParaRPr sz="28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2800" b="1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Ramit Paul (C23022)</a:t>
            </a:r>
            <a:endParaRPr sz="28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>
            <a:spLocks noGrp="1"/>
          </p:cNvSpPr>
          <p:nvPr>
            <p:ph type="title"/>
          </p:nvPr>
        </p:nvSpPr>
        <p:spPr>
          <a:xfrm>
            <a:off x="1145933" y="621647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/>
              <a:t>MODEL COMPARISON</a:t>
            </a:r>
            <a:endParaRPr b="1" u="sn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80EB50-6D01-4FA4-8D41-CF4F5C1DB7B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59177" y="1666875"/>
            <a:ext cx="4612644" cy="1762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50108E-7567-43AD-9D00-8292F6AAF22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59177" y="3627504"/>
            <a:ext cx="5731510" cy="22485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>
            <a:spLocks noGrp="1"/>
          </p:cNvSpPr>
          <p:nvPr>
            <p:ph type="title"/>
          </p:nvPr>
        </p:nvSpPr>
        <p:spPr>
          <a:xfrm>
            <a:off x="1295402" y="841455"/>
            <a:ext cx="9601195" cy="88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/>
              <a:t>CONCLUSION</a:t>
            </a:r>
            <a:endParaRPr b="1" u="sng"/>
          </a:p>
        </p:txBody>
      </p:sp>
      <p:grpSp>
        <p:nvGrpSpPr>
          <p:cNvPr id="279" name="Google Shape;279;p33"/>
          <p:cNvGrpSpPr/>
          <p:nvPr/>
        </p:nvGrpSpPr>
        <p:grpSpPr>
          <a:xfrm>
            <a:off x="1204546" y="2513062"/>
            <a:ext cx="6901962" cy="2007720"/>
            <a:chOff x="0" y="51216"/>
            <a:chExt cx="6901962" cy="2007720"/>
          </a:xfrm>
        </p:grpSpPr>
        <p:sp>
          <p:nvSpPr>
            <p:cNvPr id="280" name="Google Shape;280;p33"/>
            <p:cNvSpPr/>
            <p:nvPr/>
          </p:nvSpPr>
          <p:spPr>
            <a:xfrm>
              <a:off x="0" y="51216"/>
              <a:ext cx="6901962" cy="2007720"/>
            </a:xfrm>
            <a:prstGeom prst="roundRect">
              <a:avLst>
                <a:gd name="adj" fmla="val 16667"/>
              </a:avLst>
            </a:prstGeom>
            <a:solidFill>
              <a:srgbClr val="D77727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3"/>
            <p:cNvSpPr txBox="1"/>
            <p:nvPr/>
          </p:nvSpPr>
          <p:spPr>
            <a:xfrm>
              <a:off x="98009" y="149225"/>
              <a:ext cx="6705944" cy="18117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sz="2200" dirty="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Linear Regression Model has given the better result with R2 score: 0.60</a:t>
              </a:r>
              <a:endParaRPr sz="2200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1778301" y="2430743"/>
            <a:ext cx="6900557" cy="3552092"/>
            <a:chOff x="0" y="0"/>
            <a:chExt cx="6900557" cy="3552092"/>
          </a:xfrm>
        </p:grpSpPr>
        <p:sp>
          <p:nvSpPr>
            <p:cNvPr id="159" name="Google Shape;159;p20"/>
            <p:cNvSpPr/>
            <p:nvPr/>
          </p:nvSpPr>
          <p:spPr>
            <a:xfrm>
              <a:off x="0" y="0"/>
              <a:ext cx="3552092" cy="3552092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D77727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1776046" y="0"/>
              <a:ext cx="5124511" cy="3552092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D7772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0"/>
            <p:cNvSpPr txBox="1"/>
            <p:nvPr/>
          </p:nvSpPr>
          <p:spPr>
            <a:xfrm>
              <a:off x="1776046" y="0"/>
              <a:ext cx="5124511" cy="10656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sz="2600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Which features are the strongest for Salary Prediction?</a:t>
              </a:r>
              <a:endParaRPr sz="26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621617" y="1065629"/>
              <a:ext cx="2308857" cy="2308857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DA9633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1776046" y="1065629"/>
              <a:ext cx="5124511" cy="2308857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DA96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1776046" y="1065629"/>
              <a:ext cx="5124511" cy="1808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1243232" y="2131256"/>
              <a:ext cx="1065626" cy="1065626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DCB13F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776046" y="2131256"/>
              <a:ext cx="5124511" cy="106562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DCB1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0"/>
            <p:cNvSpPr txBox="1"/>
            <p:nvPr/>
          </p:nvSpPr>
          <p:spPr>
            <a:xfrm>
              <a:off x="1776046" y="2131256"/>
              <a:ext cx="5124511" cy="10656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sz="2600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Which model can predict better if a new dataset of similar kind is provided.</a:t>
              </a:r>
              <a:endParaRPr sz="26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1242647" y="1204545"/>
            <a:ext cx="9601196" cy="81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/>
              <a:t>OBJECTIVE</a:t>
            </a:r>
            <a:endParaRPr b="1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1242647" y="1204545"/>
            <a:ext cx="9601196" cy="81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/>
              <a:t>DATA DESCRIPTION</a:t>
            </a:r>
            <a:endParaRPr b="1" u="sng"/>
          </a:p>
        </p:txBody>
      </p:sp>
      <p:sp>
        <p:nvSpPr>
          <p:cNvPr id="174" name="Google Shape;174;p21"/>
          <p:cNvSpPr txBox="1"/>
          <p:nvPr/>
        </p:nvSpPr>
        <p:spPr>
          <a:xfrm>
            <a:off x="1242647" y="2416924"/>
            <a:ext cx="9747738" cy="374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rPr lang="en-US" sz="2400" b="1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Target Variable: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latin typeface="Garamond"/>
                <a:sym typeface="Garamond"/>
              </a:rPr>
              <a:t>Selling Price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rPr lang="en-US" sz="2400" b="1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Predictor Variables:   </a:t>
            </a:r>
            <a:endParaRPr dirty="0"/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work_year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experience_level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employment_type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job_title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salary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salary_currency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salary_in_usd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employee_residence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remote_ratio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company_location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company_size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11049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11049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11049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11049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11049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11049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1172309" y="604064"/>
            <a:ext cx="9601196" cy="899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/>
              <a:t>EXPLORATORY DATA ANALYSIS</a:t>
            </a:r>
            <a:endParaRPr b="1" u="sn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CC9830-5329-4FC7-B2CE-6AFA24EEB70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72308" y="1461318"/>
            <a:ext cx="3239893" cy="1967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83EE1B-0FB4-4F76-920A-9A0F12ECBBF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972907" y="1461317"/>
            <a:ext cx="3685998" cy="19676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A06E38-EB52-4E67-B5E0-09E6DD22723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172307" y="3915052"/>
            <a:ext cx="3239893" cy="2184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7562EF-3CA7-4A88-8CFE-330555EFD82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972908" y="3915052"/>
            <a:ext cx="3685998" cy="2041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</a:pPr>
            <a:r>
              <a:rPr lang="en-US" sz="4000" b="1" u="sng"/>
              <a:t>FEATURE ENGINEERING</a:t>
            </a:r>
            <a:endParaRPr sz="4000" b="1" u="sng"/>
          </a:p>
        </p:txBody>
      </p:sp>
      <p:grpSp>
        <p:nvGrpSpPr>
          <p:cNvPr id="214" name="Google Shape;214;p25"/>
          <p:cNvGrpSpPr/>
          <p:nvPr/>
        </p:nvGrpSpPr>
        <p:grpSpPr>
          <a:xfrm>
            <a:off x="1295401" y="2572370"/>
            <a:ext cx="9601196" cy="3288059"/>
            <a:chOff x="0" y="15438"/>
            <a:chExt cx="9601196" cy="3288059"/>
          </a:xfrm>
        </p:grpSpPr>
        <p:sp>
          <p:nvSpPr>
            <p:cNvPr id="215" name="Google Shape;215;p25"/>
            <p:cNvSpPr/>
            <p:nvPr/>
          </p:nvSpPr>
          <p:spPr>
            <a:xfrm>
              <a:off x="0" y="15438"/>
              <a:ext cx="9601196" cy="752894"/>
            </a:xfrm>
            <a:prstGeom prst="roundRect">
              <a:avLst>
                <a:gd name="adj" fmla="val 16667"/>
              </a:avLst>
            </a:prstGeom>
            <a:solidFill>
              <a:srgbClr val="D77727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5"/>
            <p:cNvSpPr txBox="1"/>
            <p:nvPr/>
          </p:nvSpPr>
          <p:spPr>
            <a:xfrm>
              <a:off x="0" y="52191"/>
              <a:ext cx="9527690" cy="679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Indexing Categorical Variables</a:t>
              </a:r>
              <a:endParaRPr sz="3200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0" y="860493"/>
              <a:ext cx="9601196" cy="752894"/>
            </a:xfrm>
            <a:prstGeom prst="roundRect">
              <a:avLst>
                <a:gd name="adj" fmla="val 16667"/>
              </a:avLst>
            </a:prstGeom>
            <a:solidFill>
              <a:srgbClr val="D98C2F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5"/>
            <p:cNvSpPr txBox="1"/>
            <p:nvPr/>
          </p:nvSpPr>
          <p:spPr>
            <a:xfrm>
              <a:off x="36753" y="897246"/>
              <a:ext cx="9527690" cy="679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Encoding Categorical Variables.</a:t>
              </a:r>
              <a:endParaRPr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0" y="1705548"/>
              <a:ext cx="9601196" cy="752894"/>
            </a:xfrm>
            <a:prstGeom prst="roundRect">
              <a:avLst>
                <a:gd name="adj" fmla="val 16667"/>
              </a:avLst>
            </a:prstGeom>
            <a:solidFill>
              <a:srgbClr val="DA9F37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5"/>
            <p:cNvSpPr txBox="1"/>
            <p:nvPr/>
          </p:nvSpPr>
          <p:spPr>
            <a:xfrm>
              <a:off x="36753" y="1742301"/>
              <a:ext cx="9527690" cy="679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Vectorising</a:t>
              </a:r>
              <a:endParaRPr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0" y="2550603"/>
              <a:ext cx="9601196" cy="752894"/>
            </a:xfrm>
            <a:prstGeom prst="roundRect">
              <a:avLst>
                <a:gd name="adj" fmla="val 16667"/>
              </a:avLst>
            </a:prstGeom>
            <a:solidFill>
              <a:srgbClr val="DCB13F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5"/>
            <p:cNvSpPr txBox="1"/>
            <p:nvPr/>
          </p:nvSpPr>
          <p:spPr>
            <a:xfrm>
              <a:off x="36753" y="2587356"/>
              <a:ext cx="9527690" cy="679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Scaling</a:t>
              </a:r>
              <a:endParaRPr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xfrm>
            <a:off x="1145933" y="621647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/>
              <a:t>FEATURE ENGINEERING</a:t>
            </a:r>
            <a:endParaRPr/>
          </a:p>
        </p:txBody>
      </p:sp>
      <p:grpSp>
        <p:nvGrpSpPr>
          <p:cNvPr id="229" name="Google Shape;229;p26"/>
          <p:cNvGrpSpPr/>
          <p:nvPr/>
        </p:nvGrpSpPr>
        <p:grpSpPr>
          <a:xfrm>
            <a:off x="967987" y="5664445"/>
            <a:ext cx="10232196" cy="369332"/>
            <a:chOff x="10007" y="0"/>
            <a:chExt cx="10232196" cy="369332"/>
          </a:xfrm>
        </p:grpSpPr>
        <p:sp>
          <p:nvSpPr>
            <p:cNvPr id="230" name="Google Shape;230;p26"/>
            <p:cNvSpPr/>
            <p:nvPr/>
          </p:nvSpPr>
          <p:spPr>
            <a:xfrm>
              <a:off x="10007" y="0"/>
              <a:ext cx="10232196" cy="369332"/>
            </a:xfrm>
            <a:prstGeom prst="roundRect">
              <a:avLst>
                <a:gd name="adj" fmla="val 10000"/>
              </a:avLst>
            </a:prstGeom>
            <a:solidFill>
              <a:srgbClr val="D77727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 txBox="1"/>
            <p:nvPr/>
          </p:nvSpPr>
          <p:spPr>
            <a:xfrm>
              <a:off x="20824" y="10817"/>
              <a:ext cx="10210562" cy="347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Scaling of features has been done here after encoding and assembling.</a:t>
              </a:r>
              <a:endParaRPr sz="2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796C738-8617-4FD0-8934-F61BF0EA16E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52583" y="1666006"/>
            <a:ext cx="7324077" cy="38633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>
            <a:spLocks noGrp="1"/>
          </p:cNvSpPr>
          <p:nvPr>
            <p:ph type="title"/>
          </p:nvPr>
        </p:nvSpPr>
        <p:spPr>
          <a:xfrm>
            <a:off x="1145933" y="621647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/>
              <a:t>MODELLING</a:t>
            </a:r>
            <a:endParaRPr/>
          </a:p>
        </p:txBody>
      </p:sp>
      <p:grpSp>
        <p:nvGrpSpPr>
          <p:cNvPr id="237" name="Google Shape;237;p27"/>
          <p:cNvGrpSpPr/>
          <p:nvPr/>
        </p:nvGrpSpPr>
        <p:grpSpPr>
          <a:xfrm>
            <a:off x="1195937" y="2768379"/>
            <a:ext cx="5820325" cy="1847629"/>
            <a:chOff x="0" y="16387"/>
            <a:chExt cx="5820325" cy="1847629"/>
          </a:xfrm>
        </p:grpSpPr>
        <p:sp>
          <p:nvSpPr>
            <p:cNvPr id="238" name="Google Shape;238;p27"/>
            <p:cNvSpPr/>
            <p:nvPr/>
          </p:nvSpPr>
          <p:spPr>
            <a:xfrm>
              <a:off x="0" y="16387"/>
              <a:ext cx="5820325" cy="870534"/>
            </a:xfrm>
            <a:prstGeom prst="roundRect">
              <a:avLst>
                <a:gd name="adj" fmla="val 16667"/>
              </a:avLst>
            </a:prstGeom>
            <a:solidFill>
              <a:srgbClr val="D77727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 txBox="1"/>
            <p:nvPr/>
          </p:nvSpPr>
          <p:spPr>
            <a:xfrm>
              <a:off x="42496" y="58883"/>
              <a:ext cx="5735333" cy="785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0950" tIns="140950" rIns="140950" bIns="14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700" dirty="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Liner </a:t>
              </a:r>
              <a:r>
                <a:rPr lang="en-US" sz="3700" dirty="0" err="1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RegressionPipeline</a:t>
              </a:r>
              <a:endParaRPr sz="3700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0" y="993482"/>
              <a:ext cx="5820325" cy="870534"/>
            </a:xfrm>
            <a:prstGeom prst="roundRect">
              <a:avLst>
                <a:gd name="adj" fmla="val 16667"/>
              </a:avLst>
            </a:prstGeom>
            <a:solidFill>
              <a:srgbClr val="DA9633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 txBox="1"/>
            <p:nvPr/>
          </p:nvSpPr>
          <p:spPr>
            <a:xfrm>
              <a:off x="42496" y="1035978"/>
              <a:ext cx="5735333" cy="785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0950" tIns="140950" rIns="140950" bIns="14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700" dirty="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Decision Tree Regression Pipeline</a:t>
              </a:r>
              <a:endParaRPr sz="3700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1145933" y="621647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 dirty="0"/>
              <a:t>LINEAR REGRESSION</a:t>
            </a:r>
            <a:endParaRPr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F688BE-F7D6-4179-B2E9-7A704B82C0C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17577" y="1988598"/>
            <a:ext cx="7044178" cy="29438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>
            <a:spLocks noGrp="1"/>
          </p:cNvSpPr>
          <p:nvPr>
            <p:ph type="title"/>
          </p:nvPr>
        </p:nvSpPr>
        <p:spPr>
          <a:xfrm>
            <a:off x="1145933" y="621647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 dirty="0"/>
              <a:t>Decision Tree </a:t>
            </a:r>
            <a:r>
              <a:rPr lang="en-US" b="1" u="sng" dirty="0" err="1"/>
              <a:t>Regresion</a:t>
            </a:r>
            <a:endParaRPr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42ACC-7A89-40F6-B08A-2D35568BD91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82175" y="1925514"/>
            <a:ext cx="6908054" cy="31170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144</Words>
  <Application>Microsoft Office PowerPoint</Application>
  <PresentationFormat>Widescreen</PresentationFormat>
  <Paragraphs>42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Arial</vt:lpstr>
      <vt:lpstr>Titillium Web</vt:lpstr>
      <vt:lpstr>Symbol</vt:lpstr>
      <vt:lpstr>Garamond</vt:lpstr>
      <vt:lpstr>Times New Roman</vt:lpstr>
      <vt:lpstr>Organic</vt:lpstr>
      <vt:lpstr>PowerPoint Presentation</vt:lpstr>
      <vt:lpstr>OBJECTIVE</vt:lpstr>
      <vt:lpstr>DATA DESCRIPTION</vt:lpstr>
      <vt:lpstr>EXPLORATORY DATA ANALYSIS</vt:lpstr>
      <vt:lpstr>FEATURE ENGINEERING</vt:lpstr>
      <vt:lpstr>FEATURE ENGINEERING</vt:lpstr>
      <vt:lpstr>MODELLING</vt:lpstr>
      <vt:lpstr>LINEAR REGRESSION</vt:lpstr>
      <vt:lpstr>Decision Tree Regresion</vt:lpstr>
      <vt:lpstr>MODEL 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RAMIT PAUL</dc:creator>
  <cp:lastModifiedBy>Anubhab Koley</cp:lastModifiedBy>
  <cp:revision>5</cp:revision>
  <dcterms:modified xsi:type="dcterms:W3CDTF">2023-07-06T09:07:10Z</dcterms:modified>
</cp:coreProperties>
</file>