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Proxima Nova"/>
      <p:regular r:id="rId49"/>
      <p:bold r:id="rId50"/>
      <p:italic r:id="rId51"/>
      <p:boldItalic r:id="rId52"/>
    </p:embeddedFont>
    <p:embeddedFont>
      <p:font typeface="Montserra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FC6AD6-0F52-4052-869E-7A23342F8264}">
  <a:tblStyle styleId="{A4FC6AD6-0F52-4052-869E-7A23342F82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CA59CCD-882F-42E2-87C3-F6A3D607467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italic.fntdata"/><Relationship Id="rId50" Type="http://schemas.openxmlformats.org/officeDocument/2006/relationships/font" Target="fonts/ProximaNova-bold.fntdata"/><Relationship Id="rId53" Type="http://schemas.openxmlformats.org/officeDocument/2006/relationships/font" Target="fonts/Montserrat-regular.fntdata"/><Relationship Id="rId52" Type="http://schemas.openxmlformats.org/officeDocument/2006/relationships/font" Target="fonts/ProximaNova-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cc757a2c4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cc757a2c4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a7a651a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a7a651a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a7a651a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a7a651a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cc757a2c4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cc757a2c4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a7a651a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a7a651a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a7a651a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a7a651a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cc757a2c4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cc757a2c4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cc757a2c4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cc757a2c4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a7a651a4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a7a651a4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faf8cf3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faf8cf35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a7a651a4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a7a651a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ce389b4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ce389b4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0730b37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0730b37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ce389b49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ce389b49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0730b37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0730b37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ce389b4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ce389b4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e389b4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e389b4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0730b372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0730b37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ce389b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ce389b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ce7faa7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ce7faa7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0730b3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0730b3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a7a651a4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a7a651a4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0730b37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0730b37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0730b37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0730b37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ce7faa7d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ce7faa7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ce7faa7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ce7faa7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a7a651a4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a7a651a4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9f66be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9f66be2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a6f127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a6f127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a6f1275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a6f1275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a6f1275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aa6f1275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9f66be2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9f66be2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7a651a4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7a651a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98833a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98833a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98833af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98833af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47fc604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47fc604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faf8cf3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faf8cf3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faf8cf3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faf8cf3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af8cf3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faf8cf3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c757a2c4_0_1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c757a2c4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cc757a2c4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cc757a2c4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5C8A58"/>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Proxima Nova"/>
              <a:buNone/>
              <a:defRPr b="0" i="0" sz="4800" u="none" cap="none" strike="noStrike">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2pPr>
            <a:lvl3pPr lvl="2"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3pPr>
            <a:lvl4pPr lvl="3"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4pPr>
            <a:lvl5pPr lvl="4"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5pPr>
            <a:lvl6pPr lvl="5"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6pPr>
            <a:lvl7pPr lvl="6"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7pPr>
            <a:lvl8pPr lvl="7"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8pPr>
            <a:lvl9pPr lvl="8" algn="l">
              <a:lnSpc>
                <a:spcPct val="100000"/>
              </a:lnSpc>
              <a:spcBef>
                <a:spcPts val="0"/>
              </a:spcBef>
              <a:spcAft>
                <a:spcPts val="0"/>
              </a:spcAft>
              <a:buClr>
                <a:schemeClr val="lt1"/>
              </a:buClr>
              <a:buSzPts val="1400"/>
              <a:buFont typeface="Proxima Nova"/>
              <a:buNone/>
              <a:defRPr sz="4800">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2"/>
            <a:ext cx="8123100" cy="630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1800"/>
              <a:buFont typeface="Proxima Nova"/>
              <a:buNone/>
              <a:defRPr b="0" i="0" sz="2400" u="none" cap="none" strike="noStrike">
                <a:solidFill>
                  <a:schemeClr val="lt1"/>
                </a:solidFill>
                <a:latin typeface="Proxima Nova"/>
                <a:ea typeface="Proxima Nova"/>
                <a:cs typeface="Proxima Nova"/>
                <a:sym typeface="Proxima Nova"/>
              </a:defRPr>
            </a:lvl1pPr>
            <a:lvl2pPr lvl="1"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2pPr>
            <a:lvl3pPr lvl="2"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3pPr>
            <a:lvl4pPr lvl="3"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4pPr>
            <a:lvl5pPr lvl="4"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5pPr>
            <a:lvl6pPr lvl="5"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6pPr>
            <a:lvl7pPr lvl="6"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7pPr>
            <a:lvl8pPr lvl="7"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8pPr>
            <a:lvl9pPr lvl="8" marR="0" algn="l">
              <a:lnSpc>
                <a:spcPct val="100000"/>
              </a:lnSpc>
              <a:spcBef>
                <a:spcPts val="0"/>
              </a:spcBef>
              <a:spcAft>
                <a:spcPts val="0"/>
              </a:spcAft>
              <a:buClr>
                <a:schemeClr val="lt1"/>
              </a:buClr>
              <a:buSzPts val="1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4" name="Google Shape;14;p2"/>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FFFFFF"/>
                </a:solidFill>
                <a:latin typeface="Arial"/>
                <a:ea typeface="Arial"/>
                <a:cs typeface="Arial"/>
                <a:sym typeface="Arial"/>
              </a:rPr>
              <a:t>AgniKul Cosmos Private Limited - Private and confidential</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9" name="Shape 59"/>
        <p:cNvGrpSpPr/>
        <p:nvPr/>
      </p:nvGrpSpPr>
      <p:grpSpPr>
        <a:xfrm>
          <a:off x="0" y="0"/>
          <a:ext cx="0" cy="0"/>
          <a:chOff x="0" y="0"/>
          <a:chExt cx="0" cy="0"/>
        </a:xfrm>
      </p:grpSpPr>
      <p:sp>
        <p:nvSpPr>
          <p:cNvPr id="60" name="Google Shape;60;p11"/>
          <p:cNvSpPr/>
          <p:nvPr/>
        </p:nvSpPr>
        <p:spPr>
          <a:xfrm>
            <a:off x="0" y="5045700"/>
            <a:ext cx="9144000" cy="97800"/>
          </a:xfrm>
          <a:prstGeom prst="rect">
            <a:avLst/>
          </a:prstGeom>
          <a:solidFill>
            <a:srgbClr val="5C8A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Proxima Nova"/>
              <a:buNone/>
              <a:defRPr b="1" i="0" sz="14000" u="none" cap="none" strike="noStrike">
                <a:solidFill>
                  <a:schemeClr val="dk1"/>
                </a:solidFill>
                <a:latin typeface="Proxima Nova"/>
                <a:ea typeface="Proxima Nova"/>
                <a:cs typeface="Proxima Nova"/>
                <a:sym typeface="Proxima Nova"/>
              </a:defRPr>
            </a:lvl1pPr>
            <a:lvl2pPr lvl="1"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2pPr>
            <a:lvl3pPr lvl="2"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3pPr>
            <a:lvl4pPr lvl="3"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4pPr>
            <a:lvl5pPr lvl="4"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5pPr>
            <a:lvl6pPr lvl="5"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6pPr>
            <a:lvl7pPr lvl="6"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7pPr>
            <a:lvl8pPr lvl="7"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8pPr>
            <a:lvl9pPr lvl="8" algn="ctr">
              <a:lnSpc>
                <a:spcPct val="100000"/>
              </a:lnSpc>
              <a:spcBef>
                <a:spcPts val="0"/>
              </a:spcBef>
              <a:spcAft>
                <a:spcPts val="0"/>
              </a:spcAft>
              <a:buClr>
                <a:schemeClr val="dk1"/>
              </a:buClr>
              <a:buSzPts val="1400"/>
              <a:buFont typeface="Proxima Nova"/>
              <a:buNone/>
              <a:defRPr b="1" sz="14000">
                <a:solidFill>
                  <a:schemeClr val="dk1"/>
                </a:solidFill>
                <a:latin typeface="Proxima Nova"/>
                <a:ea typeface="Proxima Nova"/>
                <a:cs typeface="Proxima Nova"/>
                <a:sym typeface="Proxima Nova"/>
              </a:defRPr>
            </a:lvl9pPr>
          </a:lstStyle>
          <a:p/>
        </p:txBody>
      </p:sp>
      <p:sp>
        <p:nvSpPr>
          <p:cNvPr id="62" name="Google Shape;62;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63" name="Google Shape;63;p1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
    <p:spTree>
      <p:nvGrpSpPr>
        <p:cNvPr id="66" name="Shape 66"/>
        <p:cNvGrpSpPr/>
        <p:nvPr/>
      </p:nvGrpSpPr>
      <p:grpSpPr>
        <a:xfrm>
          <a:off x="0" y="0"/>
          <a:ext cx="0" cy="0"/>
          <a:chOff x="0" y="0"/>
          <a:chExt cx="0" cy="0"/>
        </a:xfrm>
      </p:grpSpPr>
      <p:sp>
        <p:nvSpPr>
          <p:cNvPr id="67" name="Google Shape;67;p1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3"/>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69" name="Google Shape;69;p13"/>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 name="Google Shape;70;p1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1600"/>
              </a:spcBef>
              <a:spcAft>
                <a:spcPts val="0"/>
              </a:spcAft>
              <a:buSzPts val="2100"/>
              <a:buNone/>
              <a:defRPr sz="2100"/>
            </a:lvl2pPr>
            <a:lvl3pPr lvl="2" rtl="0" algn="ctr">
              <a:lnSpc>
                <a:spcPct val="100000"/>
              </a:lnSpc>
              <a:spcBef>
                <a:spcPts val="1600"/>
              </a:spcBef>
              <a:spcAft>
                <a:spcPts val="0"/>
              </a:spcAft>
              <a:buSzPts val="2100"/>
              <a:buNone/>
              <a:defRPr sz="2100"/>
            </a:lvl3pPr>
            <a:lvl4pPr lvl="3" rtl="0" algn="ctr">
              <a:lnSpc>
                <a:spcPct val="100000"/>
              </a:lnSpc>
              <a:spcBef>
                <a:spcPts val="1600"/>
              </a:spcBef>
              <a:spcAft>
                <a:spcPts val="0"/>
              </a:spcAft>
              <a:buSzPts val="2100"/>
              <a:buNone/>
              <a:defRPr sz="2100"/>
            </a:lvl4pPr>
            <a:lvl5pPr lvl="4" rtl="0" algn="ctr">
              <a:lnSpc>
                <a:spcPct val="100000"/>
              </a:lnSpc>
              <a:spcBef>
                <a:spcPts val="1600"/>
              </a:spcBef>
              <a:spcAft>
                <a:spcPts val="0"/>
              </a:spcAft>
              <a:buSzPts val="2100"/>
              <a:buNone/>
              <a:defRPr sz="2100"/>
            </a:lvl5pPr>
            <a:lvl6pPr lvl="5" rtl="0" algn="ctr">
              <a:lnSpc>
                <a:spcPct val="100000"/>
              </a:lnSpc>
              <a:spcBef>
                <a:spcPts val="1600"/>
              </a:spcBef>
              <a:spcAft>
                <a:spcPts val="0"/>
              </a:spcAft>
              <a:buSzPts val="2100"/>
              <a:buNone/>
              <a:defRPr sz="2100"/>
            </a:lvl6pPr>
            <a:lvl7pPr lvl="6" rtl="0" algn="ctr">
              <a:lnSpc>
                <a:spcPct val="100000"/>
              </a:lnSpc>
              <a:spcBef>
                <a:spcPts val="1600"/>
              </a:spcBef>
              <a:spcAft>
                <a:spcPts val="0"/>
              </a:spcAft>
              <a:buSzPts val="2100"/>
              <a:buNone/>
              <a:defRPr sz="2100"/>
            </a:lvl7pPr>
            <a:lvl8pPr lvl="7" rtl="0" algn="ctr">
              <a:lnSpc>
                <a:spcPct val="100000"/>
              </a:lnSpc>
              <a:spcBef>
                <a:spcPts val="1600"/>
              </a:spcBef>
              <a:spcAft>
                <a:spcPts val="0"/>
              </a:spcAft>
              <a:buSzPts val="2100"/>
              <a:buNone/>
              <a:defRPr sz="2100"/>
            </a:lvl8pPr>
            <a:lvl9pPr lvl="8" rtl="0" algn="ctr">
              <a:lnSpc>
                <a:spcPct val="100000"/>
              </a:lnSpc>
              <a:spcBef>
                <a:spcPts val="1600"/>
              </a:spcBef>
              <a:spcAft>
                <a:spcPts val="0"/>
              </a:spcAft>
              <a:buSzPts val="2100"/>
              <a:buNone/>
              <a:defRPr sz="2100"/>
            </a:lvl9pPr>
          </a:lstStyle>
          <a:p/>
        </p:txBody>
      </p:sp>
      <p:sp>
        <p:nvSpPr>
          <p:cNvPr id="71" name="Google Shape;71;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72" name="Google Shape;7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rgbClr val="5C8A58"/>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Proxima Nova"/>
              <a:buNone/>
              <a:defRPr b="0" i="0" sz="4800" u="none" cap="none" strike="noStrike">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9pPr>
          </a:lstStyle>
          <a:p/>
        </p:txBody>
      </p:sp>
      <p:sp>
        <p:nvSpPr>
          <p:cNvPr id="17" name="Google Shape;17;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b="0" l="0" r="0" t="0"/>
          <a:stretch/>
        </p:blipFill>
        <p:spPr>
          <a:xfrm>
            <a:off x="8855019" y="61711"/>
            <a:ext cx="173251" cy="225226"/>
          </a:xfrm>
          <a:prstGeom prst="rect">
            <a:avLst/>
          </a:prstGeom>
          <a:noFill/>
          <a:ln>
            <a:noFill/>
          </a:ln>
        </p:spPr>
      </p:pic>
      <p:sp>
        <p:nvSpPr>
          <p:cNvPr id="19" name="Google Shape;19;p3"/>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CCCCCC"/>
                </a:solidFill>
                <a:latin typeface="Arial"/>
                <a:ea typeface="Arial"/>
                <a:cs typeface="Arial"/>
                <a:sym typeface="Arial"/>
              </a:rPr>
              <a:t>AgniKul Cosmos Private Limited - Private and confidential</a:t>
            </a:r>
            <a:endParaRPr b="0" i="0" sz="10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5C8A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666666"/>
              </a:buClr>
              <a:buSzPts val="1400"/>
              <a:buFont typeface="Proxima Nova"/>
              <a:buNone/>
              <a:defRPr b="0" i="0" sz="2800" u="none" cap="none" strike="noStrike">
                <a:solidFill>
                  <a:srgbClr val="666666"/>
                </a:solidFill>
                <a:latin typeface="Proxima Nova"/>
                <a:ea typeface="Proxima Nova"/>
                <a:cs typeface="Proxima Nova"/>
                <a:sym typeface="Proxima Nova"/>
              </a:defRPr>
            </a:lvl1pPr>
            <a:lvl2pPr lvl="1"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2pPr>
            <a:lvl3pPr lvl="2"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3pPr>
            <a:lvl4pPr lvl="3"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4pPr>
            <a:lvl5pPr lvl="4"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5pPr>
            <a:lvl6pPr lvl="5"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6pPr>
            <a:lvl7pPr lvl="6"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7pPr>
            <a:lvl8pPr lvl="7"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8pPr>
            <a:lvl9pPr lvl="8" algn="l">
              <a:lnSpc>
                <a:spcPct val="100000"/>
              </a:lnSpc>
              <a:spcBef>
                <a:spcPts val="0"/>
              </a:spcBef>
              <a:spcAft>
                <a:spcPts val="0"/>
              </a:spcAft>
              <a:buClr>
                <a:srgbClr val="666666"/>
              </a:buClr>
              <a:buSzPts val="1400"/>
              <a:buFont typeface="Proxima Nova"/>
              <a:buNone/>
              <a:defRPr sz="2800">
                <a:solidFill>
                  <a:srgbClr val="666666"/>
                </a:solidFill>
                <a:latin typeface="Proxima Nova"/>
                <a:ea typeface="Proxima Nova"/>
                <a:cs typeface="Proxima Nova"/>
                <a:sym typeface="Proxima Nova"/>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25" name="Google Shape;25;p4"/>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pic>
        <p:nvPicPr>
          <p:cNvPr id="26" name="Google Shape;26;p4"/>
          <p:cNvPicPr preferRelativeResize="0"/>
          <p:nvPr/>
        </p:nvPicPr>
        <p:blipFill rotWithShape="1">
          <a:blip r:embed="rId2">
            <a:alphaModFix/>
          </a:blip>
          <a:srcRect b="0" l="0" r="0" t="0"/>
          <a:stretch/>
        </p:blipFill>
        <p:spPr>
          <a:xfrm>
            <a:off x="8855019" y="61711"/>
            <a:ext cx="173251" cy="225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cxnSp>
        <p:nvCxnSpPr>
          <p:cNvPr id="28" name="Google Shape;28;p5"/>
          <p:cNvCxnSpPr/>
          <p:nvPr/>
        </p:nvCxnSpPr>
        <p:spPr>
          <a:xfrm>
            <a:off x="0" y="2998150"/>
            <a:ext cx="9144000" cy="0"/>
          </a:xfrm>
          <a:prstGeom prst="straightConnector1">
            <a:avLst/>
          </a:prstGeom>
          <a:noFill/>
          <a:ln cap="flat" cmpd="sng" w="19050">
            <a:solidFill>
              <a:srgbClr val="5C8A58"/>
            </a:solidFill>
            <a:prstDash val="solid"/>
            <a:round/>
            <a:headEnd len="sm" w="sm" type="none"/>
            <a:tailEnd len="sm" w="sm" type="none"/>
          </a:ln>
        </p:spPr>
      </p:cxnSp>
      <p:sp>
        <p:nvSpPr>
          <p:cNvPr id="29" name="Google Shape;29;p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Proxima Nova"/>
              <a:buNone/>
              <a:defRPr b="0" i="0" sz="3600" u="none" cap="none" strike="noStrike">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2pPr>
            <a:lvl3pPr lvl="2"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3pPr>
            <a:lvl4pPr lvl="3"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4pPr>
            <a:lvl5pPr lvl="4"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5pPr>
            <a:lvl6pPr lvl="5"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6pPr>
            <a:lvl7pPr lvl="6"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7pPr>
            <a:lvl8pPr lvl="7"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8pPr>
            <a:lvl9pPr lvl="8" algn="l">
              <a:lnSpc>
                <a:spcPct val="100000"/>
              </a:lnSpc>
              <a:spcBef>
                <a:spcPts val="0"/>
              </a:spcBef>
              <a:spcAft>
                <a:spcPts val="0"/>
              </a:spcAft>
              <a:buClr>
                <a:schemeClr val="lt1"/>
              </a:buClr>
              <a:buSzPts val="1400"/>
              <a:buFont typeface="Proxima Nova"/>
              <a:buNone/>
              <a:defRPr sz="3600">
                <a:solidFill>
                  <a:schemeClr val="lt1"/>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31" name="Google Shape;31;p5"/>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9pPr>
          </a:lstStyle>
          <a:p/>
        </p:txBody>
      </p:sp>
      <p:sp>
        <p:nvSpPr>
          <p:cNvPr id="34" name="Google Shape;3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5" name="Google Shape;3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6" name="Google Shape;36;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37" name="Google Shape;37;p6"/>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400"/>
              <a:buFont typeface="Proxima Nova"/>
              <a:buNone/>
              <a:defRPr sz="2800">
                <a:solidFill>
                  <a:schemeClr val="dk1"/>
                </a:solidFill>
                <a:latin typeface="Proxima Nova"/>
                <a:ea typeface="Proxima Nova"/>
                <a:cs typeface="Proxima Nova"/>
                <a:sym typeface="Proxima Nova"/>
              </a:defRPr>
            </a:lvl9pPr>
          </a:lstStyle>
          <a:p/>
        </p:txBody>
      </p:sp>
      <p:sp>
        <p:nvSpPr>
          <p:cNvPr id="40" name="Google Shape;40;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1" name="Google Shape;41;p7"/>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2" name="Shape 42"/>
        <p:cNvGrpSpPr/>
        <p:nvPr/>
      </p:nvGrpSpPr>
      <p:grpSpPr>
        <a:xfrm>
          <a:off x="0" y="0"/>
          <a:ext cx="0" cy="0"/>
          <a:chOff x="0" y="0"/>
          <a:chExt cx="0" cy="0"/>
        </a:xfrm>
      </p:grpSpPr>
      <p:sp>
        <p:nvSpPr>
          <p:cNvPr id="43" name="Google Shape;4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Proxima Nova"/>
              <a:buNone/>
              <a:defRPr b="0" i="0" sz="2400" u="none" cap="none" strike="noStrike">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400"/>
              <a:buFont typeface="Proxima Nova"/>
              <a:buNone/>
              <a:defRPr sz="2400">
                <a:solidFill>
                  <a:schemeClr val="dk1"/>
                </a:solidFill>
                <a:latin typeface="Proxima Nova"/>
                <a:ea typeface="Proxima Nova"/>
                <a:cs typeface="Proxima Nova"/>
                <a:sym typeface="Proxima Nova"/>
              </a:defRPr>
            </a:lvl9pPr>
          </a:lstStyle>
          <a:p/>
        </p:txBody>
      </p:sp>
      <p:sp>
        <p:nvSpPr>
          <p:cNvPr id="44" name="Google Shape;4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5" name="Google Shape;45;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6" name="Google Shape;46;p8"/>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7" name="Shape 47"/>
        <p:cNvGrpSpPr/>
        <p:nvPr/>
      </p:nvGrpSpPr>
      <p:grpSpPr>
        <a:xfrm>
          <a:off x="0" y="0"/>
          <a:ext cx="0" cy="0"/>
          <a:chOff x="0" y="0"/>
          <a:chExt cx="0" cy="0"/>
        </a:xfrm>
      </p:grpSpPr>
      <p:sp>
        <p:nvSpPr>
          <p:cNvPr id="48" name="Google Shape;48;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9"/>
          <p:cNvCxnSpPr/>
          <p:nvPr/>
        </p:nvCxnSpPr>
        <p:spPr>
          <a:xfrm>
            <a:off x="5029675" y="4495500"/>
            <a:ext cx="468300" cy="0"/>
          </a:xfrm>
          <a:prstGeom prst="straightConnector1">
            <a:avLst/>
          </a:prstGeom>
          <a:noFill/>
          <a:ln cap="flat" cmpd="sng" w="19050">
            <a:solidFill>
              <a:srgbClr val="5C8A58"/>
            </a:solidFill>
            <a:prstDash val="solid"/>
            <a:round/>
            <a:headEnd len="sm" w="sm" type="none"/>
            <a:tailEnd len="sm" w="sm" type="none"/>
          </a:ln>
        </p:spPr>
      </p:cxnSp>
      <p:sp>
        <p:nvSpPr>
          <p:cNvPr id="50" name="Google Shape;50;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Proxima Nova"/>
              <a:buNone/>
              <a:defRPr b="0" i="0" sz="4200" u="none" cap="none" strike="noStrike">
                <a:solidFill>
                  <a:schemeClr val="dk1"/>
                </a:solidFill>
                <a:latin typeface="Proxima Nova"/>
                <a:ea typeface="Proxima Nova"/>
                <a:cs typeface="Proxima Nova"/>
                <a:sym typeface="Proxima Nova"/>
              </a:defRPr>
            </a:lvl1pPr>
            <a:lvl2pPr lvl="1"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2pPr>
            <a:lvl3pPr lvl="2"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3pPr>
            <a:lvl4pPr lvl="3"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4pPr>
            <a:lvl5pPr lvl="4"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5pPr>
            <a:lvl6pPr lvl="5"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6pPr>
            <a:lvl7pPr lvl="6"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7pPr>
            <a:lvl8pPr lvl="7"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8pPr>
            <a:lvl9pPr lvl="8" algn="ctr">
              <a:lnSpc>
                <a:spcPct val="100000"/>
              </a:lnSpc>
              <a:spcBef>
                <a:spcPts val="0"/>
              </a:spcBef>
              <a:spcAft>
                <a:spcPts val="0"/>
              </a:spcAft>
              <a:buClr>
                <a:schemeClr val="dk1"/>
              </a:buClr>
              <a:buSzPts val="1400"/>
              <a:buFont typeface="Proxima Nova"/>
              <a:buNone/>
              <a:defRPr sz="4200">
                <a:solidFill>
                  <a:schemeClr val="dk1"/>
                </a:solidFill>
                <a:latin typeface="Proxima Nova"/>
                <a:ea typeface="Proxima Nova"/>
                <a:cs typeface="Proxima Nova"/>
                <a:sym typeface="Proxima Nova"/>
              </a:defRPr>
            </a:lvl9pPr>
          </a:lstStyle>
          <a:p/>
        </p:txBody>
      </p:sp>
      <p:sp>
        <p:nvSpPr>
          <p:cNvPr id="51" name="Google Shape;51;p9"/>
          <p:cNvSpPr txBox="1"/>
          <p:nvPr>
            <p:ph idx="1" type="subTitle"/>
          </p:nvPr>
        </p:nvSpPr>
        <p:spPr>
          <a:xfrm>
            <a:off x="265500" y="2769000"/>
            <a:ext cx="4045200" cy="13455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accent3"/>
              </a:buClr>
              <a:buSzPts val="1800"/>
              <a:buFont typeface="Proxima Nova"/>
              <a:buNone/>
              <a:defRPr b="0" i="0" sz="2100" u="none" cap="none" strike="noStrike">
                <a:solidFill>
                  <a:schemeClr val="accent3"/>
                </a:solidFill>
                <a:latin typeface="Proxima Nova"/>
                <a:ea typeface="Proxima Nova"/>
                <a:cs typeface="Proxima Nova"/>
                <a:sym typeface="Proxima Nova"/>
              </a:defRPr>
            </a:lvl1pPr>
            <a:lvl2pPr lvl="1"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2pPr>
            <a:lvl3pPr lvl="2"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3pPr>
            <a:lvl4pPr lvl="3"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4pPr>
            <a:lvl5pPr lvl="4"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5pPr>
            <a:lvl6pPr lvl="5"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6pPr>
            <a:lvl7pPr lvl="6"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7pPr>
            <a:lvl8pPr lvl="7"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8pPr>
            <a:lvl9pPr lvl="8" marR="0" algn="ctr">
              <a:lnSpc>
                <a:spcPct val="100000"/>
              </a:lnSpc>
              <a:spcBef>
                <a:spcPts val="0"/>
              </a:spcBef>
              <a:spcAft>
                <a:spcPts val="0"/>
              </a:spcAft>
              <a:buClr>
                <a:schemeClr val="accent3"/>
              </a:buClr>
              <a:buSzPts val="14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52" name="Google Shape;5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53" name="Google Shape;53;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54" name="Google Shape;54;p9"/>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5" name="Shape 55"/>
        <p:cNvGrpSpPr/>
        <p:nvPr/>
      </p:nvGrpSpPr>
      <p:grpSpPr>
        <a:xfrm>
          <a:off x="0" y="0"/>
          <a:ext cx="0" cy="0"/>
          <a:chOff x="0" y="0"/>
          <a:chExt cx="0" cy="0"/>
        </a:xfrm>
      </p:grpSpPr>
      <p:sp>
        <p:nvSpPr>
          <p:cNvPr id="56" name="Google Shape;5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accent3"/>
              </a:buClr>
              <a:buSzPts val="18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7" name="Google Shape;57;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58" name="Google Shape;58;p10"/>
          <p:cNvSpPr txBox="1"/>
          <p:nvPr/>
        </p:nvSpPr>
        <p:spPr>
          <a:xfrm>
            <a:off x="5457825" y="4822200"/>
            <a:ext cx="3473400" cy="3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
              <a:buFont typeface="Arial"/>
              <a:buNone/>
            </a:pPr>
            <a:r>
              <a:rPr b="0" i="1" lang="en-GB" sz="1000" u="none" cap="none" strike="noStrike">
                <a:solidFill>
                  <a:srgbClr val="666666"/>
                </a:solidFill>
                <a:latin typeface="Arial"/>
                <a:ea typeface="Arial"/>
                <a:cs typeface="Arial"/>
                <a:sym typeface="Arial"/>
              </a:rPr>
              <a:t>AgniKul Cosmos Private Limited - Private and confidential</a:t>
            </a:r>
            <a:endParaRPr b="0" i="0" sz="1000" u="none" cap="none" strike="noStrike">
              <a:solidFill>
                <a:srgbClr val="666666"/>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14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chemeClr val="dk1"/>
              </a:buClr>
              <a:buSzPts val="1000"/>
              <a:buFont typeface="Proxima Nova"/>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hyperlink" Target="https://docs.google.com/document/d/1-n-yQxugwUpotT4QNiL1lQ1ABKYw_Mv5D6WAkgy1ocI/edi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hyperlink" Target="https://docs.google.com/document/d/1KU9jqXvNV1i9V8m-0gnjzl4fxMQQMVx49N_dhBiC9F4/edit" TargetMode="External"/><Relationship Id="rId4" Type="http://schemas.openxmlformats.org/officeDocument/2006/relationships/hyperlink" Target="https://github.com/AnubhabDebnathAgnikul/CODE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RICE </a:t>
            </a:r>
            <a:r>
              <a:rPr lang="en-GB"/>
              <a:t>algorithm</a:t>
            </a:r>
            <a:r>
              <a:rPr lang="en-GB"/>
              <a:t> for sensor data CODEC</a:t>
            </a:r>
            <a:endParaRPr/>
          </a:p>
        </p:txBody>
      </p:sp>
      <p:sp>
        <p:nvSpPr>
          <p:cNvPr id="78" name="Google Shape;78;p14"/>
          <p:cNvSpPr txBox="1"/>
          <p:nvPr>
            <p:ph idx="1" type="subTitle"/>
          </p:nvPr>
        </p:nvSpPr>
        <p:spPr>
          <a:xfrm>
            <a:off x="510450" y="3182312"/>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COmpression &amp; DECompression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Entropy Coding (Low Entropy)</a:t>
            </a:r>
            <a:endParaRPr b="1">
              <a:solidFill>
                <a:srgbClr val="980000"/>
              </a:solidFill>
            </a:endParaRPr>
          </a:p>
        </p:txBody>
      </p:sp>
      <p:sp>
        <p:nvSpPr>
          <p:cNvPr id="150" name="Google Shape;150;p23"/>
          <p:cNvSpPr txBox="1"/>
          <p:nvPr/>
        </p:nvSpPr>
        <p:spPr>
          <a:xfrm>
            <a:off x="138600" y="715850"/>
            <a:ext cx="8161200" cy="42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Proxima Nova"/>
                <a:ea typeface="Proxima Nova"/>
                <a:cs typeface="Proxima Nova"/>
                <a:sym typeface="Proxima Nova"/>
              </a:rPr>
              <a:t>Second Extension</a:t>
            </a:r>
            <a:endParaRPr b="1" sz="1800">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Font typeface="Proxima Nova"/>
              <a:buChar char="●"/>
            </a:pPr>
            <a:r>
              <a:rPr lang="en-GB">
                <a:latin typeface="Proxima Nova"/>
                <a:ea typeface="Proxima Nova"/>
                <a:cs typeface="Proxima Nova"/>
                <a:sym typeface="Proxima Nova"/>
              </a:rPr>
              <a:t>When the Second-Extension option is selected, each pair of preprocessed samples in a J-sample block is transformed and encoded using an FS codeword. A pair of consecutive </a:t>
            </a:r>
            <a:r>
              <a:rPr lang="en-GB">
                <a:latin typeface="Proxima Nova"/>
                <a:ea typeface="Proxima Nova"/>
                <a:cs typeface="Proxima Nova"/>
                <a:sym typeface="Proxima Nova"/>
              </a:rPr>
              <a:t>s</a:t>
            </a:r>
            <a:r>
              <a:rPr lang="en-GB">
                <a:latin typeface="Proxima Nova"/>
                <a:ea typeface="Proxima Nova"/>
                <a:cs typeface="Proxima Nova"/>
                <a:sym typeface="Proxima Nova"/>
              </a:rPr>
              <a:t>amples (δ2 j−1 , δ2 j) from a J-sample preprocessed data block are transformed into a single </a:t>
            </a:r>
            <a:r>
              <a:rPr lang="en-GB">
                <a:latin typeface="Proxima Nova"/>
                <a:ea typeface="Proxima Nova"/>
                <a:cs typeface="Proxima Nova"/>
                <a:sym typeface="Proxima Nova"/>
              </a:rPr>
              <a:t>n</a:t>
            </a:r>
            <a:r>
              <a:rPr lang="en-GB">
                <a:latin typeface="Proxima Nova"/>
                <a:ea typeface="Proxima Nova"/>
                <a:cs typeface="Proxima Nova"/>
                <a:sym typeface="Proxima Nova"/>
              </a:rPr>
              <a:t>ew symbol γj</a:t>
            </a:r>
            <a:endParaRPr>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Font typeface="Proxima Nova"/>
              <a:buChar char="●"/>
            </a:pPr>
            <a:r>
              <a:rPr lang="en-GB">
                <a:latin typeface="Proxima Nova"/>
                <a:ea typeface="Proxima Nova"/>
                <a:cs typeface="Proxima Nova"/>
                <a:sym typeface="Proxima Nova"/>
              </a:rPr>
              <a:t>γj = (δ2 j−1 + δ2 j)(δ2 j−1 + δ2 j + 1)/2 + δ2 j , where j = 1, 2, … J/2.</a:t>
            </a:r>
            <a:endParaRPr>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Font typeface="Proxima Nova"/>
              <a:buChar char="●"/>
            </a:pPr>
            <a:r>
              <a:rPr lang="en-GB">
                <a:latin typeface="Proxima Nova"/>
                <a:ea typeface="Proxima Nova"/>
                <a:cs typeface="Proxima Nova"/>
                <a:sym typeface="Proxima Nova"/>
              </a:rPr>
              <a:t>Second-Extension Option is only designed to be a useful option when all of the transformed symbols γj are small.</a:t>
            </a:r>
            <a:endParaRPr>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b="1" lang="en-GB" sz="1800">
                <a:latin typeface="Proxima Nova"/>
                <a:ea typeface="Proxima Nova"/>
                <a:cs typeface="Proxima Nova"/>
                <a:sym typeface="Proxima Nova"/>
              </a:rPr>
              <a:t>Zero Block</a:t>
            </a:r>
            <a:endParaRPr b="1" sz="1800">
              <a:latin typeface="Proxima Nova"/>
              <a:ea typeface="Proxima Nova"/>
              <a:cs typeface="Proxima Nova"/>
              <a:sym typeface="Proxima Nova"/>
            </a:endParaRPr>
          </a:p>
          <a:p>
            <a:pPr indent="-317500" lvl="0" marL="457200" rtl="0" algn="just">
              <a:lnSpc>
                <a:spcPct val="115000"/>
              </a:lnSpc>
              <a:spcBef>
                <a:spcPts val="0"/>
              </a:spcBef>
              <a:spcAft>
                <a:spcPts val="0"/>
              </a:spcAft>
              <a:buSzPts val="1400"/>
              <a:buFont typeface="Proxima Nova"/>
              <a:buChar char="●"/>
            </a:pPr>
            <a:r>
              <a:rPr lang="en-GB">
                <a:latin typeface="Proxima Nova"/>
                <a:ea typeface="Proxima Nova"/>
                <a:cs typeface="Proxima Nova"/>
                <a:sym typeface="Proxima Nova"/>
              </a:rPr>
              <a:t>The Zero-Block option is always selected when one or more consecutive blocks of preprocessed samples are all zeros. In this case, a single </a:t>
            </a:r>
            <a:r>
              <a:rPr lang="en-GB">
                <a:latin typeface="Proxima Nova"/>
                <a:ea typeface="Proxima Nova"/>
                <a:cs typeface="Proxima Nova"/>
                <a:sym typeface="Proxima Nova"/>
              </a:rPr>
              <a:t>CDS</a:t>
            </a:r>
            <a:r>
              <a:rPr lang="en-GB">
                <a:latin typeface="Proxima Nova"/>
                <a:ea typeface="Proxima Nova"/>
                <a:cs typeface="Proxima Nova"/>
                <a:sym typeface="Proxima Nova"/>
              </a:rPr>
              <a:t>(Coded Data Set)</a:t>
            </a:r>
            <a:r>
              <a:rPr lang="en-GB">
                <a:latin typeface="Proxima Nova"/>
                <a:ea typeface="Proxima Nova"/>
                <a:cs typeface="Proxima Nova"/>
                <a:sym typeface="Proxima Nova"/>
              </a:rPr>
              <a:t> represents the entire sequence of All-Zeros blocks, unlike other options in which each CDS output from the entropy coder represents only a single block.</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1313975" y="713350"/>
            <a:ext cx="5440249" cy="4007324"/>
          </a:xfrm>
          <a:prstGeom prst="rect">
            <a:avLst/>
          </a:prstGeom>
          <a:noFill/>
          <a:ln>
            <a:noFill/>
          </a:ln>
        </p:spPr>
      </p:pic>
      <p:sp>
        <p:nvSpPr>
          <p:cNvPr id="156" name="Google Shape;156;p24"/>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Entropy Coding (Low Entropy)</a:t>
            </a:r>
            <a:endParaRPr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26250" y="11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Coded Data Set (CDS) format</a:t>
            </a:r>
            <a:endParaRPr b="1">
              <a:solidFill>
                <a:srgbClr val="980000"/>
              </a:solidFill>
            </a:endParaRPr>
          </a:p>
        </p:txBody>
      </p:sp>
      <p:sp>
        <p:nvSpPr>
          <p:cNvPr id="162" name="Google Shape;162;p25"/>
          <p:cNvSpPr txBox="1"/>
          <p:nvPr/>
        </p:nvSpPr>
        <p:spPr>
          <a:xfrm>
            <a:off x="3625800" y="683900"/>
            <a:ext cx="226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Proxima Nova"/>
                <a:ea typeface="Proxima Nova"/>
                <a:cs typeface="Proxima Nova"/>
                <a:sym typeface="Proxima Nova"/>
              </a:rPr>
              <a:t>Split Sample</a:t>
            </a:r>
            <a:r>
              <a:rPr lang="en-GB">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163" name="Google Shape;163;p25"/>
          <p:cNvPicPr preferRelativeResize="0"/>
          <p:nvPr/>
        </p:nvPicPr>
        <p:blipFill>
          <a:blip r:embed="rId3">
            <a:alphaModFix/>
          </a:blip>
          <a:stretch>
            <a:fillRect/>
          </a:stretch>
        </p:blipFill>
        <p:spPr>
          <a:xfrm>
            <a:off x="1783725" y="1513150"/>
            <a:ext cx="5378500" cy="284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26250" y="11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Coded Data Set (CDS) format</a:t>
            </a:r>
            <a:endParaRPr b="1">
              <a:solidFill>
                <a:srgbClr val="980000"/>
              </a:solidFill>
            </a:endParaRPr>
          </a:p>
        </p:txBody>
      </p:sp>
      <p:sp>
        <p:nvSpPr>
          <p:cNvPr id="169" name="Google Shape;169;p26"/>
          <p:cNvSpPr txBox="1"/>
          <p:nvPr/>
        </p:nvSpPr>
        <p:spPr>
          <a:xfrm>
            <a:off x="3452200" y="683900"/>
            <a:ext cx="277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Proxima Nova"/>
                <a:ea typeface="Proxima Nova"/>
                <a:cs typeface="Proxima Nova"/>
                <a:sym typeface="Proxima Nova"/>
              </a:rPr>
              <a:t>No compression</a:t>
            </a:r>
            <a:endParaRPr b="1" sz="2400">
              <a:latin typeface="Proxima Nova"/>
              <a:ea typeface="Proxima Nova"/>
              <a:cs typeface="Proxima Nova"/>
              <a:sym typeface="Proxima Nova"/>
            </a:endParaRPr>
          </a:p>
        </p:txBody>
      </p:sp>
      <p:pic>
        <p:nvPicPr>
          <p:cNvPr id="170" name="Google Shape;170;p26"/>
          <p:cNvPicPr preferRelativeResize="0"/>
          <p:nvPr/>
        </p:nvPicPr>
        <p:blipFill>
          <a:blip r:embed="rId3">
            <a:alphaModFix/>
          </a:blip>
          <a:stretch>
            <a:fillRect/>
          </a:stretch>
        </p:blipFill>
        <p:spPr>
          <a:xfrm>
            <a:off x="1592050" y="1368325"/>
            <a:ext cx="5483625" cy="289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26250" y="11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Coded Data Set (CDS) format</a:t>
            </a:r>
            <a:endParaRPr b="1">
              <a:solidFill>
                <a:srgbClr val="980000"/>
              </a:solidFill>
            </a:endParaRPr>
          </a:p>
        </p:txBody>
      </p:sp>
      <p:sp>
        <p:nvSpPr>
          <p:cNvPr id="176" name="Google Shape;176;p27"/>
          <p:cNvSpPr txBox="1"/>
          <p:nvPr/>
        </p:nvSpPr>
        <p:spPr>
          <a:xfrm>
            <a:off x="3488675" y="824175"/>
            <a:ext cx="231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dk1"/>
                </a:solidFill>
                <a:latin typeface="Proxima Nova"/>
                <a:ea typeface="Proxima Nova"/>
                <a:cs typeface="Proxima Nova"/>
                <a:sym typeface="Proxima Nova"/>
              </a:rPr>
              <a:t>Zero Block</a:t>
            </a:r>
            <a:r>
              <a:rPr lang="en-GB">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177" name="Google Shape;177;p27"/>
          <p:cNvPicPr preferRelativeResize="0"/>
          <p:nvPr/>
        </p:nvPicPr>
        <p:blipFill>
          <a:blip r:embed="rId3">
            <a:alphaModFix/>
          </a:blip>
          <a:stretch>
            <a:fillRect/>
          </a:stretch>
        </p:blipFill>
        <p:spPr>
          <a:xfrm>
            <a:off x="1709300" y="1378275"/>
            <a:ext cx="5453025" cy="293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26250" y="11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Coded Data Set (CDS) format</a:t>
            </a:r>
            <a:endParaRPr b="1">
              <a:solidFill>
                <a:srgbClr val="980000"/>
              </a:solidFill>
            </a:endParaRPr>
          </a:p>
        </p:txBody>
      </p:sp>
      <p:sp>
        <p:nvSpPr>
          <p:cNvPr id="183" name="Google Shape;183;p28"/>
          <p:cNvSpPr txBox="1"/>
          <p:nvPr/>
        </p:nvSpPr>
        <p:spPr>
          <a:xfrm>
            <a:off x="3119600" y="914700"/>
            <a:ext cx="327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Proxima Nova"/>
                <a:ea typeface="Proxima Nova"/>
                <a:cs typeface="Proxima Nova"/>
                <a:sym typeface="Proxima Nova"/>
              </a:rPr>
              <a:t>Second Extension</a:t>
            </a:r>
            <a:endParaRPr b="1" sz="2400">
              <a:latin typeface="Proxima Nova"/>
              <a:ea typeface="Proxima Nova"/>
              <a:cs typeface="Proxima Nova"/>
              <a:sym typeface="Proxima Nova"/>
            </a:endParaRPr>
          </a:p>
        </p:txBody>
      </p:sp>
      <p:pic>
        <p:nvPicPr>
          <p:cNvPr id="184" name="Google Shape;184;p28"/>
          <p:cNvPicPr preferRelativeResize="0"/>
          <p:nvPr/>
        </p:nvPicPr>
        <p:blipFill>
          <a:blip r:embed="rId3">
            <a:alphaModFix/>
          </a:blip>
          <a:stretch>
            <a:fillRect/>
          </a:stretch>
        </p:blipFill>
        <p:spPr>
          <a:xfrm>
            <a:off x="1900100" y="1468798"/>
            <a:ext cx="5227800" cy="280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Lossless Packet Format</a:t>
            </a:r>
            <a:endParaRPr b="1">
              <a:solidFill>
                <a:srgbClr val="980000"/>
              </a:solidFill>
            </a:endParaRPr>
          </a:p>
        </p:txBody>
      </p:sp>
      <p:sp>
        <p:nvSpPr>
          <p:cNvPr id="190" name="Google Shape;190;p29"/>
          <p:cNvSpPr txBox="1"/>
          <p:nvPr/>
        </p:nvSpPr>
        <p:spPr>
          <a:xfrm>
            <a:off x="311700" y="1112775"/>
            <a:ext cx="85206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The CCSDS space packet structure is used to transport the CDSes.</a:t>
            </a:r>
            <a:endParaRPr sz="1800">
              <a:latin typeface="Proxima Nova"/>
              <a:ea typeface="Proxima Nova"/>
              <a:cs typeface="Proxima Nova"/>
              <a:sym typeface="Proxima Nova"/>
            </a:endParaRPr>
          </a:p>
          <a:p>
            <a:pPr indent="-342900" lvl="0" marL="457200" rtl="0" algn="just">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The packet formatter uses the parameter provided by the source data coder to form one or more CDSes to determine the packet size in bytes.</a:t>
            </a:r>
            <a:endParaRPr sz="1800">
              <a:latin typeface="Proxima Nova"/>
              <a:ea typeface="Proxima Nova"/>
              <a:cs typeface="Proxima Nova"/>
              <a:sym typeface="Proxima Nova"/>
            </a:endParaRPr>
          </a:p>
          <a:p>
            <a:pPr indent="-342900" lvl="0" marL="457200" rtl="0" algn="just">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Fill bits of zero value may be needed to force the packet to end on a byte boundary</a:t>
            </a:r>
            <a:endParaRPr>
              <a:latin typeface="Proxima Nova"/>
              <a:ea typeface="Proxima Nova"/>
              <a:cs typeface="Proxima Nova"/>
              <a:sym typeface="Proxima Nova"/>
            </a:endParaRPr>
          </a:p>
        </p:txBody>
      </p:sp>
      <p:pic>
        <p:nvPicPr>
          <p:cNvPr id="191" name="Google Shape;191;p29"/>
          <p:cNvPicPr preferRelativeResize="0"/>
          <p:nvPr/>
        </p:nvPicPr>
        <p:blipFill>
          <a:blip r:embed="rId3">
            <a:alphaModFix/>
          </a:blip>
          <a:stretch>
            <a:fillRect/>
          </a:stretch>
        </p:blipFill>
        <p:spPr>
          <a:xfrm>
            <a:off x="1402375" y="3287638"/>
            <a:ext cx="6067251" cy="92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980000"/>
                </a:solidFill>
              </a:rPr>
              <a:t>Decoder</a:t>
            </a:r>
            <a:endParaRPr b="1">
              <a:solidFill>
                <a:srgbClr val="980000"/>
              </a:solidFill>
            </a:endParaRPr>
          </a:p>
        </p:txBody>
      </p:sp>
      <p:sp>
        <p:nvSpPr>
          <p:cNvPr id="197" name="Google Shape;197;p3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Depacketize and reverse the coding process</a:t>
            </a:r>
            <a:endParaRPr>
              <a:solidFill>
                <a:schemeClr val="dk1"/>
              </a:solidFill>
            </a:endParaRPr>
          </a:p>
        </p:txBody>
      </p:sp>
      <p:sp>
        <p:nvSpPr>
          <p:cNvPr id="198" name="Google Shape;198;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GB"/>
              <a:t>Depacketize: extract the variable length encoded </a:t>
            </a:r>
            <a:r>
              <a:rPr lang="en-GB"/>
              <a:t>binary</a:t>
            </a:r>
            <a:r>
              <a:rPr lang="en-GB"/>
              <a:t> sequence </a:t>
            </a:r>
            <a:endParaRPr/>
          </a:p>
          <a:p>
            <a:pPr indent="-342900" lvl="0" marL="457200" rtl="0" algn="just">
              <a:spcBef>
                <a:spcPts val="0"/>
              </a:spcBef>
              <a:spcAft>
                <a:spcPts val="0"/>
              </a:spcAft>
              <a:buSzPts val="1800"/>
              <a:buChar char="●"/>
            </a:pPr>
            <a:r>
              <a:rPr lang="en-GB"/>
              <a:t>ID extraction: Extract the entropy coding option ID</a:t>
            </a:r>
            <a:endParaRPr/>
          </a:p>
          <a:p>
            <a:pPr indent="-342900" lvl="0" marL="457200" rtl="0" algn="just">
              <a:spcBef>
                <a:spcPts val="0"/>
              </a:spcBef>
              <a:spcAft>
                <a:spcPts val="0"/>
              </a:spcAft>
              <a:buSzPts val="1800"/>
              <a:buChar char="●"/>
            </a:pPr>
            <a:r>
              <a:rPr lang="en-GB"/>
              <a:t>Entropy Decoder: Retrieve the pre processed values </a:t>
            </a:r>
            <a:endParaRPr/>
          </a:p>
          <a:p>
            <a:pPr indent="-342900" lvl="0" marL="457200" rtl="0" algn="just">
              <a:spcBef>
                <a:spcPts val="0"/>
              </a:spcBef>
              <a:spcAft>
                <a:spcPts val="0"/>
              </a:spcAft>
              <a:buSzPts val="1800"/>
              <a:buChar char="●"/>
            </a:pPr>
            <a:r>
              <a:rPr lang="en-GB"/>
              <a:t>Pos Processor: Reverse the preprocessor to get the </a:t>
            </a:r>
            <a:r>
              <a:rPr lang="en-GB"/>
              <a:t>original</a:t>
            </a:r>
            <a:r>
              <a:rPr lang="en-GB"/>
              <a:t> sequence</a:t>
            </a:r>
            <a:endParaRPr/>
          </a:p>
        </p:txBody>
      </p:sp>
      <p:sp>
        <p:nvSpPr>
          <p:cNvPr id="199" name="Google Shape;199;p30"/>
          <p:cNvSpPr txBox="1"/>
          <p:nvPr/>
        </p:nvSpPr>
        <p:spPr>
          <a:xfrm>
            <a:off x="5831925" y="4814300"/>
            <a:ext cx="3276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solidFill>
                  <a:schemeClr val="lt1"/>
                </a:solidFill>
                <a:latin typeface="Proxima Nova"/>
                <a:ea typeface="Proxima Nova"/>
                <a:cs typeface="Proxima Nova"/>
                <a:sym typeface="Proxima Nova"/>
              </a:rPr>
              <a:t>AgniKul Cosmos Private Limited - Private &amp; Confidential</a:t>
            </a:r>
            <a:endParaRPr i="1" sz="1000">
              <a:solidFill>
                <a:schemeClr val="lt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Details</a:t>
            </a:r>
            <a:r>
              <a:rPr b="1" lang="en-GB">
                <a:solidFill>
                  <a:srgbClr val="980000"/>
                </a:solidFill>
              </a:rPr>
              <a:t> of sample data</a:t>
            </a:r>
            <a:endParaRPr b="1">
              <a:solidFill>
                <a:srgbClr val="980000"/>
              </a:solidFill>
            </a:endParaRPr>
          </a:p>
        </p:txBody>
      </p:sp>
      <p:sp>
        <p:nvSpPr>
          <p:cNvPr id="205" name="Google Shape;205;p31"/>
          <p:cNvSpPr txBox="1"/>
          <p:nvPr/>
        </p:nvSpPr>
        <p:spPr>
          <a:xfrm>
            <a:off x="435325" y="1437550"/>
            <a:ext cx="72708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800">
                <a:solidFill>
                  <a:schemeClr val="dk1"/>
                </a:solidFill>
                <a:latin typeface="Proxima Nova"/>
                <a:ea typeface="Proxima Nova"/>
                <a:cs typeface="Proxima Nova"/>
                <a:sym typeface="Proxima Nova"/>
              </a:rPr>
              <a:t>Sample data: </a:t>
            </a:r>
            <a:r>
              <a:rPr b="1" lang="en-GB" sz="1800">
                <a:solidFill>
                  <a:schemeClr val="dk1"/>
                </a:solidFill>
                <a:latin typeface="Proxima Nova"/>
                <a:ea typeface="Proxima Nova"/>
                <a:cs typeface="Proxima Nova"/>
                <a:sym typeface="Proxima Nova"/>
              </a:rPr>
              <a:t>Stack</a:t>
            </a:r>
            <a:r>
              <a:rPr b="1" lang="en-GB" sz="1800">
                <a:solidFill>
                  <a:schemeClr val="dk1"/>
                </a:solidFill>
                <a:latin typeface="Proxima Nova"/>
                <a:ea typeface="Proxima Nova"/>
                <a:cs typeface="Proxima Nova"/>
                <a:sym typeface="Proxima Nova"/>
              </a:rPr>
              <a:t> Test data (Cold flow)</a:t>
            </a:r>
            <a:endParaRPr b="1" sz="1800">
              <a:solidFill>
                <a:schemeClr val="dk1"/>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GB" sz="1800">
                <a:solidFill>
                  <a:schemeClr val="dk1"/>
                </a:solidFill>
                <a:latin typeface="Proxima Nova"/>
                <a:ea typeface="Proxima Nova"/>
                <a:cs typeface="Proxima Nova"/>
                <a:sym typeface="Proxima Nova"/>
              </a:rPr>
              <a:t>Size of block chosen : 64</a:t>
            </a:r>
            <a:endParaRPr sz="1800">
              <a:solidFill>
                <a:schemeClr val="dk1"/>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GB" sz="1800">
                <a:solidFill>
                  <a:schemeClr val="dk1"/>
                </a:solidFill>
                <a:latin typeface="Proxima Nova"/>
                <a:ea typeface="Proxima Nova"/>
                <a:cs typeface="Proxima Nova"/>
                <a:sym typeface="Proxima Nova"/>
              </a:rPr>
              <a:t>Number of block : 100367</a:t>
            </a:r>
            <a:endParaRPr sz="1800">
              <a:solidFill>
                <a:schemeClr val="dk1"/>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GB" sz="1800">
                <a:solidFill>
                  <a:schemeClr val="dk1"/>
                </a:solidFill>
                <a:latin typeface="Proxima Nova"/>
                <a:ea typeface="Proxima Nova"/>
                <a:cs typeface="Proxima Nova"/>
                <a:sym typeface="Proxima Nova"/>
              </a:rPr>
              <a:t>Total sample size : 463.1 mb</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166600" y="402400"/>
            <a:ext cx="4045200" cy="70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900">
                <a:solidFill>
                  <a:srgbClr val="980000"/>
                </a:solidFill>
              </a:rPr>
              <a:t>Results</a:t>
            </a:r>
            <a:endParaRPr b="1" sz="3900">
              <a:solidFill>
                <a:srgbClr val="980000"/>
              </a:solidFill>
            </a:endParaRPr>
          </a:p>
        </p:txBody>
      </p:sp>
      <p:sp>
        <p:nvSpPr>
          <p:cNvPr id="211" name="Google Shape;211;p32"/>
          <p:cNvSpPr txBox="1"/>
          <p:nvPr>
            <p:ph idx="1" type="subTitle"/>
          </p:nvPr>
        </p:nvSpPr>
        <p:spPr>
          <a:xfrm>
            <a:off x="277875" y="1226251"/>
            <a:ext cx="4045200" cy="134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400">
                <a:solidFill>
                  <a:schemeClr val="dk1"/>
                </a:solidFill>
              </a:rPr>
              <a:t>The CODER &amp; DECODER has been </a:t>
            </a:r>
            <a:r>
              <a:rPr lang="en-GB" sz="2400">
                <a:solidFill>
                  <a:schemeClr val="dk1"/>
                </a:solidFill>
              </a:rPr>
              <a:t>prototyped</a:t>
            </a:r>
            <a:r>
              <a:rPr lang="en-GB" sz="2400">
                <a:solidFill>
                  <a:schemeClr val="dk1"/>
                </a:solidFill>
              </a:rPr>
              <a:t> in python</a:t>
            </a:r>
            <a:endParaRPr sz="2400">
              <a:solidFill>
                <a:schemeClr val="dk1"/>
              </a:solidFill>
            </a:endParaRPr>
          </a:p>
        </p:txBody>
      </p:sp>
      <p:sp>
        <p:nvSpPr>
          <p:cNvPr id="212" name="Google Shape;212;p32"/>
          <p:cNvSpPr txBox="1"/>
          <p:nvPr>
            <p:ph idx="2" type="body"/>
          </p:nvPr>
        </p:nvSpPr>
        <p:spPr>
          <a:xfrm>
            <a:off x="4939500" y="724200"/>
            <a:ext cx="33231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GB" sz="1500"/>
              <a:t>Resolution: 16 bits</a:t>
            </a:r>
            <a:endParaRPr i="1" sz="1500"/>
          </a:p>
          <a:p>
            <a:pPr indent="0" lvl="0" marL="0" rtl="0" algn="l">
              <a:spcBef>
                <a:spcPts val="0"/>
              </a:spcBef>
              <a:spcAft>
                <a:spcPts val="0"/>
              </a:spcAft>
              <a:buNone/>
            </a:pPr>
            <a:r>
              <a:rPr i="1" lang="en-GB" sz="1500"/>
              <a:t>Block Size: 64 samples</a:t>
            </a:r>
            <a:endParaRPr i="1" sz="1500"/>
          </a:p>
          <a:p>
            <a:pPr indent="0" lvl="0" marL="0" rtl="0" algn="l">
              <a:spcBef>
                <a:spcPts val="0"/>
              </a:spcBef>
              <a:spcAft>
                <a:spcPts val="0"/>
              </a:spcAft>
              <a:buNone/>
            </a:pPr>
            <a:r>
              <a:rPr i="1" lang="en-GB" sz="1500"/>
              <a:t>Number of data fed : 6423509</a:t>
            </a:r>
            <a:endParaRPr i="1" sz="1500"/>
          </a:p>
          <a:p>
            <a:pPr indent="0" lvl="0" marL="0" rtl="0" algn="l">
              <a:spcBef>
                <a:spcPts val="0"/>
              </a:spcBef>
              <a:spcAft>
                <a:spcPts val="0"/>
              </a:spcAft>
              <a:buNone/>
            </a:pPr>
            <a:r>
              <a:rPr lang="en-GB" sz="1500">
                <a:latin typeface="Montserrat"/>
                <a:ea typeface="Montserrat"/>
                <a:cs typeface="Montserrat"/>
                <a:sym typeface="Montserrat"/>
              </a:rPr>
              <a:t>Sensor 1: </a:t>
            </a:r>
            <a:r>
              <a:rPr b="1" lang="en-GB" sz="1500">
                <a:latin typeface="Montserrat"/>
                <a:ea typeface="Montserrat"/>
                <a:cs typeface="Montserrat"/>
                <a:sym typeface="Montserrat"/>
              </a:rPr>
              <a:t>	4.02 	| 3.98 </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2: </a:t>
            </a:r>
            <a:r>
              <a:rPr b="1" lang="en-GB" sz="1500">
                <a:latin typeface="Montserrat"/>
                <a:ea typeface="Montserrat"/>
                <a:cs typeface="Montserrat"/>
                <a:sym typeface="Montserrat"/>
              </a:rPr>
              <a:t>	3.86 	| 3.87</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3: </a:t>
            </a:r>
            <a:r>
              <a:rPr b="1" lang="en-GB" sz="1500">
                <a:latin typeface="Montserrat"/>
                <a:ea typeface="Montserrat"/>
                <a:cs typeface="Montserrat"/>
                <a:sym typeface="Montserrat"/>
              </a:rPr>
              <a:t>	1023.67 	| 1023.67</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4: </a:t>
            </a:r>
            <a:r>
              <a:rPr b="1" lang="en-GB" sz="1500">
                <a:latin typeface="Montserrat"/>
                <a:ea typeface="Montserrat"/>
                <a:cs typeface="Montserrat"/>
                <a:sym typeface="Montserrat"/>
              </a:rPr>
              <a:t>4.01 		| 4.07</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5:</a:t>
            </a:r>
            <a:r>
              <a:rPr b="1" lang="en-GB" sz="1500">
                <a:latin typeface="Montserrat"/>
                <a:ea typeface="Montserrat"/>
                <a:cs typeface="Montserrat"/>
                <a:sym typeface="Montserrat"/>
              </a:rPr>
              <a:t> 	4.08  	| 4.13</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6: </a:t>
            </a:r>
            <a:r>
              <a:rPr b="1" lang="en-GB" sz="1500">
                <a:latin typeface="Montserrat"/>
                <a:ea typeface="Montserrat"/>
                <a:cs typeface="Montserrat"/>
                <a:sym typeface="Montserrat"/>
              </a:rPr>
              <a:t>	4.16		| 4.09</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7: </a:t>
            </a:r>
            <a:r>
              <a:rPr b="1" lang="en-GB" sz="1500">
                <a:latin typeface="Montserrat"/>
                <a:ea typeface="Montserrat"/>
                <a:cs typeface="Montserrat"/>
                <a:sym typeface="Montserrat"/>
              </a:rPr>
              <a:t>	4.06		| 4.04</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Sensor 8: </a:t>
            </a:r>
            <a:r>
              <a:rPr b="1" lang="en-GB" sz="1500">
                <a:latin typeface="Montserrat"/>
                <a:ea typeface="Montserrat"/>
                <a:cs typeface="Montserrat"/>
                <a:sym typeface="Montserrat"/>
              </a:rPr>
              <a:t>	2.84 	</a:t>
            </a:r>
            <a:r>
              <a:rPr b="1" lang="en-GB" sz="1500">
                <a:latin typeface="Montserrat"/>
                <a:ea typeface="Montserrat"/>
                <a:cs typeface="Montserrat"/>
                <a:sym typeface="Montserrat"/>
              </a:rPr>
              <a:t>| 2.8</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rPr lang="en-GB" sz="1500">
                <a:latin typeface="Montserrat"/>
                <a:ea typeface="Montserrat"/>
                <a:cs typeface="Montserrat"/>
                <a:sym typeface="Montserrat"/>
              </a:rPr>
              <a:t>Overall compression: [3.5 - - - 4]</a:t>
            </a:r>
            <a:endParaRPr sz="1500">
              <a:latin typeface="Montserrat"/>
              <a:ea typeface="Montserrat"/>
              <a:cs typeface="Montserrat"/>
              <a:sym typeface="Montserrat"/>
            </a:endParaRPr>
          </a:p>
        </p:txBody>
      </p:sp>
      <p:sp>
        <p:nvSpPr>
          <p:cNvPr id="213" name="Google Shape;213;p32"/>
          <p:cNvSpPr txBox="1"/>
          <p:nvPr/>
        </p:nvSpPr>
        <p:spPr>
          <a:xfrm>
            <a:off x="5831925" y="4814300"/>
            <a:ext cx="3276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solidFill>
                  <a:schemeClr val="lt1"/>
                </a:solidFill>
                <a:latin typeface="Proxima Nova"/>
                <a:ea typeface="Proxima Nova"/>
                <a:cs typeface="Proxima Nova"/>
                <a:sym typeface="Proxima Nova"/>
              </a:rPr>
              <a:t>Agnikul Cosmos Private Limited - Private &amp; Confidential</a:t>
            </a:r>
            <a:endParaRPr i="1" sz="10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Scope of the presentation</a:t>
            </a:r>
            <a:endParaRPr b="1">
              <a:solidFill>
                <a:srgbClr val="980000"/>
              </a:solidFill>
            </a:endParaRPr>
          </a:p>
        </p:txBody>
      </p:sp>
      <p:sp>
        <p:nvSpPr>
          <p:cNvPr id="84" name="Google Shape;84;p15"/>
          <p:cNvSpPr txBox="1"/>
          <p:nvPr/>
        </p:nvSpPr>
        <p:spPr>
          <a:xfrm>
            <a:off x="138600" y="715850"/>
            <a:ext cx="8161200" cy="422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Proxima Nova"/>
              <a:buChar char="●"/>
            </a:pPr>
            <a:r>
              <a:rPr b="1" lang="en-GB" sz="2200">
                <a:latin typeface="Proxima Nova"/>
                <a:ea typeface="Proxima Nova"/>
                <a:cs typeface="Proxima Nova"/>
                <a:sym typeface="Proxima Nova"/>
              </a:rPr>
              <a:t>Requirement for compression </a:t>
            </a:r>
            <a:endParaRPr b="1" sz="2200">
              <a:latin typeface="Proxima Nova"/>
              <a:ea typeface="Proxima Nova"/>
              <a:cs typeface="Proxima Nova"/>
              <a:sym typeface="Proxima Nova"/>
            </a:endParaRPr>
          </a:p>
          <a:p>
            <a:pPr indent="-368300" lvl="0" marL="457200" rtl="0" algn="just">
              <a:lnSpc>
                <a:spcPct val="150000"/>
              </a:lnSpc>
              <a:spcBef>
                <a:spcPts val="0"/>
              </a:spcBef>
              <a:spcAft>
                <a:spcPts val="0"/>
              </a:spcAft>
              <a:buSzPts val="2200"/>
              <a:buFont typeface="Proxima Nova"/>
              <a:buChar char="●"/>
            </a:pPr>
            <a:r>
              <a:rPr b="1" lang="en-GB" sz="2200">
                <a:latin typeface="Proxima Nova"/>
                <a:ea typeface="Proxima Nova"/>
                <a:cs typeface="Proxima Nova"/>
                <a:sym typeface="Proxima Nova"/>
              </a:rPr>
              <a:t>Methodology of prototype implementation</a:t>
            </a:r>
            <a:endParaRPr b="1" sz="2200">
              <a:latin typeface="Proxima Nova"/>
              <a:ea typeface="Proxima Nova"/>
              <a:cs typeface="Proxima Nova"/>
              <a:sym typeface="Proxima Nova"/>
            </a:endParaRPr>
          </a:p>
          <a:p>
            <a:pPr indent="-368300" lvl="0" marL="457200" rtl="0" algn="just">
              <a:lnSpc>
                <a:spcPct val="150000"/>
              </a:lnSpc>
              <a:spcBef>
                <a:spcPts val="0"/>
              </a:spcBef>
              <a:spcAft>
                <a:spcPts val="0"/>
              </a:spcAft>
              <a:buSzPts val="2200"/>
              <a:buFont typeface="Proxima Nova"/>
              <a:buChar char="●"/>
            </a:pPr>
            <a:r>
              <a:rPr b="1" lang="en-GB" sz="2200">
                <a:latin typeface="Proxima Nova"/>
                <a:ea typeface="Proxima Nova"/>
                <a:cs typeface="Proxima Nova"/>
                <a:sym typeface="Proxima Nova"/>
              </a:rPr>
              <a:t>Brief introduction of RICE algorithm </a:t>
            </a:r>
            <a:endParaRPr b="1" sz="2200">
              <a:latin typeface="Proxima Nova"/>
              <a:ea typeface="Proxima Nova"/>
              <a:cs typeface="Proxima Nova"/>
              <a:sym typeface="Proxima Nova"/>
            </a:endParaRPr>
          </a:p>
          <a:p>
            <a:pPr indent="-368300" lvl="0" marL="457200" rtl="0" algn="just">
              <a:lnSpc>
                <a:spcPct val="150000"/>
              </a:lnSpc>
              <a:spcBef>
                <a:spcPts val="0"/>
              </a:spcBef>
              <a:spcAft>
                <a:spcPts val="0"/>
              </a:spcAft>
              <a:buSzPts val="2200"/>
              <a:buFont typeface="Proxima Nova"/>
              <a:buChar char="●"/>
            </a:pPr>
            <a:r>
              <a:rPr b="1" lang="en-GB" sz="2200">
                <a:latin typeface="Proxima Nova"/>
                <a:ea typeface="Proxima Nova"/>
                <a:cs typeface="Proxima Nova"/>
                <a:sym typeface="Proxima Nova"/>
              </a:rPr>
              <a:t>Implementation details and results</a:t>
            </a:r>
            <a:endParaRPr b="1" sz="2200">
              <a:latin typeface="Proxima Nova"/>
              <a:ea typeface="Proxima Nova"/>
              <a:cs typeface="Proxima Nova"/>
              <a:sym typeface="Proxima Nova"/>
            </a:endParaRPr>
          </a:p>
          <a:p>
            <a:pPr indent="-368300" lvl="0" marL="457200" rtl="0" algn="just">
              <a:lnSpc>
                <a:spcPct val="150000"/>
              </a:lnSpc>
              <a:spcBef>
                <a:spcPts val="0"/>
              </a:spcBef>
              <a:spcAft>
                <a:spcPts val="0"/>
              </a:spcAft>
              <a:buSzPts val="2200"/>
              <a:buFont typeface="Proxima Nova"/>
              <a:buChar char="●"/>
            </a:pPr>
            <a:r>
              <a:rPr b="1" lang="en-GB" sz="2200">
                <a:latin typeface="Proxima Nova"/>
                <a:ea typeface="Proxima Nova"/>
                <a:cs typeface="Proxima Nova"/>
                <a:sym typeface="Proxima Nova"/>
              </a:rPr>
              <a:t>Next</a:t>
            </a:r>
            <a:r>
              <a:rPr b="1" lang="en-GB" sz="2200">
                <a:latin typeface="Proxima Nova"/>
                <a:ea typeface="Proxima Nova"/>
                <a:cs typeface="Proxima Nova"/>
                <a:sym typeface="Proxima Nova"/>
              </a:rPr>
              <a:t> deliverable </a:t>
            </a:r>
            <a:endParaRPr b="1" sz="2200">
              <a:latin typeface="Proxima Nova"/>
              <a:ea typeface="Proxima Nova"/>
              <a:cs typeface="Proxima Nova"/>
              <a:sym typeface="Proxima Nova"/>
            </a:endParaRPr>
          </a:p>
          <a:p>
            <a:pPr indent="-368300" lvl="0" marL="457200" rtl="0" algn="just">
              <a:lnSpc>
                <a:spcPct val="150000"/>
              </a:lnSpc>
              <a:spcBef>
                <a:spcPts val="0"/>
              </a:spcBef>
              <a:spcAft>
                <a:spcPts val="0"/>
              </a:spcAft>
              <a:buSzPts val="2200"/>
              <a:buFont typeface="Proxima Nova"/>
              <a:buChar char="●"/>
            </a:pPr>
            <a:r>
              <a:rPr b="1" lang="en-GB" sz="2200">
                <a:latin typeface="Proxima Nova"/>
                <a:ea typeface="Proxima Nova"/>
                <a:cs typeface="Proxima Nova"/>
                <a:sym typeface="Proxima Nova"/>
              </a:rPr>
              <a:t>Hardware implementation	</a:t>
            </a:r>
            <a:endParaRPr b="1" sz="2200">
              <a:latin typeface="Proxima Nova"/>
              <a:ea typeface="Proxima Nova"/>
              <a:cs typeface="Proxima Nova"/>
              <a:sym typeface="Proxima Nova"/>
            </a:endParaRPr>
          </a:p>
          <a:p>
            <a:pPr indent="0" lvl="0" marL="457200" rtl="0" algn="just">
              <a:lnSpc>
                <a:spcPct val="115000"/>
              </a:lnSpc>
              <a:spcBef>
                <a:spcPts val="0"/>
              </a:spcBef>
              <a:spcAft>
                <a:spcPts val="0"/>
              </a:spcAft>
              <a:buNone/>
            </a:pPr>
            <a:r>
              <a:t/>
            </a:r>
            <a:endParaRPr b="1" sz="18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pic>
        <p:nvPicPr>
          <p:cNvPr id="219" name="Google Shape;219;p33"/>
          <p:cNvPicPr preferRelativeResize="0"/>
          <p:nvPr/>
        </p:nvPicPr>
        <p:blipFill>
          <a:blip r:embed="rId3">
            <a:alphaModFix/>
          </a:blip>
          <a:stretch>
            <a:fillRect/>
          </a:stretch>
        </p:blipFill>
        <p:spPr>
          <a:xfrm>
            <a:off x="311700" y="984125"/>
            <a:ext cx="2627125" cy="1970350"/>
          </a:xfrm>
          <a:prstGeom prst="rect">
            <a:avLst/>
          </a:prstGeom>
          <a:noFill/>
          <a:ln>
            <a:noFill/>
          </a:ln>
        </p:spPr>
      </p:pic>
      <p:pic>
        <p:nvPicPr>
          <p:cNvPr id="220" name="Google Shape;220;p33"/>
          <p:cNvPicPr preferRelativeResize="0"/>
          <p:nvPr/>
        </p:nvPicPr>
        <p:blipFill>
          <a:blip r:embed="rId4">
            <a:alphaModFix/>
          </a:blip>
          <a:stretch>
            <a:fillRect/>
          </a:stretch>
        </p:blipFill>
        <p:spPr>
          <a:xfrm>
            <a:off x="2808774" y="1039200"/>
            <a:ext cx="6023525" cy="3065101"/>
          </a:xfrm>
          <a:prstGeom prst="rect">
            <a:avLst/>
          </a:prstGeom>
          <a:noFill/>
          <a:ln>
            <a:noFill/>
          </a:ln>
        </p:spPr>
      </p:pic>
      <p:sp>
        <p:nvSpPr>
          <p:cNvPr id="221" name="Google Shape;221;p33"/>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1 </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3.48</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4 </a:t>
            </a:r>
            <a:endParaRPr sz="1800">
              <a:solidFill>
                <a:schemeClr val="dk1"/>
              </a:solidFill>
              <a:latin typeface="Proxima Nova"/>
              <a:ea typeface="Proxima Nova"/>
              <a:cs typeface="Proxima Nova"/>
              <a:sym typeface="Proxima Nova"/>
            </a:endParaRPr>
          </a:p>
        </p:txBody>
      </p:sp>
      <p:pic>
        <p:nvPicPr>
          <p:cNvPr id="222" name="Google Shape;222;p33"/>
          <p:cNvPicPr preferRelativeResize="0"/>
          <p:nvPr/>
        </p:nvPicPr>
        <p:blipFill>
          <a:blip r:embed="rId3">
            <a:alphaModFix/>
          </a:blip>
          <a:stretch>
            <a:fillRect/>
          </a:stretch>
        </p:blipFill>
        <p:spPr>
          <a:xfrm>
            <a:off x="557100" y="2968800"/>
            <a:ext cx="1354379" cy="101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endParaRPr>
          </a:p>
          <a:p>
            <a:pPr indent="0" lvl="0" marL="0" rtl="0" algn="l">
              <a:spcBef>
                <a:spcPts val="0"/>
              </a:spcBef>
              <a:spcAft>
                <a:spcPts val="0"/>
              </a:spcAft>
              <a:buNone/>
            </a:pPr>
            <a:r>
              <a:t/>
            </a:r>
            <a:endParaRPr/>
          </a:p>
        </p:txBody>
      </p:sp>
      <p:pic>
        <p:nvPicPr>
          <p:cNvPr id="228" name="Google Shape;228;p34"/>
          <p:cNvPicPr preferRelativeResize="0"/>
          <p:nvPr/>
        </p:nvPicPr>
        <p:blipFill>
          <a:blip r:embed="rId3">
            <a:alphaModFix/>
          </a:blip>
          <a:stretch>
            <a:fillRect/>
          </a:stretch>
        </p:blipFill>
        <p:spPr>
          <a:xfrm>
            <a:off x="311700" y="1077100"/>
            <a:ext cx="2627125" cy="1970363"/>
          </a:xfrm>
          <a:prstGeom prst="rect">
            <a:avLst/>
          </a:prstGeom>
          <a:noFill/>
          <a:ln>
            <a:noFill/>
          </a:ln>
        </p:spPr>
      </p:pic>
      <p:pic>
        <p:nvPicPr>
          <p:cNvPr id="229" name="Google Shape;229;p34"/>
          <p:cNvPicPr preferRelativeResize="0"/>
          <p:nvPr/>
        </p:nvPicPr>
        <p:blipFill>
          <a:blip r:embed="rId4">
            <a:alphaModFix/>
          </a:blip>
          <a:stretch>
            <a:fillRect/>
          </a:stretch>
        </p:blipFill>
        <p:spPr>
          <a:xfrm>
            <a:off x="2469050" y="861475"/>
            <a:ext cx="6937200" cy="3530026"/>
          </a:xfrm>
          <a:prstGeom prst="rect">
            <a:avLst/>
          </a:prstGeom>
          <a:noFill/>
          <a:ln>
            <a:noFill/>
          </a:ln>
        </p:spPr>
      </p:pic>
      <p:sp>
        <p:nvSpPr>
          <p:cNvPr id="230" name="Google Shape;230;p34"/>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2</a:t>
            </a:r>
            <a:r>
              <a:rPr lang="en-GB" sz="1800">
                <a:solidFill>
                  <a:schemeClr val="dk1"/>
                </a:solidFill>
                <a:latin typeface="Proxima Nova"/>
                <a:ea typeface="Proxima Nova"/>
                <a:cs typeface="Proxima Nova"/>
                <a:sym typeface="Proxima Nova"/>
              </a:rPr>
              <a:t>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3.9</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3.8</a:t>
            </a:r>
            <a:r>
              <a:rPr lang="en-GB"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pic>
        <p:nvPicPr>
          <p:cNvPr id="232" name="Google Shape;232;p34"/>
          <p:cNvPicPr preferRelativeResize="0"/>
          <p:nvPr/>
        </p:nvPicPr>
        <p:blipFill>
          <a:blip r:embed="rId3">
            <a:alphaModFix/>
          </a:blip>
          <a:stretch>
            <a:fillRect/>
          </a:stretch>
        </p:blipFill>
        <p:spPr>
          <a:xfrm>
            <a:off x="571400" y="2997150"/>
            <a:ext cx="1424475" cy="1068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519175" y="1058150"/>
            <a:ext cx="2542626" cy="1906975"/>
          </a:xfrm>
          <a:prstGeom prst="rect">
            <a:avLst/>
          </a:prstGeom>
          <a:noFill/>
          <a:ln>
            <a:noFill/>
          </a:ln>
        </p:spPr>
      </p:pic>
      <p:pic>
        <p:nvPicPr>
          <p:cNvPr id="238" name="Google Shape;238;p35"/>
          <p:cNvPicPr preferRelativeResize="0"/>
          <p:nvPr/>
        </p:nvPicPr>
        <p:blipFill>
          <a:blip r:embed="rId4">
            <a:alphaModFix/>
          </a:blip>
          <a:stretch>
            <a:fillRect/>
          </a:stretch>
        </p:blipFill>
        <p:spPr>
          <a:xfrm>
            <a:off x="2847152" y="1017725"/>
            <a:ext cx="5985149" cy="3045575"/>
          </a:xfrm>
          <a:prstGeom prst="rect">
            <a:avLst/>
          </a:prstGeom>
          <a:noFill/>
          <a:ln>
            <a:noFill/>
          </a:ln>
        </p:spPr>
      </p:pic>
      <p:sp>
        <p:nvSpPr>
          <p:cNvPr id="239" name="Google Shape;239;p35"/>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3</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0</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1023 </a:t>
            </a:r>
            <a:endParaRPr sz="1800">
              <a:solidFill>
                <a:schemeClr val="dk1"/>
              </a:solidFill>
              <a:latin typeface="Proxima Nova"/>
              <a:ea typeface="Proxima Nova"/>
              <a:cs typeface="Proxima Nova"/>
              <a:sym typeface="Proxima Nova"/>
            </a:endParaRPr>
          </a:p>
        </p:txBody>
      </p:sp>
      <p:sp>
        <p:nvSpPr>
          <p:cNvPr id="240" name="Google Shape;24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311701" y="1017725"/>
            <a:ext cx="2552000" cy="1914000"/>
          </a:xfrm>
          <a:prstGeom prst="rect">
            <a:avLst/>
          </a:prstGeom>
          <a:noFill/>
          <a:ln>
            <a:noFill/>
          </a:ln>
        </p:spPr>
      </p:pic>
      <p:pic>
        <p:nvPicPr>
          <p:cNvPr id="246" name="Google Shape;246;p36"/>
          <p:cNvPicPr preferRelativeResize="0"/>
          <p:nvPr/>
        </p:nvPicPr>
        <p:blipFill>
          <a:blip r:embed="rId4">
            <a:alphaModFix/>
          </a:blip>
          <a:stretch>
            <a:fillRect/>
          </a:stretch>
        </p:blipFill>
        <p:spPr>
          <a:xfrm>
            <a:off x="2608176" y="1017725"/>
            <a:ext cx="6796325" cy="3458350"/>
          </a:xfrm>
          <a:prstGeom prst="rect">
            <a:avLst/>
          </a:prstGeom>
          <a:noFill/>
          <a:ln>
            <a:noFill/>
          </a:ln>
        </p:spPr>
      </p:pic>
      <p:sp>
        <p:nvSpPr>
          <p:cNvPr id="247" name="Google Shape;247;p36"/>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4</a:t>
            </a:r>
            <a:r>
              <a:rPr lang="en-GB" sz="1800">
                <a:solidFill>
                  <a:schemeClr val="dk1"/>
                </a:solidFill>
                <a:latin typeface="Proxima Nova"/>
                <a:ea typeface="Proxima Nova"/>
                <a:cs typeface="Proxima Nova"/>
                <a:sym typeface="Proxima Nova"/>
              </a:rPr>
              <a:t>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3.78</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4</a:t>
            </a:r>
            <a:r>
              <a:rPr lang="en-GB"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
        <p:nvSpPr>
          <p:cNvPr id="248" name="Google Shape;24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311700" y="1017725"/>
            <a:ext cx="2566000" cy="1924500"/>
          </a:xfrm>
          <a:prstGeom prst="rect">
            <a:avLst/>
          </a:prstGeom>
          <a:noFill/>
          <a:ln>
            <a:noFill/>
          </a:ln>
        </p:spPr>
      </p:pic>
      <p:pic>
        <p:nvPicPr>
          <p:cNvPr id="254" name="Google Shape;254;p37"/>
          <p:cNvPicPr preferRelativeResize="0"/>
          <p:nvPr/>
        </p:nvPicPr>
        <p:blipFill>
          <a:blip r:embed="rId4">
            <a:alphaModFix/>
          </a:blip>
          <a:stretch>
            <a:fillRect/>
          </a:stretch>
        </p:blipFill>
        <p:spPr>
          <a:xfrm>
            <a:off x="2636326" y="1017725"/>
            <a:ext cx="6195974" cy="3152874"/>
          </a:xfrm>
          <a:prstGeom prst="rect">
            <a:avLst/>
          </a:prstGeom>
          <a:noFill/>
          <a:ln>
            <a:noFill/>
          </a:ln>
        </p:spPr>
      </p:pic>
      <p:sp>
        <p:nvSpPr>
          <p:cNvPr id="255" name="Google Shape;255;p37"/>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5</a:t>
            </a:r>
            <a:r>
              <a:rPr lang="en-GB"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3.79</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4 </a:t>
            </a:r>
            <a:endParaRPr sz="1800">
              <a:solidFill>
                <a:schemeClr val="dk1"/>
              </a:solidFill>
              <a:latin typeface="Proxima Nova"/>
              <a:ea typeface="Proxima Nova"/>
              <a:cs typeface="Proxima Nova"/>
              <a:sym typeface="Proxima Nova"/>
            </a:endParaRPr>
          </a:p>
        </p:txBody>
      </p:sp>
      <p:sp>
        <p:nvSpPr>
          <p:cNvPr id="256" name="Google Shape;25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311700" y="1077125"/>
            <a:ext cx="2408626" cy="1806475"/>
          </a:xfrm>
          <a:prstGeom prst="rect">
            <a:avLst/>
          </a:prstGeom>
          <a:noFill/>
          <a:ln>
            <a:noFill/>
          </a:ln>
        </p:spPr>
      </p:pic>
      <p:pic>
        <p:nvPicPr>
          <p:cNvPr id="262" name="Google Shape;262;p38"/>
          <p:cNvPicPr preferRelativeResize="0"/>
          <p:nvPr/>
        </p:nvPicPr>
        <p:blipFill>
          <a:blip r:embed="rId4">
            <a:alphaModFix/>
          </a:blip>
          <a:stretch>
            <a:fillRect/>
          </a:stretch>
        </p:blipFill>
        <p:spPr>
          <a:xfrm>
            <a:off x="2481625" y="1017725"/>
            <a:ext cx="6350674" cy="3231574"/>
          </a:xfrm>
          <a:prstGeom prst="rect">
            <a:avLst/>
          </a:prstGeom>
          <a:noFill/>
          <a:ln>
            <a:noFill/>
          </a:ln>
        </p:spPr>
      </p:pic>
      <p:sp>
        <p:nvSpPr>
          <p:cNvPr id="263" name="Google Shape;263;p38"/>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7 </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3.84</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4 </a:t>
            </a:r>
            <a:endParaRPr sz="1800">
              <a:solidFill>
                <a:schemeClr val="dk1"/>
              </a:solidFill>
              <a:latin typeface="Proxima Nova"/>
              <a:ea typeface="Proxima Nova"/>
              <a:cs typeface="Proxima Nova"/>
              <a:sym typeface="Proxima Nova"/>
            </a:endParaRPr>
          </a:p>
        </p:txBody>
      </p:sp>
      <p:sp>
        <p:nvSpPr>
          <p:cNvPr id="264" name="Google Shape;26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311700" y="1017725"/>
            <a:ext cx="2482800" cy="1862100"/>
          </a:xfrm>
          <a:prstGeom prst="rect">
            <a:avLst/>
          </a:prstGeom>
          <a:noFill/>
          <a:ln>
            <a:noFill/>
          </a:ln>
        </p:spPr>
      </p:pic>
      <p:pic>
        <p:nvPicPr>
          <p:cNvPr id="270" name="Google Shape;270;p39"/>
          <p:cNvPicPr preferRelativeResize="0"/>
          <p:nvPr/>
        </p:nvPicPr>
        <p:blipFill>
          <a:blip r:embed="rId4">
            <a:alphaModFix/>
          </a:blip>
          <a:stretch>
            <a:fillRect/>
          </a:stretch>
        </p:blipFill>
        <p:spPr>
          <a:xfrm>
            <a:off x="2580025" y="1017725"/>
            <a:ext cx="6252274" cy="3181500"/>
          </a:xfrm>
          <a:prstGeom prst="rect">
            <a:avLst/>
          </a:prstGeom>
          <a:noFill/>
          <a:ln>
            <a:noFill/>
          </a:ln>
        </p:spPr>
      </p:pic>
      <p:sp>
        <p:nvSpPr>
          <p:cNvPr id="271" name="Google Shape;271;p39"/>
          <p:cNvSpPr txBox="1"/>
          <p:nvPr/>
        </p:nvSpPr>
        <p:spPr>
          <a:xfrm>
            <a:off x="311700" y="3984600"/>
            <a:ext cx="37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8</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Entropy: 5.28</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2.8 </a:t>
            </a:r>
            <a:endParaRPr sz="1800">
              <a:solidFill>
                <a:schemeClr val="dk1"/>
              </a:solidFill>
              <a:latin typeface="Proxima Nova"/>
              <a:ea typeface="Proxima Nova"/>
              <a:cs typeface="Proxima Nova"/>
              <a:sym typeface="Proxima Nova"/>
            </a:endParaRPr>
          </a:p>
        </p:txBody>
      </p:sp>
      <p:sp>
        <p:nvSpPr>
          <p:cNvPr id="272" name="Google Shape;27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Data Visualization</a:t>
            </a:r>
            <a:endParaRPr b="1">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Further Extension for better Compression Ratio</a:t>
            </a:r>
            <a:endParaRPr b="1">
              <a:solidFill>
                <a:srgbClr val="980000"/>
              </a:solidFill>
            </a:endParaRPr>
          </a:p>
        </p:txBody>
      </p:sp>
      <p:sp>
        <p:nvSpPr>
          <p:cNvPr id="278" name="Google Shape;278;p40"/>
          <p:cNvSpPr txBox="1"/>
          <p:nvPr/>
        </p:nvSpPr>
        <p:spPr>
          <a:xfrm>
            <a:off x="311700" y="1228650"/>
            <a:ext cx="7497300" cy="2941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roxima Nova"/>
              <a:buChar char="●"/>
            </a:pPr>
            <a:r>
              <a:rPr b="1" lang="en-GB" sz="2400">
                <a:latin typeface="Proxima Nova"/>
                <a:ea typeface="Proxima Nova"/>
                <a:cs typeface="Proxima Nova"/>
                <a:sym typeface="Proxima Nova"/>
              </a:rPr>
              <a:t>Custom Filtering</a:t>
            </a:r>
            <a:endParaRPr b="1" sz="24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GB" sz="1800">
                <a:latin typeface="Proxima Nova"/>
                <a:ea typeface="Proxima Nova"/>
                <a:cs typeface="Proxima Nova"/>
                <a:sym typeface="Proxima Nova"/>
              </a:rPr>
              <a:t>Smoothing</a:t>
            </a:r>
            <a:r>
              <a:rPr lang="en-GB" sz="1800">
                <a:latin typeface="Proxima Nova"/>
                <a:ea typeface="Proxima Nova"/>
                <a:cs typeface="Proxima Nova"/>
                <a:sym typeface="Proxima Nova"/>
              </a:rPr>
              <a:t> filter</a:t>
            </a:r>
            <a:endParaRPr sz="1800">
              <a:latin typeface="Proxima Nova"/>
              <a:ea typeface="Proxima Nova"/>
              <a:cs typeface="Proxima Nova"/>
              <a:sym typeface="Proxima Nova"/>
            </a:endParaRPr>
          </a:p>
          <a:p>
            <a:pPr indent="-342900" lvl="2" marL="1371600" rtl="0" algn="l">
              <a:spcBef>
                <a:spcPts val="0"/>
              </a:spcBef>
              <a:spcAft>
                <a:spcPts val="0"/>
              </a:spcAft>
              <a:buSzPts val="1800"/>
              <a:buFont typeface="Proxima Nova"/>
              <a:buChar char="■"/>
            </a:pPr>
            <a:r>
              <a:rPr lang="en-GB" sz="1800">
                <a:latin typeface="Proxima Nova"/>
                <a:ea typeface="Proxima Nova"/>
                <a:cs typeface="Proxima Nova"/>
                <a:sym typeface="Proxima Nova"/>
              </a:rPr>
              <a:t>A smoothing Filter linearise/smoothens jitters in a curve. The smoothening level can be controlled. </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GB" sz="1800">
                <a:latin typeface="Proxima Nova"/>
                <a:ea typeface="Proxima Nova"/>
                <a:cs typeface="Proxima Nova"/>
                <a:sym typeface="Proxima Nova"/>
              </a:rPr>
              <a:t>Normalization</a:t>
            </a:r>
            <a:endParaRPr sz="1800">
              <a:latin typeface="Proxima Nova"/>
              <a:ea typeface="Proxima Nova"/>
              <a:cs typeface="Proxima Nova"/>
              <a:sym typeface="Proxima Nova"/>
            </a:endParaRPr>
          </a:p>
          <a:p>
            <a:pPr indent="-342900" lvl="2" marL="1371600" rtl="0" algn="l">
              <a:spcBef>
                <a:spcPts val="0"/>
              </a:spcBef>
              <a:spcAft>
                <a:spcPts val="0"/>
              </a:spcAft>
              <a:buSzPts val="1800"/>
              <a:buFont typeface="Proxima Nova"/>
              <a:buChar char="■"/>
            </a:pPr>
            <a:r>
              <a:rPr lang="en-GB" sz="1800">
                <a:latin typeface="Proxima Nova"/>
                <a:ea typeface="Proxima Nova"/>
                <a:cs typeface="Proxima Nova"/>
                <a:sym typeface="Proxima Nova"/>
              </a:rPr>
              <a:t>Dividing all the values by a number to reduce the variance</a:t>
            </a:r>
            <a:endParaRPr sz="18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b="1" lang="en-GB" sz="2400">
                <a:latin typeface="Proxima Nova"/>
                <a:ea typeface="Proxima Nova"/>
                <a:cs typeface="Proxima Nova"/>
                <a:sym typeface="Proxima Nova"/>
              </a:rPr>
              <a:t>Kalman Filtering</a:t>
            </a:r>
            <a:endParaRPr b="1" sz="24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GB" sz="1800">
                <a:latin typeface="Proxima Nova"/>
                <a:ea typeface="Proxima Nova"/>
                <a:cs typeface="Proxima Nova"/>
                <a:sym typeface="Proxima Nova"/>
              </a:rPr>
              <a:t>Optimal Estimation algorithm to correctly estimate the incoming data. It’ll reduce variance &amp; apply smoothening.</a:t>
            </a:r>
            <a:endParaRPr sz="18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b="1" lang="en-GB" sz="2400">
                <a:latin typeface="Proxima Nova"/>
                <a:ea typeface="Proxima Nova"/>
                <a:cs typeface="Proxima Nova"/>
                <a:sym typeface="Proxima Nova"/>
              </a:rPr>
              <a:t>Trade-off</a:t>
            </a:r>
            <a:endParaRPr b="1" sz="24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GB" sz="1800">
                <a:latin typeface="Proxima Nova"/>
                <a:ea typeface="Proxima Nova"/>
                <a:cs typeface="Proxima Nova"/>
                <a:sym typeface="Proxima Nova"/>
              </a:rPr>
              <a:t>Some information will be lost.</a:t>
            </a:r>
            <a:endParaRPr sz="18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Moving Average Filter</a:t>
            </a:r>
            <a:endParaRPr b="1">
              <a:solidFill>
                <a:srgbClr val="980000"/>
              </a:solidFill>
            </a:endParaRPr>
          </a:p>
        </p:txBody>
      </p:sp>
      <p:pic>
        <p:nvPicPr>
          <p:cNvPr id="284" name="Google Shape;284;p41"/>
          <p:cNvPicPr preferRelativeResize="0"/>
          <p:nvPr/>
        </p:nvPicPr>
        <p:blipFill>
          <a:blip r:embed="rId3">
            <a:alphaModFix/>
          </a:blip>
          <a:stretch>
            <a:fillRect/>
          </a:stretch>
        </p:blipFill>
        <p:spPr>
          <a:xfrm>
            <a:off x="1155300" y="1256000"/>
            <a:ext cx="6833400" cy="3477199"/>
          </a:xfrm>
          <a:prstGeom prst="rect">
            <a:avLst/>
          </a:prstGeom>
          <a:noFill/>
          <a:ln>
            <a:noFill/>
          </a:ln>
        </p:spPr>
      </p:pic>
      <p:sp>
        <p:nvSpPr>
          <p:cNvPr id="285" name="Google Shape;285;p41"/>
          <p:cNvSpPr txBox="1"/>
          <p:nvPr/>
        </p:nvSpPr>
        <p:spPr>
          <a:xfrm>
            <a:off x="5131375" y="833525"/>
            <a:ext cx="25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6" name="Google Shape;286;p41"/>
          <p:cNvSpPr txBox="1"/>
          <p:nvPr/>
        </p:nvSpPr>
        <p:spPr>
          <a:xfrm>
            <a:off x="638850" y="2849325"/>
            <a:ext cx="253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7" name="Google Shape;287;p41"/>
          <p:cNvSpPr txBox="1"/>
          <p:nvPr/>
        </p:nvSpPr>
        <p:spPr>
          <a:xfrm>
            <a:off x="5131375" y="56525"/>
            <a:ext cx="31317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Proxima Nova"/>
                <a:ea typeface="Proxima Nova"/>
                <a:cs typeface="Proxima Nova"/>
                <a:sym typeface="Proxima Nova"/>
              </a:rPr>
              <a:t>Sensor 8 data</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dk1"/>
                </a:solidFill>
                <a:latin typeface="Proxima Nova"/>
                <a:ea typeface="Proxima Nova"/>
                <a:cs typeface="Proxima Nova"/>
                <a:sym typeface="Proxima Nova"/>
              </a:rPr>
              <a:t>Compression ratio without filter: 2.8</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dk1"/>
                </a:solidFill>
                <a:latin typeface="Proxima Nova"/>
                <a:ea typeface="Proxima Nova"/>
                <a:cs typeface="Proxima Nova"/>
                <a:sym typeface="Proxima Nova"/>
              </a:rPr>
              <a:t>Window Size: 64 samples</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dk1"/>
                </a:solidFill>
                <a:latin typeface="Proxima Nova"/>
                <a:ea typeface="Proxima Nova"/>
                <a:cs typeface="Proxima Nova"/>
                <a:sym typeface="Proxima Nova"/>
              </a:rPr>
              <a:t>Compression Ratio: 19.32</a:t>
            </a:r>
            <a:endParaRPr>
              <a:solidFill>
                <a:schemeClr val="dk1"/>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rPr>
              <a:t>Window Size: 16 samples</a:t>
            </a:r>
            <a:endParaRPr sz="1400">
              <a:solidFill>
                <a:srgbClr val="000000"/>
              </a:solidFill>
            </a:endParaRPr>
          </a:p>
          <a:p>
            <a:pPr indent="0" lvl="0" marL="0" rtl="0" algn="l">
              <a:spcBef>
                <a:spcPts val="0"/>
              </a:spcBef>
              <a:spcAft>
                <a:spcPts val="0"/>
              </a:spcAft>
              <a:buNone/>
            </a:pPr>
            <a:r>
              <a:rPr lang="en-GB" sz="1400">
                <a:solidFill>
                  <a:srgbClr val="000000"/>
                </a:solidFill>
              </a:rPr>
              <a:t>Compression Ratio: 8.827</a:t>
            </a:r>
            <a:endParaRPr/>
          </a:p>
        </p:txBody>
      </p:sp>
      <p:pic>
        <p:nvPicPr>
          <p:cNvPr id="293" name="Google Shape;293;p42"/>
          <p:cNvPicPr preferRelativeResize="0"/>
          <p:nvPr/>
        </p:nvPicPr>
        <p:blipFill>
          <a:blip r:embed="rId3">
            <a:alphaModFix/>
          </a:blip>
          <a:stretch>
            <a:fillRect/>
          </a:stretch>
        </p:blipFill>
        <p:spPr>
          <a:xfrm>
            <a:off x="750375" y="1089625"/>
            <a:ext cx="7326125" cy="3727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Requirement</a:t>
            </a:r>
            <a:r>
              <a:rPr b="1" lang="en-GB">
                <a:solidFill>
                  <a:srgbClr val="980000"/>
                </a:solidFill>
              </a:rPr>
              <a:t> for compression</a:t>
            </a:r>
            <a:endParaRPr b="1">
              <a:solidFill>
                <a:srgbClr val="980000"/>
              </a:solidFill>
            </a:endParaRPr>
          </a:p>
        </p:txBody>
      </p:sp>
      <p:sp>
        <p:nvSpPr>
          <p:cNvPr id="90" name="Google Shape;90;p16"/>
          <p:cNvSpPr txBox="1"/>
          <p:nvPr/>
        </p:nvSpPr>
        <p:spPr>
          <a:xfrm>
            <a:off x="138600" y="715850"/>
            <a:ext cx="8161200" cy="42243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Font typeface="Proxima Nova"/>
              <a:buChar char="●"/>
            </a:pPr>
            <a:r>
              <a:rPr lang="en-GB" sz="1800">
                <a:latin typeface="Proxima Nova"/>
                <a:ea typeface="Proxima Nova"/>
                <a:cs typeface="Proxima Nova"/>
                <a:sym typeface="Proxima Nova"/>
              </a:rPr>
              <a:t>To reduce the data size of the telemetry system</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The high sampling rate sensor and other telemetry data (depends on the monitoring requirement) are contributing to the major portion of the telemetry data size </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Hence with the compression of data in those lines the telemetry data size is expected reduce by one by fourth (minimum).</a:t>
            </a:r>
            <a:endParaRPr sz="1800">
              <a:latin typeface="Proxima Nova"/>
              <a:ea typeface="Proxima Nova"/>
              <a:cs typeface="Proxima Nova"/>
              <a:sym typeface="Proxima Nova"/>
            </a:endParaRPr>
          </a:p>
          <a:p>
            <a:pPr indent="0" lvl="0" marL="457200" rtl="0" algn="just">
              <a:lnSpc>
                <a:spcPct val="150000"/>
              </a:lnSpc>
              <a:spcBef>
                <a:spcPts val="0"/>
              </a:spcBef>
              <a:spcAft>
                <a:spcPts val="0"/>
              </a:spcAft>
              <a:buNone/>
            </a:pPr>
            <a:r>
              <a:rPr b="1" lang="en-GB" sz="2200">
                <a:latin typeface="Proxima Nova"/>
                <a:ea typeface="Proxima Nova"/>
                <a:cs typeface="Proxima Nova"/>
                <a:sym typeface="Proxima Nova"/>
              </a:rPr>
              <a:t>	</a:t>
            </a:r>
            <a:endParaRPr b="1" sz="2200">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457200" rtl="0" algn="just">
              <a:lnSpc>
                <a:spcPct val="115000"/>
              </a:lnSpc>
              <a:spcBef>
                <a:spcPts val="0"/>
              </a:spcBef>
              <a:spcAft>
                <a:spcPts val="0"/>
              </a:spcAft>
              <a:buNone/>
            </a:pPr>
            <a:r>
              <a:t/>
            </a:r>
            <a:endParaRPr b="1" sz="1800">
              <a:latin typeface="Proxima Nova"/>
              <a:ea typeface="Proxima Nova"/>
              <a:cs typeface="Proxima Nova"/>
              <a:sym typeface="Proxima Nova"/>
            </a:endParaRPr>
          </a:p>
        </p:txBody>
      </p:sp>
      <p:sp>
        <p:nvSpPr>
          <p:cNvPr id="91" name="Google Shape;91;p16"/>
          <p:cNvSpPr/>
          <p:nvPr/>
        </p:nvSpPr>
        <p:spPr>
          <a:xfrm>
            <a:off x="1066675" y="3394525"/>
            <a:ext cx="1595100" cy="7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Engine computer</a:t>
            </a:r>
            <a:endParaRPr>
              <a:latin typeface="Proxima Nova"/>
              <a:ea typeface="Proxima Nova"/>
              <a:cs typeface="Proxima Nova"/>
              <a:sym typeface="Proxima Nova"/>
            </a:endParaRPr>
          </a:p>
        </p:txBody>
      </p:sp>
      <p:sp>
        <p:nvSpPr>
          <p:cNvPr id="92" name="Google Shape;92;p16"/>
          <p:cNvSpPr/>
          <p:nvPr/>
        </p:nvSpPr>
        <p:spPr>
          <a:xfrm>
            <a:off x="6354225" y="3645850"/>
            <a:ext cx="1656900" cy="754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Telemetry </a:t>
            </a:r>
            <a:r>
              <a:rPr lang="en-GB">
                <a:latin typeface="Proxima Nova"/>
                <a:ea typeface="Proxima Nova"/>
                <a:cs typeface="Proxima Nova"/>
                <a:sym typeface="Proxima Nova"/>
              </a:rPr>
              <a:t>computer</a:t>
            </a:r>
            <a:endParaRPr>
              <a:latin typeface="Proxima Nova"/>
              <a:ea typeface="Proxima Nova"/>
              <a:cs typeface="Proxima Nova"/>
              <a:sym typeface="Proxima Nova"/>
            </a:endParaRPr>
          </a:p>
        </p:txBody>
      </p:sp>
      <p:sp>
        <p:nvSpPr>
          <p:cNvPr id="93" name="Google Shape;93;p16"/>
          <p:cNvSpPr/>
          <p:nvPr/>
        </p:nvSpPr>
        <p:spPr>
          <a:xfrm>
            <a:off x="1066675" y="4280450"/>
            <a:ext cx="1656900" cy="7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Flight</a:t>
            </a:r>
            <a:r>
              <a:rPr lang="en-GB">
                <a:latin typeface="Proxima Nova"/>
                <a:ea typeface="Proxima Nova"/>
                <a:cs typeface="Proxima Nova"/>
                <a:sym typeface="Proxima Nova"/>
              </a:rPr>
              <a:t> computer</a:t>
            </a:r>
            <a:endParaRPr>
              <a:latin typeface="Proxima Nova"/>
              <a:ea typeface="Proxima Nova"/>
              <a:cs typeface="Proxima Nova"/>
              <a:sym typeface="Proxima Nova"/>
            </a:endParaRPr>
          </a:p>
        </p:txBody>
      </p:sp>
      <p:sp>
        <p:nvSpPr>
          <p:cNvPr id="94" name="Google Shape;94;p16"/>
          <p:cNvSpPr/>
          <p:nvPr/>
        </p:nvSpPr>
        <p:spPr>
          <a:xfrm>
            <a:off x="3811550" y="3602500"/>
            <a:ext cx="1454700" cy="840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Data</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Compression</a:t>
            </a:r>
            <a:endParaRPr>
              <a:latin typeface="Proxima Nova"/>
              <a:ea typeface="Proxima Nova"/>
              <a:cs typeface="Proxima Nova"/>
              <a:sym typeface="Proxima Nova"/>
            </a:endParaRPr>
          </a:p>
        </p:txBody>
      </p:sp>
      <p:sp>
        <p:nvSpPr>
          <p:cNvPr id="95" name="Google Shape;95;p16"/>
          <p:cNvSpPr/>
          <p:nvPr/>
        </p:nvSpPr>
        <p:spPr>
          <a:xfrm>
            <a:off x="2661775" y="3666550"/>
            <a:ext cx="1149900" cy="21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6" name="Google Shape;96;p16"/>
          <p:cNvSpPr/>
          <p:nvPr/>
        </p:nvSpPr>
        <p:spPr>
          <a:xfrm>
            <a:off x="2723575" y="4400050"/>
            <a:ext cx="1848600" cy="329700"/>
          </a:xfrm>
          <a:prstGeom prst="bentUpArrow">
            <a:avLst>
              <a:gd fmla="val 27253"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7" name="Google Shape;97;p16"/>
          <p:cNvSpPr/>
          <p:nvPr/>
        </p:nvSpPr>
        <p:spPr>
          <a:xfrm>
            <a:off x="5266250" y="3938425"/>
            <a:ext cx="1088100" cy="21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rPr>
              <a:t>Window Size: 8 samples</a:t>
            </a:r>
            <a:endParaRPr sz="1400">
              <a:solidFill>
                <a:srgbClr val="000000"/>
              </a:solidFill>
            </a:endParaRPr>
          </a:p>
          <a:p>
            <a:pPr indent="0" lvl="0" marL="0" rtl="0" algn="l">
              <a:spcBef>
                <a:spcPts val="0"/>
              </a:spcBef>
              <a:spcAft>
                <a:spcPts val="0"/>
              </a:spcAft>
              <a:buNone/>
            </a:pPr>
            <a:r>
              <a:rPr lang="en-GB" sz="1400">
                <a:solidFill>
                  <a:srgbClr val="000000"/>
                </a:solidFill>
              </a:rPr>
              <a:t>Compression Ratio: 5.119</a:t>
            </a:r>
            <a:endParaRPr sz="1400">
              <a:solidFill>
                <a:srgbClr val="000000"/>
              </a:solidFill>
            </a:endParaRPr>
          </a:p>
          <a:p>
            <a:pPr indent="0" lvl="0" marL="0" rtl="0" algn="l">
              <a:spcBef>
                <a:spcPts val="0"/>
              </a:spcBef>
              <a:spcAft>
                <a:spcPts val="0"/>
              </a:spcAft>
              <a:buNone/>
            </a:pPr>
            <a:r>
              <a:t/>
            </a:r>
            <a:endParaRPr/>
          </a:p>
        </p:txBody>
      </p:sp>
      <p:pic>
        <p:nvPicPr>
          <p:cNvPr id="299" name="Google Shape;299;p43"/>
          <p:cNvPicPr preferRelativeResize="0"/>
          <p:nvPr/>
        </p:nvPicPr>
        <p:blipFill>
          <a:blip r:embed="rId3">
            <a:alphaModFix/>
          </a:blip>
          <a:stretch>
            <a:fillRect/>
          </a:stretch>
        </p:blipFill>
        <p:spPr>
          <a:xfrm>
            <a:off x="635144" y="1110350"/>
            <a:ext cx="7873701" cy="367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311700" y="4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Normalizing by a Factor of 4 and Reconstructing back</a:t>
            </a:r>
            <a:endParaRPr/>
          </a:p>
        </p:txBody>
      </p:sp>
      <p:pic>
        <p:nvPicPr>
          <p:cNvPr id="305" name="Google Shape;305;p44"/>
          <p:cNvPicPr preferRelativeResize="0"/>
          <p:nvPr/>
        </p:nvPicPr>
        <p:blipFill>
          <a:blip r:embed="rId3">
            <a:alphaModFix/>
          </a:blip>
          <a:stretch>
            <a:fillRect/>
          </a:stretch>
        </p:blipFill>
        <p:spPr>
          <a:xfrm>
            <a:off x="817525" y="1171950"/>
            <a:ext cx="7280448" cy="3704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Normalization</a:t>
            </a:r>
            <a:endParaRPr b="1">
              <a:solidFill>
                <a:srgbClr val="980000"/>
              </a:solidFill>
            </a:endParaRPr>
          </a:p>
        </p:txBody>
      </p:sp>
      <p:sp>
        <p:nvSpPr>
          <p:cNvPr id="311" name="Google Shape;311;p45"/>
          <p:cNvSpPr txBox="1"/>
          <p:nvPr/>
        </p:nvSpPr>
        <p:spPr>
          <a:xfrm>
            <a:off x="311700" y="1408025"/>
            <a:ext cx="46743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Sensor 8 data</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800">
                <a:solidFill>
                  <a:schemeClr val="dk1"/>
                </a:solidFill>
                <a:latin typeface="Proxima Nova"/>
                <a:ea typeface="Proxima Nova"/>
                <a:cs typeface="Proxima Nova"/>
                <a:sym typeface="Proxima Nova"/>
              </a:rPr>
              <a:t>Compression ratio without filter: 2.8</a:t>
            </a:r>
            <a:endParaRPr sz="1800">
              <a:solidFill>
                <a:schemeClr val="dk1"/>
              </a:solidFill>
              <a:latin typeface="Proxima Nova"/>
              <a:ea typeface="Proxima Nova"/>
              <a:cs typeface="Proxima Nova"/>
              <a:sym typeface="Proxima Nova"/>
            </a:endParaRPr>
          </a:p>
        </p:txBody>
      </p:sp>
      <p:graphicFrame>
        <p:nvGraphicFramePr>
          <p:cNvPr id="312" name="Google Shape;312;p45"/>
          <p:cNvGraphicFramePr/>
          <p:nvPr/>
        </p:nvGraphicFramePr>
        <p:xfrm>
          <a:off x="892800" y="2213275"/>
          <a:ext cx="3000000" cy="3000000"/>
        </p:xfrm>
        <a:graphic>
          <a:graphicData uri="http://schemas.openxmlformats.org/drawingml/2006/table">
            <a:tbl>
              <a:tblPr>
                <a:noFill/>
                <a:tableStyleId>{A4FC6AD6-0F52-4052-869E-7A23342F8264}</a:tableStyleId>
              </a:tblPr>
              <a:tblGrid>
                <a:gridCol w="2413000"/>
                <a:gridCol w="2413000"/>
                <a:gridCol w="2413000"/>
              </a:tblGrid>
              <a:tr h="396925">
                <a:tc>
                  <a:txBody>
                    <a:bodyPr/>
                    <a:lstStyle/>
                    <a:p>
                      <a:pPr indent="0" lvl="0" marL="0" rtl="0" algn="l">
                        <a:spcBef>
                          <a:spcPts val="0"/>
                        </a:spcBef>
                        <a:spcAft>
                          <a:spcPts val="0"/>
                        </a:spcAft>
                        <a:buNone/>
                      </a:pPr>
                      <a:r>
                        <a:rPr b="1" lang="en-GB" sz="1800"/>
                        <a:t>Normalization Factor</a:t>
                      </a:r>
                      <a:endParaRPr b="1" sz="1800"/>
                    </a:p>
                  </a:txBody>
                  <a:tcPr marT="91425" marB="91425" marR="91425" marL="91425"/>
                </a:tc>
                <a:tc>
                  <a:txBody>
                    <a:bodyPr/>
                    <a:lstStyle/>
                    <a:p>
                      <a:pPr indent="0" lvl="0" marL="0" rtl="0" algn="l">
                        <a:spcBef>
                          <a:spcPts val="0"/>
                        </a:spcBef>
                        <a:spcAft>
                          <a:spcPts val="0"/>
                        </a:spcAft>
                        <a:buNone/>
                      </a:pPr>
                      <a:r>
                        <a:rPr b="1" lang="en-GB" sz="1800"/>
                        <a:t>Compression Ratio</a:t>
                      </a:r>
                      <a:endParaRPr b="1" sz="1800"/>
                    </a:p>
                  </a:txBody>
                  <a:tcPr marT="91425" marB="91425" marR="91425" marL="91425"/>
                </a:tc>
                <a:tc>
                  <a:txBody>
                    <a:bodyPr/>
                    <a:lstStyle/>
                    <a:p>
                      <a:pPr indent="0" lvl="0" marL="0" rtl="0" algn="l">
                        <a:spcBef>
                          <a:spcPts val="0"/>
                        </a:spcBef>
                        <a:spcAft>
                          <a:spcPts val="0"/>
                        </a:spcAft>
                        <a:buNone/>
                      </a:pPr>
                      <a:r>
                        <a:rPr b="1" lang="en-GB" sz="1800"/>
                        <a:t>Mean Error (bar)</a:t>
                      </a:r>
                      <a:endParaRPr b="1" sz="1800"/>
                    </a:p>
                  </a:txBody>
                  <a:tcPr marT="91425" marB="91425" marR="91425" marL="91425"/>
                </a:tc>
              </a:tr>
              <a:tr h="396925">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3.37</a:t>
                      </a:r>
                      <a:endParaRPr/>
                    </a:p>
                  </a:txBody>
                  <a:tcPr marT="91425" marB="91425" marR="91425" marL="91425"/>
                </a:tc>
                <a:tc>
                  <a:txBody>
                    <a:bodyPr/>
                    <a:lstStyle/>
                    <a:p>
                      <a:pPr indent="0" lvl="0" marL="0" rtl="0" algn="l">
                        <a:spcBef>
                          <a:spcPts val="0"/>
                        </a:spcBef>
                        <a:spcAft>
                          <a:spcPts val="0"/>
                        </a:spcAft>
                        <a:buNone/>
                      </a:pPr>
                      <a:r>
                        <a:rPr lang="en-GB"/>
                        <a:t>0.003</a:t>
                      </a:r>
                      <a:endParaRPr/>
                    </a:p>
                  </a:txBody>
                  <a:tcPr marT="91425" marB="91425" marR="91425" marL="91425"/>
                </a:tc>
              </a:tr>
              <a:tr h="396925">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3.849</a:t>
                      </a:r>
                      <a:endParaRPr/>
                    </a:p>
                  </a:txBody>
                  <a:tcPr marT="91425" marB="91425" marR="91425" marL="91425"/>
                </a:tc>
                <a:tc>
                  <a:txBody>
                    <a:bodyPr/>
                    <a:lstStyle/>
                    <a:p>
                      <a:pPr indent="0" lvl="0" marL="0" rtl="0" algn="l">
                        <a:spcBef>
                          <a:spcPts val="0"/>
                        </a:spcBef>
                        <a:spcAft>
                          <a:spcPts val="0"/>
                        </a:spcAft>
                        <a:buNone/>
                      </a:pPr>
                      <a:r>
                        <a:rPr lang="en-GB"/>
                        <a:t>0.006</a:t>
                      </a:r>
                      <a:endParaRPr/>
                    </a:p>
                  </a:txBody>
                  <a:tcPr marT="91425" marB="91425" marR="91425" marL="91425"/>
                </a:tc>
              </a:tr>
              <a:tr h="396925">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4.228</a:t>
                      </a:r>
                      <a:endParaRPr/>
                    </a:p>
                  </a:txBody>
                  <a:tcPr marT="91425" marB="91425" marR="91425" marL="91425"/>
                </a:tc>
                <a:tc>
                  <a:txBody>
                    <a:bodyPr/>
                    <a:lstStyle/>
                    <a:p>
                      <a:pPr indent="0" lvl="0" marL="0" rtl="0" algn="l">
                        <a:spcBef>
                          <a:spcPts val="0"/>
                        </a:spcBef>
                        <a:spcAft>
                          <a:spcPts val="0"/>
                        </a:spcAft>
                        <a:buNone/>
                      </a:pPr>
                      <a:r>
                        <a:rPr lang="en-GB"/>
                        <a:t>0.009</a:t>
                      </a:r>
                      <a:endParaRPr/>
                    </a:p>
                  </a:txBody>
                  <a:tcPr marT="91425" marB="91425" marR="91425" marL="91425"/>
                </a:tc>
              </a:tr>
              <a:tr h="396925">
                <a:tc>
                  <a:txBody>
                    <a:bodyPr/>
                    <a:lstStyle/>
                    <a:p>
                      <a:pPr indent="0" lvl="0" marL="0" rtl="0" algn="l">
                        <a:spcBef>
                          <a:spcPts val="0"/>
                        </a:spcBef>
                        <a:spcAft>
                          <a:spcPts val="0"/>
                        </a:spcAft>
                        <a:buNone/>
                      </a:pPr>
                      <a:r>
                        <a:rPr lang="en-GB"/>
                        <a:t>8</a:t>
                      </a:r>
                      <a:endParaRPr/>
                    </a:p>
                  </a:txBody>
                  <a:tcPr marT="91425" marB="91425" marR="91425" marL="91425"/>
                </a:tc>
                <a:tc>
                  <a:txBody>
                    <a:bodyPr/>
                    <a:lstStyle/>
                    <a:p>
                      <a:pPr indent="0" lvl="0" marL="0" rtl="0" algn="l">
                        <a:spcBef>
                          <a:spcPts val="0"/>
                        </a:spcBef>
                        <a:spcAft>
                          <a:spcPts val="0"/>
                        </a:spcAft>
                        <a:buNone/>
                      </a:pPr>
                      <a:r>
                        <a:rPr lang="en-GB"/>
                        <a:t>5.57</a:t>
                      </a:r>
                      <a:endParaRPr/>
                    </a:p>
                  </a:txBody>
                  <a:tcPr marT="91425" marB="91425" marR="91425" marL="91425"/>
                </a:tc>
                <a:tc>
                  <a:txBody>
                    <a:bodyPr/>
                    <a:lstStyle/>
                    <a:p>
                      <a:pPr indent="0" lvl="0" marL="0" rtl="0" algn="l">
                        <a:spcBef>
                          <a:spcPts val="0"/>
                        </a:spcBef>
                        <a:spcAft>
                          <a:spcPts val="0"/>
                        </a:spcAft>
                        <a:buNone/>
                      </a:pPr>
                      <a:r>
                        <a:rPr lang="en-GB"/>
                        <a:t>0.02</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Combining</a:t>
            </a:r>
            <a:r>
              <a:rPr b="1" lang="en-GB">
                <a:solidFill>
                  <a:srgbClr val="980000"/>
                </a:solidFill>
              </a:rPr>
              <a:t> Moving Average &amp; Normalization</a:t>
            </a:r>
            <a:endParaRPr b="1">
              <a:solidFill>
                <a:srgbClr val="980000"/>
              </a:solidFill>
            </a:endParaRPr>
          </a:p>
        </p:txBody>
      </p:sp>
      <p:graphicFrame>
        <p:nvGraphicFramePr>
          <p:cNvPr id="318" name="Google Shape;318;p46"/>
          <p:cNvGraphicFramePr/>
          <p:nvPr/>
        </p:nvGraphicFramePr>
        <p:xfrm>
          <a:off x="952500" y="2190750"/>
          <a:ext cx="3000000" cy="3000000"/>
        </p:xfrm>
        <a:graphic>
          <a:graphicData uri="http://schemas.openxmlformats.org/drawingml/2006/table">
            <a:tbl>
              <a:tblPr>
                <a:noFill/>
                <a:tableStyleId>{A4FC6AD6-0F52-4052-869E-7A23342F8264}</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Moving Average Window</a:t>
                      </a:r>
                      <a:endParaRPr/>
                    </a:p>
                  </a:txBody>
                  <a:tcPr marT="91425" marB="91425" marR="91425" marL="91425"/>
                </a:tc>
                <a:tc>
                  <a:txBody>
                    <a:bodyPr/>
                    <a:lstStyle/>
                    <a:p>
                      <a:pPr indent="0" lvl="0" marL="0" rtl="0" algn="l">
                        <a:spcBef>
                          <a:spcPts val="0"/>
                        </a:spcBef>
                        <a:spcAft>
                          <a:spcPts val="0"/>
                        </a:spcAft>
                        <a:buNone/>
                      </a:pPr>
                      <a:r>
                        <a:rPr lang="en-GB"/>
                        <a:t>Normalization Factor</a:t>
                      </a:r>
                      <a:endParaRPr/>
                    </a:p>
                  </a:txBody>
                  <a:tcPr marT="91425" marB="91425" marR="91425" marL="91425"/>
                </a:tc>
                <a:tc>
                  <a:txBody>
                    <a:bodyPr/>
                    <a:lstStyle/>
                    <a:p>
                      <a:pPr indent="0" lvl="0" marL="0" rtl="0" algn="l">
                        <a:spcBef>
                          <a:spcPts val="0"/>
                        </a:spcBef>
                        <a:spcAft>
                          <a:spcPts val="0"/>
                        </a:spcAft>
                        <a:buNone/>
                      </a:pPr>
                      <a:r>
                        <a:rPr lang="en-GB"/>
                        <a:t>Compression Ratio</a:t>
                      </a:r>
                      <a:endParaRPr/>
                    </a:p>
                  </a:txBody>
                  <a:tcPr marT="91425" marB="91425" marR="91425" marL="91425"/>
                </a:tc>
                <a:tc>
                  <a:txBody>
                    <a:bodyPr/>
                    <a:lstStyle/>
                    <a:p>
                      <a:pPr indent="0" lvl="0" marL="0" rtl="0" algn="l">
                        <a:spcBef>
                          <a:spcPts val="0"/>
                        </a:spcBef>
                        <a:spcAft>
                          <a:spcPts val="0"/>
                        </a:spcAft>
                        <a:buNone/>
                      </a:pPr>
                      <a:r>
                        <a:rPr lang="en-GB"/>
                        <a:t>Mean Error (bar)</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4.59</a:t>
                      </a:r>
                      <a:endParaRPr/>
                    </a:p>
                  </a:txBody>
                  <a:tcPr marT="91425" marB="91425" marR="91425" marL="91425"/>
                </a:tc>
                <a:tc>
                  <a:txBody>
                    <a:bodyPr/>
                    <a:lstStyle/>
                    <a:p>
                      <a:pPr indent="0" lvl="0" marL="0" rtl="0" algn="l">
                        <a:spcBef>
                          <a:spcPts val="0"/>
                        </a:spcBef>
                        <a:spcAft>
                          <a:spcPts val="0"/>
                        </a:spcAft>
                        <a:buNone/>
                      </a:pPr>
                      <a:r>
                        <a:rPr lang="en-GB"/>
                        <a:t>0.025</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7.29</a:t>
                      </a:r>
                      <a:endParaRPr/>
                    </a:p>
                  </a:txBody>
                  <a:tcPr marT="91425" marB="91425" marR="91425" marL="91425"/>
                </a:tc>
                <a:tc>
                  <a:txBody>
                    <a:bodyPr/>
                    <a:lstStyle/>
                    <a:p>
                      <a:pPr indent="0" lvl="0" marL="0" rtl="0" algn="l">
                        <a:spcBef>
                          <a:spcPts val="0"/>
                        </a:spcBef>
                        <a:spcAft>
                          <a:spcPts val="0"/>
                        </a:spcAft>
                        <a:buNone/>
                      </a:pPr>
                      <a:r>
                        <a:rPr lang="en-GB"/>
                        <a:t>0.03</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8.57</a:t>
                      </a:r>
                      <a:endParaRPr/>
                    </a:p>
                  </a:txBody>
                  <a:tcPr marT="91425" marB="91425" marR="91425" marL="91425"/>
                </a:tc>
                <a:tc>
                  <a:txBody>
                    <a:bodyPr/>
                    <a:lstStyle/>
                    <a:p>
                      <a:pPr indent="0" lvl="0" marL="0" rtl="0" algn="l">
                        <a:spcBef>
                          <a:spcPts val="0"/>
                        </a:spcBef>
                        <a:spcAft>
                          <a:spcPts val="0"/>
                        </a:spcAft>
                        <a:buNone/>
                      </a:pPr>
                      <a:r>
                        <a:rPr lang="en-GB"/>
                        <a:t>0.032</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5.45</a:t>
                      </a:r>
                      <a:endParaRPr/>
                    </a:p>
                  </a:txBody>
                  <a:tcPr marT="91425" marB="91425" marR="91425" marL="91425"/>
                </a:tc>
                <a:tc>
                  <a:txBody>
                    <a:bodyPr/>
                    <a:lstStyle/>
                    <a:p>
                      <a:pPr indent="0" lvl="0" marL="0" rtl="0" algn="l">
                        <a:spcBef>
                          <a:spcPts val="0"/>
                        </a:spcBef>
                        <a:spcAft>
                          <a:spcPts val="0"/>
                        </a:spcAft>
                        <a:buNone/>
                      </a:pPr>
                      <a:r>
                        <a:rPr lang="en-GB"/>
                        <a:t>0.026</a:t>
                      </a:r>
                      <a:endParaRPr/>
                    </a:p>
                  </a:txBody>
                  <a:tcPr marT="91425" marB="91425" marR="91425" marL="91425"/>
                </a:tc>
              </a:tr>
            </a:tbl>
          </a:graphicData>
        </a:graphic>
      </p:graphicFrame>
      <p:sp>
        <p:nvSpPr>
          <p:cNvPr id="319" name="Google Shape;319;p46"/>
          <p:cNvSpPr txBox="1"/>
          <p:nvPr/>
        </p:nvSpPr>
        <p:spPr>
          <a:xfrm>
            <a:off x="311700" y="1408025"/>
            <a:ext cx="3131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Sensor 8 data</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Compression ratio without filter: 2.8</a:t>
            </a:r>
            <a:endParaRPr>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N</a:t>
            </a:r>
            <a:r>
              <a:rPr b="1" lang="en-GB">
                <a:solidFill>
                  <a:srgbClr val="980000"/>
                </a:solidFill>
              </a:rPr>
              <a:t>e</a:t>
            </a:r>
            <a:r>
              <a:rPr b="1" lang="en-GB">
                <a:solidFill>
                  <a:srgbClr val="980000"/>
                </a:solidFill>
              </a:rPr>
              <a:t>xt Deliverable</a:t>
            </a:r>
            <a:endParaRPr b="1">
              <a:solidFill>
                <a:srgbClr val="980000"/>
              </a:solidFill>
            </a:endParaRPr>
          </a:p>
        </p:txBody>
      </p:sp>
      <p:sp>
        <p:nvSpPr>
          <p:cNvPr id="325" name="Google Shape;325;p47"/>
          <p:cNvSpPr txBox="1"/>
          <p:nvPr/>
        </p:nvSpPr>
        <p:spPr>
          <a:xfrm>
            <a:off x="311700" y="1206075"/>
            <a:ext cx="7654200" cy="289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Implementation of the encoder in VHDL in Vivado suite and simulate the same in modelsim software.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Estimate the execution time of encode for various clock frequency and the corresponding resource consumption in FPGA (By implementing it in the Quartus II evaluation board)</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Decide the FPGA requirement based on the above simulation and implementation</a:t>
            </a:r>
            <a:endParaRPr sz="1800">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Hardware Implementation</a:t>
            </a:r>
            <a:endParaRPr b="1">
              <a:solidFill>
                <a:srgbClr val="980000"/>
              </a:solidFill>
            </a:endParaRPr>
          </a:p>
        </p:txBody>
      </p:sp>
      <p:sp>
        <p:nvSpPr>
          <p:cNvPr id="331" name="Google Shape;331;p48"/>
          <p:cNvSpPr txBox="1"/>
          <p:nvPr/>
        </p:nvSpPr>
        <p:spPr>
          <a:xfrm>
            <a:off x="311700" y="1110450"/>
            <a:ext cx="5676000" cy="332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On Vehicle(Compressor): FPGA | FPGA+CPU</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Packetization Format</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On Ground(Decompressor): </a:t>
            </a:r>
            <a:endParaRPr sz="1800">
              <a:latin typeface="Proxima Nova"/>
              <a:ea typeface="Proxima Nova"/>
              <a:cs typeface="Proxima Nova"/>
              <a:sym typeface="Proxima Nova"/>
            </a:endParaRPr>
          </a:p>
          <a:p>
            <a:pPr indent="-342900" lvl="0" marL="9144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Standard processor(s)</a:t>
            </a:r>
            <a:endParaRPr sz="1800">
              <a:latin typeface="Proxima Nova"/>
              <a:ea typeface="Proxima Nova"/>
              <a:cs typeface="Proxima Nova"/>
              <a:sym typeface="Proxima Nova"/>
            </a:endParaRPr>
          </a:p>
          <a:p>
            <a:pPr indent="-342900" lvl="1" marL="18288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Easy to implement</a:t>
            </a:r>
            <a:endParaRPr sz="1800">
              <a:latin typeface="Proxima Nova"/>
              <a:ea typeface="Proxima Nova"/>
              <a:cs typeface="Proxima Nova"/>
              <a:sym typeface="Proxima Nova"/>
            </a:endParaRPr>
          </a:p>
          <a:p>
            <a:pPr indent="-342900" lvl="1" marL="18288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No Resource Constraints</a:t>
            </a:r>
            <a:endParaRPr sz="1800">
              <a:latin typeface="Proxima Nova"/>
              <a:ea typeface="Proxima Nova"/>
              <a:cs typeface="Proxima Nova"/>
              <a:sym typeface="Proxima Nova"/>
            </a:endParaRPr>
          </a:p>
          <a:p>
            <a:pPr indent="-342900" lvl="1" marL="1828800" rtl="0" algn="l">
              <a:lnSpc>
                <a:spcPct val="115000"/>
              </a:lnSpc>
              <a:spcBef>
                <a:spcPts val="0"/>
              </a:spcBef>
              <a:spcAft>
                <a:spcPts val="0"/>
              </a:spcAft>
              <a:buSzPts val="1800"/>
              <a:buFont typeface="Proxima Nova"/>
              <a:buChar char="○"/>
            </a:pPr>
            <a:r>
              <a:rPr lang="en-GB" sz="1800">
                <a:latin typeface="Proxima Nova"/>
                <a:ea typeface="Proxima Nova"/>
                <a:cs typeface="Proxima Nova"/>
                <a:sym typeface="Proxima Nova"/>
              </a:rPr>
              <a:t>Directly plot </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Similar arrangement as on vehicle</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500">
              <a:solidFill>
                <a:schemeClr val="accent3"/>
              </a:solidFill>
              <a:latin typeface="Proxima Nova"/>
              <a:ea typeface="Proxima Nova"/>
              <a:cs typeface="Proxima Nova"/>
              <a:sym typeface="Proxima Nova"/>
            </a:endParaRPr>
          </a:p>
        </p:txBody>
      </p:sp>
      <p:pic>
        <p:nvPicPr>
          <p:cNvPr id="332" name="Google Shape;332;p48"/>
          <p:cNvPicPr preferRelativeResize="0"/>
          <p:nvPr/>
        </p:nvPicPr>
        <p:blipFill>
          <a:blip r:embed="rId3">
            <a:alphaModFix/>
          </a:blip>
          <a:stretch>
            <a:fillRect/>
          </a:stretch>
        </p:blipFill>
        <p:spPr>
          <a:xfrm>
            <a:off x="6363151" y="1209180"/>
            <a:ext cx="2171050" cy="1688075"/>
          </a:xfrm>
          <a:prstGeom prst="rect">
            <a:avLst/>
          </a:prstGeom>
          <a:noFill/>
          <a:ln>
            <a:noFill/>
          </a:ln>
        </p:spPr>
      </p:pic>
      <p:sp>
        <p:nvSpPr>
          <p:cNvPr id="333" name="Google Shape;333;p48"/>
          <p:cNvSpPr txBox="1"/>
          <p:nvPr/>
        </p:nvSpPr>
        <p:spPr>
          <a:xfrm>
            <a:off x="270300" y="4668150"/>
            <a:ext cx="530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chemeClr val="hlink"/>
                </a:solidFill>
                <a:hlinkClick r:id="rId4"/>
              </a:rPr>
              <a:t>https://docs.google.com/document/d/1-n-yQxugwUpotT4QNiL1lQ1ABKYw_Mv5D6WAkgy1ocI/edit</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 | Finite State Machine</a:t>
            </a:r>
            <a:endParaRPr/>
          </a:p>
        </p:txBody>
      </p:sp>
      <p:pic>
        <p:nvPicPr>
          <p:cNvPr id="339" name="Google Shape;339;p49"/>
          <p:cNvPicPr preferRelativeResize="0"/>
          <p:nvPr/>
        </p:nvPicPr>
        <p:blipFill>
          <a:blip r:embed="rId3">
            <a:alphaModFix/>
          </a:blip>
          <a:stretch>
            <a:fillRect/>
          </a:stretch>
        </p:blipFill>
        <p:spPr>
          <a:xfrm>
            <a:off x="856075" y="966975"/>
            <a:ext cx="6792844"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a:t>
            </a:r>
            <a:endParaRPr/>
          </a:p>
        </p:txBody>
      </p:sp>
      <p:pic>
        <p:nvPicPr>
          <p:cNvPr id="345" name="Google Shape;345;p50"/>
          <p:cNvPicPr preferRelativeResize="0"/>
          <p:nvPr/>
        </p:nvPicPr>
        <p:blipFill>
          <a:blip r:embed="rId3">
            <a:alphaModFix/>
          </a:blip>
          <a:stretch>
            <a:fillRect/>
          </a:stretch>
        </p:blipFill>
        <p:spPr>
          <a:xfrm>
            <a:off x="2364575" y="401125"/>
            <a:ext cx="6558851" cy="4350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 | Highlights</a:t>
            </a:r>
            <a:endParaRPr/>
          </a:p>
        </p:txBody>
      </p:sp>
      <p:graphicFrame>
        <p:nvGraphicFramePr>
          <p:cNvPr id="351" name="Google Shape;351;p51"/>
          <p:cNvGraphicFramePr/>
          <p:nvPr/>
        </p:nvGraphicFramePr>
        <p:xfrm>
          <a:off x="814650" y="1309175"/>
          <a:ext cx="3000000" cy="3000000"/>
        </p:xfrm>
        <a:graphic>
          <a:graphicData uri="http://schemas.openxmlformats.org/drawingml/2006/table">
            <a:tbl>
              <a:tblPr>
                <a:noFill/>
                <a:tableStyleId>{A4FC6AD6-0F52-4052-869E-7A23342F8264}</a:tableStyleId>
              </a:tblPr>
              <a:tblGrid>
                <a:gridCol w="2413000"/>
                <a:gridCol w="2413000"/>
                <a:gridCol w="2413000"/>
              </a:tblGrid>
              <a:tr h="381000">
                <a:tc>
                  <a:txBody>
                    <a:bodyPr/>
                    <a:lstStyle/>
                    <a:p>
                      <a:pPr indent="0" lvl="0" marL="0" rtl="0" algn="l">
                        <a:spcBef>
                          <a:spcPts val="0"/>
                        </a:spcBef>
                        <a:spcAft>
                          <a:spcPts val="0"/>
                        </a:spcAft>
                        <a:buNone/>
                      </a:pPr>
                      <a:r>
                        <a:rPr lang="en-GB" sz="1100"/>
                        <a:t>Parameter</a:t>
                      </a:r>
                      <a:endParaRPr sz="1100"/>
                    </a:p>
                  </a:txBody>
                  <a:tcPr marT="91425" marB="91425" marR="91425" marL="91425"/>
                </a:tc>
                <a:tc>
                  <a:txBody>
                    <a:bodyPr/>
                    <a:lstStyle/>
                    <a:p>
                      <a:pPr indent="0" lvl="0" marL="0" rtl="0" algn="l">
                        <a:spcBef>
                          <a:spcPts val="0"/>
                        </a:spcBef>
                        <a:spcAft>
                          <a:spcPts val="0"/>
                        </a:spcAft>
                        <a:buNone/>
                      </a:pPr>
                      <a:r>
                        <a:rPr lang="en-GB" sz="1100"/>
                        <a:t>Measurement</a:t>
                      </a:r>
                      <a:endParaRPr sz="1100"/>
                    </a:p>
                  </a:txBody>
                  <a:tcPr marT="91425" marB="91425" marR="91425" marL="91425"/>
                </a:tc>
                <a:tc>
                  <a:txBody>
                    <a:bodyPr/>
                    <a:lstStyle/>
                    <a:p>
                      <a:pPr indent="0" lvl="0" marL="0" rtl="0" algn="l">
                        <a:spcBef>
                          <a:spcPts val="0"/>
                        </a:spcBef>
                        <a:spcAft>
                          <a:spcPts val="0"/>
                        </a:spcAft>
                        <a:buNone/>
                      </a:pPr>
                      <a:r>
                        <a:rPr lang="en-GB" sz="1100"/>
                        <a:t>Description</a:t>
                      </a:r>
                      <a:endParaRPr sz="1100"/>
                    </a:p>
                  </a:txBody>
                  <a:tcPr marT="91425" marB="91425" marR="91425" marL="91425"/>
                </a:tc>
              </a:tr>
              <a:tr h="381000">
                <a:tc>
                  <a:txBody>
                    <a:bodyPr/>
                    <a:lstStyle/>
                    <a:p>
                      <a:pPr indent="0" lvl="0" marL="0" rtl="0" algn="l">
                        <a:spcBef>
                          <a:spcPts val="0"/>
                        </a:spcBef>
                        <a:spcAft>
                          <a:spcPts val="0"/>
                        </a:spcAft>
                        <a:buNone/>
                      </a:pPr>
                      <a:r>
                        <a:rPr lang="en-GB" sz="1100"/>
                        <a:t>Timing</a:t>
                      </a:r>
                      <a:endParaRPr sz="1100"/>
                    </a:p>
                  </a:txBody>
                  <a:tcPr marT="91425" marB="91425" marR="91425" marL="91425"/>
                </a:tc>
                <a:tc>
                  <a:txBody>
                    <a:bodyPr/>
                    <a:lstStyle/>
                    <a:p>
                      <a:pPr indent="0" lvl="0" marL="0" rtl="0" algn="l">
                        <a:spcBef>
                          <a:spcPts val="0"/>
                        </a:spcBef>
                        <a:spcAft>
                          <a:spcPts val="0"/>
                        </a:spcAft>
                        <a:buNone/>
                      </a:pPr>
                      <a:r>
                        <a:rPr lang="en-GB" sz="1100"/>
                        <a:t>In terms of clock cycle</a:t>
                      </a:r>
                      <a:endParaRPr sz="1100"/>
                    </a:p>
                  </a:txBody>
                  <a:tcPr marT="91425" marB="91425" marR="91425" marL="91425"/>
                </a:tc>
                <a:tc>
                  <a:txBody>
                    <a:bodyPr/>
                    <a:lstStyle/>
                    <a:p>
                      <a:pPr indent="0" lvl="0" marL="0" rtl="0" algn="l">
                        <a:spcBef>
                          <a:spcPts val="0"/>
                        </a:spcBef>
                        <a:spcAft>
                          <a:spcPts val="0"/>
                        </a:spcAft>
                        <a:buNone/>
                      </a:pPr>
                      <a:r>
                        <a:rPr lang="en-GB" sz="1100"/>
                        <a:t>The number of cycles to complete the encoding is fixed but the clock period might change depending on the on board clock frequency.</a:t>
                      </a:r>
                      <a:endParaRPr sz="1100"/>
                    </a:p>
                  </a:txBody>
                  <a:tcPr marT="91425" marB="91425" marR="91425" marL="91425"/>
                </a:tc>
              </a:tr>
              <a:tr h="381000">
                <a:tc>
                  <a:txBody>
                    <a:bodyPr/>
                    <a:lstStyle/>
                    <a:p>
                      <a:pPr indent="0" lvl="0" marL="0" rtl="0" algn="l">
                        <a:spcBef>
                          <a:spcPts val="0"/>
                        </a:spcBef>
                        <a:spcAft>
                          <a:spcPts val="0"/>
                        </a:spcAft>
                        <a:buNone/>
                      </a:pPr>
                      <a:r>
                        <a:rPr lang="en-GB" sz="1100"/>
                        <a:t>Worst</a:t>
                      </a:r>
                      <a:r>
                        <a:rPr lang="en-GB" sz="1100"/>
                        <a:t> Case</a:t>
                      </a:r>
                      <a:endParaRPr sz="1100"/>
                    </a:p>
                  </a:txBody>
                  <a:tcPr marT="91425" marB="91425" marR="91425" marL="91425"/>
                </a:tc>
                <a:tc>
                  <a:txBody>
                    <a:bodyPr/>
                    <a:lstStyle/>
                    <a:p>
                      <a:pPr indent="0" lvl="0" marL="0" rtl="0" algn="l">
                        <a:spcBef>
                          <a:spcPts val="0"/>
                        </a:spcBef>
                        <a:spcAft>
                          <a:spcPts val="0"/>
                        </a:spcAft>
                        <a:buNone/>
                      </a:pPr>
                      <a:r>
                        <a:rPr lang="en-GB" sz="1100"/>
                        <a:t>4 clock cycles</a:t>
                      </a:r>
                      <a:endParaRPr sz="1100"/>
                    </a:p>
                  </a:txBody>
                  <a:tcPr marT="91425" marB="91425" marR="91425" marL="91425"/>
                </a:tc>
                <a:tc>
                  <a:txBody>
                    <a:bodyPr/>
                    <a:lstStyle/>
                    <a:p>
                      <a:pPr indent="0" lvl="0" marL="0" rtl="0" algn="l">
                        <a:spcBef>
                          <a:spcPts val="0"/>
                        </a:spcBef>
                        <a:spcAft>
                          <a:spcPts val="0"/>
                        </a:spcAft>
                        <a:buNone/>
                      </a:pPr>
                      <a:r>
                        <a:rPr lang="en-GB" sz="1100"/>
                        <a:t>Non Zero Block</a:t>
                      </a:r>
                      <a:endParaRPr sz="1100"/>
                    </a:p>
                  </a:txBody>
                  <a:tcPr marT="91425" marB="91425" marR="91425" marL="91425"/>
                </a:tc>
              </a:tr>
              <a:tr h="381000">
                <a:tc>
                  <a:txBody>
                    <a:bodyPr/>
                    <a:lstStyle/>
                    <a:p>
                      <a:pPr indent="0" lvl="0" marL="0" rtl="0" algn="l">
                        <a:spcBef>
                          <a:spcPts val="0"/>
                        </a:spcBef>
                        <a:spcAft>
                          <a:spcPts val="0"/>
                        </a:spcAft>
                        <a:buNone/>
                      </a:pPr>
                      <a:r>
                        <a:rPr lang="en-GB" sz="1100"/>
                        <a:t>Best Case</a:t>
                      </a:r>
                      <a:endParaRPr sz="1100"/>
                    </a:p>
                  </a:txBody>
                  <a:tcPr marT="91425" marB="91425" marR="91425" marL="91425"/>
                </a:tc>
                <a:tc>
                  <a:txBody>
                    <a:bodyPr/>
                    <a:lstStyle/>
                    <a:p>
                      <a:pPr indent="0" lvl="0" marL="0" rtl="0" algn="l">
                        <a:spcBef>
                          <a:spcPts val="0"/>
                        </a:spcBef>
                        <a:spcAft>
                          <a:spcPts val="0"/>
                        </a:spcAft>
                        <a:buNone/>
                      </a:pPr>
                      <a:r>
                        <a:rPr lang="en-GB" sz="1100"/>
                        <a:t>3 clock cycles</a:t>
                      </a:r>
                      <a:endParaRPr sz="1100"/>
                    </a:p>
                  </a:txBody>
                  <a:tcPr marT="91425" marB="91425" marR="91425" marL="91425"/>
                </a:tc>
                <a:tc>
                  <a:txBody>
                    <a:bodyPr/>
                    <a:lstStyle/>
                    <a:p>
                      <a:pPr indent="0" lvl="0" marL="0" rtl="0" algn="l">
                        <a:spcBef>
                          <a:spcPts val="0"/>
                        </a:spcBef>
                        <a:spcAft>
                          <a:spcPts val="0"/>
                        </a:spcAft>
                        <a:buNone/>
                      </a:pPr>
                      <a:r>
                        <a:rPr lang="en-GB" sz="1100"/>
                        <a:t>Zero block</a:t>
                      </a:r>
                      <a:endParaRPr sz="1100"/>
                    </a:p>
                  </a:txBody>
                  <a:tcPr marT="91425" marB="91425" marR="91425" marL="91425"/>
                </a:tc>
              </a:tr>
              <a:tr h="381000">
                <a:tc>
                  <a:txBody>
                    <a:bodyPr/>
                    <a:lstStyle/>
                    <a:p>
                      <a:pPr indent="0" lvl="0" marL="0" rtl="0" algn="l">
                        <a:spcBef>
                          <a:spcPts val="0"/>
                        </a:spcBef>
                        <a:spcAft>
                          <a:spcPts val="0"/>
                        </a:spcAft>
                        <a:buNone/>
                      </a:pPr>
                      <a:r>
                        <a:rPr lang="en-GB" sz="1100"/>
                        <a:t>Custom Filter</a:t>
                      </a:r>
                      <a:endParaRPr sz="1100"/>
                    </a:p>
                  </a:txBody>
                  <a:tcPr marT="91425" marB="91425" marR="91425" marL="91425"/>
                </a:tc>
                <a:tc>
                  <a:txBody>
                    <a:bodyPr/>
                    <a:lstStyle/>
                    <a:p>
                      <a:pPr indent="0" lvl="0" marL="0" rtl="0" algn="l">
                        <a:spcBef>
                          <a:spcPts val="0"/>
                        </a:spcBef>
                        <a:spcAft>
                          <a:spcPts val="0"/>
                        </a:spcAft>
                        <a:buNone/>
                      </a:pPr>
                      <a:r>
                        <a:rPr lang="en-GB" sz="1100"/>
                        <a:t>1 clock cycle</a:t>
                      </a:r>
                      <a:endParaRPr sz="1100"/>
                    </a:p>
                  </a:txBody>
                  <a:tcPr marT="91425" marB="91425" marR="91425" marL="91425"/>
                </a:tc>
                <a:tc>
                  <a:txBody>
                    <a:bodyPr/>
                    <a:lstStyle/>
                    <a:p>
                      <a:pPr indent="0" lvl="0" marL="0" rtl="0" algn="l">
                        <a:spcBef>
                          <a:spcPts val="0"/>
                        </a:spcBef>
                        <a:spcAft>
                          <a:spcPts val="0"/>
                        </a:spcAft>
                        <a:buNone/>
                      </a:pPr>
                      <a:r>
                        <a:rPr lang="en-GB" sz="1100"/>
                        <a:t>If </a:t>
                      </a:r>
                      <a:r>
                        <a:rPr lang="en-GB" sz="1100"/>
                        <a:t>implemented</a:t>
                      </a:r>
                      <a:r>
                        <a:rPr lang="en-GB" sz="1100"/>
                        <a:t> inside FPGA</a:t>
                      </a:r>
                      <a:endParaRPr sz="1100"/>
                    </a:p>
                  </a:txBody>
                  <a:tcPr marT="91425" marB="91425" marR="91425" marL="91425"/>
                </a:tc>
              </a:tr>
              <a:tr h="381000">
                <a:tc>
                  <a:txBody>
                    <a:bodyPr/>
                    <a:lstStyle/>
                    <a:p>
                      <a:pPr indent="0" lvl="0" marL="0" rtl="0" algn="l">
                        <a:spcBef>
                          <a:spcPts val="0"/>
                        </a:spcBef>
                        <a:spcAft>
                          <a:spcPts val="0"/>
                        </a:spcAft>
                        <a:buNone/>
                      </a:pPr>
                      <a:r>
                        <a:rPr lang="en-GB" sz="1100"/>
                        <a:t>Storage</a:t>
                      </a:r>
                      <a:endParaRPr sz="1100"/>
                    </a:p>
                  </a:txBody>
                  <a:tcPr marT="91425" marB="91425" marR="91425" marL="91425"/>
                </a:tc>
                <a:tc>
                  <a:txBody>
                    <a:bodyPr/>
                    <a:lstStyle/>
                    <a:p>
                      <a:pPr indent="0" lvl="0" marL="0" rtl="0" algn="l">
                        <a:spcBef>
                          <a:spcPts val="0"/>
                        </a:spcBef>
                        <a:spcAft>
                          <a:spcPts val="0"/>
                        </a:spcAft>
                        <a:buNone/>
                      </a:pPr>
                      <a:r>
                        <a:rPr lang="en-GB" sz="1100"/>
                        <a:t>In terms of Register Size</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r h="381000">
                <a:tc>
                  <a:txBody>
                    <a:bodyPr/>
                    <a:lstStyle/>
                    <a:p>
                      <a:pPr indent="0" lvl="0" marL="0" rtl="0" algn="l">
                        <a:spcBef>
                          <a:spcPts val="0"/>
                        </a:spcBef>
                        <a:spcAft>
                          <a:spcPts val="0"/>
                        </a:spcAft>
                        <a:buNone/>
                      </a:pPr>
                      <a:r>
                        <a:rPr lang="en-GB" sz="1100"/>
                        <a:t>Encode Vector</a:t>
                      </a:r>
                      <a:endParaRPr sz="1100"/>
                    </a:p>
                  </a:txBody>
                  <a:tcPr marT="91425" marB="91425" marR="91425" marL="91425"/>
                </a:tc>
                <a:tc>
                  <a:txBody>
                    <a:bodyPr/>
                    <a:lstStyle/>
                    <a:p>
                      <a:pPr indent="0" lvl="0" marL="0" rtl="0" algn="l">
                        <a:spcBef>
                          <a:spcPts val="0"/>
                        </a:spcBef>
                        <a:spcAft>
                          <a:spcPts val="0"/>
                        </a:spcAft>
                        <a:buNone/>
                      </a:pPr>
                      <a:r>
                        <a:rPr lang="en-GB" sz="1100"/>
                        <a:t>2^ 14 bits = 16384</a:t>
                      </a:r>
                      <a:endParaRPr sz="1100"/>
                    </a:p>
                  </a:txBody>
                  <a:tcPr marT="91425" marB="91425" marR="91425" marL="91425"/>
                </a:tc>
                <a:tc>
                  <a:txBody>
                    <a:bodyPr/>
                    <a:lstStyle/>
                    <a:p>
                      <a:pPr indent="0" lvl="0" marL="0" rtl="0" algn="l">
                        <a:spcBef>
                          <a:spcPts val="0"/>
                        </a:spcBef>
                        <a:spcAft>
                          <a:spcPts val="0"/>
                        </a:spcAft>
                        <a:buNone/>
                      </a:pPr>
                      <a:r>
                        <a:rPr lang="en-GB" sz="1100"/>
                        <a:t>(Max) bits</a:t>
                      </a:r>
                      <a:endParaRPr sz="1100"/>
                    </a:p>
                  </a:txBody>
                  <a:tcPr marT="91425" marB="91425" marR="91425" marL="91425"/>
                </a:tc>
              </a:tr>
              <a:tr h="381000">
                <a:tc>
                  <a:txBody>
                    <a:bodyPr/>
                    <a:lstStyle/>
                    <a:p>
                      <a:pPr indent="0" lvl="0" marL="0" rtl="0" algn="l">
                        <a:spcBef>
                          <a:spcPts val="0"/>
                        </a:spcBef>
                        <a:spcAft>
                          <a:spcPts val="0"/>
                        </a:spcAft>
                        <a:buNone/>
                      </a:pPr>
                      <a:r>
                        <a:rPr lang="en-GB" sz="1100"/>
                        <a:t>Pre processed integer array</a:t>
                      </a:r>
                      <a:endParaRPr sz="1100"/>
                    </a:p>
                  </a:txBody>
                  <a:tcPr marT="91425" marB="91425" marR="91425" marL="91425"/>
                </a:tc>
                <a:tc>
                  <a:txBody>
                    <a:bodyPr/>
                    <a:lstStyle/>
                    <a:p>
                      <a:pPr indent="0" lvl="0" marL="0" rtl="0" algn="l">
                        <a:spcBef>
                          <a:spcPts val="0"/>
                        </a:spcBef>
                        <a:spcAft>
                          <a:spcPts val="0"/>
                        </a:spcAft>
                        <a:buNone/>
                      </a:pPr>
                      <a:r>
                        <a:rPr lang="en-GB" sz="1100"/>
                        <a:t>32 * (block size) bits</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 Q&amp;A</a:t>
            </a:r>
            <a:endParaRPr/>
          </a:p>
        </p:txBody>
      </p:sp>
      <p:sp>
        <p:nvSpPr>
          <p:cNvPr id="357" name="Google Shape;357;p52"/>
          <p:cNvSpPr txBox="1"/>
          <p:nvPr/>
        </p:nvSpPr>
        <p:spPr>
          <a:xfrm>
            <a:off x="311700" y="1144600"/>
            <a:ext cx="73929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Simulation &amp; Design Document</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300" u="sng">
                <a:solidFill>
                  <a:schemeClr val="hlink"/>
                </a:solidFill>
                <a:latin typeface="Proxima Nova"/>
                <a:ea typeface="Proxima Nova"/>
                <a:cs typeface="Proxima Nova"/>
                <a:sym typeface="Proxima Nova"/>
                <a:hlinkClick r:id="rId3"/>
              </a:rPr>
              <a:t>https://docs.google.com/document/d/1KU9jqXvNV1i9V8m-0gnjzl4fxMQQMVx49N_dhBiC9F4/edit</a:t>
            </a:r>
            <a:endParaRPr sz="1300">
              <a:solidFill>
                <a:schemeClr val="accent3"/>
              </a:solidFill>
              <a:latin typeface="Proxima Nova"/>
              <a:ea typeface="Proxima Nova"/>
              <a:cs typeface="Proxima Nova"/>
              <a:sym typeface="Proxima Nova"/>
            </a:endParaRPr>
          </a:p>
        </p:txBody>
      </p:sp>
      <p:sp>
        <p:nvSpPr>
          <p:cNvPr id="358" name="Google Shape;358;p52"/>
          <p:cNvSpPr txBox="1"/>
          <p:nvPr/>
        </p:nvSpPr>
        <p:spPr>
          <a:xfrm>
            <a:off x="311700" y="1998075"/>
            <a:ext cx="73929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Prototype</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GB" sz="1300" u="sng">
                <a:solidFill>
                  <a:schemeClr val="hlink"/>
                </a:solidFill>
                <a:latin typeface="Proxima Nova"/>
                <a:ea typeface="Proxima Nova"/>
                <a:cs typeface="Proxima Nova"/>
                <a:sym typeface="Proxima Nova"/>
                <a:hlinkClick r:id="rId4"/>
              </a:rPr>
              <a:t>https://github.com/AnubhabDebnathAgnikul/CODEC</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Methodology of prototype implementation</a:t>
            </a:r>
            <a:endParaRPr b="1">
              <a:solidFill>
                <a:srgbClr val="980000"/>
              </a:solidFill>
            </a:endParaRPr>
          </a:p>
        </p:txBody>
      </p:sp>
      <p:sp>
        <p:nvSpPr>
          <p:cNvPr id="103" name="Google Shape;103;p17"/>
          <p:cNvSpPr txBox="1"/>
          <p:nvPr/>
        </p:nvSpPr>
        <p:spPr>
          <a:xfrm>
            <a:off x="138600" y="715850"/>
            <a:ext cx="8161200" cy="42243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Font typeface="Proxima Nova"/>
              <a:buChar char="●"/>
            </a:pPr>
            <a:r>
              <a:rPr lang="en-GB" sz="1800">
                <a:latin typeface="Proxima Nova"/>
                <a:ea typeface="Proxima Nova"/>
                <a:cs typeface="Proxima Nova"/>
                <a:sym typeface="Proxima Nova"/>
              </a:rPr>
              <a:t>RICE </a:t>
            </a:r>
            <a:r>
              <a:rPr lang="en-GB" sz="1800">
                <a:latin typeface="Proxima Nova"/>
                <a:ea typeface="Proxima Nova"/>
                <a:cs typeface="Proxima Nova"/>
                <a:sym typeface="Proxima Nova"/>
              </a:rPr>
              <a:t>algorithm</a:t>
            </a:r>
            <a:r>
              <a:rPr lang="en-GB" sz="1800">
                <a:latin typeface="Proxima Nova"/>
                <a:ea typeface="Proxima Nova"/>
                <a:cs typeface="Proxima Nova"/>
                <a:sym typeface="Proxima Nova"/>
              </a:rPr>
              <a:t> has been suggested in </a:t>
            </a:r>
            <a:r>
              <a:rPr lang="en-GB" sz="1800">
                <a:solidFill>
                  <a:schemeClr val="dk1"/>
                </a:solidFill>
                <a:latin typeface="Proxima Nova"/>
                <a:ea typeface="Proxima Nova"/>
                <a:cs typeface="Proxima Nova"/>
                <a:sym typeface="Proxima Nova"/>
              </a:rPr>
              <a:t>Consultative Committee for Space Data Systems (CCSDS)</a:t>
            </a:r>
            <a:r>
              <a:rPr lang="en-GB" sz="1800">
                <a:latin typeface="Proxima Nova"/>
                <a:ea typeface="Proxima Nova"/>
                <a:cs typeface="Proxima Nova"/>
                <a:sym typeface="Proxima Nova"/>
              </a:rPr>
              <a:t> </a:t>
            </a:r>
            <a:r>
              <a:rPr lang="en-GB" sz="1800">
                <a:latin typeface="Proxima Nova"/>
                <a:ea typeface="Proxima Nova"/>
                <a:cs typeface="Proxima Nova"/>
                <a:sym typeface="Proxima Nova"/>
              </a:rPr>
              <a:t>blue book and green book for lossless compression of 1D data.</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The RICE algorithm has been implemented in python </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The algorithm has been tested with the real time test data</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The compression ratio and % error in data after compression is calculated (if any)</a:t>
            </a:r>
            <a:endParaRPr sz="1800">
              <a:latin typeface="Proxima Nova"/>
              <a:ea typeface="Proxima Nova"/>
              <a:cs typeface="Proxima Nova"/>
              <a:sym typeface="Proxima Nova"/>
            </a:endParaRPr>
          </a:p>
          <a:p>
            <a:pPr indent="-342900" lvl="0" marL="457200" rtl="0" algn="just">
              <a:lnSpc>
                <a:spcPct val="150000"/>
              </a:lnSpc>
              <a:spcBef>
                <a:spcPts val="0"/>
              </a:spcBef>
              <a:spcAft>
                <a:spcPts val="0"/>
              </a:spcAft>
              <a:buSzPts val="1800"/>
              <a:buFont typeface="Proxima Nova"/>
              <a:buChar char="●"/>
            </a:pPr>
            <a:r>
              <a:rPr lang="en-GB" sz="1800">
                <a:latin typeface="Proxima Nova"/>
                <a:ea typeface="Proxima Nova"/>
                <a:cs typeface="Proxima Nova"/>
                <a:sym typeface="Proxima Nova"/>
              </a:rPr>
              <a:t>Methods</a:t>
            </a:r>
            <a:r>
              <a:rPr lang="en-GB" sz="1800">
                <a:latin typeface="Proxima Nova"/>
                <a:ea typeface="Proxima Nova"/>
                <a:cs typeface="Proxima Nova"/>
                <a:sym typeface="Proxima Nova"/>
              </a:rPr>
              <a:t> to improve the compression ratio has been presented</a:t>
            </a:r>
            <a:endParaRPr sz="1800">
              <a:latin typeface="Proxima Nova"/>
              <a:ea typeface="Proxima Nova"/>
              <a:cs typeface="Proxima Nova"/>
              <a:sym typeface="Proxima Nova"/>
            </a:endParaRPr>
          </a:p>
          <a:p>
            <a:pPr indent="0" lvl="0" marL="457200" rtl="0" algn="just">
              <a:lnSpc>
                <a:spcPct val="150000"/>
              </a:lnSpc>
              <a:spcBef>
                <a:spcPts val="0"/>
              </a:spcBef>
              <a:spcAft>
                <a:spcPts val="0"/>
              </a:spcAft>
              <a:buNone/>
            </a:pPr>
            <a:r>
              <a:rPr b="1" lang="en-GB" sz="2200">
                <a:latin typeface="Proxima Nova"/>
                <a:ea typeface="Proxima Nova"/>
                <a:cs typeface="Proxima Nova"/>
                <a:sym typeface="Proxima Nova"/>
              </a:rPr>
              <a:t>	</a:t>
            </a:r>
            <a:endParaRPr b="1" sz="2200">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457200" rtl="0" algn="just">
              <a:lnSpc>
                <a:spcPct val="115000"/>
              </a:lnSpc>
              <a:spcBef>
                <a:spcPts val="0"/>
              </a:spcBef>
              <a:spcAft>
                <a:spcPts val="0"/>
              </a:spcAft>
              <a:buNone/>
            </a:pPr>
            <a:r>
              <a:t/>
            </a:r>
            <a:endParaRPr b="1" sz="1800">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197950" y="141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980000"/>
                </a:solidFill>
              </a:rPr>
              <a:t>List of deliverables</a:t>
            </a:r>
            <a:endParaRPr b="1" sz="2400">
              <a:solidFill>
                <a:srgbClr val="980000"/>
              </a:solidFill>
            </a:endParaRPr>
          </a:p>
        </p:txBody>
      </p:sp>
      <p:graphicFrame>
        <p:nvGraphicFramePr>
          <p:cNvPr id="364" name="Google Shape;364;p53"/>
          <p:cNvGraphicFramePr/>
          <p:nvPr/>
        </p:nvGraphicFramePr>
        <p:xfrm>
          <a:off x="629775" y="714425"/>
          <a:ext cx="3000000" cy="3000000"/>
        </p:xfrm>
        <a:graphic>
          <a:graphicData uri="http://schemas.openxmlformats.org/drawingml/2006/table">
            <a:tbl>
              <a:tblPr>
                <a:noFill/>
                <a:tableStyleId>{ECA59CCD-882F-42E2-87C3-F6A3D6074670}</a:tableStyleId>
              </a:tblPr>
              <a:tblGrid>
                <a:gridCol w="2264850"/>
                <a:gridCol w="1859000"/>
                <a:gridCol w="2016100"/>
                <a:gridCol w="1885175"/>
              </a:tblGrid>
              <a:tr h="328725">
                <a:tc>
                  <a:txBody>
                    <a:bodyPr/>
                    <a:lstStyle/>
                    <a:p>
                      <a:pPr indent="0" lvl="0" marL="0" rtl="0" algn="l">
                        <a:lnSpc>
                          <a:spcPct val="115000"/>
                        </a:lnSpc>
                        <a:spcBef>
                          <a:spcPts val="0"/>
                        </a:spcBef>
                        <a:spcAft>
                          <a:spcPts val="0"/>
                        </a:spcAft>
                        <a:buNone/>
                      </a:pPr>
                      <a:r>
                        <a:rPr b="1" lang="en-GB">
                          <a:latin typeface="Proxima Nova"/>
                          <a:ea typeface="Proxima Nova"/>
                          <a:cs typeface="Proxima Nova"/>
                          <a:sym typeface="Proxima Nova"/>
                        </a:rPr>
                        <a:t>Deliverable </a:t>
                      </a:r>
                      <a:endParaRPr b="1">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GB">
                          <a:latin typeface="Proxima Nova"/>
                          <a:ea typeface="Proxima Nova"/>
                          <a:cs typeface="Proxima Nova"/>
                          <a:sym typeface="Proxima Nova"/>
                        </a:rPr>
                        <a:t>Assigner </a:t>
                      </a:r>
                      <a:endParaRPr b="1">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GB">
                          <a:latin typeface="Proxima Nova"/>
                          <a:ea typeface="Proxima Nova"/>
                          <a:cs typeface="Proxima Nova"/>
                          <a:sym typeface="Proxima Nova"/>
                        </a:rPr>
                        <a:t>Assignee </a:t>
                      </a:r>
                      <a:endParaRPr b="1">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GB">
                          <a:latin typeface="Proxima Nova"/>
                          <a:ea typeface="Proxima Nova"/>
                          <a:cs typeface="Proxima Nova"/>
                          <a:sym typeface="Proxima Nova"/>
                        </a:rPr>
                        <a:t>Deadline </a:t>
                      </a:r>
                      <a:endParaRPr b="1">
                        <a:latin typeface="Proxima Nova"/>
                        <a:ea typeface="Proxima Nova"/>
                        <a:cs typeface="Proxima Nova"/>
                        <a:sym typeface="Proxima Nova"/>
                      </a:endParaRPr>
                    </a:p>
                  </a:txBody>
                  <a:tcPr marT="63500" marB="63500" marR="63500" marL="63500"/>
                </a:tc>
              </a:tr>
              <a:tr h="486525">
                <a:tc>
                  <a:txBody>
                    <a:bodyPr/>
                    <a:lstStyle/>
                    <a:p>
                      <a:pPr indent="0" lvl="0" marL="0" rtl="0" algn="l">
                        <a:spcBef>
                          <a:spcPts val="0"/>
                        </a:spcBef>
                        <a:spcAft>
                          <a:spcPts val="0"/>
                        </a:spcAft>
                        <a:buNone/>
                      </a:pPr>
                      <a:r>
                        <a:rPr lang="en-GB">
                          <a:latin typeface="Proxima Nova"/>
                          <a:ea typeface="Proxima Nova"/>
                          <a:cs typeface="Proxima Nova"/>
                          <a:sym typeface="Proxima Nova"/>
                        </a:rPr>
                        <a:t>Compression Algorithm implementation in VHDL</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Sivasundari</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Anubhab/Sivasundari</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December 15 2023</a:t>
                      </a:r>
                      <a:endParaRPr>
                        <a:latin typeface="Proxima Nova"/>
                        <a:ea typeface="Proxima Nova"/>
                        <a:cs typeface="Proxima Nova"/>
                        <a:sym typeface="Proxima Nova"/>
                      </a:endParaRPr>
                    </a:p>
                  </a:txBody>
                  <a:tcPr marT="63500" marB="63500" marR="63500" marL="63500"/>
                </a:tc>
              </a:tr>
              <a:tr h="664050">
                <a:tc>
                  <a:txBody>
                    <a:bodyPr/>
                    <a:lstStyle/>
                    <a:p>
                      <a:pPr indent="0" lvl="0" marL="0" rtl="0" algn="l">
                        <a:spcBef>
                          <a:spcPts val="0"/>
                        </a:spcBef>
                        <a:spcAft>
                          <a:spcPts val="0"/>
                        </a:spcAft>
                        <a:buNone/>
                      </a:pPr>
                      <a:r>
                        <a:rPr lang="en-GB">
                          <a:latin typeface="Proxima Nova"/>
                          <a:ea typeface="Proxima Nova"/>
                          <a:cs typeface="Proxima Nova"/>
                          <a:sym typeface="Proxima Nova"/>
                        </a:rPr>
                        <a:t>Hardware selection for Decompressor in the ground </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Sivasundari</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December 1 2023</a:t>
                      </a:r>
                      <a:endParaRPr>
                        <a:latin typeface="Proxima Nova"/>
                        <a:ea typeface="Proxima Nova"/>
                        <a:cs typeface="Proxima Nova"/>
                        <a:sym typeface="Proxima Nova"/>
                      </a:endParaRPr>
                    </a:p>
                  </a:txBody>
                  <a:tcPr marT="63500" marB="63500" marR="63500" marL="63500"/>
                </a:tc>
              </a:tr>
              <a:tr h="1512175">
                <a:tc>
                  <a:txBody>
                    <a:bodyPr/>
                    <a:lstStyle/>
                    <a:p>
                      <a:pPr indent="0" lvl="0" marL="0" rtl="0" algn="just">
                        <a:lnSpc>
                          <a:spcPct val="115000"/>
                        </a:lnSpc>
                        <a:spcBef>
                          <a:spcPts val="0"/>
                        </a:spcBef>
                        <a:spcAft>
                          <a:spcPts val="0"/>
                        </a:spcAft>
                        <a:buNone/>
                      </a:pPr>
                      <a:r>
                        <a:rPr lang="en-GB">
                          <a:latin typeface="Proxima Nova"/>
                          <a:ea typeface="Proxima Nova"/>
                          <a:cs typeface="Proxima Nova"/>
                          <a:sym typeface="Proxima Nova"/>
                        </a:rPr>
                        <a:t>Synchronisation parameters with flight computer, Engine computer and Telemetry like Packetization format, speed and communication protocol </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Sivasundari</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December 15 2023</a:t>
                      </a:r>
                      <a:endParaRPr>
                        <a:latin typeface="Proxima Nova"/>
                        <a:ea typeface="Proxima Nova"/>
                        <a:cs typeface="Proxima Nova"/>
                        <a:sym typeface="Proxima Nova"/>
                      </a:endParaRPr>
                    </a:p>
                  </a:txBody>
                  <a:tcPr marT="63500" marB="63500" marR="63500" marL="63500"/>
                </a:tc>
              </a:tr>
              <a:tr h="723225">
                <a:tc>
                  <a:txBody>
                    <a:bodyPr/>
                    <a:lstStyle/>
                    <a:p>
                      <a:pPr indent="0" lvl="0" marL="0" rtl="0" algn="l">
                        <a:lnSpc>
                          <a:spcPct val="115000"/>
                        </a:lnSpc>
                        <a:spcBef>
                          <a:spcPts val="0"/>
                        </a:spcBef>
                        <a:spcAft>
                          <a:spcPts val="0"/>
                        </a:spcAft>
                        <a:buNone/>
                      </a:pPr>
                      <a:r>
                        <a:rPr lang="en-GB">
                          <a:latin typeface="Proxima Nova"/>
                          <a:ea typeface="Proxima Nova"/>
                          <a:cs typeface="Proxima Nova"/>
                          <a:sym typeface="Proxima Nova"/>
                        </a:rPr>
                        <a:t>Optional pre processor implementation requirements</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Sivasundari</a:t>
                      </a:r>
                      <a:endParaRPr>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a:latin typeface="Proxima Nova"/>
                          <a:ea typeface="Proxima Nova"/>
                          <a:cs typeface="Proxima Nova"/>
                          <a:sym typeface="Proxima Nova"/>
                        </a:rPr>
                        <a:t>December 15 2023</a:t>
                      </a:r>
                      <a:endParaRPr>
                        <a:latin typeface="Proxima Nova"/>
                        <a:ea typeface="Proxima Nova"/>
                        <a:cs typeface="Proxima Nova"/>
                        <a:sym typeface="Proxima Nova"/>
                      </a:endParaRPr>
                    </a:p>
                  </a:txBody>
                  <a:tcPr marT="63500" marB="63500" marR="63500" marL="6350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197950" y="141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VHDL simulation implementation</a:t>
            </a:r>
            <a:endParaRPr b="1">
              <a:solidFill>
                <a:srgbClr val="980000"/>
              </a:solidFill>
            </a:endParaRPr>
          </a:p>
        </p:txBody>
      </p:sp>
      <p:sp>
        <p:nvSpPr>
          <p:cNvPr id="370" name="Google Shape;370;p54"/>
          <p:cNvSpPr txBox="1"/>
          <p:nvPr/>
        </p:nvSpPr>
        <p:spPr>
          <a:xfrm>
            <a:off x="311700" y="1110450"/>
            <a:ext cx="8133600" cy="332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The compression has been implemented in VHDL and simulated in vivado software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The compressed data is decompressed with the earlier python code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Behavioural model - Implementation has been done (hardware consumption has not been considered)</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Idle e</a:t>
            </a:r>
            <a:r>
              <a:rPr lang="en-GB" sz="1800">
                <a:latin typeface="Proxima Nova"/>
                <a:ea typeface="Proxima Nova"/>
                <a:cs typeface="Proxima Nova"/>
                <a:sym typeface="Proxima Nova"/>
              </a:rPr>
              <a:t>xecution</a:t>
            </a:r>
            <a:r>
              <a:rPr lang="en-GB" sz="1800">
                <a:latin typeface="Proxima Nova"/>
                <a:ea typeface="Proxima Nova"/>
                <a:cs typeface="Proxima Nova"/>
                <a:sym typeface="Proxima Nova"/>
              </a:rPr>
              <a:t> time calculation for three different clk frequency (to spec the FPGA) has been done (Its </a:t>
            </a:r>
            <a:r>
              <a:rPr lang="en-GB" sz="1800">
                <a:latin typeface="Proxima Nova"/>
                <a:ea typeface="Proxima Nova"/>
                <a:cs typeface="Proxima Nova"/>
                <a:sym typeface="Proxima Nova"/>
              </a:rPr>
              <a:t>always</a:t>
            </a:r>
            <a:r>
              <a:rPr lang="en-GB" sz="1800">
                <a:latin typeface="Proxima Nova"/>
                <a:ea typeface="Proxima Nova"/>
                <a:cs typeface="Proxima Nova"/>
                <a:sym typeface="Proxima Nova"/>
              </a:rPr>
              <a:t> &lt; 3 ms )</a:t>
            </a:r>
            <a:endParaRPr sz="18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197950" y="141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Next steps</a:t>
            </a:r>
            <a:endParaRPr b="1">
              <a:solidFill>
                <a:srgbClr val="980000"/>
              </a:solidFill>
            </a:endParaRPr>
          </a:p>
        </p:txBody>
      </p:sp>
      <p:sp>
        <p:nvSpPr>
          <p:cNvPr id="376" name="Google Shape;376;p55"/>
          <p:cNvSpPr txBox="1"/>
          <p:nvPr/>
        </p:nvSpPr>
        <p:spPr>
          <a:xfrm>
            <a:off x="311700" y="1110450"/>
            <a:ext cx="8133600" cy="332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Emulation of VHDL code in FPGA (Altera Cortex - IV) evaluation board</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Calculate the execution time.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Check the hardware usage.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AutoNum type="arabicPeriod"/>
            </a:pPr>
            <a:r>
              <a:rPr lang="en-GB" sz="1800">
                <a:latin typeface="Proxima Nova"/>
                <a:ea typeface="Proxima Nova"/>
                <a:cs typeface="Proxima Nova"/>
                <a:sym typeface="Proxima Nova"/>
              </a:rPr>
              <a:t>Check the communication with EC (if possible)</a:t>
            </a:r>
            <a:endParaRPr sz="18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65500" y="12880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RICE Algorithm</a:t>
            </a:r>
            <a:endParaRPr/>
          </a:p>
        </p:txBody>
      </p:sp>
      <p:sp>
        <p:nvSpPr>
          <p:cNvPr id="109" name="Google Shape;109;p1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800"/>
              <a:t>The Rice coding algorithm, </a:t>
            </a:r>
            <a:r>
              <a:rPr b="1" lang="en-GB" sz="800"/>
              <a:t>recommended by the Consultative Committee for Space Data Systems (CCSDS)</a:t>
            </a:r>
            <a:r>
              <a:rPr lang="en-GB" sz="800"/>
              <a:t>, is a widely-used method for lossless data compression, particularly in the context of sensor data transmission and storage. It is designed to efficiently encode integer values with a focus on small values that occur frequently in sensor data streams. The core idea behind Rice coding is to represent data using variable-length codes, where shorter codes are assigned to smaller integers and longer codes to larger ones, enabling more efficient storage and transmission of data. T</a:t>
            </a:r>
            <a:r>
              <a:rPr i="1" lang="en-GB" sz="800"/>
              <a:t>his algorithm is particularly valuable in applications where preserving data accuracy and reducing data size are essential, such as in space exploration and satellite communications.</a:t>
            </a:r>
            <a:endParaRPr i="1" sz="800"/>
          </a:p>
        </p:txBody>
      </p:sp>
      <p:sp>
        <p:nvSpPr>
          <p:cNvPr id="110" name="Google Shape;11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58"/>
              <a:buNone/>
            </a:pPr>
            <a:r>
              <a:rPr lang="en-GB" sz="785"/>
              <a:t>The Rice coding algorithm offers several </a:t>
            </a:r>
            <a:r>
              <a:rPr b="1" lang="en-GB" sz="785"/>
              <a:t>advantages </a:t>
            </a:r>
            <a:r>
              <a:rPr lang="en-GB" sz="785"/>
              <a:t>when used for data compression:</a:t>
            </a:r>
            <a:endParaRPr sz="785"/>
          </a:p>
          <a:p>
            <a:pPr indent="0" lvl="0" marL="0" rtl="0" algn="just">
              <a:lnSpc>
                <a:spcPct val="100000"/>
              </a:lnSpc>
              <a:spcBef>
                <a:spcPts val="0"/>
              </a:spcBef>
              <a:spcAft>
                <a:spcPts val="0"/>
              </a:spcAft>
              <a:buSzPts val="358"/>
              <a:buNone/>
            </a:pPr>
            <a:r>
              <a:rPr lang="en-GB" sz="785"/>
              <a:t>1. </a:t>
            </a:r>
            <a:r>
              <a:rPr b="1" lang="en-GB" sz="785"/>
              <a:t>Efficient for small integer values</a:t>
            </a:r>
            <a:r>
              <a:rPr lang="en-GB" sz="785"/>
              <a:t>: Rice coding excels at compressing data with small integer values that are frequently encountered in sensor data. This results in significant reductions in data size while maintaining high accuracy.</a:t>
            </a:r>
            <a:endParaRPr sz="785"/>
          </a:p>
          <a:p>
            <a:pPr indent="0" lvl="0" marL="0" rtl="0" algn="just">
              <a:lnSpc>
                <a:spcPct val="100000"/>
              </a:lnSpc>
              <a:spcBef>
                <a:spcPts val="0"/>
              </a:spcBef>
              <a:spcAft>
                <a:spcPts val="0"/>
              </a:spcAft>
              <a:buSzPts val="358"/>
              <a:buNone/>
            </a:pPr>
            <a:r>
              <a:rPr lang="en-GB" sz="785"/>
              <a:t>2. </a:t>
            </a:r>
            <a:r>
              <a:rPr b="1" lang="en-GB" sz="785"/>
              <a:t>Lossless compression</a:t>
            </a:r>
            <a:r>
              <a:rPr lang="en-GB" sz="785"/>
              <a:t>: Rice coding is a lossless compression method, meaning it preserves the original data without any loss of information. This is crucial in applications where data integrity is paramount.</a:t>
            </a:r>
            <a:endParaRPr sz="785"/>
          </a:p>
          <a:p>
            <a:pPr indent="0" lvl="0" marL="0" rtl="0" algn="just">
              <a:lnSpc>
                <a:spcPct val="100000"/>
              </a:lnSpc>
              <a:spcBef>
                <a:spcPts val="0"/>
              </a:spcBef>
              <a:spcAft>
                <a:spcPts val="0"/>
              </a:spcAft>
              <a:buSzPts val="358"/>
              <a:buNone/>
            </a:pPr>
            <a:r>
              <a:rPr lang="en-GB" sz="785"/>
              <a:t>3. </a:t>
            </a:r>
            <a:r>
              <a:rPr b="1" lang="en-GB" sz="785"/>
              <a:t>Variable-length coding</a:t>
            </a:r>
            <a:r>
              <a:rPr lang="en-GB" sz="785"/>
              <a:t>: The algorithm uses variable-length codes, which means that common small values are assigned shorter codes, reducing the overall data size. This is especially advantageous for datasets with varying value distributions.</a:t>
            </a:r>
            <a:endParaRPr sz="785"/>
          </a:p>
          <a:p>
            <a:pPr indent="0" lvl="0" marL="0" rtl="0" algn="just">
              <a:lnSpc>
                <a:spcPct val="100000"/>
              </a:lnSpc>
              <a:spcBef>
                <a:spcPts val="0"/>
              </a:spcBef>
              <a:spcAft>
                <a:spcPts val="0"/>
              </a:spcAft>
              <a:buSzPts val="358"/>
              <a:buNone/>
            </a:pPr>
            <a:r>
              <a:rPr lang="en-GB" sz="785"/>
              <a:t>4. </a:t>
            </a:r>
            <a:r>
              <a:rPr b="1" lang="en-GB" sz="785"/>
              <a:t>Simple and fast encoding and decoding:</a:t>
            </a:r>
            <a:r>
              <a:rPr lang="en-GB" sz="785"/>
              <a:t> Rice coding is relatively straightforward to implement and is computationally efficient. This makes it suitable for real-time applications where speed is important.</a:t>
            </a:r>
            <a:endParaRPr sz="785"/>
          </a:p>
          <a:p>
            <a:pPr indent="0" lvl="0" marL="0" rtl="0" algn="just">
              <a:lnSpc>
                <a:spcPct val="100000"/>
              </a:lnSpc>
              <a:spcBef>
                <a:spcPts val="0"/>
              </a:spcBef>
              <a:spcAft>
                <a:spcPts val="0"/>
              </a:spcAft>
              <a:buSzPts val="358"/>
              <a:buNone/>
            </a:pPr>
            <a:r>
              <a:rPr lang="en-GB" sz="785"/>
              <a:t>5. </a:t>
            </a:r>
            <a:r>
              <a:rPr b="1" lang="en-GB" sz="785"/>
              <a:t>Well-suited for certain data types:</a:t>
            </a:r>
            <a:r>
              <a:rPr lang="en-GB" sz="785"/>
              <a:t> It is particularly effective for sensor data with a skewed distribution of values, where a few values occur much more frequently than others.</a:t>
            </a:r>
            <a:endParaRPr sz="785"/>
          </a:p>
          <a:p>
            <a:pPr indent="0" lvl="0" marL="0" rtl="0" algn="just">
              <a:lnSpc>
                <a:spcPct val="100000"/>
              </a:lnSpc>
              <a:spcBef>
                <a:spcPts val="0"/>
              </a:spcBef>
              <a:spcAft>
                <a:spcPts val="0"/>
              </a:spcAft>
              <a:buSzPts val="358"/>
              <a:buNone/>
            </a:pPr>
            <a:r>
              <a:rPr lang="en-GB" sz="785"/>
              <a:t>6. </a:t>
            </a:r>
            <a:r>
              <a:rPr b="1" lang="en-GB" sz="785"/>
              <a:t>Used in space and satellite communications:</a:t>
            </a:r>
            <a:r>
              <a:rPr lang="en-GB" sz="785"/>
              <a:t> The Consultative Committee for Space Data Systems (CCSDS) recommends Rice coding for space applications due to its efficiency in reducing the amount of data transmitted and stored, which is critical in space missions.</a:t>
            </a:r>
            <a:endParaRPr sz="785"/>
          </a:p>
          <a:p>
            <a:pPr indent="0" lvl="0" marL="0" rtl="0" algn="just">
              <a:lnSpc>
                <a:spcPct val="100000"/>
              </a:lnSpc>
              <a:spcBef>
                <a:spcPts val="0"/>
              </a:spcBef>
              <a:spcAft>
                <a:spcPts val="0"/>
              </a:spcAft>
              <a:buSzPts val="358"/>
              <a:buNone/>
            </a:pPr>
            <a:r>
              <a:rPr lang="en-GB" sz="785"/>
              <a:t>8. </a:t>
            </a:r>
            <a:r>
              <a:rPr b="1" lang="en-GB" sz="785"/>
              <a:t>Suitable for low bandwidth or resource-constrained environments: </a:t>
            </a:r>
            <a:r>
              <a:rPr lang="en-GB" sz="785"/>
              <a:t>Rice coding can be an excellent choice when dealing with limited bandwidth or resource-constrained systems, as it helps to reduce the data size without compromising data quality.</a:t>
            </a:r>
            <a:endParaRPr sz="785"/>
          </a:p>
          <a:p>
            <a:pPr indent="0" lvl="0" marL="0" rtl="0" algn="just">
              <a:lnSpc>
                <a:spcPct val="100000"/>
              </a:lnSpc>
              <a:spcBef>
                <a:spcPts val="0"/>
              </a:spcBef>
              <a:spcAft>
                <a:spcPts val="0"/>
              </a:spcAft>
              <a:buSzPts val="358"/>
              <a:buNone/>
            </a:pPr>
            <a:r>
              <a:t/>
            </a:r>
            <a:endParaRPr sz="785"/>
          </a:p>
        </p:txBody>
      </p:sp>
      <p:sp>
        <p:nvSpPr>
          <p:cNvPr id="111" name="Google Shape;111;p18"/>
          <p:cNvSpPr txBox="1"/>
          <p:nvPr/>
        </p:nvSpPr>
        <p:spPr>
          <a:xfrm>
            <a:off x="5831925" y="4814300"/>
            <a:ext cx="3276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solidFill>
                  <a:schemeClr val="lt1"/>
                </a:solidFill>
                <a:latin typeface="Proxima Nova"/>
                <a:ea typeface="Proxima Nova"/>
                <a:cs typeface="Proxima Nova"/>
                <a:sym typeface="Proxima Nova"/>
              </a:rPr>
              <a:t>AgniKul Cosmos Private Limited - Private &amp; </a:t>
            </a:r>
            <a:r>
              <a:rPr i="1" lang="en-GB" sz="1000">
                <a:solidFill>
                  <a:schemeClr val="lt1"/>
                </a:solidFill>
                <a:latin typeface="Proxima Nova"/>
                <a:ea typeface="Proxima Nova"/>
                <a:cs typeface="Proxima Nova"/>
                <a:sym typeface="Proxima Nova"/>
              </a:rPr>
              <a:t>Confidential</a:t>
            </a:r>
            <a:endParaRPr i="1" sz="1000">
              <a:solidFill>
                <a:schemeClr val="l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Structure</a:t>
            </a:r>
            <a:endParaRPr b="1">
              <a:solidFill>
                <a:srgbClr val="980000"/>
              </a:solidFill>
            </a:endParaRPr>
          </a:p>
        </p:txBody>
      </p:sp>
      <p:sp>
        <p:nvSpPr>
          <p:cNvPr id="117" name="Google Shape;117;p19"/>
          <p:cNvSpPr txBox="1"/>
          <p:nvPr>
            <p:ph idx="1" type="body"/>
          </p:nvPr>
        </p:nvSpPr>
        <p:spPr>
          <a:xfrm>
            <a:off x="311700" y="1152475"/>
            <a:ext cx="3999900" cy="8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CODER</a:t>
            </a:r>
            <a:r>
              <a:rPr lang="en-GB" sz="1800">
                <a:solidFill>
                  <a:schemeClr val="dk1"/>
                </a:solidFill>
              </a:rPr>
              <a:t>: Consists of a Pre-Processor &amp; Adaptive Entropy-Encoder </a:t>
            </a:r>
            <a:endParaRPr sz="1800">
              <a:solidFill>
                <a:schemeClr val="dk1"/>
              </a:solidFill>
            </a:endParaRPr>
          </a:p>
        </p:txBody>
      </p:sp>
      <p:sp>
        <p:nvSpPr>
          <p:cNvPr id="118" name="Google Shape;118;p19"/>
          <p:cNvSpPr txBox="1"/>
          <p:nvPr>
            <p:ph idx="2" type="body"/>
          </p:nvPr>
        </p:nvSpPr>
        <p:spPr>
          <a:xfrm>
            <a:off x="4832400" y="1152475"/>
            <a:ext cx="39999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DECODER</a:t>
            </a:r>
            <a:r>
              <a:rPr lang="en-GB" sz="1800">
                <a:solidFill>
                  <a:schemeClr val="dk1"/>
                </a:solidFill>
              </a:rPr>
              <a:t>: Consists of a Adaptive Entropy-Decoder &amp; Post-Processor</a:t>
            </a:r>
            <a:endParaRPr sz="1800">
              <a:solidFill>
                <a:schemeClr val="dk1"/>
              </a:solidFill>
            </a:endParaRPr>
          </a:p>
        </p:txBody>
      </p:sp>
      <p:pic>
        <p:nvPicPr>
          <p:cNvPr id="119" name="Google Shape;119;p19"/>
          <p:cNvPicPr preferRelativeResize="0"/>
          <p:nvPr/>
        </p:nvPicPr>
        <p:blipFill>
          <a:blip r:embed="rId3">
            <a:alphaModFix/>
          </a:blip>
          <a:stretch>
            <a:fillRect/>
          </a:stretch>
        </p:blipFill>
        <p:spPr>
          <a:xfrm>
            <a:off x="4809712" y="2403525"/>
            <a:ext cx="4045274" cy="1738650"/>
          </a:xfrm>
          <a:prstGeom prst="rect">
            <a:avLst/>
          </a:prstGeom>
          <a:noFill/>
          <a:ln>
            <a:noFill/>
          </a:ln>
        </p:spPr>
      </p:pic>
      <p:pic>
        <p:nvPicPr>
          <p:cNvPr id="120" name="Google Shape;120;p19"/>
          <p:cNvPicPr preferRelativeResize="0"/>
          <p:nvPr/>
        </p:nvPicPr>
        <p:blipFill>
          <a:blip r:embed="rId4">
            <a:alphaModFix/>
          </a:blip>
          <a:stretch>
            <a:fillRect/>
          </a:stretch>
        </p:blipFill>
        <p:spPr>
          <a:xfrm>
            <a:off x="173850" y="2084100"/>
            <a:ext cx="4137751" cy="2519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0050" y="245550"/>
            <a:ext cx="4045200" cy="5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solidFill>
                  <a:srgbClr val="980000"/>
                </a:solidFill>
              </a:rPr>
              <a:t>Working Principle</a:t>
            </a:r>
            <a:endParaRPr b="1" sz="3600">
              <a:solidFill>
                <a:srgbClr val="980000"/>
              </a:solidFill>
            </a:endParaRPr>
          </a:p>
        </p:txBody>
      </p:sp>
      <p:sp>
        <p:nvSpPr>
          <p:cNvPr id="126" name="Google Shape;126;p20"/>
          <p:cNvSpPr txBox="1"/>
          <p:nvPr>
            <p:ph idx="1" type="subTitle"/>
          </p:nvPr>
        </p:nvSpPr>
        <p:spPr>
          <a:xfrm>
            <a:off x="178950" y="1062749"/>
            <a:ext cx="4045200" cy="298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dk1"/>
                </a:solidFill>
              </a:rPr>
              <a:t>Resolution</a:t>
            </a:r>
            <a:r>
              <a:rPr lang="en-GB" sz="1800">
                <a:solidFill>
                  <a:schemeClr val="dk1"/>
                </a:solidFill>
              </a:rPr>
              <a:t>: number of bits to express a number</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b="1" lang="en-GB" sz="1800">
                <a:solidFill>
                  <a:schemeClr val="dk1"/>
                </a:solidFill>
              </a:rPr>
              <a:t>Block Size</a:t>
            </a:r>
            <a:r>
              <a:rPr lang="en-GB" sz="1800">
                <a:solidFill>
                  <a:schemeClr val="dk1"/>
                </a:solidFill>
              </a:rPr>
              <a:t>: Number of samples in one block</a:t>
            </a:r>
            <a:endParaRPr sz="1800">
              <a:solidFill>
                <a:schemeClr val="dk1"/>
              </a:solidFill>
            </a:endParaRPr>
          </a:p>
          <a:p>
            <a:pPr indent="0" lvl="0" marL="0" rtl="0" algn="just">
              <a:spcBef>
                <a:spcPts val="0"/>
              </a:spcBef>
              <a:spcAft>
                <a:spcPts val="0"/>
              </a:spcAft>
              <a:buNone/>
            </a:pPr>
            <a:r>
              <a:t/>
            </a:r>
            <a:endParaRPr b="1" sz="1800">
              <a:solidFill>
                <a:schemeClr val="dk1"/>
              </a:solidFill>
            </a:endParaRPr>
          </a:p>
          <a:p>
            <a:pPr indent="0" lvl="0" marL="0" rtl="0" algn="just">
              <a:spcBef>
                <a:spcPts val="0"/>
              </a:spcBef>
              <a:spcAft>
                <a:spcPts val="0"/>
              </a:spcAft>
              <a:buNone/>
            </a:pPr>
            <a:r>
              <a:rPr b="1" lang="en-GB" sz="1800">
                <a:solidFill>
                  <a:schemeClr val="dk1"/>
                </a:solidFill>
              </a:rPr>
              <a:t>Entropy</a:t>
            </a:r>
            <a:r>
              <a:rPr b="1" lang="en-GB" sz="1800">
                <a:solidFill>
                  <a:schemeClr val="dk1"/>
                </a:solidFill>
              </a:rPr>
              <a:t>: </a:t>
            </a:r>
            <a:r>
              <a:rPr lang="en-GB" sz="1800">
                <a:solidFill>
                  <a:schemeClr val="dk1"/>
                </a:solidFill>
              </a:rPr>
              <a:t>Measure of randomness </a:t>
            </a:r>
            <a:endParaRPr sz="1800">
              <a:solidFill>
                <a:schemeClr val="dk1"/>
              </a:solidFill>
            </a:endParaRPr>
          </a:p>
          <a:p>
            <a:pPr indent="0" lvl="0" marL="0" rtl="0" algn="just">
              <a:spcBef>
                <a:spcPts val="0"/>
              </a:spcBef>
              <a:spcAft>
                <a:spcPts val="0"/>
              </a:spcAft>
              <a:buNone/>
            </a:pPr>
            <a:r>
              <a:rPr lang="en-GB" sz="1800">
                <a:solidFill>
                  <a:schemeClr val="dk1"/>
                </a:solidFill>
              </a:rPr>
              <a:t>		H = -p . log(p)</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b="1" lang="en-GB" sz="1800">
                <a:solidFill>
                  <a:schemeClr val="dk1"/>
                </a:solidFill>
              </a:rPr>
              <a:t>Compression Ratio</a:t>
            </a:r>
            <a:r>
              <a:rPr lang="en-GB" sz="1800">
                <a:solidFill>
                  <a:schemeClr val="dk1"/>
                </a:solidFill>
              </a:rPr>
              <a:t>: </a:t>
            </a:r>
            <a:endParaRPr sz="1800">
              <a:solidFill>
                <a:schemeClr val="dk1"/>
              </a:solidFill>
            </a:endParaRPr>
          </a:p>
          <a:p>
            <a:pPr indent="0" lvl="0" marL="0" rtl="0" algn="just">
              <a:spcBef>
                <a:spcPts val="0"/>
              </a:spcBef>
              <a:spcAft>
                <a:spcPts val="0"/>
              </a:spcAft>
              <a:buNone/>
            </a:pPr>
            <a:r>
              <a:rPr lang="en-GB" sz="1800">
                <a:solidFill>
                  <a:schemeClr val="dk1"/>
                </a:solidFill>
              </a:rPr>
              <a:t>Original Sequence length / Compressed sequence length </a:t>
            </a:r>
            <a:endParaRPr sz="1800">
              <a:solidFill>
                <a:schemeClr val="dk1"/>
              </a:solidFill>
            </a:endParaRPr>
          </a:p>
        </p:txBody>
      </p:sp>
      <p:sp>
        <p:nvSpPr>
          <p:cNvPr id="127" name="Google Shape;127;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Break Sequence into blocks of block-size by combining blocksize number of samples </a:t>
            </a:r>
            <a:endParaRPr sz="1400"/>
          </a:p>
          <a:p>
            <a:pPr indent="-317500" lvl="0" marL="457200" rtl="0" algn="l">
              <a:spcBef>
                <a:spcPts val="0"/>
              </a:spcBef>
              <a:spcAft>
                <a:spcPts val="0"/>
              </a:spcAft>
              <a:buSzPts val="1400"/>
              <a:buAutoNum type="arabicPeriod"/>
            </a:pPr>
            <a:r>
              <a:rPr lang="en-GB" sz="1400"/>
              <a:t>Pre-Processes each block</a:t>
            </a:r>
            <a:endParaRPr sz="1400"/>
          </a:p>
          <a:p>
            <a:pPr indent="-317500" lvl="0" marL="457200" rtl="0" algn="l">
              <a:spcBef>
                <a:spcPts val="0"/>
              </a:spcBef>
              <a:spcAft>
                <a:spcPts val="0"/>
              </a:spcAft>
              <a:buSzPts val="1400"/>
              <a:buAutoNum type="arabicPeriod"/>
            </a:pPr>
            <a:r>
              <a:rPr lang="en-GB" sz="1400"/>
              <a:t>Feed the o/p to adaptive entropy decoder</a:t>
            </a:r>
            <a:endParaRPr sz="1400"/>
          </a:p>
          <a:p>
            <a:pPr indent="-317500" lvl="0" marL="457200" rtl="0" algn="l">
              <a:spcBef>
                <a:spcPts val="0"/>
              </a:spcBef>
              <a:spcAft>
                <a:spcPts val="0"/>
              </a:spcAft>
              <a:buSzPts val="1400"/>
              <a:buAutoNum type="arabicPeriod"/>
            </a:pPr>
            <a:r>
              <a:rPr lang="en-GB" sz="1400"/>
              <a:t>Each entropy encoder tries to reduce the number of total bits in a block</a:t>
            </a:r>
            <a:endParaRPr sz="1400"/>
          </a:p>
          <a:p>
            <a:pPr indent="-317500" lvl="0" marL="457200" rtl="0" algn="l">
              <a:spcBef>
                <a:spcPts val="0"/>
              </a:spcBef>
              <a:spcAft>
                <a:spcPts val="0"/>
              </a:spcAft>
              <a:buSzPts val="1400"/>
              <a:buAutoNum type="arabicPeriod"/>
            </a:pPr>
            <a:r>
              <a:rPr lang="en-GB" sz="1400"/>
              <a:t>Choose the algorithm that minimizes the encoded </a:t>
            </a:r>
            <a:r>
              <a:rPr lang="en-GB" sz="1400"/>
              <a:t>sequence</a:t>
            </a:r>
            <a:r>
              <a:rPr lang="en-GB" sz="1400"/>
              <a:t> length</a:t>
            </a:r>
            <a:endParaRPr sz="1400"/>
          </a:p>
          <a:p>
            <a:pPr indent="-317500" lvl="0" marL="457200" rtl="0" algn="l">
              <a:spcBef>
                <a:spcPts val="0"/>
              </a:spcBef>
              <a:spcAft>
                <a:spcPts val="0"/>
              </a:spcAft>
              <a:buSzPts val="1400"/>
              <a:buAutoNum type="arabicPeriod"/>
            </a:pPr>
            <a:r>
              <a:rPr lang="en-GB" sz="1400"/>
              <a:t>Format the block &amp; send</a:t>
            </a:r>
            <a:endParaRPr sz="1400"/>
          </a:p>
        </p:txBody>
      </p:sp>
      <p:sp>
        <p:nvSpPr>
          <p:cNvPr id="128" name="Google Shape;128;p20"/>
          <p:cNvSpPr txBox="1"/>
          <p:nvPr/>
        </p:nvSpPr>
        <p:spPr>
          <a:xfrm>
            <a:off x="5831925" y="4814300"/>
            <a:ext cx="3276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solidFill>
                  <a:schemeClr val="lt1"/>
                </a:solidFill>
                <a:latin typeface="Proxima Nova"/>
                <a:ea typeface="Proxima Nova"/>
                <a:cs typeface="Proxima Nova"/>
                <a:sym typeface="Proxima Nova"/>
              </a:rPr>
              <a:t>AgniKul Cosmos Private Limited - Private &amp; Confidential</a:t>
            </a:r>
            <a:endParaRPr i="1" sz="100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04775" y="266625"/>
            <a:ext cx="4045200" cy="5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solidFill>
                  <a:srgbClr val="980000"/>
                </a:solidFill>
              </a:rPr>
              <a:t>Entropy Coding</a:t>
            </a:r>
            <a:endParaRPr b="1" sz="3600">
              <a:solidFill>
                <a:srgbClr val="980000"/>
              </a:solidFill>
            </a:endParaRPr>
          </a:p>
        </p:txBody>
      </p:sp>
      <p:sp>
        <p:nvSpPr>
          <p:cNvPr id="134" name="Google Shape;134;p21"/>
          <p:cNvSpPr txBox="1"/>
          <p:nvPr>
            <p:ph idx="1" type="subTitle"/>
          </p:nvPr>
        </p:nvSpPr>
        <p:spPr>
          <a:xfrm>
            <a:off x="265500" y="914374"/>
            <a:ext cx="4045200" cy="2257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GB" sz="1800">
                <a:solidFill>
                  <a:schemeClr val="dk1"/>
                </a:solidFill>
              </a:rPr>
              <a:t>One code options is </a:t>
            </a:r>
            <a:r>
              <a:rPr lang="en-GB" sz="1800">
                <a:solidFill>
                  <a:schemeClr val="dk1"/>
                </a:solidFill>
              </a:rPr>
              <a:t>used</a:t>
            </a:r>
            <a:r>
              <a:rPr lang="en-GB" sz="1800">
                <a:solidFill>
                  <a:schemeClr val="dk1"/>
                </a:solidFill>
              </a:rPr>
              <a:t> to represent an incoming block of preprocessed data samples. </a:t>
            </a:r>
            <a:endParaRPr sz="1800">
              <a:solidFill>
                <a:schemeClr val="dk1"/>
              </a:solidFill>
            </a:endParaRPr>
          </a:p>
          <a:p>
            <a:pPr indent="-342900" lvl="0" marL="457200" rtl="0" algn="just">
              <a:spcBef>
                <a:spcPts val="0"/>
              </a:spcBef>
              <a:spcAft>
                <a:spcPts val="0"/>
              </a:spcAft>
              <a:buClr>
                <a:schemeClr val="dk1"/>
              </a:buClr>
              <a:buSzPts val="1800"/>
              <a:buChar char="●"/>
            </a:pPr>
            <a:r>
              <a:rPr lang="en-GB" sz="1800">
                <a:solidFill>
                  <a:schemeClr val="dk1"/>
                </a:solidFill>
              </a:rPr>
              <a:t>A unique identifier (ID) bit sequence is attached to the code block to indicate to the decoder which decoding option to use.</a:t>
            </a:r>
            <a:endParaRPr sz="1800">
              <a:solidFill>
                <a:schemeClr val="dk1"/>
              </a:solidFill>
            </a:endParaRPr>
          </a:p>
          <a:p>
            <a:pPr indent="0" lvl="0" marL="0" rtl="0" algn="ctr">
              <a:spcBef>
                <a:spcPts val="0"/>
              </a:spcBef>
              <a:spcAft>
                <a:spcPts val="0"/>
              </a:spcAft>
              <a:buNone/>
            </a:pPr>
            <a:r>
              <a:t/>
            </a:r>
            <a:endParaRPr sz="1400"/>
          </a:p>
        </p:txBody>
      </p:sp>
      <p:sp>
        <p:nvSpPr>
          <p:cNvPr id="135" name="Google Shape;13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just">
              <a:lnSpc>
                <a:spcPct val="95000"/>
              </a:lnSpc>
              <a:spcBef>
                <a:spcPts val="0"/>
              </a:spcBef>
              <a:spcAft>
                <a:spcPts val="0"/>
              </a:spcAft>
              <a:buSzPts val="1400"/>
              <a:buChar char="●"/>
            </a:pPr>
            <a:r>
              <a:rPr lang="en-GB" sz="1400"/>
              <a:t>Entropy Coding</a:t>
            </a:r>
            <a:endParaRPr sz="1400"/>
          </a:p>
          <a:p>
            <a:pPr indent="-304800" lvl="1" marL="914400" rtl="0" algn="just">
              <a:lnSpc>
                <a:spcPct val="95000"/>
              </a:lnSpc>
              <a:spcBef>
                <a:spcPts val="1600"/>
              </a:spcBef>
              <a:spcAft>
                <a:spcPts val="0"/>
              </a:spcAft>
              <a:buSzPts val="1200"/>
              <a:buChar char="○"/>
            </a:pPr>
            <a:r>
              <a:rPr lang="en-GB" sz="1200"/>
              <a:t>Fundamental Sequence (FS) block</a:t>
            </a:r>
            <a:endParaRPr sz="1200"/>
          </a:p>
          <a:p>
            <a:pPr indent="-304800" lvl="1" marL="914400" rtl="0" algn="just">
              <a:lnSpc>
                <a:spcPct val="95000"/>
              </a:lnSpc>
              <a:spcBef>
                <a:spcPts val="1600"/>
              </a:spcBef>
              <a:spcAft>
                <a:spcPts val="0"/>
              </a:spcAft>
              <a:buSzPts val="1200"/>
              <a:buChar char="○"/>
            </a:pPr>
            <a:r>
              <a:rPr lang="en-GB" sz="1200"/>
              <a:t>Split Sample</a:t>
            </a:r>
            <a:endParaRPr sz="1200"/>
          </a:p>
          <a:p>
            <a:pPr indent="-304800" lvl="1" marL="914400" rtl="0" algn="just">
              <a:lnSpc>
                <a:spcPct val="95000"/>
              </a:lnSpc>
              <a:spcBef>
                <a:spcPts val="1600"/>
              </a:spcBef>
              <a:spcAft>
                <a:spcPts val="0"/>
              </a:spcAft>
              <a:buSzPts val="1200"/>
              <a:buChar char="○"/>
            </a:pPr>
            <a:r>
              <a:rPr lang="en-GB" sz="1200"/>
              <a:t>No Compression</a:t>
            </a:r>
            <a:endParaRPr sz="1200"/>
          </a:p>
          <a:p>
            <a:pPr indent="-304800" lvl="1" marL="914400" rtl="0" algn="just">
              <a:lnSpc>
                <a:spcPct val="95000"/>
              </a:lnSpc>
              <a:spcBef>
                <a:spcPts val="1600"/>
              </a:spcBef>
              <a:spcAft>
                <a:spcPts val="0"/>
              </a:spcAft>
              <a:buSzPts val="1200"/>
              <a:buChar char="○"/>
            </a:pPr>
            <a:r>
              <a:rPr lang="en-GB" sz="1200"/>
              <a:t>Zero Block</a:t>
            </a:r>
            <a:endParaRPr sz="1200"/>
          </a:p>
          <a:p>
            <a:pPr indent="-304800" lvl="1" marL="914400" rtl="0" algn="just">
              <a:lnSpc>
                <a:spcPct val="95000"/>
              </a:lnSpc>
              <a:spcBef>
                <a:spcPts val="1600"/>
              </a:spcBef>
              <a:spcAft>
                <a:spcPts val="0"/>
              </a:spcAft>
              <a:buSzPts val="1200"/>
              <a:buChar char="○"/>
            </a:pPr>
            <a:r>
              <a:rPr lang="en-GB" sz="1200"/>
              <a:t>Second Extension</a:t>
            </a:r>
            <a:endParaRPr sz="1200"/>
          </a:p>
          <a:p>
            <a:pPr indent="0" lvl="0" marL="0" rtl="0" algn="just">
              <a:lnSpc>
                <a:spcPct val="95000"/>
              </a:lnSpc>
              <a:spcBef>
                <a:spcPts val="0"/>
              </a:spcBef>
              <a:spcAft>
                <a:spcPts val="0"/>
              </a:spcAft>
              <a:buSzPts val="935"/>
              <a:buNone/>
            </a:pPr>
            <a:r>
              <a:t/>
            </a:r>
            <a:endParaRPr sz="920"/>
          </a:p>
          <a:p>
            <a:pPr indent="-317500" lvl="0" marL="457200" rtl="0" algn="just">
              <a:lnSpc>
                <a:spcPct val="95000"/>
              </a:lnSpc>
              <a:spcBef>
                <a:spcPts val="0"/>
              </a:spcBef>
              <a:spcAft>
                <a:spcPts val="0"/>
              </a:spcAft>
              <a:buSzPts val="1400"/>
              <a:buChar char="●"/>
            </a:pPr>
            <a:r>
              <a:rPr lang="en-GB" sz="1400"/>
              <a:t>The algorithm option that yields the shortest encoded length for the current block of data is selected for transmission</a:t>
            </a:r>
            <a:endParaRPr sz="1400"/>
          </a:p>
          <a:p>
            <a:pPr indent="0" lvl="0" marL="0" rtl="0" algn="just">
              <a:lnSpc>
                <a:spcPct val="95000"/>
              </a:lnSpc>
              <a:spcBef>
                <a:spcPts val="0"/>
              </a:spcBef>
              <a:spcAft>
                <a:spcPts val="0"/>
              </a:spcAft>
              <a:buSzPts val="935"/>
              <a:buNone/>
            </a:pPr>
            <a:r>
              <a:t/>
            </a:r>
            <a:endParaRPr sz="1076"/>
          </a:p>
          <a:p>
            <a:pPr indent="-317500" lvl="0" marL="457200" rtl="0" algn="just">
              <a:lnSpc>
                <a:spcPct val="95000"/>
              </a:lnSpc>
              <a:spcBef>
                <a:spcPts val="0"/>
              </a:spcBef>
              <a:spcAft>
                <a:spcPts val="0"/>
              </a:spcAft>
              <a:buSzPts val="1400"/>
              <a:buChar char="●"/>
            </a:pPr>
            <a:r>
              <a:rPr lang="en-GB" sz="1400"/>
              <a:t>Requirements</a:t>
            </a:r>
            <a:endParaRPr sz="1400"/>
          </a:p>
          <a:p>
            <a:pPr indent="-304800" lvl="1" marL="914400" rtl="0" algn="just">
              <a:lnSpc>
                <a:spcPct val="95000"/>
              </a:lnSpc>
              <a:spcBef>
                <a:spcPts val="1600"/>
              </a:spcBef>
              <a:spcAft>
                <a:spcPts val="0"/>
              </a:spcAft>
              <a:buSzPts val="1200"/>
              <a:buChar char="○"/>
            </a:pPr>
            <a:r>
              <a:rPr lang="en-GB" sz="1200"/>
              <a:t>Block Size = 8/16/32/64</a:t>
            </a:r>
            <a:endParaRPr sz="1200"/>
          </a:p>
          <a:p>
            <a:pPr indent="-304800" lvl="1" marL="914400" rtl="0" algn="just">
              <a:lnSpc>
                <a:spcPct val="95000"/>
              </a:lnSpc>
              <a:spcBef>
                <a:spcPts val="1600"/>
              </a:spcBef>
              <a:spcAft>
                <a:spcPts val="0"/>
              </a:spcAft>
              <a:buSzPts val="1200"/>
              <a:buChar char="○"/>
            </a:pPr>
            <a:r>
              <a:rPr lang="en-GB" sz="1200"/>
              <a:t>Sample Resolution = max 32 bits</a:t>
            </a:r>
            <a:endParaRPr sz="1200"/>
          </a:p>
          <a:p>
            <a:pPr indent="-304800" lvl="1" marL="914400" rtl="0" algn="just">
              <a:lnSpc>
                <a:spcPct val="95000"/>
              </a:lnSpc>
              <a:spcBef>
                <a:spcPts val="1600"/>
              </a:spcBef>
              <a:spcAft>
                <a:spcPts val="0"/>
              </a:spcAft>
              <a:buSzPts val="1200"/>
              <a:buChar char="○"/>
            </a:pPr>
            <a:r>
              <a:rPr lang="en-GB" sz="1200"/>
              <a:t>Coding option ID</a:t>
            </a:r>
            <a:endParaRPr sz="1200"/>
          </a:p>
          <a:p>
            <a:pPr indent="0" lvl="0" marL="0" rtl="0" algn="just">
              <a:lnSpc>
                <a:spcPct val="95000"/>
              </a:lnSpc>
              <a:spcBef>
                <a:spcPts val="0"/>
              </a:spcBef>
              <a:spcAft>
                <a:spcPts val="0"/>
              </a:spcAft>
              <a:buSzPts val="935"/>
              <a:buNone/>
            </a:pPr>
            <a:r>
              <a:t/>
            </a:r>
            <a:endParaRPr sz="1430"/>
          </a:p>
        </p:txBody>
      </p:sp>
      <p:sp>
        <p:nvSpPr>
          <p:cNvPr id="136" name="Google Shape;136;p21"/>
          <p:cNvSpPr txBox="1"/>
          <p:nvPr/>
        </p:nvSpPr>
        <p:spPr>
          <a:xfrm>
            <a:off x="5831925" y="4814300"/>
            <a:ext cx="3276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solidFill>
                  <a:schemeClr val="lt1"/>
                </a:solidFill>
                <a:latin typeface="Proxima Nova"/>
                <a:ea typeface="Proxima Nova"/>
                <a:cs typeface="Proxima Nova"/>
                <a:sym typeface="Proxima Nova"/>
              </a:rPr>
              <a:t>AgniKul Cosmos Private Limited - Private &amp; Confidential</a:t>
            </a:r>
            <a:endParaRPr i="1" sz="1000">
              <a:solidFill>
                <a:schemeClr val="lt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80000"/>
                </a:solidFill>
              </a:rPr>
              <a:t>Entropy Coding (General) </a:t>
            </a:r>
            <a:endParaRPr b="1">
              <a:solidFill>
                <a:srgbClr val="980000"/>
              </a:solidFill>
            </a:endParaRPr>
          </a:p>
        </p:txBody>
      </p:sp>
      <p:sp>
        <p:nvSpPr>
          <p:cNvPr id="142" name="Google Shape;142;p22"/>
          <p:cNvSpPr txBox="1"/>
          <p:nvPr/>
        </p:nvSpPr>
        <p:spPr>
          <a:xfrm>
            <a:off x="132000" y="727900"/>
            <a:ext cx="4440000" cy="4113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Proxima Nova"/>
              <a:buChar char="●"/>
            </a:pPr>
            <a:r>
              <a:rPr b="1" lang="en-GB" sz="1800">
                <a:solidFill>
                  <a:schemeClr val="dk1"/>
                </a:solidFill>
                <a:latin typeface="Proxima Nova"/>
                <a:ea typeface="Proxima Nova"/>
                <a:cs typeface="Proxima Nova"/>
                <a:sym typeface="Proxima Nova"/>
              </a:rPr>
              <a:t>FS Code</a:t>
            </a:r>
            <a:endParaRPr b="1" sz="1800">
              <a:solidFill>
                <a:schemeClr val="dk1"/>
              </a:solidFill>
              <a:latin typeface="Proxima Nova"/>
              <a:ea typeface="Proxima Nova"/>
              <a:cs typeface="Proxima Nova"/>
              <a:sym typeface="Proxima Nova"/>
            </a:endParaRPr>
          </a:p>
          <a:p>
            <a:pPr indent="-317500" lvl="1" marL="914400" rtl="0" algn="just">
              <a:spcBef>
                <a:spcPts val="0"/>
              </a:spcBef>
              <a:spcAft>
                <a:spcPts val="0"/>
              </a:spcAft>
              <a:buClr>
                <a:schemeClr val="dk1"/>
              </a:buClr>
              <a:buSzPts val="1400"/>
              <a:buFont typeface="Proxima Nova"/>
              <a:buChar char="○"/>
            </a:pPr>
            <a:r>
              <a:rPr lang="en-GB">
                <a:solidFill>
                  <a:schemeClr val="dk1"/>
                </a:solidFill>
                <a:latin typeface="Proxima Nova"/>
                <a:ea typeface="Proxima Nova"/>
                <a:cs typeface="Proxima Nova"/>
                <a:sym typeface="Proxima Nova"/>
              </a:rPr>
              <a:t>The most basic option is a variable-length FS codeword, which consists of ‘m’ zeros followed by a one when preprocessed sample δi = m</a:t>
            </a:r>
            <a:endParaRPr>
              <a:solidFill>
                <a:schemeClr val="dk1"/>
              </a:solidFill>
              <a:latin typeface="Proxima Nova"/>
              <a:ea typeface="Proxima Nova"/>
              <a:cs typeface="Proxima Nova"/>
              <a:sym typeface="Proxima Nova"/>
            </a:endParaRPr>
          </a:p>
          <a:p>
            <a:pPr indent="-342900" lvl="0" marL="457200" rtl="0" algn="just">
              <a:spcBef>
                <a:spcPts val="0"/>
              </a:spcBef>
              <a:spcAft>
                <a:spcPts val="0"/>
              </a:spcAft>
              <a:buClr>
                <a:schemeClr val="dk1"/>
              </a:buClr>
              <a:buSzPts val="1800"/>
              <a:buFont typeface="Proxima Nova"/>
              <a:buChar char="●"/>
            </a:pPr>
            <a:r>
              <a:rPr b="1" lang="en-GB" sz="1800">
                <a:solidFill>
                  <a:schemeClr val="dk1"/>
                </a:solidFill>
                <a:latin typeface="Proxima Nova"/>
                <a:ea typeface="Proxima Nova"/>
                <a:cs typeface="Proxima Nova"/>
                <a:sym typeface="Proxima Nova"/>
              </a:rPr>
              <a:t>Split Sample Options</a:t>
            </a:r>
            <a:endParaRPr b="1" sz="1800">
              <a:solidFill>
                <a:schemeClr val="dk1"/>
              </a:solidFill>
              <a:latin typeface="Proxima Nova"/>
              <a:ea typeface="Proxima Nova"/>
              <a:cs typeface="Proxima Nova"/>
              <a:sym typeface="Proxima Nova"/>
            </a:endParaRPr>
          </a:p>
          <a:p>
            <a:pPr indent="-317500" lvl="1" marL="914400" rtl="0" algn="just">
              <a:spcBef>
                <a:spcPts val="0"/>
              </a:spcBef>
              <a:spcAft>
                <a:spcPts val="0"/>
              </a:spcAft>
              <a:buClr>
                <a:schemeClr val="dk1"/>
              </a:buClr>
              <a:buSzPts val="1400"/>
              <a:buFont typeface="Proxima Nova"/>
              <a:buChar char="○"/>
            </a:pPr>
            <a:r>
              <a:rPr lang="en-GB">
                <a:solidFill>
                  <a:schemeClr val="dk1"/>
                </a:solidFill>
                <a:latin typeface="Proxima Nova"/>
                <a:ea typeface="Proxima Nova"/>
                <a:cs typeface="Proxima Nova"/>
                <a:sym typeface="Proxima Nova"/>
              </a:rPr>
              <a:t>The kth split-sample option is obtained by encoding the (n−k) MSBs from the binary representation of each preprocessed sample δi with an FS codeword</a:t>
            </a:r>
            <a:endParaRPr>
              <a:solidFill>
                <a:schemeClr val="dk1"/>
              </a:solidFill>
              <a:latin typeface="Proxima Nova"/>
              <a:ea typeface="Proxima Nova"/>
              <a:cs typeface="Proxima Nova"/>
              <a:sym typeface="Proxima Nova"/>
            </a:endParaRPr>
          </a:p>
          <a:p>
            <a:pPr indent="-342900" lvl="0" marL="457200" rtl="0" algn="just">
              <a:spcBef>
                <a:spcPts val="0"/>
              </a:spcBef>
              <a:spcAft>
                <a:spcPts val="0"/>
              </a:spcAft>
              <a:buClr>
                <a:schemeClr val="dk1"/>
              </a:buClr>
              <a:buSzPts val="1800"/>
              <a:buFont typeface="Proxima Nova"/>
              <a:buChar char="●"/>
            </a:pPr>
            <a:r>
              <a:rPr b="1" lang="en-GB" sz="1800">
                <a:solidFill>
                  <a:schemeClr val="dk1"/>
                </a:solidFill>
                <a:latin typeface="Proxima Nova"/>
                <a:ea typeface="Proxima Nova"/>
                <a:cs typeface="Proxima Nova"/>
                <a:sym typeface="Proxima Nova"/>
              </a:rPr>
              <a:t>No Compression</a:t>
            </a:r>
            <a:endParaRPr b="1" sz="1800">
              <a:solidFill>
                <a:schemeClr val="dk1"/>
              </a:solidFill>
              <a:latin typeface="Proxima Nova"/>
              <a:ea typeface="Proxima Nova"/>
              <a:cs typeface="Proxima Nova"/>
              <a:sym typeface="Proxima Nova"/>
            </a:endParaRPr>
          </a:p>
          <a:p>
            <a:pPr indent="-317500" lvl="1" marL="914400" rtl="0" algn="just">
              <a:spcBef>
                <a:spcPts val="0"/>
              </a:spcBef>
              <a:spcAft>
                <a:spcPts val="0"/>
              </a:spcAft>
              <a:buClr>
                <a:schemeClr val="dk1"/>
              </a:buClr>
              <a:buSzPts val="1400"/>
              <a:buFont typeface="Proxima Nova"/>
              <a:buChar char="○"/>
            </a:pPr>
            <a:r>
              <a:rPr lang="en-GB">
                <a:solidFill>
                  <a:schemeClr val="dk1"/>
                </a:solidFill>
                <a:latin typeface="Proxima Nova"/>
                <a:ea typeface="Proxima Nova"/>
                <a:cs typeface="Proxima Nova"/>
                <a:sym typeface="Proxima Nova"/>
              </a:rPr>
              <a:t>This option is to not apply any data compression. If it is the selected option, the entire preprocessed block of J samples receives an attached identification field but is otherwise unaltered.</a:t>
            </a:r>
            <a:endParaRPr>
              <a:solidFill>
                <a:schemeClr val="dk1"/>
              </a:solidFill>
              <a:latin typeface="Proxima Nova"/>
              <a:ea typeface="Proxima Nova"/>
              <a:cs typeface="Proxima Nova"/>
              <a:sym typeface="Proxima Nova"/>
            </a:endParaRPr>
          </a:p>
        </p:txBody>
      </p:sp>
      <p:pic>
        <p:nvPicPr>
          <p:cNvPr id="143" name="Google Shape;143;p22"/>
          <p:cNvPicPr preferRelativeResize="0"/>
          <p:nvPr/>
        </p:nvPicPr>
        <p:blipFill>
          <a:blip r:embed="rId3">
            <a:alphaModFix/>
          </a:blip>
          <a:stretch>
            <a:fillRect/>
          </a:stretch>
        </p:blipFill>
        <p:spPr>
          <a:xfrm>
            <a:off x="4718025" y="203200"/>
            <a:ext cx="4302326" cy="2250890"/>
          </a:xfrm>
          <a:prstGeom prst="rect">
            <a:avLst/>
          </a:prstGeom>
          <a:noFill/>
          <a:ln>
            <a:noFill/>
          </a:ln>
        </p:spPr>
      </p:pic>
      <p:pic>
        <p:nvPicPr>
          <p:cNvPr id="144" name="Google Shape;144;p22"/>
          <p:cNvPicPr preferRelativeResize="0"/>
          <p:nvPr/>
        </p:nvPicPr>
        <p:blipFill>
          <a:blip r:embed="rId4">
            <a:alphaModFix/>
          </a:blip>
          <a:stretch>
            <a:fillRect/>
          </a:stretch>
        </p:blipFill>
        <p:spPr>
          <a:xfrm>
            <a:off x="5027124" y="2892200"/>
            <a:ext cx="3872425" cy="146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