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Palatino Linotyp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009832-F825-4264-B755-1FDB264F32EE}">
  <a:tblStyle styleId="{24009832-F825-4264-B755-1FDB264F32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PalatinoLinotype-bold.fntdata"/><Relationship Id="rId23" Type="http://schemas.openxmlformats.org/officeDocument/2006/relationships/font" Target="fonts/PalatinoLinotyp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PalatinoLinotype-boldItalic.fntdata"/><Relationship Id="rId25" Type="http://schemas.openxmlformats.org/officeDocument/2006/relationships/font" Target="fonts/PalatinoLinotype-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550750e46_2_35:notes"/>
          <p:cNvSpPr/>
          <p:nvPr>
            <p:ph idx="2" type="sldImg"/>
          </p:nvPr>
        </p:nvSpPr>
        <p:spPr>
          <a:xfrm>
            <a:off x="1714501" y="687897"/>
            <a:ext cx="3428997" cy="342690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g12550750e46_2_35:notes"/>
          <p:cNvSpPr txBox="1"/>
          <p:nvPr>
            <p:ph idx="1" type="body"/>
          </p:nvPr>
        </p:nvSpPr>
        <p:spPr>
          <a:xfrm>
            <a:off x="684855" y="4345497"/>
            <a:ext cx="5488289" cy="4114801"/>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sz="2600"/>
          </a:p>
        </p:txBody>
      </p:sp>
      <p:sp>
        <p:nvSpPr>
          <p:cNvPr id="88" name="Google Shape;88;g12550750e46_2_35:notes"/>
          <p:cNvSpPr txBox="1"/>
          <p:nvPr>
            <p:ph idx="12" type="sldNum"/>
          </p:nvPr>
        </p:nvSpPr>
        <p:spPr>
          <a:xfrm>
            <a:off x="3884784" y="8686801"/>
            <a:ext cx="2970855" cy="457199"/>
          </a:xfrm>
          <a:prstGeom prst="rect">
            <a:avLst/>
          </a:prstGeom>
          <a:noFill/>
          <a:ln>
            <a:noFill/>
          </a:ln>
        </p:spPr>
        <p:txBody>
          <a:bodyPr anchorCtr="0" anchor="b" bIns="85575" lIns="171200" spcFirstLastPara="1" rIns="171200" wrap="square" tIns="85575">
            <a:noAutofit/>
          </a:bodyPr>
          <a:lstStyle/>
          <a:p>
            <a:pPr indent="0" lvl="0" marL="0" rtl="0" algn="r">
              <a:lnSpc>
                <a:spcPct val="100000"/>
              </a:lnSpc>
              <a:spcBef>
                <a:spcPts val="0"/>
              </a:spcBef>
              <a:spcAft>
                <a:spcPts val="0"/>
              </a:spcAft>
              <a:buSzPts val="2600"/>
              <a:buNone/>
            </a:pPr>
            <a:fld id="{00000000-1234-1234-1234-123412341234}" type="slidenum">
              <a:rPr lang="en" sz="2600"/>
              <a:t>‹#›</a:t>
            </a:fld>
            <a:endParaRPr sz="26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55611f950_0_27:notes"/>
          <p:cNvSpPr txBox="1"/>
          <p:nvPr>
            <p:ph idx="1" type="body"/>
          </p:nvPr>
        </p:nvSpPr>
        <p:spPr>
          <a:xfrm>
            <a:off x="684855" y="4345497"/>
            <a:ext cx="5488200" cy="4114800"/>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sz="2600"/>
          </a:p>
        </p:txBody>
      </p:sp>
      <p:sp>
        <p:nvSpPr>
          <p:cNvPr id="205" name="Google Shape;205;g1255611f950_0_27:notes"/>
          <p:cNvSpPr/>
          <p:nvPr>
            <p:ph idx="2" type="sldImg"/>
          </p:nvPr>
        </p:nvSpPr>
        <p:spPr>
          <a:xfrm>
            <a:off x="1714501" y="687897"/>
            <a:ext cx="3429000" cy="342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d2d78fa68_0_0:notes"/>
          <p:cNvSpPr txBox="1"/>
          <p:nvPr>
            <p:ph idx="1" type="body"/>
          </p:nvPr>
        </p:nvSpPr>
        <p:spPr>
          <a:xfrm>
            <a:off x="684855" y="4345497"/>
            <a:ext cx="5488200" cy="4114800"/>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sz="2600"/>
          </a:p>
        </p:txBody>
      </p:sp>
      <p:sp>
        <p:nvSpPr>
          <p:cNvPr id="218" name="Google Shape;218;g11d2d78fa68_0_0:notes"/>
          <p:cNvSpPr/>
          <p:nvPr>
            <p:ph idx="2" type="sldImg"/>
          </p:nvPr>
        </p:nvSpPr>
        <p:spPr>
          <a:xfrm>
            <a:off x="1714501" y="687897"/>
            <a:ext cx="3429000" cy="342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d2d78fa68_0_15:notes"/>
          <p:cNvSpPr txBox="1"/>
          <p:nvPr>
            <p:ph idx="1" type="body"/>
          </p:nvPr>
        </p:nvSpPr>
        <p:spPr>
          <a:xfrm>
            <a:off x="684855" y="4345497"/>
            <a:ext cx="5488200" cy="4114800"/>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sz="2600"/>
          </a:p>
        </p:txBody>
      </p:sp>
      <p:sp>
        <p:nvSpPr>
          <p:cNvPr id="233" name="Google Shape;233;g11d2d78fa68_0_15:notes"/>
          <p:cNvSpPr/>
          <p:nvPr>
            <p:ph idx="2" type="sldImg"/>
          </p:nvPr>
        </p:nvSpPr>
        <p:spPr>
          <a:xfrm>
            <a:off x="1714501" y="687897"/>
            <a:ext cx="3429000" cy="342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d2d78fa68_0_49:notes"/>
          <p:cNvSpPr txBox="1"/>
          <p:nvPr>
            <p:ph idx="1" type="body"/>
          </p:nvPr>
        </p:nvSpPr>
        <p:spPr>
          <a:xfrm>
            <a:off x="684855" y="4345497"/>
            <a:ext cx="5488200" cy="4114800"/>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sz="2600"/>
          </a:p>
        </p:txBody>
      </p:sp>
      <p:sp>
        <p:nvSpPr>
          <p:cNvPr id="248" name="Google Shape;248;g11d2d78fa68_0_49:notes"/>
          <p:cNvSpPr/>
          <p:nvPr>
            <p:ph idx="2" type="sldImg"/>
          </p:nvPr>
        </p:nvSpPr>
        <p:spPr>
          <a:xfrm>
            <a:off x="1714501" y="687897"/>
            <a:ext cx="3429000" cy="342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550750e46_2_275:notes"/>
          <p:cNvSpPr txBox="1"/>
          <p:nvPr>
            <p:ph idx="1" type="body"/>
          </p:nvPr>
        </p:nvSpPr>
        <p:spPr>
          <a:xfrm>
            <a:off x="684855" y="4345497"/>
            <a:ext cx="5488289" cy="4114801"/>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sz="2600"/>
          </a:p>
        </p:txBody>
      </p:sp>
      <p:sp>
        <p:nvSpPr>
          <p:cNvPr id="263" name="Google Shape;263;g12550750e46_2_275:notes"/>
          <p:cNvSpPr/>
          <p:nvPr>
            <p:ph idx="2" type="sldImg"/>
          </p:nvPr>
        </p:nvSpPr>
        <p:spPr>
          <a:xfrm>
            <a:off x="1714501" y="687897"/>
            <a:ext cx="3428997" cy="342690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550750e46_2_288:notes"/>
          <p:cNvSpPr txBox="1"/>
          <p:nvPr>
            <p:ph idx="1" type="body"/>
          </p:nvPr>
        </p:nvSpPr>
        <p:spPr>
          <a:xfrm>
            <a:off x="684855" y="4345497"/>
            <a:ext cx="5488289" cy="4114801"/>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sz="2600"/>
          </a:p>
        </p:txBody>
      </p:sp>
      <p:sp>
        <p:nvSpPr>
          <p:cNvPr id="276" name="Google Shape;276;g12550750e46_2_288:notes"/>
          <p:cNvSpPr/>
          <p:nvPr>
            <p:ph idx="2" type="sldImg"/>
          </p:nvPr>
        </p:nvSpPr>
        <p:spPr>
          <a:xfrm>
            <a:off x="1714501" y="687897"/>
            <a:ext cx="3428997" cy="342690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550750e46_2_49:notes"/>
          <p:cNvSpPr txBox="1"/>
          <p:nvPr>
            <p:ph idx="1" type="body"/>
          </p:nvPr>
        </p:nvSpPr>
        <p:spPr>
          <a:xfrm>
            <a:off x="684855" y="4345497"/>
            <a:ext cx="5488289" cy="4114801"/>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t/>
            </a:r>
            <a:endParaRPr sz="2600"/>
          </a:p>
        </p:txBody>
      </p:sp>
      <p:sp>
        <p:nvSpPr>
          <p:cNvPr id="100" name="Google Shape;100;g12550750e46_2_49:notes"/>
          <p:cNvSpPr/>
          <p:nvPr>
            <p:ph idx="2" type="sldImg"/>
          </p:nvPr>
        </p:nvSpPr>
        <p:spPr>
          <a:xfrm>
            <a:off x="1714501" y="687897"/>
            <a:ext cx="3428997" cy="342690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550750e46_2_73:notes"/>
          <p:cNvSpPr/>
          <p:nvPr>
            <p:ph idx="2" type="sldImg"/>
          </p:nvPr>
        </p:nvSpPr>
        <p:spPr>
          <a:xfrm>
            <a:off x="1714501" y="687897"/>
            <a:ext cx="3428997" cy="342690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12550750e46_2_73:notes"/>
          <p:cNvSpPr txBox="1"/>
          <p:nvPr>
            <p:ph idx="1" type="body"/>
          </p:nvPr>
        </p:nvSpPr>
        <p:spPr>
          <a:xfrm>
            <a:off x="684855" y="4345497"/>
            <a:ext cx="5488289" cy="4114801"/>
          </a:xfrm>
          <a:prstGeom prst="rect">
            <a:avLst/>
          </a:prstGeom>
          <a:noFill/>
          <a:ln>
            <a:noFill/>
          </a:ln>
        </p:spPr>
        <p:txBody>
          <a:bodyPr anchorCtr="0" anchor="t" bIns="85575" lIns="171200" spcFirstLastPara="1" rIns="171200" wrap="square" tIns="85575">
            <a:noAutofit/>
          </a:bodyPr>
          <a:lstStyle/>
          <a:p>
            <a:pPr indent="0" lvl="0" marL="0" rtl="0" algn="just">
              <a:lnSpc>
                <a:spcPct val="100000"/>
              </a:lnSpc>
              <a:spcBef>
                <a:spcPts val="0"/>
              </a:spcBef>
              <a:spcAft>
                <a:spcPts val="0"/>
              </a:spcAft>
              <a:buClr>
                <a:schemeClr val="dk1"/>
              </a:buClr>
              <a:buSzPts val="2600"/>
              <a:buFont typeface="Arial"/>
              <a:buNone/>
            </a:pPr>
            <a:r>
              <a:t/>
            </a:r>
            <a:endParaRPr b="1" sz="2400"/>
          </a:p>
        </p:txBody>
      </p:sp>
      <p:sp>
        <p:nvSpPr>
          <p:cNvPr id="114" name="Google Shape;114;g12550750e46_2_73:notes"/>
          <p:cNvSpPr txBox="1"/>
          <p:nvPr>
            <p:ph idx="12" type="sldNum"/>
          </p:nvPr>
        </p:nvSpPr>
        <p:spPr>
          <a:xfrm>
            <a:off x="3884784" y="8686801"/>
            <a:ext cx="2970855" cy="457199"/>
          </a:xfrm>
          <a:prstGeom prst="rect">
            <a:avLst/>
          </a:prstGeom>
          <a:noFill/>
          <a:ln>
            <a:noFill/>
          </a:ln>
        </p:spPr>
        <p:txBody>
          <a:bodyPr anchorCtr="0" anchor="b" bIns="85575" lIns="171200" spcFirstLastPara="1" rIns="171200" wrap="square" tIns="85575">
            <a:noAutofit/>
          </a:bodyPr>
          <a:lstStyle/>
          <a:p>
            <a:pPr indent="0" lvl="0" marL="0" rtl="0" algn="r">
              <a:lnSpc>
                <a:spcPct val="100000"/>
              </a:lnSpc>
              <a:spcBef>
                <a:spcPts val="0"/>
              </a:spcBef>
              <a:spcAft>
                <a:spcPts val="0"/>
              </a:spcAft>
              <a:buSzPts val="2600"/>
              <a:buNone/>
            </a:pPr>
            <a:fld id="{00000000-1234-1234-1234-123412341234}" type="slidenum">
              <a:rPr lang="en" sz="2600"/>
              <a:t>‹#›</a:t>
            </a:fld>
            <a:endParaRPr sz="26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550750e46_2_86:notes"/>
          <p:cNvSpPr/>
          <p:nvPr>
            <p:ph idx="2" type="sldImg"/>
          </p:nvPr>
        </p:nvSpPr>
        <p:spPr>
          <a:xfrm>
            <a:off x="1714526" y="687897"/>
            <a:ext cx="3428799" cy="342667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12550750e46_2_86:notes"/>
          <p:cNvSpPr txBox="1"/>
          <p:nvPr>
            <p:ph idx="1" type="body"/>
          </p:nvPr>
        </p:nvSpPr>
        <p:spPr>
          <a:xfrm>
            <a:off x="684855" y="4345497"/>
            <a:ext cx="5488364" cy="4114701"/>
          </a:xfrm>
          <a:prstGeom prst="rect">
            <a:avLst/>
          </a:prstGeom>
          <a:noFill/>
          <a:ln>
            <a:noFill/>
          </a:ln>
        </p:spPr>
        <p:txBody>
          <a:bodyPr anchorCtr="0" anchor="t" bIns="85575" lIns="171200" spcFirstLastPara="1" rIns="171200" wrap="square" tIns="85575">
            <a:noAutofit/>
          </a:bodyPr>
          <a:lstStyle/>
          <a:p>
            <a:pPr indent="0" lvl="0" marL="0" rtl="0" algn="just">
              <a:lnSpc>
                <a:spcPct val="100000"/>
              </a:lnSpc>
              <a:spcBef>
                <a:spcPts val="0"/>
              </a:spcBef>
              <a:spcAft>
                <a:spcPts val="0"/>
              </a:spcAft>
              <a:buSzPts val="2600"/>
              <a:buNone/>
            </a:pPr>
            <a:r>
              <a:rPr b="1" lang="en" sz="2400"/>
              <a:t>A </a:t>
            </a:r>
            <a:r>
              <a:rPr b="1" i="1" lang="en" sz="2400"/>
              <a:t>fiber</a:t>
            </a:r>
            <a:r>
              <a:rPr b="1" lang="en" sz="2400"/>
              <a:t>-</a:t>
            </a:r>
            <a:r>
              <a:rPr b="1" i="1" lang="en" sz="2400"/>
              <a:t>optic cable</a:t>
            </a:r>
            <a:r>
              <a:rPr b="1" lang="en" sz="2400"/>
              <a:t>, also known as an </a:t>
            </a:r>
            <a:r>
              <a:rPr b="1" i="1" lang="en" sz="2400"/>
              <a:t>optical</a:t>
            </a:r>
            <a:r>
              <a:rPr b="1" lang="en" sz="2400"/>
              <a:t>-</a:t>
            </a:r>
            <a:r>
              <a:rPr b="1" i="1" lang="en" sz="2400"/>
              <a:t>fiber cable </a:t>
            </a:r>
            <a:r>
              <a:rPr b="1" lang="en" sz="2400">
                <a:solidFill>
                  <a:srgbClr val="262626"/>
                </a:solidFill>
              </a:rPr>
              <a:t>is a Guided Communication medium</a:t>
            </a:r>
            <a:r>
              <a:rPr b="1" lang="en" sz="2400"/>
              <a:t>, is an assembly similar to an electrical </a:t>
            </a:r>
            <a:r>
              <a:rPr b="1" lang="en" sz="2400">
                <a:solidFill>
                  <a:srgbClr val="262626"/>
                </a:solidFill>
              </a:rPr>
              <a:t>broadband</a:t>
            </a:r>
            <a:r>
              <a:rPr b="1" lang="en" sz="2400"/>
              <a:t> </a:t>
            </a:r>
            <a:r>
              <a:rPr b="1" i="1" lang="en" sz="2400"/>
              <a:t>cable</a:t>
            </a:r>
            <a:r>
              <a:rPr b="1" lang="en" sz="2400"/>
              <a:t>, but containing one or more </a:t>
            </a:r>
            <a:r>
              <a:rPr b="1" i="1" lang="en" sz="2400"/>
              <a:t>optical fibers</a:t>
            </a:r>
            <a:r>
              <a:rPr b="1" lang="en" sz="2400"/>
              <a:t>  that are used to carry light or EM signals. </a:t>
            </a:r>
            <a:endParaRPr b="1" sz="2400"/>
          </a:p>
          <a:p>
            <a:pPr indent="0" lvl="0" marL="0" rtl="0" algn="l">
              <a:lnSpc>
                <a:spcPct val="100000"/>
              </a:lnSpc>
              <a:spcBef>
                <a:spcPts val="0"/>
              </a:spcBef>
              <a:spcAft>
                <a:spcPts val="0"/>
              </a:spcAft>
              <a:buClr>
                <a:schemeClr val="dk1"/>
              </a:buClr>
              <a:buSzPts val="2600"/>
              <a:buFont typeface="Arial"/>
              <a:buNone/>
            </a:pPr>
            <a:r>
              <a:rPr b="1" lang="en" sz="2600"/>
              <a:t>Core</a:t>
            </a:r>
            <a:endParaRPr sz="2600"/>
          </a:p>
          <a:p>
            <a:pPr indent="0" lvl="0" marL="0" rtl="0" algn="l">
              <a:lnSpc>
                <a:spcPct val="100000"/>
              </a:lnSpc>
              <a:spcBef>
                <a:spcPts val="0"/>
              </a:spcBef>
              <a:spcAft>
                <a:spcPts val="0"/>
              </a:spcAft>
              <a:buClr>
                <a:schemeClr val="dk1"/>
              </a:buClr>
              <a:buSzPts val="2600"/>
              <a:buFont typeface="Arial"/>
              <a:buNone/>
            </a:pPr>
            <a:r>
              <a:rPr lang="en" sz="2600"/>
              <a:t>The core carries the light. It is the smallest and most important part of the optical fiber. The core of the optical fiber is usually made of glass although some are of plastic. Used in the core, is a highly pure silicon dioxide (Si02), a very clear material. Refractive index is raised under controlled conditions through dopants such as Germania, phosphorous pentoxide, or alumina during manufacturing.</a:t>
            </a:r>
            <a:endParaRPr sz="2600"/>
          </a:p>
          <a:p>
            <a:pPr indent="0" lvl="0" marL="0" rtl="0" algn="l">
              <a:lnSpc>
                <a:spcPct val="100000"/>
              </a:lnSpc>
              <a:spcBef>
                <a:spcPts val="0"/>
              </a:spcBef>
              <a:spcAft>
                <a:spcPts val="0"/>
              </a:spcAft>
              <a:buClr>
                <a:schemeClr val="dk1"/>
              </a:buClr>
              <a:buSzPts val="2600"/>
              <a:buFont typeface="Arial"/>
              <a:buNone/>
            </a:pPr>
            <a:r>
              <a:rPr lang="en" sz="2600"/>
              <a:t>There’s no specific diameters for optical fiber cores as different sizes depend on the application. The range of usual glass cores is from as small as 3.7um up to 200um. For telecommunication, core sizes usually used is 9um, 50um and 62.5um. there is majorly two types of optical fiber which include the single-mode fiber and the multimode fiber based on the core sizes. </a:t>
            </a:r>
            <a:endParaRPr sz="2600"/>
          </a:p>
          <a:p>
            <a:pPr indent="0" lvl="0" marL="0" rtl="0" algn="l">
              <a:lnSpc>
                <a:spcPct val="100000"/>
              </a:lnSpc>
              <a:spcBef>
                <a:spcPts val="0"/>
              </a:spcBef>
              <a:spcAft>
                <a:spcPts val="0"/>
              </a:spcAft>
              <a:buClr>
                <a:schemeClr val="dk1"/>
              </a:buClr>
              <a:buSzPts val="2600"/>
              <a:buFont typeface="Arial"/>
              <a:buNone/>
            </a:pPr>
            <a:br>
              <a:rPr lang="en" sz="2600"/>
            </a:br>
            <a:endParaRPr sz="2600"/>
          </a:p>
          <a:p>
            <a:pPr indent="0" lvl="0" marL="0" rtl="0" algn="l">
              <a:lnSpc>
                <a:spcPct val="100000"/>
              </a:lnSpc>
              <a:spcBef>
                <a:spcPts val="0"/>
              </a:spcBef>
              <a:spcAft>
                <a:spcPts val="0"/>
              </a:spcAft>
              <a:buClr>
                <a:schemeClr val="dk1"/>
              </a:buClr>
              <a:buSzPts val="2600"/>
              <a:buFont typeface="Arial"/>
              <a:buNone/>
            </a:pPr>
            <a:r>
              <a:rPr b="1" lang="en" sz="2600"/>
              <a:t>Single-mode fiber</a:t>
            </a:r>
            <a:r>
              <a:rPr lang="en" sz="2600"/>
              <a:t> is one with 8 to 10 microns which lets light travels towards the center of the core in a single wavelength.</a:t>
            </a:r>
            <a:endParaRPr sz="2600"/>
          </a:p>
          <a:p>
            <a:pPr indent="0" lvl="0" marL="0" rtl="0" algn="l">
              <a:lnSpc>
                <a:spcPct val="100000"/>
              </a:lnSpc>
              <a:spcBef>
                <a:spcPts val="0"/>
              </a:spcBef>
              <a:spcAft>
                <a:spcPts val="0"/>
              </a:spcAft>
              <a:buClr>
                <a:schemeClr val="dk1"/>
              </a:buClr>
              <a:buSzPts val="2600"/>
              <a:buFont typeface="Arial"/>
              <a:buNone/>
            </a:pPr>
            <a:br>
              <a:rPr lang="en" sz="2600"/>
            </a:br>
            <a:endParaRPr sz="2600"/>
          </a:p>
          <a:p>
            <a:pPr indent="0" lvl="0" marL="0" rtl="0" algn="l">
              <a:lnSpc>
                <a:spcPct val="100000"/>
              </a:lnSpc>
              <a:spcBef>
                <a:spcPts val="0"/>
              </a:spcBef>
              <a:spcAft>
                <a:spcPts val="0"/>
              </a:spcAft>
              <a:buClr>
                <a:schemeClr val="dk1"/>
              </a:buClr>
              <a:buSzPts val="2600"/>
              <a:buFont typeface="Arial"/>
              <a:buNone/>
            </a:pPr>
            <a:r>
              <a:rPr b="1" lang="en" sz="2600"/>
              <a:t>Multimode fiber</a:t>
            </a:r>
            <a:r>
              <a:rPr lang="en" sz="2600"/>
              <a:t> is characterized with 50 or 62.5 microns. </a:t>
            </a:r>
            <a:endParaRPr sz="2600"/>
          </a:p>
          <a:p>
            <a:pPr indent="0" lvl="0" marL="0" rtl="0" algn="l">
              <a:lnSpc>
                <a:spcPct val="100000"/>
              </a:lnSpc>
              <a:spcBef>
                <a:spcPts val="0"/>
              </a:spcBef>
              <a:spcAft>
                <a:spcPts val="0"/>
              </a:spcAft>
              <a:buClr>
                <a:schemeClr val="dk1"/>
              </a:buClr>
              <a:buSzPts val="2600"/>
              <a:buFont typeface="Arial"/>
              <a:buNone/>
            </a:pPr>
            <a:r>
              <a:rPr lang="en" sz="2600"/>
              <a:t>On the other hand, optical fiber cores made of plastic are larger.</a:t>
            </a:r>
            <a:endParaRPr sz="2600"/>
          </a:p>
          <a:p>
            <a:pPr indent="0" lvl="0" marL="0" rtl="0" algn="l">
              <a:lnSpc>
                <a:spcPct val="100000"/>
              </a:lnSpc>
              <a:spcBef>
                <a:spcPts val="0"/>
              </a:spcBef>
              <a:spcAft>
                <a:spcPts val="0"/>
              </a:spcAft>
              <a:buClr>
                <a:schemeClr val="dk1"/>
              </a:buClr>
              <a:buSzPts val="2600"/>
              <a:buFont typeface="Arial"/>
              <a:buNone/>
            </a:pPr>
            <a:br>
              <a:rPr lang="en" sz="2600"/>
            </a:br>
            <a:endParaRPr sz="2600"/>
          </a:p>
          <a:p>
            <a:pPr indent="0" lvl="0" marL="0" rtl="0" algn="l">
              <a:lnSpc>
                <a:spcPct val="100000"/>
              </a:lnSpc>
              <a:spcBef>
                <a:spcPts val="0"/>
              </a:spcBef>
              <a:spcAft>
                <a:spcPts val="0"/>
              </a:spcAft>
              <a:buClr>
                <a:schemeClr val="dk1"/>
              </a:buClr>
              <a:buSzPts val="2600"/>
              <a:buFont typeface="Arial"/>
              <a:buNone/>
            </a:pPr>
            <a:r>
              <a:rPr b="1" lang="en" sz="2600"/>
              <a:t>Cladding</a:t>
            </a:r>
            <a:endParaRPr sz="2600"/>
          </a:p>
          <a:p>
            <a:pPr indent="0" lvl="0" marL="0" rtl="0" algn="l">
              <a:lnSpc>
                <a:spcPct val="100000"/>
              </a:lnSpc>
              <a:spcBef>
                <a:spcPts val="0"/>
              </a:spcBef>
              <a:spcAft>
                <a:spcPts val="0"/>
              </a:spcAft>
              <a:buClr>
                <a:schemeClr val="dk1"/>
              </a:buClr>
              <a:buSzPts val="2600"/>
              <a:buFont typeface="Arial"/>
              <a:buNone/>
            </a:pPr>
            <a:r>
              <a:rPr lang="en" sz="2600"/>
              <a:t>The cladding covers the core. Its refractive index is lower to ensure the optical fiber works. The cladding and the core are manufactured together from the same silicon dioxide-based material in a permanently fused state whenever the glass cladding is used. A difference in refractive indexes of about 1% is maintained due to different amounts of dopants being added to the core and the cladding during the manufacturing process. Although the numbers are dependent upon the wavelength, the usual core is likely to have a refractive index of 1,49 at 1300nm while that of the cladding is 1.47.</a:t>
            </a:r>
            <a:endParaRPr sz="2600"/>
          </a:p>
          <a:p>
            <a:pPr indent="0" lvl="0" marL="0" rtl="0" algn="l">
              <a:lnSpc>
                <a:spcPct val="100000"/>
              </a:lnSpc>
              <a:spcBef>
                <a:spcPts val="0"/>
              </a:spcBef>
              <a:spcAft>
                <a:spcPts val="0"/>
              </a:spcAft>
              <a:buClr>
                <a:schemeClr val="dk1"/>
              </a:buClr>
              <a:buSzPts val="2600"/>
              <a:buFont typeface="Arial"/>
              <a:buNone/>
            </a:pPr>
            <a:r>
              <a:rPr lang="en" sz="2600"/>
              <a:t>The cladding is manufactured, using standard diameters. Two mostly used diameters are 125um and 140um. Core sizes such as 9um, 50um, and 62.5um, are typically supported by the 125um cladding while 140um cladding has 100um.</a:t>
            </a:r>
            <a:endParaRPr sz="2600"/>
          </a:p>
          <a:p>
            <a:pPr indent="0" lvl="0" marL="0" rtl="0" algn="l">
              <a:lnSpc>
                <a:spcPct val="100000"/>
              </a:lnSpc>
              <a:spcBef>
                <a:spcPts val="0"/>
              </a:spcBef>
              <a:spcAft>
                <a:spcPts val="0"/>
              </a:spcAft>
              <a:buClr>
                <a:schemeClr val="dk1"/>
              </a:buClr>
              <a:buSzPts val="2600"/>
              <a:buFont typeface="Arial"/>
              <a:buNone/>
            </a:pPr>
            <a:br>
              <a:rPr lang="en" sz="2600"/>
            </a:br>
            <a:endParaRPr sz="2600"/>
          </a:p>
          <a:p>
            <a:pPr indent="0" lvl="0" marL="0" rtl="0" algn="l">
              <a:lnSpc>
                <a:spcPct val="100000"/>
              </a:lnSpc>
              <a:spcBef>
                <a:spcPts val="0"/>
              </a:spcBef>
              <a:spcAft>
                <a:spcPts val="0"/>
              </a:spcAft>
              <a:buClr>
                <a:schemeClr val="dk1"/>
              </a:buClr>
              <a:buSzPts val="2600"/>
              <a:buFont typeface="Arial"/>
              <a:buNone/>
            </a:pPr>
            <a:r>
              <a:rPr b="1" lang="en" sz="2600"/>
              <a:t>Coating</a:t>
            </a:r>
            <a:endParaRPr sz="2600"/>
          </a:p>
          <a:p>
            <a:pPr indent="0" lvl="0" marL="0" rtl="0" algn="l">
              <a:lnSpc>
                <a:spcPct val="100000"/>
              </a:lnSpc>
              <a:spcBef>
                <a:spcPts val="0"/>
              </a:spcBef>
              <a:spcAft>
                <a:spcPts val="0"/>
              </a:spcAft>
              <a:buClr>
                <a:schemeClr val="dk1"/>
              </a:buClr>
              <a:buSzPts val="2600"/>
              <a:buFont typeface="Arial"/>
              <a:buNone/>
            </a:pPr>
            <a:r>
              <a:rPr lang="en" sz="2600"/>
              <a:t>This is more like the protective layer of the optical fiber. It protects the cladding from damage by way of engrossing the shocks, nicks, scrapes, and even moisture that could damage the cladding. Without the coating, an optical fiber is very fragile. Glasss fibers are not sold without the coating because they are essential for protection. The diameter of the coating is usually of 250um or 500um. Naturally the coating is colourless; although some applications prefers to colour it easily.</a:t>
            </a:r>
            <a:endParaRPr sz="2600"/>
          </a:p>
          <a:p>
            <a:pPr indent="0" lvl="0" marL="0" rtl="0" algn="just">
              <a:lnSpc>
                <a:spcPct val="100000"/>
              </a:lnSpc>
              <a:spcBef>
                <a:spcPts val="0"/>
              </a:spcBef>
              <a:spcAft>
                <a:spcPts val="0"/>
              </a:spcAft>
              <a:buSzPts val="2600"/>
              <a:buNone/>
            </a:pPr>
            <a:r>
              <a:t/>
            </a:r>
            <a:endParaRPr b="1" sz="2400"/>
          </a:p>
        </p:txBody>
      </p:sp>
      <p:sp>
        <p:nvSpPr>
          <p:cNvPr id="129" name="Google Shape;129;g12550750e46_2_86:notes"/>
          <p:cNvSpPr txBox="1"/>
          <p:nvPr>
            <p:ph idx="12" type="sldNum"/>
          </p:nvPr>
        </p:nvSpPr>
        <p:spPr>
          <a:xfrm>
            <a:off x="3884784" y="8686801"/>
            <a:ext cx="2970893" cy="457365"/>
          </a:xfrm>
          <a:prstGeom prst="rect">
            <a:avLst/>
          </a:prstGeom>
          <a:noFill/>
          <a:ln>
            <a:noFill/>
          </a:ln>
        </p:spPr>
        <p:txBody>
          <a:bodyPr anchorCtr="0" anchor="b" bIns="85575" lIns="171200" spcFirstLastPara="1" rIns="171200" wrap="square" tIns="85575">
            <a:noAutofit/>
          </a:bodyPr>
          <a:lstStyle/>
          <a:p>
            <a:pPr indent="0" lvl="0" marL="0" rtl="0" algn="r">
              <a:lnSpc>
                <a:spcPct val="100000"/>
              </a:lnSpc>
              <a:spcBef>
                <a:spcPts val="0"/>
              </a:spcBef>
              <a:spcAft>
                <a:spcPts val="0"/>
              </a:spcAft>
              <a:buSzPts val="2600"/>
              <a:buNone/>
            </a:pPr>
            <a:fld id="{00000000-1234-1234-1234-123412341234}" type="slidenum">
              <a:rPr lang="en" sz="2600"/>
              <a:t>‹#›</a:t>
            </a:fld>
            <a:endParaRPr sz="26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550750e46_2_101:notes"/>
          <p:cNvSpPr/>
          <p:nvPr>
            <p:ph idx="2" type="sldImg"/>
          </p:nvPr>
        </p:nvSpPr>
        <p:spPr>
          <a:xfrm>
            <a:off x="1714501" y="687897"/>
            <a:ext cx="3428997" cy="342690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12550750e46_2_101:notes"/>
          <p:cNvSpPr txBox="1"/>
          <p:nvPr>
            <p:ph idx="1" type="body"/>
          </p:nvPr>
        </p:nvSpPr>
        <p:spPr>
          <a:xfrm>
            <a:off x="684855" y="4345497"/>
            <a:ext cx="5488289" cy="4114801"/>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rPr b="1" lang="en" sz="2400"/>
              <a:t>     Whenever a ray of light travels from optically denser medium to optically rarer medium, </a:t>
            </a:r>
            <a:r>
              <a:rPr b="1" i="1" lang="en" sz="2400"/>
              <a:t>Total Internal Reflection (TIR) </a:t>
            </a:r>
            <a:r>
              <a:rPr b="1" lang="en" sz="2400"/>
              <a:t>takes place. In the given media like glass, water etc. the ray of light continues to get reflected. </a:t>
            </a:r>
            <a:endParaRPr b="1" sz="2400"/>
          </a:p>
          <a:p>
            <a:pPr indent="0" lvl="0" marL="0" rtl="0" algn="l">
              <a:lnSpc>
                <a:spcPct val="100000"/>
              </a:lnSpc>
              <a:spcBef>
                <a:spcPts val="0"/>
              </a:spcBef>
              <a:spcAft>
                <a:spcPts val="0"/>
              </a:spcAft>
              <a:buSzPts val="2600"/>
              <a:buNone/>
            </a:pPr>
            <a:r>
              <a:rPr b="1" lang="en" sz="2400"/>
              <a:t>     As the ray is travelling from a medium of higher refractive index to a medium with a lower refractive index, the ray of light will move away from the normal. </a:t>
            </a:r>
            <a:endParaRPr b="1" sz="2400"/>
          </a:p>
          <a:p>
            <a:pPr indent="0" lvl="0" marL="0" rtl="0" algn="l">
              <a:lnSpc>
                <a:spcPct val="80000"/>
              </a:lnSpc>
              <a:spcBef>
                <a:spcPts val="0"/>
              </a:spcBef>
              <a:spcAft>
                <a:spcPts val="0"/>
              </a:spcAft>
              <a:buSzPts val="2600"/>
              <a:buNone/>
            </a:pPr>
            <a:r>
              <a:t/>
            </a:r>
            <a:endParaRPr b="1" sz="2400"/>
          </a:p>
        </p:txBody>
      </p:sp>
      <p:sp>
        <p:nvSpPr>
          <p:cNvPr id="143" name="Google Shape;143;g12550750e46_2_101:notes"/>
          <p:cNvSpPr txBox="1"/>
          <p:nvPr>
            <p:ph idx="12" type="sldNum"/>
          </p:nvPr>
        </p:nvSpPr>
        <p:spPr>
          <a:xfrm>
            <a:off x="3884784" y="8686801"/>
            <a:ext cx="2970855" cy="457199"/>
          </a:xfrm>
          <a:prstGeom prst="rect">
            <a:avLst/>
          </a:prstGeom>
          <a:noFill/>
          <a:ln>
            <a:noFill/>
          </a:ln>
        </p:spPr>
        <p:txBody>
          <a:bodyPr anchorCtr="0" anchor="b" bIns="85575" lIns="171200" spcFirstLastPara="1" rIns="171200" wrap="square" tIns="85575">
            <a:noAutofit/>
          </a:bodyPr>
          <a:lstStyle/>
          <a:p>
            <a:pPr indent="0" lvl="0" marL="0" rtl="0" algn="r">
              <a:lnSpc>
                <a:spcPct val="100000"/>
              </a:lnSpc>
              <a:spcBef>
                <a:spcPts val="0"/>
              </a:spcBef>
              <a:spcAft>
                <a:spcPts val="0"/>
              </a:spcAft>
              <a:buSzPts val="2600"/>
              <a:buNone/>
            </a:pPr>
            <a:fld id="{00000000-1234-1234-1234-123412341234}" type="slidenum">
              <a:rPr lang="en" sz="2600"/>
              <a:t>‹#›</a:t>
            </a:fld>
            <a:endParaRPr sz="26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550750e46_2_217:notes"/>
          <p:cNvSpPr txBox="1"/>
          <p:nvPr>
            <p:ph idx="1" type="body"/>
          </p:nvPr>
        </p:nvSpPr>
        <p:spPr>
          <a:xfrm>
            <a:off x="684855" y="4345497"/>
            <a:ext cx="5488289" cy="4114801"/>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rPr b="1" lang="en" sz="2600">
                <a:solidFill>
                  <a:srgbClr val="262626"/>
                </a:solidFill>
              </a:rPr>
              <a:t>Now i am going to explain about a research which addressing this king of eavesdropper attack.</a:t>
            </a:r>
            <a:endParaRPr b="1" sz="2600">
              <a:solidFill>
                <a:srgbClr val="262626"/>
              </a:solidFill>
            </a:endParaRPr>
          </a:p>
        </p:txBody>
      </p:sp>
      <p:sp>
        <p:nvSpPr>
          <p:cNvPr id="153" name="Google Shape;153;g12550750e46_2_217:notes"/>
          <p:cNvSpPr/>
          <p:nvPr>
            <p:ph idx="2" type="sldImg"/>
          </p:nvPr>
        </p:nvSpPr>
        <p:spPr>
          <a:xfrm>
            <a:off x="1714501" y="687897"/>
            <a:ext cx="3428997" cy="342690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55611f950_0_0:notes"/>
          <p:cNvSpPr txBox="1"/>
          <p:nvPr>
            <p:ph idx="1" type="body"/>
          </p:nvPr>
        </p:nvSpPr>
        <p:spPr>
          <a:xfrm>
            <a:off x="684855" y="4345497"/>
            <a:ext cx="5488200" cy="4114800"/>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rPr b="1" lang="en" sz="2600">
                <a:solidFill>
                  <a:srgbClr val="262626"/>
                </a:solidFill>
              </a:rPr>
              <a:t>Now i am going to explain about a research which addressing this king of eavesdropper attack.</a:t>
            </a:r>
            <a:endParaRPr b="1" sz="2600">
              <a:solidFill>
                <a:srgbClr val="262626"/>
              </a:solidFill>
            </a:endParaRPr>
          </a:p>
        </p:txBody>
      </p:sp>
      <p:sp>
        <p:nvSpPr>
          <p:cNvPr id="166" name="Google Shape;166;g1255611f950_0_0:notes"/>
          <p:cNvSpPr/>
          <p:nvPr>
            <p:ph idx="2" type="sldImg"/>
          </p:nvPr>
        </p:nvSpPr>
        <p:spPr>
          <a:xfrm>
            <a:off x="1714501" y="687897"/>
            <a:ext cx="3429000" cy="342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55611f950_0_13:notes"/>
          <p:cNvSpPr txBox="1"/>
          <p:nvPr>
            <p:ph idx="1" type="body"/>
          </p:nvPr>
        </p:nvSpPr>
        <p:spPr>
          <a:xfrm>
            <a:off x="684855" y="4345497"/>
            <a:ext cx="5488200" cy="4114800"/>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rPr b="1" lang="en" sz="2600">
                <a:solidFill>
                  <a:srgbClr val="262626"/>
                </a:solidFill>
              </a:rPr>
              <a:t>Now i am going to explain about a research which addressing this king of eavesdropper attack.</a:t>
            </a:r>
            <a:endParaRPr b="1" sz="2600">
              <a:solidFill>
                <a:srgbClr val="262626"/>
              </a:solidFill>
            </a:endParaRPr>
          </a:p>
        </p:txBody>
      </p:sp>
      <p:sp>
        <p:nvSpPr>
          <p:cNvPr id="179" name="Google Shape;179;g1255611f950_0_13:notes"/>
          <p:cNvSpPr/>
          <p:nvPr>
            <p:ph idx="2" type="sldImg"/>
          </p:nvPr>
        </p:nvSpPr>
        <p:spPr>
          <a:xfrm>
            <a:off x="1714501" y="687897"/>
            <a:ext cx="3429000" cy="342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d2d78fa68_0_29:notes"/>
          <p:cNvSpPr txBox="1"/>
          <p:nvPr>
            <p:ph idx="1" type="body"/>
          </p:nvPr>
        </p:nvSpPr>
        <p:spPr>
          <a:xfrm>
            <a:off x="684855" y="4345497"/>
            <a:ext cx="5488200" cy="4114800"/>
          </a:xfrm>
          <a:prstGeom prst="rect">
            <a:avLst/>
          </a:prstGeom>
          <a:noFill/>
          <a:ln>
            <a:noFill/>
          </a:ln>
        </p:spPr>
        <p:txBody>
          <a:bodyPr anchorCtr="0" anchor="t" bIns="85575" lIns="171200" spcFirstLastPara="1" rIns="171200" wrap="square" tIns="85575">
            <a:noAutofit/>
          </a:bodyPr>
          <a:lstStyle/>
          <a:p>
            <a:pPr indent="0" lvl="0" marL="0" rtl="0" algn="l">
              <a:lnSpc>
                <a:spcPct val="100000"/>
              </a:lnSpc>
              <a:spcBef>
                <a:spcPts val="0"/>
              </a:spcBef>
              <a:spcAft>
                <a:spcPts val="0"/>
              </a:spcAft>
              <a:buSzPts val="2600"/>
              <a:buNone/>
            </a:pPr>
            <a:r>
              <a:rPr b="1" lang="en" sz="2600">
                <a:solidFill>
                  <a:srgbClr val="262626"/>
                </a:solidFill>
              </a:rPr>
              <a:t>Now i am going to explain about a research which addressing this king of eavesdropper attack.</a:t>
            </a:r>
            <a:endParaRPr b="1" sz="2600">
              <a:solidFill>
                <a:srgbClr val="262626"/>
              </a:solidFill>
            </a:endParaRPr>
          </a:p>
        </p:txBody>
      </p:sp>
      <p:sp>
        <p:nvSpPr>
          <p:cNvPr id="192" name="Google Shape;192;g11d2d78fa68_0_29:notes"/>
          <p:cNvSpPr/>
          <p:nvPr>
            <p:ph idx="2" type="sldImg"/>
          </p:nvPr>
        </p:nvSpPr>
        <p:spPr>
          <a:xfrm>
            <a:off x="1714501" y="687897"/>
            <a:ext cx="3429000" cy="342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56" name="Shape 56"/>
        <p:cNvGrpSpPr/>
        <p:nvPr/>
      </p:nvGrpSpPr>
      <p:grpSpPr>
        <a:xfrm>
          <a:off x="0" y="0"/>
          <a:ext cx="0" cy="0"/>
          <a:chOff x="0" y="0"/>
          <a:chExt cx="0" cy="0"/>
        </a:xfrm>
      </p:grpSpPr>
      <p:sp>
        <p:nvSpPr>
          <p:cNvPr id="57" name="Google Shape;57;p14"/>
          <p:cNvSpPr/>
          <p:nvPr/>
        </p:nvSpPr>
        <p:spPr>
          <a:xfrm>
            <a:off x="0" y="0"/>
            <a:ext cx="9140221" cy="2621769"/>
          </a:xfrm>
          <a:custGeom>
            <a:rect b="b" l="l" r="r" t="t"/>
            <a:pathLst>
              <a:path extrusionOk="0" h="1764030" w="4608195">
                <a:moveTo>
                  <a:pt x="0" y="1764022"/>
                </a:moveTo>
                <a:lnTo>
                  <a:pt x="4608055" y="1764022"/>
                </a:lnTo>
                <a:lnTo>
                  <a:pt x="4608055" y="0"/>
                </a:lnTo>
                <a:lnTo>
                  <a:pt x="0" y="0"/>
                </a:lnTo>
                <a:lnTo>
                  <a:pt x="0" y="1764022"/>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58" name="Google Shape;58;p14"/>
          <p:cNvSpPr txBox="1"/>
          <p:nvPr>
            <p:ph type="title"/>
          </p:nvPr>
        </p:nvSpPr>
        <p:spPr>
          <a:xfrm>
            <a:off x="722527" y="839286"/>
            <a:ext cx="7698944" cy="102209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b="1" i="0" sz="2500">
                <a:solidFill>
                  <a:schemeClr val="lt1"/>
                </a:solidFill>
                <a:latin typeface="Palatino Linotype"/>
                <a:ea typeface="Palatino Linotype"/>
                <a:cs typeface="Palatino Linotype"/>
                <a:sym typeface="Palatino Linotyp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59" name="Google Shape;59;p14"/>
          <p:cNvSpPr txBox="1"/>
          <p:nvPr>
            <p:ph idx="1" type="body"/>
          </p:nvPr>
        </p:nvSpPr>
        <p:spPr>
          <a:xfrm>
            <a:off x="457200" y="1183004"/>
            <a:ext cx="822960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2500"/>
              <a:buNone/>
              <a:defRPr/>
            </a:lvl1pPr>
            <a:lvl2pPr indent="-228600" lvl="1" marL="914400" algn="l">
              <a:lnSpc>
                <a:spcPct val="100000"/>
              </a:lnSpc>
              <a:spcBef>
                <a:spcPts val="0"/>
              </a:spcBef>
              <a:spcAft>
                <a:spcPts val="0"/>
              </a:spcAft>
              <a:buSzPts val="2500"/>
              <a:buNone/>
              <a:defRPr/>
            </a:lvl2pPr>
            <a:lvl3pPr indent="-228600" lvl="2" marL="1371600" algn="l">
              <a:lnSpc>
                <a:spcPct val="100000"/>
              </a:lnSpc>
              <a:spcBef>
                <a:spcPts val="0"/>
              </a:spcBef>
              <a:spcAft>
                <a:spcPts val="0"/>
              </a:spcAft>
              <a:buSzPts val="2500"/>
              <a:buNone/>
              <a:defRPr/>
            </a:lvl3pPr>
            <a:lvl4pPr indent="-228600" lvl="3" marL="1828800" algn="l">
              <a:lnSpc>
                <a:spcPct val="100000"/>
              </a:lnSpc>
              <a:spcBef>
                <a:spcPts val="0"/>
              </a:spcBef>
              <a:spcAft>
                <a:spcPts val="0"/>
              </a:spcAft>
              <a:buSzPts val="2500"/>
              <a:buNone/>
              <a:defRPr/>
            </a:lvl4pPr>
            <a:lvl5pPr indent="-228600" lvl="4" marL="2286000" algn="l">
              <a:lnSpc>
                <a:spcPct val="100000"/>
              </a:lnSpc>
              <a:spcBef>
                <a:spcPts val="0"/>
              </a:spcBef>
              <a:spcAft>
                <a:spcPts val="0"/>
              </a:spcAft>
              <a:buSzPts val="2500"/>
              <a:buNone/>
              <a:defRPr/>
            </a:lvl5pPr>
            <a:lvl6pPr indent="-228600" lvl="5" marL="2743200" algn="l">
              <a:lnSpc>
                <a:spcPct val="100000"/>
              </a:lnSpc>
              <a:spcBef>
                <a:spcPts val="0"/>
              </a:spcBef>
              <a:spcAft>
                <a:spcPts val="0"/>
              </a:spcAft>
              <a:buSzPts val="2500"/>
              <a:buNone/>
              <a:defRPr/>
            </a:lvl6pPr>
            <a:lvl7pPr indent="-228600" lvl="6" marL="3200400" algn="l">
              <a:lnSpc>
                <a:spcPct val="100000"/>
              </a:lnSpc>
              <a:spcBef>
                <a:spcPts val="0"/>
              </a:spcBef>
              <a:spcAft>
                <a:spcPts val="0"/>
              </a:spcAft>
              <a:buSzPts val="2500"/>
              <a:buNone/>
              <a:defRPr/>
            </a:lvl7pPr>
            <a:lvl8pPr indent="-228600" lvl="7" marL="3657600" algn="l">
              <a:lnSpc>
                <a:spcPct val="100000"/>
              </a:lnSpc>
              <a:spcBef>
                <a:spcPts val="0"/>
              </a:spcBef>
              <a:spcAft>
                <a:spcPts val="0"/>
              </a:spcAft>
              <a:buSzPts val="2500"/>
              <a:buNone/>
              <a:defRPr/>
            </a:lvl8pPr>
            <a:lvl9pPr indent="-228600" lvl="8" marL="4114800" algn="l">
              <a:lnSpc>
                <a:spcPct val="100000"/>
              </a:lnSpc>
              <a:spcBef>
                <a:spcPts val="0"/>
              </a:spcBef>
              <a:spcAft>
                <a:spcPts val="0"/>
              </a:spcAft>
              <a:buSzPts val="2500"/>
              <a:buNone/>
              <a:defRPr/>
            </a:lvl9pPr>
          </a:lstStyle>
          <a:p/>
        </p:txBody>
      </p:sp>
      <p:sp>
        <p:nvSpPr>
          <p:cNvPr id="60" name="Google Shape;60;p14"/>
          <p:cNvSpPr txBox="1"/>
          <p:nvPr>
            <p:ph idx="11" type="ftr"/>
          </p:nvPr>
        </p:nvSpPr>
        <p:spPr>
          <a:xfrm>
            <a:off x="2486285" y="4919299"/>
            <a:ext cx="4449826" cy="19724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b="0" i="0" sz="130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61" name="Google Shape;61;p14"/>
          <p:cNvSpPr txBox="1"/>
          <p:nvPr>
            <p:ph idx="10" type="dt"/>
          </p:nvPr>
        </p:nvSpPr>
        <p:spPr>
          <a:xfrm>
            <a:off x="457200" y="4783454"/>
            <a:ext cx="2103120" cy="25717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a:solidFill>
                  <a:srgbClr val="888888"/>
                </a:solidFill>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62" name="Google Shape;62;p14"/>
          <p:cNvSpPr txBox="1"/>
          <p:nvPr>
            <p:ph idx="12" type="sldNum"/>
          </p:nvPr>
        </p:nvSpPr>
        <p:spPr>
          <a:xfrm>
            <a:off x="6583680" y="4783454"/>
            <a:ext cx="2103120" cy="257174"/>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3" name="Shape 63"/>
        <p:cNvGrpSpPr/>
        <p:nvPr/>
      </p:nvGrpSpPr>
      <p:grpSpPr>
        <a:xfrm>
          <a:off x="0" y="0"/>
          <a:ext cx="0" cy="0"/>
          <a:chOff x="0" y="0"/>
          <a:chExt cx="0" cy="0"/>
        </a:xfrm>
      </p:grpSpPr>
      <p:sp>
        <p:nvSpPr>
          <p:cNvPr id="64" name="Google Shape;64;p15"/>
          <p:cNvSpPr txBox="1"/>
          <p:nvPr>
            <p:ph idx="11" type="ftr"/>
          </p:nvPr>
        </p:nvSpPr>
        <p:spPr>
          <a:xfrm>
            <a:off x="2486285" y="4919299"/>
            <a:ext cx="4449826" cy="19724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b="0" i="0" sz="130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65" name="Google Shape;65;p15"/>
          <p:cNvSpPr txBox="1"/>
          <p:nvPr>
            <p:ph idx="10" type="dt"/>
          </p:nvPr>
        </p:nvSpPr>
        <p:spPr>
          <a:xfrm>
            <a:off x="457200" y="4783454"/>
            <a:ext cx="2103120" cy="25717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a:solidFill>
                  <a:srgbClr val="888888"/>
                </a:solidFill>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66" name="Google Shape;66;p15"/>
          <p:cNvSpPr txBox="1"/>
          <p:nvPr>
            <p:ph idx="12" type="sldNum"/>
          </p:nvPr>
        </p:nvSpPr>
        <p:spPr>
          <a:xfrm>
            <a:off x="6583680" y="4783454"/>
            <a:ext cx="2103120" cy="257174"/>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7" name="Shape 67"/>
        <p:cNvGrpSpPr/>
        <p:nvPr/>
      </p:nvGrpSpPr>
      <p:grpSpPr>
        <a:xfrm>
          <a:off x="0" y="0"/>
          <a:ext cx="0" cy="0"/>
          <a:chOff x="0" y="0"/>
          <a:chExt cx="0" cy="0"/>
        </a:xfrm>
      </p:grpSpPr>
      <p:sp>
        <p:nvSpPr>
          <p:cNvPr id="68" name="Google Shape;68;p16"/>
          <p:cNvSpPr txBox="1"/>
          <p:nvPr>
            <p:ph type="ctrTitle"/>
          </p:nvPr>
        </p:nvSpPr>
        <p:spPr>
          <a:xfrm>
            <a:off x="685799" y="1594484"/>
            <a:ext cx="7772400" cy="108013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69" name="Google Shape;69;p16"/>
          <p:cNvSpPr txBox="1"/>
          <p:nvPr>
            <p:ph idx="1" type="subTitle"/>
          </p:nvPr>
        </p:nvSpPr>
        <p:spPr>
          <a:xfrm>
            <a:off x="1371600" y="2880360"/>
            <a:ext cx="6400800" cy="128587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0" name="Google Shape;70;p16"/>
          <p:cNvSpPr txBox="1"/>
          <p:nvPr>
            <p:ph idx="11" type="ftr"/>
          </p:nvPr>
        </p:nvSpPr>
        <p:spPr>
          <a:xfrm>
            <a:off x="2486285" y="4919299"/>
            <a:ext cx="4449826" cy="19724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b="0" i="0" sz="130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1" name="Google Shape;71;p16"/>
          <p:cNvSpPr txBox="1"/>
          <p:nvPr>
            <p:ph idx="10" type="dt"/>
          </p:nvPr>
        </p:nvSpPr>
        <p:spPr>
          <a:xfrm>
            <a:off x="457200" y="4783454"/>
            <a:ext cx="2103120" cy="25717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a:solidFill>
                  <a:srgbClr val="888888"/>
                </a:solidFill>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2" name="Google Shape;72;p16"/>
          <p:cNvSpPr txBox="1"/>
          <p:nvPr>
            <p:ph idx="12" type="sldNum"/>
          </p:nvPr>
        </p:nvSpPr>
        <p:spPr>
          <a:xfrm>
            <a:off x="6583680" y="4783454"/>
            <a:ext cx="2103120" cy="257174"/>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3" name="Shape 73"/>
        <p:cNvGrpSpPr/>
        <p:nvPr/>
      </p:nvGrpSpPr>
      <p:grpSpPr>
        <a:xfrm>
          <a:off x="0" y="0"/>
          <a:ext cx="0" cy="0"/>
          <a:chOff x="0" y="0"/>
          <a:chExt cx="0" cy="0"/>
        </a:xfrm>
      </p:grpSpPr>
      <p:sp>
        <p:nvSpPr>
          <p:cNvPr id="74" name="Google Shape;74;p17"/>
          <p:cNvSpPr txBox="1"/>
          <p:nvPr>
            <p:ph type="title"/>
          </p:nvPr>
        </p:nvSpPr>
        <p:spPr>
          <a:xfrm>
            <a:off x="722527" y="839286"/>
            <a:ext cx="7698944" cy="102209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b="1" i="0" sz="2500">
                <a:solidFill>
                  <a:schemeClr val="lt1"/>
                </a:solidFill>
                <a:latin typeface="Palatino Linotype"/>
                <a:ea typeface="Palatino Linotype"/>
                <a:cs typeface="Palatino Linotype"/>
                <a:sym typeface="Palatino Linotyp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5" name="Google Shape;75;p17"/>
          <p:cNvSpPr txBox="1"/>
          <p:nvPr>
            <p:ph idx="1" type="body"/>
          </p:nvPr>
        </p:nvSpPr>
        <p:spPr>
          <a:xfrm>
            <a:off x="457200" y="1183004"/>
            <a:ext cx="3977639"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2500"/>
              <a:buNone/>
              <a:defRPr/>
            </a:lvl1pPr>
            <a:lvl2pPr indent="-228600" lvl="1" marL="914400" algn="l">
              <a:lnSpc>
                <a:spcPct val="100000"/>
              </a:lnSpc>
              <a:spcBef>
                <a:spcPts val="0"/>
              </a:spcBef>
              <a:spcAft>
                <a:spcPts val="0"/>
              </a:spcAft>
              <a:buSzPts val="2500"/>
              <a:buNone/>
              <a:defRPr/>
            </a:lvl2pPr>
            <a:lvl3pPr indent="-228600" lvl="2" marL="1371600" algn="l">
              <a:lnSpc>
                <a:spcPct val="100000"/>
              </a:lnSpc>
              <a:spcBef>
                <a:spcPts val="0"/>
              </a:spcBef>
              <a:spcAft>
                <a:spcPts val="0"/>
              </a:spcAft>
              <a:buSzPts val="2500"/>
              <a:buNone/>
              <a:defRPr/>
            </a:lvl3pPr>
            <a:lvl4pPr indent="-228600" lvl="3" marL="1828800" algn="l">
              <a:lnSpc>
                <a:spcPct val="100000"/>
              </a:lnSpc>
              <a:spcBef>
                <a:spcPts val="0"/>
              </a:spcBef>
              <a:spcAft>
                <a:spcPts val="0"/>
              </a:spcAft>
              <a:buSzPts val="2500"/>
              <a:buNone/>
              <a:defRPr/>
            </a:lvl4pPr>
            <a:lvl5pPr indent="-228600" lvl="4" marL="2286000" algn="l">
              <a:lnSpc>
                <a:spcPct val="100000"/>
              </a:lnSpc>
              <a:spcBef>
                <a:spcPts val="0"/>
              </a:spcBef>
              <a:spcAft>
                <a:spcPts val="0"/>
              </a:spcAft>
              <a:buSzPts val="2500"/>
              <a:buNone/>
              <a:defRPr/>
            </a:lvl5pPr>
            <a:lvl6pPr indent="-228600" lvl="5" marL="2743200" algn="l">
              <a:lnSpc>
                <a:spcPct val="100000"/>
              </a:lnSpc>
              <a:spcBef>
                <a:spcPts val="0"/>
              </a:spcBef>
              <a:spcAft>
                <a:spcPts val="0"/>
              </a:spcAft>
              <a:buSzPts val="2500"/>
              <a:buNone/>
              <a:defRPr/>
            </a:lvl6pPr>
            <a:lvl7pPr indent="-228600" lvl="6" marL="3200400" algn="l">
              <a:lnSpc>
                <a:spcPct val="100000"/>
              </a:lnSpc>
              <a:spcBef>
                <a:spcPts val="0"/>
              </a:spcBef>
              <a:spcAft>
                <a:spcPts val="0"/>
              </a:spcAft>
              <a:buSzPts val="2500"/>
              <a:buNone/>
              <a:defRPr/>
            </a:lvl7pPr>
            <a:lvl8pPr indent="-228600" lvl="7" marL="3657600" algn="l">
              <a:lnSpc>
                <a:spcPct val="100000"/>
              </a:lnSpc>
              <a:spcBef>
                <a:spcPts val="0"/>
              </a:spcBef>
              <a:spcAft>
                <a:spcPts val="0"/>
              </a:spcAft>
              <a:buSzPts val="2500"/>
              <a:buNone/>
              <a:defRPr/>
            </a:lvl8pPr>
            <a:lvl9pPr indent="-228600" lvl="8" marL="4114800" algn="l">
              <a:lnSpc>
                <a:spcPct val="100000"/>
              </a:lnSpc>
              <a:spcBef>
                <a:spcPts val="0"/>
              </a:spcBef>
              <a:spcAft>
                <a:spcPts val="0"/>
              </a:spcAft>
              <a:buSzPts val="2500"/>
              <a:buNone/>
              <a:defRPr/>
            </a:lvl9pPr>
          </a:lstStyle>
          <a:p/>
        </p:txBody>
      </p:sp>
      <p:sp>
        <p:nvSpPr>
          <p:cNvPr id="76" name="Google Shape;76;p17"/>
          <p:cNvSpPr txBox="1"/>
          <p:nvPr>
            <p:ph idx="2" type="body"/>
          </p:nvPr>
        </p:nvSpPr>
        <p:spPr>
          <a:xfrm>
            <a:off x="4709159" y="1183004"/>
            <a:ext cx="3977639"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2500"/>
              <a:buNone/>
              <a:defRPr/>
            </a:lvl1pPr>
            <a:lvl2pPr indent="-228600" lvl="1" marL="914400" algn="l">
              <a:lnSpc>
                <a:spcPct val="100000"/>
              </a:lnSpc>
              <a:spcBef>
                <a:spcPts val="0"/>
              </a:spcBef>
              <a:spcAft>
                <a:spcPts val="0"/>
              </a:spcAft>
              <a:buSzPts val="2500"/>
              <a:buNone/>
              <a:defRPr/>
            </a:lvl2pPr>
            <a:lvl3pPr indent="-228600" lvl="2" marL="1371600" algn="l">
              <a:lnSpc>
                <a:spcPct val="100000"/>
              </a:lnSpc>
              <a:spcBef>
                <a:spcPts val="0"/>
              </a:spcBef>
              <a:spcAft>
                <a:spcPts val="0"/>
              </a:spcAft>
              <a:buSzPts val="2500"/>
              <a:buNone/>
              <a:defRPr/>
            </a:lvl3pPr>
            <a:lvl4pPr indent="-228600" lvl="3" marL="1828800" algn="l">
              <a:lnSpc>
                <a:spcPct val="100000"/>
              </a:lnSpc>
              <a:spcBef>
                <a:spcPts val="0"/>
              </a:spcBef>
              <a:spcAft>
                <a:spcPts val="0"/>
              </a:spcAft>
              <a:buSzPts val="2500"/>
              <a:buNone/>
              <a:defRPr/>
            </a:lvl4pPr>
            <a:lvl5pPr indent="-228600" lvl="4" marL="2286000" algn="l">
              <a:lnSpc>
                <a:spcPct val="100000"/>
              </a:lnSpc>
              <a:spcBef>
                <a:spcPts val="0"/>
              </a:spcBef>
              <a:spcAft>
                <a:spcPts val="0"/>
              </a:spcAft>
              <a:buSzPts val="2500"/>
              <a:buNone/>
              <a:defRPr/>
            </a:lvl5pPr>
            <a:lvl6pPr indent="-228600" lvl="5" marL="2743200" algn="l">
              <a:lnSpc>
                <a:spcPct val="100000"/>
              </a:lnSpc>
              <a:spcBef>
                <a:spcPts val="0"/>
              </a:spcBef>
              <a:spcAft>
                <a:spcPts val="0"/>
              </a:spcAft>
              <a:buSzPts val="2500"/>
              <a:buNone/>
              <a:defRPr/>
            </a:lvl6pPr>
            <a:lvl7pPr indent="-228600" lvl="6" marL="3200400" algn="l">
              <a:lnSpc>
                <a:spcPct val="100000"/>
              </a:lnSpc>
              <a:spcBef>
                <a:spcPts val="0"/>
              </a:spcBef>
              <a:spcAft>
                <a:spcPts val="0"/>
              </a:spcAft>
              <a:buSzPts val="2500"/>
              <a:buNone/>
              <a:defRPr/>
            </a:lvl7pPr>
            <a:lvl8pPr indent="-228600" lvl="7" marL="3657600" algn="l">
              <a:lnSpc>
                <a:spcPct val="100000"/>
              </a:lnSpc>
              <a:spcBef>
                <a:spcPts val="0"/>
              </a:spcBef>
              <a:spcAft>
                <a:spcPts val="0"/>
              </a:spcAft>
              <a:buSzPts val="2500"/>
              <a:buNone/>
              <a:defRPr/>
            </a:lvl8pPr>
            <a:lvl9pPr indent="-228600" lvl="8" marL="4114800" algn="l">
              <a:lnSpc>
                <a:spcPct val="100000"/>
              </a:lnSpc>
              <a:spcBef>
                <a:spcPts val="0"/>
              </a:spcBef>
              <a:spcAft>
                <a:spcPts val="0"/>
              </a:spcAft>
              <a:buSzPts val="2500"/>
              <a:buNone/>
              <a:defRPr/>
            </a:lvl9pPr>
          </a:lstStyle>
          <a:p/>
        </p:txBody>
      </p:sp>
      <p:sp>
        <p:nvSpPr>
          <p:cNvPr id="77" name="Google Shape;77;p17"/>
          <p:cNvSpPr txBox="1"/>
          <p:nvPr>
            <p:ph idx="11" type="ftr"/>
          </p:nvPr>
        </p:nvSpPr>
        <p:spPr>
          <a:xfrm>
            <a:off x="2486285" y="4919299"/>
            <a:ext cx="4449826" cy="19724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b="0" i="0" sz="130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8" name="Google Shape;78;p17"/>
          <p:cNvSpPr txBox="1"/>
          <p:nvPr>
            <p:ph idx="10" type="dt"/>
          </p:nvPr>
        </p:nvSpPr>
        <p:spPr>
          <a:xfrm>
            <a:off x="457200" y="4783454"/>
            <a:ext cx="2103120" cy="25717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a:solidFill>
                  <a:srgbClr val="888888"/>
                </a:solidFill>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9" name="Google Shape;79;p17"/>
          <p:cNvSpPr txBox="1"/>
          <p:nvPr>
            <p:ph idx="12" type="sldNum"/>
          </p:nvPr>
        </p:nvSpPr>
        <p:spPr>
          <a:xfrm>
            <a:off x="6583680" y="4783454"/>
            <a:ext cx="2103120" cy="257174"/>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0" name="Shape 80"/>
        <p:cNvGrpSpPr/>
        <p:nvPr/>
      </p:nvGrpSpPr>
      <p:grpSpPr>
        <a:xfrm>
          <a:off x="0" y="0"/>
          <a:ext cx="0" cy="0"/>
          <a:chOff x="0" y="0"/>
          <a:chExt cx="0" cy="0"/>
        </a:xfrm>
      </p:grpSpPr>
      <p:sp>
        <p:nvSpPr>
          <p:cNvPr id="81" name="Google Shape;81;p18"/>
          <p:cNvSpPr txBox="1"/>
          <p:nvPr>
            <p:ph type="title"/>
          </p:nvPr>
        </p:nvSpPr>
        <p:spPr>
          <a:xfrm>
            <a:off x="722527" y="839286"/>
            <a:ext cx="7698944" cy="102209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b="1" i="0" sz="2500">
                <a:solidFill>
                  <a:schemeClr val="lt1"/>
                </a:solidFill>
                <a:latin typeface="Palatino Linotype"/>
                <a:ea typeface="Palatino Linotype"/>
                <a:cs typeface="Palatino Linotype"/>
                <a:sym typeface="Palatino Linotyp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2" name="Google Shape;82;p18"/>
          <p:cNvSpPr txBox="1"/>
          <p:nvPr>
            <p:ph idx="11" type="ftr"/>
          </p:nvPr>
        </p:nvSpPr>
        <p:spPr>
          <a:xfrm>
            <a:off x="2486285" y="4919299"/>
            <a:ext cx="4449826" cy="19724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b="0" i="0" sz="130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3" name="Google Shape;83;p18"/>
          <p:cNvSpPr txBox="1"/>
          <p:nvPr>
            <p:ph idx="10" type="dt"/>
          </p:nvPr>
        </p:nvSpPr>
        <p:spPr>
          <a:xfrm>
            <a:off x="457200" y="4783454"/>
            <a:ext cx="2103120" cy="25717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500"/>
              <a:buNone/>
              <a:defRPr>
                <a:solidFill>
                  <a:srgbClr val="888888"/>
                </a:solidFill>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4" name="Google Shape;84;p18"/>
          <p:cNvSpPr txBox="1"/>
          <p:nvPr>
            <p:ph idx="12" type="sldNum"/>
          </p:nvPr>
        </p:nvSpPr>
        <p:spPr>
          <a:xfrm>
            <a:off x="6583680" y="4783454"/>
            <a:ext cx="2103120" cy="257174"/>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2527" y="839286"/>
            <a:ext cx="7698944" cy="1022094"/>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2500"/>
              <a:buFont typeface="Arial"/>
              <a:buNone/>
              <a:defRPr b="1" i="0" sz="2500" u="none" cap="none" strike="noStrike">
                <a:solidFill>
                  <a:schemeClr val="lt1"/>
                </a:solidFill>
                <a:latin typeface="Palatino Linotype"/>
                <a:ea typeface="Palatino Linotype"/>
                <a:cs typeface="Palatino Linotype"/>
                <a:sym typeface="Palatino Linotype"/>
              </a:defRPr>
            </a:lvl1pPr>
            <a:lvl2pPr lvl="1"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200" y="1183004"/>
            <a:ext cx="8229600" cy="339471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2500"/>
              <a:buFont typeface="Arial"/>
              <a:buNone/>
              <a:defRPr b="0" i="0" sz="3300" u="none" cap="none" strike="noStrike">
                <a:solidFill>
                  <a:srgbClr val="000000"/>
                </a:solidFill>
                <a:latin typeface="Calibri"/>
                <a:ea typeface="Calibri"/>
                <a:cs typeface="Calibri"/>
                <a:sym typeface="Calibri"/>
              </a:defRPr>
            </a:lvl9pPr>
          </a:lstStyle>
          <a:p/>
        </p:txBody>
      </p:sp>
      <p:sp>
        <p:nvSpPr>
          <p:cNvPr id="53" name="Google Shape;53;p13"/>
          <p:cNvSpPr txBox="1"/>
          <p:nvPr>
            <p:ph idx="11" type="ftr"/>
          </p:nvPr>
        </p:nvSpPr>
        <p:spPr>
          <a:xfrm>
            <a:off x="2486285" y="4919299"/>
            <a:ext cx="4449826" cy="19724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2500"/>
              <a:buFont typeface="Arial"/>
              <a:buNone/>
              <a:defRPr b="0" i="0" sz="13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9pPr>
          </a:lstStyle>
          <a:p/>
        </p:txBody>
      </p:sp>
      <p:sp>
        <p:nvSpPr>
          <p:cNvPr id="54" name="Google Shape;54;p13"/>
          <p:cNvSpPr txBox="1"/>
          <p:nvPr>
            <p:ph idx="10" type="dt"/>
          </p:nvPr>
        </p:nvSpPr>
        <p:spPr>
          <a:xfrm>
            <a:off x="457200" y="4783454"/>
            <a:ext cx="2103120" cy="257174"/>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2500"/>
              <a:buFont typeface="Arial"/>
              <a:buNone/>
              <a:defRPr b="0" i="0" sz="33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2500"/>
              <a:buFont typeface="Arial"/>
              <a:buNone/>
              <a:defRPr b="0" i="0" sz="33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83680" y="4783454"/>
            <a:ext cx="2103120" cy="257174"/>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hyperlink" Target="https://doi.org/10.1145/3433174.343361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427508" y="652583"/>
            <a:ext cx="8289000" cy="988500"/>
          </a:xfrm>
          <a:prstGeom prst="rect">
            <a:avLst/>
          </a:prstGeom>
          <a:noFill/>
          <a:ln>
            <a:noFill/>
          </a:ln>
        </p:spPr>
        <p:txBody>
          <a:bodyPr anchorCtr="0" anchor="t" bIns="0" lIns="0" spcFirstLastPara="1" rIns="0" wrap="square" tIns="15000">
            <a:spAutoFit/>
          </a:bodyPr>
          <a:lstStyle/>
          <a:p>
            <a:pPr indent="0" lvl="0" marL="0" marR="12700" rtl="0" algn="ctr">
              <a:lnSpc>
                <a:spcPct val="104000"/>
              </a:lnSpc>
              <a:spcBef>
                <a:spcPts val="0"/>
              </a:spcBef>
              <a:spcAft>
                <a:spcPts val="0"/>
              </a:spcAft>
              <a:buNone/>
            </a:pPr>
            <a:r>
              <a:rPr lang="en" sz="3100"/>
              <a:t>Smart FIR lodging architecture with the help of blockchain and IPFS</a:t>
            </a:r>
            <a:endParaRPr sz="3100"/>
          </a:p>
        </p:txBody>
      </p:sp>
      <p:sp>
        <p:nvSpPr>
          <p:cNvPr id="91" name="Google Shape;91;p19"/>
          <p:cNvSpPr/>
          <p:nvPr/>
        </p:nvSpPr>
        <p:spPr>
          <a:xfrm>
            <a:off x="-4475" y="2326850"/>
            <a:ext cx="9147267" cy="1484198"/>
          </a:xfrm>
          <a:custGeom>
            <a:rect b="b" l="l" r="r" t="t"/>
            <a:pathLst>
              <a:path extrusionOk="0" h="522605" w="4608195">
                <a:moveTo>
                  <a:pt x="4608055" y="0"/>
                </a:moveTo>
                <a:lnTo>
                  <a:pt x="0" y="0"/>
                </a:lnTo>
                <a:lnTo>
                  <a:pt x="0" y="522008"/>
                </a:lnTo>
                <a:lnTo>
                  <a:pt x="4608055" y="522008"/>
                </a:lnTo>
                <a:lnTo>
                  <a:pt x="4608055" y="0"/>
                </a:lnTo>
                <a:close/>
              </a:path>
            </a:pathLst>
          </a:custGeom>
          <a:solidFill>
            <a:srgbClr val="8592BB"/>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92" name="Google Shape;92;p19"/>
          <p:cNvSpPr txBox="1"/>
          <p:nvPr/>
        </p:nvSpPr>
        <p:spPr>
          <a:xfrm>
            <a:off x="598476" y="2485288"/>
            <a:ext cx="4449900" cy="1548900"/>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23075">
            <a:spAutoFit/>
          </a:bodyPr>
          <a:lstStyle/>
          <a:p>
            <a:pPr indent="0" lvl="0" marL="25400" marR="12700" rtl="0" algn="l">
              <a:lnSpc>
                <a:spcPct val="111800"/>
              </a:lnSpc>
              <a:spcBef>
                <a:spcPts val="200"/>
              </a:spcBef>
              <a:spcAft>
                <a:spcPts val="0"/>
              </a:spcAft>
              <a:buClr>
                <a:schemeClr val="dk1"/>
              </a:buClr>
              <a:buSzPts val="2200"/>
              <a:buFont typeface="Arial"/>
              <a:buNone/>
            </a:pPr>
            <a:r>
              <a:rPr b="1" lang="en" sz="2200">
                <a:solidFill>
                  <a:schemeClr val="lt1"/>
                </a:solidFill>
                <a:latin typeface="Calibri"/>
                <a:ea typeface="Calibri"/>
                <a:cs typeface="Calibri"/>
                <a:sym typeface="Calibri"/>
              </a:rPr>
              <a:t>Soham Banerjee 201010250</a:t>
            </a:r>
            <a:br>
              <a:rPr b="1" lang="en" sz="2200">
                <a:solidFill>
                  <a:schemeClr val="lt1"/>
                </a:solidFill>
                <a:latin typeface="Calibri"/>
                <a:ea typeface="Calibri"/>
                <a:cs typeface="Calibri"/>
                <a:sym typeface="Calibri"/>
              </a:rPr>
            </a:br>
            <a:r>
              <a:rPr b="1" lang="en" sz="2200">
                <a:solidFill>
                  <a:schemeClr val="lt1"/>
                </a:solidFill>
                <a:latin typeface="Calibri"/>
                <a:ea typeface="Calibri"/>
                <a:cs typeface="Calibri"/>
                <a:sym typeface="Calibri"/>
              </a:rPr>
              <a:t>Anubhav Garg 201000007</a:t>
            </a:r>
            <a:endParaRPr b="1" sz="2200">
              <a:solidFill>
                <a:schemeClr val="lt1"/>
              </a:solidFill>
              <a:latin typeface="Calibri"/>
              <a:ea typeface="Calibri"/>
              <a:cs typeface="Calibri"/>
              <a:sym typeface="Calibri"/>
            </a:endParaRPr>
          </a:p>
          <a:p>
            <a:pPr indent="0" lvl="0" marL="25400" marR="12700" rtl="0" algn="l">
              <a:lnSpc>
                <a:spcPct val="111800"/>
              </a:lnSpc>
              <a:spcBef>
                <a:spcPts val="200"/>
              </a:spcBef>
              <a:spcAft>
                <a:spcPts val="0"/>
              </a:spcAft>
              <a:buClr>
                <a:srgbClr val="000000"/>
              </a:buClr>
              <a:buSzPts val="2200"/>
              <a:buFont typeface="Arial"/>
              <a:buNone/>
            </a:pPr>
            <a:r>
              <a:rPr b="1" lang="en" sz="2200">
                <a:solidFill>
                  <a:schemeClr val="lt1"/>
                </a:solidFill>
                <a:latin typeface="Calibri"/>
                <a:ea typeface="Calibri"/>
                <a:cs typeface="Calibri"/>
                <a:sym typeface="Calibri"/>
              </a:rPr>
              <a:t>Sudhanshu Tripathi 201010252</a:t>
            </a:r>
            <a:endParaRPr b="1" sz="2200">
              <a:solidFill>
                <a:schemeClr val="lt1"/>
              </a:solidFill>
              <a:latin typeface="Calibri"/>
              <a:ea typeface="Calibri"/>
              <a:cs typeface="Calibri"/>
              <a:sym typeface="Calibri"/>
            </a:endParaRPr>
          </a:p>
          <a:p>
            <a:pPr indent="0" lvl="0" marL="25400" marR="12700" rtl="0" algn="l">
              <a:lnSpc>
                <a:spcPct val="111800"/>
              </a:lnSpc>
              <a:spcBef>
                <a:spcPts val="200"/>
              </a:spcBef>
              <a:spcAft>
                <a:spcPts val="0"/>
              </a:spcAft>
              <a:buClr>
                <a:srgbClr val="000000"/>
              </a:buClr>
              <a:buSzPts val="2200"/>
              <a:buFont typeface="Arial"/>
              <a:buNone/>
            </a:pPr>
            <a:r>
              <a:t/>
            </a:r>
            <a:endParaRPr b="1" sz="2200">
              <a:solidFill>
                <a:schemeClr val="lt1"/>
              </a:solidFill>
              <a:latin typeface="Calibri"/>
              <a:ea typeface="Calibri"/>
              <a:cs typeface="Calibri"/>
              <a:sym typeface="Calibri"/>
            </a:endParaRPr>
          </a:p>
        </p:txBody>
      </p:sp>
      <p:sp>
        <p:nvSpPr>
          <p:cNvPr id="93" name="Google Shape;93;p19"/>
          <p:cNvSpPr txBox="1"/>
          <p:nvPr/>
        </p:nvSpPr>
        <p:spPr>
          <a:xfrm>
            <a:off x="6256150" y="2692900"/>
            <a:ext cx="2114400" cy="729600"/>
          </a:xfrm>
          <a:prstGeom prst="rect">
            <a:avLst/>
          </a:prstGeom>
          <a:noFill/>
          <a:ln>
            <a:noFill/>
          </a:ln>
          <a:effectLst>
            <a:outerShdw blurRad="50800" rotWithShape="0" algn="tl" dir="2700000" dist="38100">
              <a:srgbClr val="000000">
                <a:alpha val="40000"/>
              </a:srgbClr>
            </a:outerShdw>
          </a:effectLst>
        </p:spPr>
        <p:txBody>
          <a:bodyPr anchorCtr="0" anchor="t" bIns="0" lIns="0" spcFirstLastPara="1" rIns="0" wrap="square" tIns="39225">
            <a:spAutoFit/>
          </a:bodyPr>
          <a:lstStyle/>
          <a:p>
            <a:pPr indent="0" lvl="0" marL="25400" marR="0" rtl="0" algn="ctr">
              <a:lnSpc>
                <a:spcPct val="100000"/>
              </a:lnSpc>
              <a:spcBef>
                <a:spcPts val="0"/>
              </a:spcBef>
              <a:spcAft>
                <a:spcPts val="0"/>
              </a:spcAft>
              <a:buClr>
                <a:srgbClr val="000000"/>
              </a:buClr>
              <a:buSzPts val="2200"/>
              <a:buFont typeface="Arial"/>
              <a:buNone/>
            </a:pPr>
            <a:r>
              <a:rPr b="1" i="0" lang="en" sz="2200" u="none" cap="none" strike="noStrike">
                <a:solidFill>
                  <a:schemeClr val="lt1"/>
                </a:solidFill>
                <a:latin typeface="Calibri"/>
                <a:ea typeface="Calibri"/>
                <a:cs typeface="Calibri"/>
                <a:sym typeface="Calibri"/>
              </a:rPr>
              <a:t>Supervisor:</a:t>
            </a:r>
            <a:endParaRPr b="0" i="0" sz="2200" u="none" cap="none" strike="noStrike">
              <a:solidFill>
                <a:schemeClr val="lt1"/>
              </a:solidFill>
              <a:latin typeface="Calibri"/>
              <a:ea typeface="Calibri"/>
              <a:cs typeface="Calibri"/>
              <a:sym typeface="Calibri"/>
            </a:endParaRPr>
          </a:p>
          <a:p>
            <a:pPr indent="0" lvl="0" marL="25400" marR="0" rtl="0" algn="ctr">
              <a:lnSpc>
                <a:spcPct val="100000"/>
              </a:lnSpc>
              <a:spcBef>
                <a:spcPts val="100"/>
              </a:spcBef>
              <a:spcAft>
                <a:spcPts val="0"/>
              </a:spcAft>
              <a:buClr>
                <a:srgbClr val="000000"/>
              </a:buClr>
              <a:buSzPts val="2200"/>
              <a:buFont typeface="Arial"/>
              <a:buNone/>
            </a:pPr>
            <a:r>
              <a:rPr b="1" i="0" lang="en" sz="2200" u="none" cap="none" strike="noStrike">
                <a:solidFill>
                  <a:schemeClr val="lt1"/>
                </a:solidFill>
                <a:latin typeface="Calibri"/>
                <a:ea typeface="Calibri"/>
                <a:cs typeface="Calibri"/>
                <a:sym typeface="Calibri"/>
              </a:rPr>
              <a:t>Dr. Ruhul Amin</a:t>
            </a:r>
            <a:endParaRPr b="0" i="0" sz="2200" u="none" cap="none" strike="noStrike">
              <a:solidFill>
                <a:schemeClr val="lt1"/>
              </a:solidFill>
              <a:latin typeface="Calibri"/>
              <a:ea typeface="Calibri"/>
              <a:cs typeface="Calibri"/>
              <a:sym typeface="Calibri"/>
            </a:endParaRPr>
          </a:p>
        </p:txBody>
      </p:sp>
      <p:pic>
        <p:nvPicPr>
          <p:cNvPr id="94" name="Google Shape;94;p19"/>
          <p:cNvPicPr preferRelativeResize="0"/>
          <p:nvPr/>
        </p:nvPicPr>
        <p:blipFill rotWithShape="1">
          <a:blip r:embed="rId3">
            <a:alphaModFix/>
          </a:blip>
          <a:srcRect b="0" l="0" r="0" t="0"/>
          <a:stretch/>
        </p:blipFill>
        <p:spPr>
          <a:xfrm>
            <a:off x="826751" y="3983170"/>
            <a:ext cx="895729" cy="894767"/>
          </a:xfrm>
          <a:prstGeom prst="rect">
            <a:avLst/>
          </a:prstGeom>
          <a:noFill/>
          <a:ln>
            <a:noFill/>
          </a:ln>
        </p:spPr>
      </p:pic>
      <p:sp>
        <p:nvSpPr>
          <p:cNvPr id="95" name="Google Shape;95;p19"/>
          <p:cNvSpPr txBox="1"/>
          <p:nvPr/>
        </p:nvSpPr>
        <p:spPr>
          <a:xfrm>
            <a:off x="2129090" y="4151229"/>
            <a:ext cx="6079626" cy="427887"/>
          </a:xfrm>
          <a:prstGeom prst="rect">
            <a:avLst/>
          </a:prstGeom>
          <a:noFill/>
          <a:ln>
            <a:noFill/>
          </a:ln>
        </p:spPr>
        <p:txBody>
          <a:bodyPr anchorCtr="0" anchor="t" bIns="0" lIns="0" spcFirstLastPara="1" rIns="0" wrap="square" tIns="51950">
            <a:spAutoFit/>
          </a:bodyPr>
          <a:lstStyle/>
          <a:p>
            <a:pPr indent="0" lvl="0" marL="25400" marR="0" rtl="0" algn="ctr">
              <a:lnSpc>
                <a:spcPct val="100000"/>
              </a:lnSpc>
              <a:spcBef>
                <a:spcPts val="0"/>
              </a:spcBef>
              <a:spcAft>
                <a:spcPts val="0"/>
              </a:spcAft>
              <a:buClr>
                <a:srgbClr val="000000"/>
              </a:buClr>
              <a:buSzPts val="1500"/>
              <a:buFont typeface="Arial"/>
              <a:buNone/>
            </a:pPr>
            <a:r>
              <a:rPr b="1" i="0" lang="en" sz="1500" u="none" cap="none" strike="noStrike">
                <a:solidFill>
                  <a:srgbClr val="0B2477"/>
                </a:solidFill>
                <a:latin typeface="Arial"/>
                <a:ea typeface="Arial"/>
                <a:cs typeface="Arial"/>
                <a:sym typeface="Arial"/>
              </a:rPr>
              <a:t>Dr. Shyama Prasad Mukherjee</a:t>
            </a:r>
            <a:endParaRPr b="0" i="0" sz="1500" u="none" cap="none" strike="noStrike">
              <a:solidFill>
                <a:schemeClr val="dk1"/>
              </a:solidFill>
              <a:latin typeface="Arial"/>
              <a:ea typeface="Arial"/>
              <a:cs typeface="Arial"/>
              <a:sym typeface="Arial"/>
            </a:endParaRPr>
          </a:p>
          <a:p>
            <a:pPr indent="0" lvl="0" marL="25400" marR="0" rtl="0" algn="ctr">
              <a:lnSpc>
                <a:spcPct val="100000"/>
              </a:lnSpc>
              <a:spcBef>
                <a:spcPts val="200"/>
              </a:spcBef>
              <a:spcAft>
                <a:spcPts val="0"/>
              </a:spcAft>
              <a:buClr>
                <a:srgbClr val="000000"/>
              </a:buClr>
              <a:buSzPts val="1500"/>
              <a:buFont typeface="Arial"/>
              <a:buNone/>
            </a:pPr>
            <a:r>
              <a:rPr b="1" i="0" lang="en" sz="1500" u="none" cap="none" strike="noStrike">
                <a:solidFill>
                  <a:srgbClr val="0B2477"/>
                </a:solidFill>
                <a:latin typeface="Arial"/>
                <a:ea typeface="Arial"/>
                <a:cs typeface="Arial"/>
                <a:sym typeface="Arial"/>
              </a:rPr>
              <a:t>International Institute of Information Technology Naya Raipur</a:t>
            </a:r>
            <a:endParaRPr b="0" i="0" sz="1500" u="none" cap="none" strike="noStrike">
              <a:solidFill>
                <a:schemeClr val="dk1"/>
              </a:solidFill>
              <a:latin typeface="Arial"/>
              <a:ea typeface="Arial"/>
              <a:cs typeface="Arial"/>
              <a:sym typeface="Arial"/>
            </a:endParaRPr>
          </a:p>
        </p:txBody>
      </p:sp>
      <p:sp>
        <p:nvSpPr>
          <p:cNvPr id="96" name="Google Shape;96;p19"/>
          <p:cNvSpPr/>
          <p:nvPr/>
        </p:nvSpPr>
        <p:spPr>
          <a:xfrm>
            <a:off x="0" y="4922415"/>
            <a:ext cx="9140221" cy="214234"/>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97" name="Google Shape;97;p19"/>
          <p:cNvSpPr txBox="1"/>
          <p:nvPr>
            <p:ph idx="11" type="ftr"/>
          </p:nvPr>
        </p:nvSpPr>
        <p:spPr>
          <a:xfrm>
            <a:off x="2486285" y="4919299"/>
            <a:ext cx="4449826" cy="168678"/>
          </a:xfrm>
          <a:prstGeom prst="rect">
            <a:avLst/>
          </a:prstGeom>
          <a:noFill/>
          <a:ln>
            <a:noFill/>
          </a:ln>
        </p:spPr>
        <p:txBody>
          <a:bodyPr anchorCtr="0" anchor="t" bIns="0" lIns="0" spcFirstLastPara="1" rIns="0" wrap="square" tIns="10350">
            <a:spAutoFit/>
          </a:bodyPr>
          <a:lstStyle/>
          <a:p>
            <a:pPr indent="0" lvl="0" marL="25400" rtl="0" algn="ctr">
              <a:lnSpc>
                <a:spcPct val="100000"/>
              </a:lnSpc>
              <a:spcBef>
                <a:spcPts val="0"/>
              </a:spcBef>
              <a:spcAft>
                <a:spcPts val="0"/>
              </a:spcAft>
              <a:buSzPts val="2500"/>
              <a:buNone/>
            </a:pPr>
            <a:r>
              <a:rPr lang="en"/>
              <a:t>International Institute of Information Technology Naya Raipur</a:t>
            </a:r>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p:nvPr/>
        </p:nvSpPr>
        <p:spPr>
          <a:xfrm>
            <a:off x="0" y="0"/>
            <a:ext cx="9135747" cy="3127848"/>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08" name="Google Shape;208;p28"/>
          <p:cNvSpPr/>
          <p:nvPr/>
        </p:nvSpPr>
        <p:spPr>
          <a:xfrm>
            <a:off x="0" y="4922415"/>
            <a:ext cx="9135747" cy="214055"/>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grpSp>
        <p:nvGrpSpPr>
          <p:cNvPr id="209" name="Google Shape;209;p28"/>
          <p:cNvGrpSpPr/>
          <p:nvPr/>
        </p:nvGrpSpPr>
        <p:grpSpPr>
          <a:xfrm>
            <a:off x="0" y="0"/>
            <a:ext cx="9140355" cy="4831291"/>
            <a:chOff x="0" y="0"/>
            <a:chExt cx="4608195" cy="3250768"/>
          </a:xfrm>
        </p:grpSpPr>
        <p:sp>
          <p:nvSpPr>
            <p:cNvPr id="210" name="Google Shape;210;p28"/>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11" name="Google Shape;211;p28"/>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212" name="Google Shape;212;p28"/>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213" name="Google Shape;213;p28"/>
          <p:cNvSpPr txBox="1"/>
          <p:nvPr>
            <p:ph idx="11" type="ftr"/>
          </p:nvPr>
        </p:nvSpPr>
        <p:spPr>
          <a:xfrm>
            <a:off x="2486285" y="4919299"/>
            <a:ext cx="4449900" cy="210600"/>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
              <a:t>International Institute of Information Technology Naya Raipur</a:t>
            </a:r>
            <a:endParaRPr/>
          </a:p>
        </p:txBody>
      </p:sp>
      <p:sp>
        <p:nvSpPr>
          <p:cNvPr id="214" name="Google Shape;214;p28"/>
          <p:cNvSpPr txBox="1"/>
          <p:nvPr/>
        </p:nvSpPr>
        <p:spPr>
          <a:xfrm>
            <a:off x="491207" y="193471"/>
            <a:ext cx="52899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lang="en" sz="2500">
                <a:solidFill>
                  <a:schemeClr val="lt1"/>
                </a:solidFill>
                <a:latin typeface="Calibri"/>
                <a:ea typeface="Calibri"/>
                <a:cs typeface="Calibri"/>
                <a:sym typeface="Calibri"/>
              </a:rPr>
              <a:t>The proposed Solution</a:t>
            </a:r>
            <a:endParaRPr b="1" i="0" sz="2500" u="none" cap="none" strike="noStrike">
              <a:solidFill>
                <a:schemeClr val="lt1"/>
              </a:solidFill>
              <a:latin typeface="Calibri"/>
              <a:ea typeface="Calibri"/>
              <a:cs typeface="Calibri"/>
              <a:sym typeface="Calibri"/>
            </a:endParaRPr>
          </a:p>
        </p:txBody>
      </p:sp>
      <p:sp>
        <p:nvSpPr>
          <p:cNvPr id="215" name="Google Shape;215;p28"/>
          <p:cNvSpPr/>
          <p:nvPr/>
        </p:nvSpPr>
        <p:spPr>
          <a:xfrm>
            <a:off x="443932" y="1037248"/>
            <a:ext cx="8161500" cy="3247800"/>
          </a:xfrm>
          <a:prstGeom prst="rect">
            <a:avLst/>
          </a:prstGeom>
          <a:noFill/>
          <a:ln>
            <a:noFill/>
          </a:ln>
        </p:spPr>
        <p:txBody>
          <a:bodyPr anchorCtr="0" anchor="t" bIns="83075" lIns="166175" spcFirstLastPara="1" rIns="166175" wrap="square" tIns="83075">
            <a:noAutofit/>
          </a:bodyPr>
          <a:lstStyle/>
          <a:p>
            <a:pPr indent="-342900" lvl="0" marL="457200" rtl="0" algn="just">
              <a:lnSpc>
                <a:spcPct val="115000"/>
              </a:lnSpc>
              <a:spcBef>
                <a:spcPts val="0"/>
              </a:spcBef>
              <a:spcAft>
                <a:spcPts val="0"/>
              </a:spcAft>
              <a:buClr>
                <a:schemeClr val="dk1"/>
              </a:buClr>
              <a:buSzPts val="1800"/>
              <a:buChar char="●"/>
            </a:pPr>
            <a:r>
              <a:rPr lang="en" sz="1800">
                <a:solidFill>
                  <a:schemeClr val="dk1"/>
                </a:solidFill>
              </a:rPr>
              <a:t>User registration</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lang="en" sz="1800">
                <a:solidFill>
                  <a:schemeClr val="dk1"/>
                </a:solidFill>
              </a:rPr>
              <a:t>Cryptographic account generation</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lang="en" sz="1800">
                <a:solidFill>
                  <a:schemeClr val="dk1"/>
                </a:solidFill>
              </a:rPr>
              <a:t>Complaint register</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lang="en" sz="1800">
                <a:solidFill>
                  <a:schemeClr val="dk1"/>
                </a:solidFill>
              </a:rPr>
              <a:t>Submitted to police station</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lang="en" sz="1800">
                <a:solidFill>
                  <a:schemeClr val="dk1"/>
                </a:solidFill>
              </a:rPr>
              <a:t>Verification of the complaint</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lang="en" sz="1800">
                <a:solidFill>
                  <a:schemeClr val="dk1"/>
                </a:solidFill>
              </a:rPr>
              <a:t>Creation of the block</a:t>
            </a:r>
            <a:endParaRPr sz="1800">
              <a:solidFill>
                <a:schemeClr val="dk1"/>
              </a:solidFil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p:nvPr/>
        </p:nvSpPr>
        <p:spPr>
          <a:xfrm>
            <a:off x="0" y="0"/>
            <a:ext cx="9135747" cy="3127848"/>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21" name="Google Shape;221;p29"/>
          <p:cNvSpPr/>
          <p:nvPr/>
        </p:nvSpPr>
        <p:spPr>
          <a:xfrm>
            <a:off x="0" y="4922415"/>
            <a:ext cx="9135747" cy="214055"/>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22" name="Google Shape;222;p29"/>
          <p:cNvSpPr txBox="1"/>
          <p:nvPr>
            <p:ph idx="11" type="ftr"/>
          </p:nvPr>
        </p:nvSpPr>
        <p:spPr>
          <a:xfrm>
            <a:off x="2486285" y="4919299"/>
            <a:ext cx="4449900" cy="210600"/>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
              <a:t>International Institute of Information Technology Naya Raipur</a:t>
            </a:r>
            <a:endParaRPr/>
          </a:p>
        </p:txBody>
      </p:sp>
      <p:sp>
        <p:nvSpPr>
          <p:cNvPr id="223" name="Google Shape;223;p29"/>
          <p:cNvSpPr txBox="1"/>
          <p:nvPr/>
        </p:nvSpPr>
        <p:spPr>
          <a:xfrm>
            <a:off x="491207" y="193471"/>
            <a:ext cx="52899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lang="en" sz="2500">
                <a:solidFill>
                  <a:schemeClr val="lt1"/>
                </a:solidFill>
                <a:latin typeface="Calibri"/>
                <a:ea typeface="Calibri"/>
                <a:cs typeface="Calibri"/>
                <a:sym typeface="Calibri"/>
              </a:rPr>
              <a:t>Work Timeline</a:t>
            </a:r>
            <a:endParaRPr b="1" i="0" sz="2500" u="none" cap="none" strike="noStrike">
              <a:solidFill>
                <a:schemeClr val="lt1"/>
              </a:solidFill>
              <a:latin typeface="Calibri"/>
              <a:ea typeface="Calibri"/>
              <a:cs typeface="Calibri"/>
              <a:sym typeface="Calibri"/>
            </a:endParaRPr>
          </a:p>
        </p:txBody>
      </p:sp>
      <p:sp>
        <p:nvSpPr>
          <p:cNvPr id="224" name="Google Shape;224;p29"/>
          <p:cNvSpPr/>
          <p:nvPr/>
        </p:nvSpPr>
        <p:spPr>
          <a:xfrm>
            <a:off x="491207" y="1018348"/>
            <a:ext cx="8161500" cy="3247800"/>
          </a:xfrm>
          <a:prstGeom prst="rect">
            <a:avLst/>
          </a:prstGeom>
          <a:noFill/>
          <a:ln>
            <a:noFill/>
          </a:ln>
        </p:spPr>
        <p:txBody>
          <a:bodyPr anchorCtr="0" anchor="t" bIns="83075" lIns="166175" spcFirstLastPara="1" rIns="166175" wrap="square" tIns="83075">
            <a:noAutofit/>
          </a:bodyPr>
          <a:lstStyle/>
          <a:p>
            <a:pPr indent="0" lvl="0" marL="0" marR="0" rtl="0" algn="just">
              <a:lnSpc>
                <a:spcPct val="100000"/>
              </a:lnSpc>
              <a:spcBef>
                <a:spcPts val="0"/>
              </a:spcBef>
              <a:spcAft>
                <a:spcPts val="0"/>
              </a:spcAft>
              <a:buClr>
                <a:srgbClr val="000000"/>
              </a:buClr>
              <a:buSzPts val="2500"/>
              <a:buFont typeface="Arial"/>
              <a:buNone/>
            </a:pPr>
            <a:r>
              <a:t/>
            </a:r>
            <a:endParaRPr b="1" i="0" sz="2200" u="none" cap="none" strike="noStrike">
              <a:solidFill>
                <a:srgbClr val="262626"/>
              </a:solidFill>
              <a:latin typeface="Calibri"/>
              <a:ea typeface="Calibri"/>
              <a:cs typeface="Calibri"/>
              <a:sym typeface="Calibri"/>
            </a:endParaRPr>
          </a:p>
        </p:txBody>
      </p:sp>
      <p:grpSp>
        <p:nvGrpSpPr>
          <p:cNvPr id="225" name="Google Shape;225;p29"/>
          <p:cNvGrpSpPr/>
          <p:nvPr/>
        </p:nvGrpSpPr>
        <p:grpSpPr>
          <a:xfrm>
            <a:off x="-2300" y="0"/>
            <a:ext cx="9140355" cy="4831291"/>
            <a:chOff x="0" y="0"/>
            <a:chExt cx="4608195" cy="3250768"/>
          </a:xfrm>
        </p:grpSpPr>
        <p:sp>
          <p:nvSpPr>
            <p:cNvPr id="226" name="Google Shape;226;p29"/>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27" name="Google Shape;227;p29"/>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228" name="Google Shape;228;p29"/>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229" name="Google Shape;229;p29"/>
          <p:cNvSpPr txBox="1"/>
          <p:nvPr/>
        </p:nvSpPr>
        <p:spPr>
          <a:xfrm>
            <a:off x="3582525" y="185075"/>
            <a:ext cx="2354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Calibri"/>
                <a:ea typeface="Calibri"/>
                <a:cs typeface="Calibri"/>
                <a:sym typeface="Calibri"/>
              </a:rPr>
              <a:t>Project Model</a:t>
            </a:r>
            <a:endParaRPr sz="2500">
              <a:solidFill>
                <a:schemeClr val="dk1"/>
              </a:solidFill>
            </a:endParaRPr>
          </a:p>
        </p:txBody>
      </p:sp>
      <p:pic>
        <p:nvPicPr>
          <p:cNvPr id="230" name="Google Shape;230;p29"/>
          <p:cNvPicPr preferRelativeResize="0"/>
          <p:nvPr/>
        </p:nvPicPr>
        <p:blipFill>
          <a:blip r:embed="rId4">
            <a:alphaModFix/>
          </a:blip>
          <a:stretch>
            <a:fillRect/>
          </a:stretch>
        </p:blipFill>
        <p:spPr>
          <a:xfrm>
            <a:off x="2306975" y="928850"/>
            <a:ext cx="4629200" cy="3819224"/>
          </a:xfrm>
          <a:prstGeom prst="rect">
            <a:avLst/>
          </a:prstGeom>
          <a:noFill/>
          <a:ln>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p:nvPr/>
        </p:nvSpPr>
        <p:spPr>
          <a:xfrm>
            <a:off x="0" y="0"/>
            <a:ext cx="9135747" cy="3127848"/>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36" name="Google Shape;236;p30"/>
          <p:cNvSpPr/>
          <p:nvPr/>
        </p:nvSpPr>
        <p:spPr>
          <a:xfrm>
            <a:off x="0" y="4922415"/>
            <a:ext cx="9135747" cy="214055"/>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37" name="Google Shape;237;p30"/>
          <p:cNvSpPr txBox="1"/>
          <p:nvPr>
            <p:ph idx="11" type="ftr"/>
          </p:nvPr>
        </p:nvSpPr>
        <p:spPr>
          <a:xfrm>
            <a:off x="2486285" y="4919299"/>
            <a:ext cx="4449900" cy="210600"/>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
              <a:t>International Institute of Information Technology Naya Raipur</a:t>
            </a:r>
            <a:endParaRPr/>
          </a:p>
        </p:txBody>
      </p:sp>
      <p:sp>
        <p:nvSpPr>
          <p:cNvPr id="238" name="Google Shape;238;p30"/>
          <p:cNvSpPr txBox="1"/>
          <p:nvPr/>
        </p:nvSpPr>
        <p:spPr>
          <a:xfrm>
            <a:off x="491207" y="193471"/>
            <a:ext cx="52899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lang="en" sz="2500">
                <a:solidFill>
                  <a:schemeClr val="lt1"/>
                </a:solidFill>
                <a:latin typeface="Calibri"/>
                <a:ea typeface="Calibri"/>
                <a:cs typeface="Calibri"/>
                <a:sym typeface="Calibri"/>
              </a:rPr>
              <a:t>Work Timeline</a:t>
            </a:r>
            <a:endParaRPr b="1" i="0" sz="2500" u="none" cap="none" strike="noStrike">
              <a:solidFill>
                <a:schemeClr val="lt1"/>
              </a:solidFill>
              <a:latin typeface="Calibri"/>
              <a:ea typeface="Calibri"/>
              <a:cs typeface="Calibri"/>
              <a:sym typeface="Calibri"/>
            </a:endParaRPr>
          </a:p>
        </p:txBody>
      </p:sp>
      <p:sp>
        <p:nvSpPr>
          <p:cNvPr id="239" name="Google Shape;239;p30"/>
          <p:cNvSpPr/>
          <p:nvPr/>
        </p:nvSpPr>
        <p:spPr>
          <a:xfrm>
            <a:off x="491207" y="1018348"/>
            <a:ext cx="8161500" cy="3247800"/>
          </a:xfrm>
          <a:prstGeom prst="rect">
            <a:avLst/>
          </a:prstGeom>
          <a:noFill/>
          <a:ln>
            <a:noFill/>
          </a:ln>
        </p:spPr>
        <p:txBody>
          <a:bodyPr anchorCtr="0" anchor="t" bIns="83075" lIns="166175" spcFirstLastPara="1" rIns="166175" wrap="square" tIns="83075">
            <a:noAutofit/>
          </a:bodyPr>
          <a:lstStyle/>
          <a:p>
            <a:pPr indent="0" lvl="0" marL="0" marR="0" rtl="0" algn="just">
              <a:lnSpc>
                <a:spcPct val="100000"/>
              </a:lnSpc>
              <a:spcBef>
                <a:spcPts val="0"/>
              </a:spcBef>
              <a:spcAft>
                <a:spcPts val="0"/>
              </a:spcAft>
              <a:buClr>
                <a:srgbClr val="000000"/>
              </a:buClr>
              <a:buSzPts val="2500"/>
              <a:buFont typeface="Arial"/>
              <a:buNone/>
            </a:pPr>
            <a:r>
              <a:t/>
            </a:r>
            <a:endParaRPr b="1" i="0" sz="2200" u="none" cap="none" strike="noStrike">
              <a:solidFill>
                <a:srgbClr val="262626"/>
              </a:solidFill>
              <a:latin typeface="Calibri"/>
              <a:ea typeface="Calibri"/>
              <a:cs typeface="Calibri"/>
              <a:sym typeface="Calibri"/>
            </a:endParaRPr>
          </a:p>
        </p:txBody>
      </p:sp>
      <p:grpSp>
        <p:nvGrpSpPr>
          <p:cNvPr id="240" name="Google Shape;240;p30"/>
          <p:cNvGrpSpPr/>
          <p:nvPr/>
        </p:nvGrpSpPr>
        <p:grpSpPr>
          <a:xfrm>
            <a:off x="-2300" y="0"/>
            <a:ext cx="9140355" cy="4831291"/>
            <a:chOff x="0" y="0"/>
            <a:chExt cx="4608195" cy="3250768"/>
          </a:xfrm>
        </p:grpSpPr>
        <p:sp>
          <p:nvSpPr>
            <p:cNvPr id="241" name="Google Shape;241;p30"/>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42" name="Google Shape;242;p30"/>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243" name="Google Shape;243;p30"/>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244" name="Google Shape;244;p30"/>
          <p:cNvSpPr txBox="1"/>
          <p:nvPr/>
        </p:nvSpPr>
        <p:spPr>
          <a:xfrm>
            <a:off x="3582525" y="185075"/>
            <a:ext cx="3202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Calibri"/>
                <a:ea typeface="Calibri"/>
                <a:cs typeface="Calibri"/>
                <a:sym typeface="Calibri"/>
              </a:rPr>
              <a:t>Results   : Input     </a:t>
            </a:r>
            <a:endParaRPr sz="2500">
              <a:solidFill>
                <a:schemeClr val="dk1"/>
              </a:solidFill>
            </a:endParaRPr>
          </a:p>
        </p:txBody>
      </p:sp>
      <p:pic>
        <p:nvPicPr>
          <p:cNvPr id="245" name="Google Shape;245;p30"/>
          <p:cNvPicPr preferRelativeResize="0"/>
          <p:nvPr/>
        </p:nvPicPr>
        <p:blipFill rotWithShape="1">
          <a:blip r:embed="rId4">
            <a:alphaModFix/>
          </a:blip>
          <a:srcRect b="-4760" l="2930" r="-2929" t="4760"/>
          <a:stretch/>
        </p:blipFill>
        <p:spPr>
          <a:xfrm>
            <a:off x="1364600" y="1018350"/>
            <a:ext cx="6784275" cy="3872749"/>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p:nvPr/>
        </p:nvSpPr>
        <p:spPr>
          <a:xfrm>
            <a:off x="0" y="0"/>
            <a:ext cx="9135747" cy="3127848"/>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51" name="Google Shape;251;p31"/>
          <p:cNvSpPr/>
          <p:nvPr/>
        </p:nvSpPr>
        <p:spPr>
          <a:xfrm>
            <a:off x="0" y="4922415"/>
            <a:ext cx="9135747" cy="214055"/>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52" name="Google Shape;252;p31"/>
          <p:cNvSpPr txBox="1"/>
          <p:nvPr>
            <p:ph idx="11" type="ftr"/>
          </p:nvPr>
        </p:nvSpPr>
        <p:spPr>
          <a:xfrm>
            <a:off x="2486285" y="4919299"/>
            <a:ext cx="4449900" cy="210600"/>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
              <a:t>International Institute of Information Technology Naya Raipur</a:t>
            </a:r>
            <a:endParaRPr/>
          </a:p>
        </p:txBody>
      </p:sp>
      <p:sp>
        <p:nvSpPr>
          <p:cNvPr id="253" name="Google Shape;253;p31"/>
          <p:cNvSpPr txBox="1"/>
          <p:nvPr/>
        </p:nvSpPr>
        <p:spPr>
          <a:xfrm>
            <a:off x="491207" y="193471"/>
            <a:ext cx="52899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lang="en" sz="2500">
                <a:solidFill>
                  <a:schemeClr val="lt1"/>
                </a:solidFill>
                <a:latin typeface="Calibri"/>
                <a:ea typeface="Calibri"/>
                <a:cs typeface="Calibri"/>
                <a:sym typeface="Calibri"/>
              </a:rPr>
              <a:t>Work Timeline</a:t>
            </a:r>
            <a:endParaRPr b="1" i="0" sz="2500" u="none" cap="none" strike="noStrike">
              <a:solidFill>
                <a:schemeClr val="lt1"/>
              </a:solidFill>
              <a:latin typeface="Calibri"/>
              <a:ea typeface="Calibri"/>
              <a:cs typeface="Calibri"/>
              <a:sym typeface="Calibri"/>
            </a:endParaRPr>
          </a:p>
        </p:txBody>
      </p:sp>
      <p:sp>
        <p:nvSpPr>
          <p:cNvPr id="254" name="Google Shape;254;p31"/>
          <p:cNvSpPr/>
          <p:nvPr/>
        </p:nvSpPr>
        <p:spPr>
          <a:xfrm>
            <a:off x="491207" y="1018348"/>
            <a:ext cx="8161500" cy="3247800"/>
          </a:xfrm>
          <a:prstGeom prst="rect">
            <a:avLst/>
          </a:prstGeom>
          <a:noFill/>
          <a:ln>
            <a:noFill/>
          </a:ln>
        </p:spPr>
        <p:txBody>
          <a:bodyPr anchorCtr="0" anchor="t" bIns="83075" lIns="166175" spcFirstLastPara="1" rIns="166175" wrap="square" tIns="83075">
            <a:noAutofit/>
          </a:bodyPr>
          <a:lstStyle/>
          <a:p>
            <a:pPr indent="0" lvl="0" marL="0" marR="0" rtl="0" algn="just">
              <a:lnSpc>
                <a:spcPct val="100000"/>
              </a:lnSpc>
              <a:spcBef>
                <a:spcPts val="0"/>
              </a:spcBef>
              <a:spcAft>
                <a:spcPts val="0"/>
              </a:spcAft>
              <a:buClr>
                <a:srgbClr val="000000"/>
              </a:buClr>
              <a:buSzPts val="2500"/>
              <a:buFont typeface="Arial"/>
              <a:buNone/>
            </a:pPr>
            <a:r>
              <a:t/>
            </a:r>
            <a:endParaRPr b="1" i="0" sz="2200" u="none" cap="none" strike="noStrike">
              <a:solidFill>
                <a:srgbClr val="262626"/>
              </a:solidFill>
              <a:latin typeface="Calibri"/>
              <a:ea typeface="Calibri"/>
              <a:cs typeface="Calibri"/>
              <a:sym typeface="Calibri"/>
            </a:endParaRPr>
          </a:p>
        </p:txBody>
      </p:sp>
      <p:grpSp>
        <p:nvGrpSpPr>
          <p:cNvPr id="255" name="Google Shape;255;p31"/>
          <p:cNvGrpSpPr/>
          <p:nvPr/>
        </p:nvGrpSpPr>
        <p:grpSpPr>
          <a:xfrm>
            <a:off x="-2300" y="0"/>
            <a:ext cx="9140355" cy="4831291"/>
            <a:chOff x="0" y="0"/>
            <a:chExt cx="4608195" cy="3250768"/>
          </a:xfrm>
        </p:grpSpPr>
        <p:sp>
          <p:nvSpPr>
            <p:cNvPr id="256" name="Google Shape;256;p31"/>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57" name="Google Shape;257;p31"/>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258" name="Google Shape;258;p31"/>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259" name="Google Shape;259;p31"/>
          <p:cNvSpPr txBox="1"/>
          <p:nvPr/>
        </p:nvSpPr>
        <p:spPr>
          <a:xfrm>
            <a:off x="3582525" y="185075"/>
            <a:ext cx="3202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Calibri"/>
                <a:ea typeface="Calibri"/>
                <a:cs typeface="Calibri"/>
                <a:sym typeface="Calibri"/>
              </a:rPr>
              <a:t>Results   : output     </a:t>
            </a:r>
            <a:endParaRPr sz="2500">
              <a:solidFill>
                <a:schemeClr val="dk1"/>
              </a:solidFill>
            </a:endParaRPr>
          </a:p>
        </p:txBody>
      </p:sp>
      <p:pic>
        <p:nvPicPr>
          <p:cNvPr id="260" name="Google Shape;260;p31"/>
          <p:cNvPicPr preferRelativeResize="0"/>
          <p:nvPr/>
        </p:nvPicPr>
        <p:blipFill>
          <a:blip r:embed="rId4">
            <a:alphaModFix/>
          </a:blip>
          <a:stretch>
            <a:fillRect/>
          </a:stretch>
        </p:blipFill>
        <p:spPr>
          <a:xfrm>
            <a:off x="1567400" y="865688"/>
            <a:ext cx="6046850" cy="3965613"/>
          </a:xfrm>
          <a:prstGeom prst="rect">
            <a:avLst/>
          </a:prstGeom>
          <a:noFill/>
          <a:ln>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p:nvPr/>
        </p:nvSpPr>
        <p:spPr>
          <a:xfrm>
            <a:off x="0" y="0"/>
            <a:ext cx="9140221" cy="3130457"/>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66" name="Google Shape;266;p32"/>
          <p:cNvSpPr/>
          <p:nvPr/>
        </p:nvSpPr>
        <p:spPr>
          <a:xfrm>
            <a:off x="0" y="4922415"/>
            <a:ext cx="9140221" cy="214234"/>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grpSp>
        <p:nvGrpSpPr>
          <p:cNvPr id="267" name="Google Shape;267;p32"/>
          <p:cNvGrpSpPr/>
          <p:nvPr/>
        </p:nvGrpSpPr>
        <p:grpSpPr>
          <a:xfrm>
            <a:off x="0" y="0"/>
            <a:ext cx="9140221" cy="4831417"/>
            <a:chOff x="0" y="0"/>
            <a:chExt cx="4608195" cy="3250768"/>
          </a:xfrm>
        </p:grpSpPr>
        <p:sp>
          <p:nvSpPr>
            <p:cNvPr id="268" name="Google Shape;268;p32"/>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69" name="Google Shape;269;p32"/>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270" name="Google Shape;270;p32"/>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271" name="Google Shape;271;p32"/>
          <p:cNvSpPr txBox="1"/>
          <p:nvPr>
            <p:ph idx="11" type="ftr"/>
          </p:nvPr>
        </p:nvSpPr>
        <p:spPr>
          <a:xfrm>
            <a:off x="2486285" y="4919299"/>
            <a:ext cx="4449826" cy="197245"/>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
              <a:t>International Institute of Information Technology Naya Raipur</a:t>
            </a:r>
            <a:endParaRPr/>
          </a:p>
        </p:txBody>
      </p:sp>
      <p:sp>
        <p:nvSpPr>
          <p:cNvPr id="272" name="Google Shape;272;p32"/>
          <p:cNvSpPr txBox="1"/>
          <p:nvPr/>
        </p:nvSpPr>
        <p:spPr>
          <a:xfrm>
            <a:off x="491207" y="193471"/>
            <a:ext cx="2267107" cy="45743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lt1"/>
                </a:solidFill>
                <a:latin typeface="Calibri"/>
                <a:ea typeface="Calibri"/>
                <a:cs typeface="Calibri"/>
                <a:sym typeface="Calibri"/>
              </a:rPr>
              <a:t>References</a:t>
            </a:r>
            <a:endParaRPr b="0" i="0" sz="2500" u="none" cap="none" strike="noStrike">
              <a:solidFill>
                <a:srgbClr val="000000"/>
              </a:solidFill>
              <a:latin typeface="Arial"/>
              <a:ea typeface="Arial"/>
              <a:cs typeface="Arial"/>
              <a:sym typeface="Arial"/>
            </a:endParaRPr>
          </a:p>
        </p:txBody>
      </p:sp>
      <p:sp>
        <p:nvSpPr>
          <p:cNvPr id="273" name="Google Shape;273;p32"/>
          <p:cNvSpPr/>
          <p:nvPr/>
        </p:nvSpPr>
        <p:spPr>
          <a:xfrm>
            <a:off x="491207" y="872979"/>
            <a:ext cx="8161587" cy="3813094"/>
          </a:xfrm>
          <a:prstGeom prst="rect">
            <a:avLst/>
          </a:prstGeom>
          <a:noFill/>
          <a:ln>
            <a:noFill/>
          </a:ln>
        </p:spPr>
        <p:txBody>
          <a:bodyPr anchorCtr="0" anchor="t" bIns="83075" lIns="166175" spcFirstLastPara="1" rIns="166175" wrap="square" tIns="83075">
            <a:noAutofit/>
          </a:bodyPr>
          <a:lstStyle/>
          <a:p>
            <a:pPr indent="-330200" lvl="0" marL="457200" rtl="0" algn="just">
              <a:spcBef>
                <a:spcPts val="0"/>
              </a:spcBef>
              <a:spcAft>
                <a:spcPts val="0"/>
              </a:spcAft>
              <a:buClr>
                <a:schemeClr val="dk1"/>
              </a:buClr>
              <a:buSzPts val="1600"/>
              <a:buAutoNum type="arabicPeriod"/>
            </a:pPr>
            <a:r>
              <a:rPr lang="en" sz="1600">
                <a:solidFill>
                  <a:schemeClr val="dk1"/>
                </a:solidFill>
              </a:rPr>
              <a:t>Hingorani, Ishwarlal &amp; Khara, Rushabh &amp; Pomendkar, Deepika &amp; Raul, Nataasha. (2020). Police Complaint Management System using Blockchain Technology. 1214-1219. 10.1109/ICISS49785.2020.9315884. </a:t>
            </a:r>
            <a:endParaRPr sz="1600">
              <a:solidFill>
                <a:schemeClr val="dk1"/>
              </a:solidFill>
            </a:endParaRPr>
          </a:p>
          <a:p>
            <a:pPr indent="0" lvl="0" marL="457200" rtl="0" algn="just">
              <a:spcBef>
                <a:spcPts val="0"/>
              </a:spcBef>
              <a:spcAft>
                <a:spcPts val="0"/>
              </a:spcAft>
              <a:buNone/>
            </a:pPr>
            <a:r>
              <a:t/>
            </a:r>
            <a:endParaRPr sz="1600">
              <a:solidFill>
                <a:schemeClr val="dk1"/>
              </a:solidFill>
            </a:endParaRPr>
          </a:p>
          <a:p>
            <a:pPr indent="-330200" lvl="0" marL="457200" rtl="0" algn="just">
              <a:spcBef>
                <a:spcPts val="0"/>
              </a:spcBef>
              <a:spcAft>
                <a:spcPts val="0"/>
              </a:spcAft>
              <a:buClr>
                <a:schemeClr val="dk1"/>
              </a:buClr>
              <a:buSzPts val="1600"/>
              <a:buAutoNum type="arabicPeriod"/>
            </a:pPr>
            <a:r>
              <a:rPr lang="en" sz="1600">
                <a:solidFill>
                  <a:schemeClr val="dk1"/>
                </a:solidFill>
              </a:rPr>
              <a:t>Arnab Mukherjee and Raju Halder. 2020. PoliceChain: Blockchain-Based Smart Policing System for Smart Cities. In &lt;i&gt;13th International Conference on Security of Information and Networks&lt;/i&gt; (&lt;i&gt;SIN 2020&lt;/i&gt;). Association for Computing Machinery, New York, NY, USA, Article 6, 1–5. DOI:</a:t>
            </a:r>
            <a:r>
              <a:rPr lang="en" sz="1600" u="sng">
                <a:solidFill>
                  <a:srgbClr val="0097A7"/>
                </a:solidFill>
                <a:hlinkClick r:id="rId4">
                  <a:extLst>
                    <a:ext uri="{A12FA001-AC4F-418D-AE19-62706E023703}">
                      <ahyp:hlinkClr val="tx"/>
                    </a:ext>
                  </a:extLst>
                </a:hlinkClick>
              </a:rPr>
              <a:t>https://doi.org/10.1145/3433174.3433618</a:t>
            </a:r>
            <a:endParaRPr sz="1600">
              <a:solidFill>
                <a:schemeClr val="dk1"/>
              </a:solidFill>
            </a:endParaRPr>
          </a:p>
          <a:p>
            <a:pPr indent="0" lvl="0" marL="457200" rtl="0" algn="just">
              <a:spcBef>
                <a:spcPts val="0"/>
              </a:spcBef>
              <a:spcAft>
                <a:spcPts val="0"/>
              </a:spcAft>
              <a:buNone/>
            </a:pPr>
            <a:r>
              <a:t/>
            </a:r>
            <a:endParaRPr sz="1600">
              <a:solidFill>
                <a:schemeClr val="dk1"/>
              </a:solidFill>
            </a:endParaRPr>
          </a:p>
          <a:p>
            <a:pPr indent="-330200" lvl="0" marL="457200" rtl="0" algn="just">
              <a:spcBef>
                <a:spcPts val="0"/>
              </a:spcBef>
              <a:spcAft>
                <a:spcPts val="0"/>
              </a:spcAft>
              <a:buClr>
                <a:schemeClr val="dk1"/>
              </a:buClr>
              <a:buSzPts val="1600"/>
              <a:buAutoNum type="arabicPeriod"/>
            </a:pPr>
            <a:r>
              <a:rPr lang="en" sz="1600">
                <a:solidFill>
                  <a:schemeClr val="dk1"/>
                </a:solidFill>
              </a:rPr>
              <a:t>Hassija, Vikas &amp; Patel, Aarya &amp; Chamola, Vinay. (2021). Police FIR Registration and Tracking Using Consortium Blockchain. 10.1007/978-981-15-5243-4_75. </a:t>
            </a:r>
            <a:endParaRPr sz="1600">
              <a:solidFill>
                <a:schemeClr val="dk1"/>
              </a:solidFill>
            </a:endParaRPr>
          </a:p>
          <a:p>
            <a:pPr indent="0" lvl="0" marL="457200" rtl="0" algn="just">
              <a:spcBef>
                <a:spcPts val="0"/>
              </a:spcBef>
              <a:spcAft>
                <a:spcPts val="0"/>
              </a:spcAft>
              <a:buClr>
                <a:schemeClr val="dk1"/>
              </a:buClr>
              <a:buSzPts val="1100"/>
              <a:buFont typeface="Arial"/>
              <a:buNone/>
            </a:pPr>
            <a:r>
              <a:t/>
            </a:r>
            <a:endParaRPr sz="1600">
              <a:solidFill>
                <a:schemeClr val="dk1"/>
              </a:solidFill>
            </a:endParaRPr>
          </a:p>
          <a:p>
            <a:pPr indent="0" lvl="0" marL="0" marR="0" rtl="0" algn="just">
              <a:lnSpc>
                <a:spcPct val="100000"/>
              </a:lnSpc>
              <a:spcBef>
                <a:spcPts val="0"/>
              </a:spcBef>
              <a:spcAft>
                <a:spcPts val="0"/>
              </a:spcAft>
              <a:buNone/>
            </a:pPr>
            <a:r>
              <a:t/>
            </a:r>
            <a:endParaRPr b="1" sz="16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722527" y="1665739"/>
            <a:ext cx="7609924" cy="452570"/>
          </a:xfrm>
          <a:prstGeom prst="rect">
            <a:avLst/>
          </a:prstGeom>
          <a:noFill/>
          <a:ln>
            <a:noFill/>
          </a:ln>
        </p:spPr>
        <p:txBody>
          <a:bodyPr anchorCtr="0" anchor="t" bIns="0" lIns="0" spcFirstLastPara="1" rIns="0" wrap="square" tIns="15000">
            <a:spAutoFit/>
          </a:bodyPr>
          <a:lstStyle/>
          <a:p>
            <a:pPr indent="0" lvl="0" marL="25400" marR="12700" rtl="0" algn="ctr">
              <a:lnSpc>
                <a:spcPct val="104000"/>
              </a:lnSpc>
              <a:spcBef>
                <a:spcPts val="0"/>
              </a:spcBef>
              <a:spcAft>
                <a:spcPts val="0"/>
              </a:spcAft>
              <a:buSzPts val="2500"/>
              <a:buNone/>
            </a:pPr>
            <a:r>
              <a:rPr lang="en" sz="3600">
                <a:latin typeface="Verdana"/>
                <a:ea typeface="Verdana"/>
                <a:cs typeface="Verdana"/>
                <a:sym typeface="Verdana"/>
              </a:rPr>
              <a:t>Thank You</a:t>
            </a:r>
            <a:endParaRPr sz="3600">
              <a:latin typeface="Verdana"/>
              <a:ea typeface="Verdana"/>
              <a:cs typeface="Verdana"/>
              <a:sym typeface="Verdana"/>
            </a:endParaRPr>
          </a:p>
        </p:txBody>
      </p:sp>
      <p:pic>
        <p:nvPicPr>
          <p:cNvPr id="279" name="Google Shape;279;p33"/>
          <p:cNvPicPr preferRelativeResize="0"/>
          <p:nvPr/>
        </p:nvPicPr>
        <p:blipFill rotWithShape="1">
          <a:blip r:embed="rId3">
            <a:alphaModFix/>
          </a:blip>
          <a:srcRect b="0" l="0" r="0" t="0"/>
          <a:stretch/>
        </p:blipFill>
        <p:spPr>
          <a:xfrm>
            <a:off x="804801" y="3939020"/>
            <a:ext cx="895729" cy="894768"/>
          </a:xfrm>
          <a:prstGeom prst="rect">
            <a:avLst/>
          </a:prstGeom>
          <a:noFill/>
          <a:ln>
            <a:noFill/>
          </a:ln>
        </p:spPr>
      </p:pic>
      <p:sp>
        <p:nvSpPr>
          <p:cNvPr id="280" name="Google Shape;280;p33"/>
          <p:cNvSpPr txBox="1"/>
          <p:nvPr/>
        </p:nvSpPr>
        <p:spPr>
          <a:xfrm>
            <a:off x="2129090" y="4151229"/>
            <a:ext cx="6079626" cy="449230"/>
          </a:xfrm>
          <a:prstGeom prst="rect">
            <a:avLst/>
          </a:prstGeom>
          <a:noFill/>
          <a:ln>
            <a:noFill/>
          </a:ln>
        </p:spPr>
        <p:txBody>
          <a:bodyPr anchorCtr="0" anchor="t" bIns="0" lIns="0" spcFirstLastPara="1" rIns="0" wrap="square" tIns="51950">
            <a:spAutoFit/>
          </a:bodyPr>
          <a:lstStyle/>
          <a:p>
            <a:pPr indent="0" lvl="0" marL="25400" marR="0" rtl="0" algn="l">
              <a:lnSpc>
                <a:spcPct val="100000"/>
              </a:lnSpc>
              <a:spcBef>
                <a:spcPts val="0"/>
              </a:spcBef>
              <a:spcAft>
                <a:spcPts val="0"/>
              </a:spcAft>
              <a:buClr>
                <a:srgbClr val="000000"/>
              </a:buClr>
              <a:buSzPts val="1500"/>
              <a:buFont typeface="Arial"/>
              <a:buNone/>
            </a:pPr>
            <a:r>
              <a:rPr b="1" i="0" lang="en" sz="1500" u="none" cap="none" strike="noStrike">
                <a:solidFill>
                  <a:srgbClr val="0B2477"/>
                </a:solidFill>
                <a:latin typeface="Arial"/>
                <a:ea typeface="Arial"/>
                <a:cs typeface="Arial"/>
                <a:sym typeface="Arial"/>
              </a:rPr>
              <a:t>Dr. Shyama Prasad Mukherjee</a:t>
            </a:r>
            <a:endParaRPr b="0" i="0" sz="1500" u="none" cap="none" strike="noStrike">
              <a:solidFill>
                <a:schemeClr val="dk1"/>
              </a:solidFill>
              <a:latin typeface="Arial"/>
              <a:ea typeface="Arial"/>
              <a:cs typeface="Arial"/>
              <a:sym typeface="Arial"/>
            </a:endParaRPr>
          </a:p>
          <a:p>
            <a:pPr indent="0" lvl="0" marL="25400" marR="0" rtl="0" algn="l">
              <a:lnSpc>
                <a:spcPct val="100000"/>
              </a:lnSpc>
              <a:spcBef>
                <a:spcPts val="200"/>
              </a:spcBef>
              <a:spcAft>
                <a:spcPts val="0"/>
              </a:spcAft>
              <a:buClr>
                <a:srgbClr val="000000"/>
              </a:buClr>
              <a:buSzPts val="1500"/>
              <a:buFont typeface="Arial"/>
              <a:buNone/>
            </a:pPr>
            <a:r>
              <a:rPr b="1" i="0" lang="en" sz="1500" u="none" cap="none" strike="noStrike">
                <a:solidFill>
                  <a:srgbClr val="0B2477"/>
                </a:solidFill>
                <a:latin typeface="Arial"/>
                <a:ea typeface="Arial"/>
                <a:cs typeface="Arial"/>
                <a:sym typeface="Arial"/>
              </a:rPr>
              <a:t>International Institute of Information Technology Naya Raipur</a:t>
            </a:r>
            <a:endParaRPr b="0" i="0" sz="1500" u="none" cap="none" strike="noStrike">
              <a:solidFill>
                <a:schemeClr val="dk1"/>
              </a:solidFill>
              <a:latin typeface="Arial"/>
              <a:ea typeface="Arial"/>
              <a:cs typeface="Arial"/>
              <a:sym typeface="Arial"/>
            </a:endParaRPr>
          </a:p>
        </p:txBody>
      </p:sp>
      <p:sp>
        <p:nvSpPr>
          <p:cNvPr id="281" name="Google Shape;281;p33"/>
          <p:cNvSpPr/>
          <p:nvPr/>
        </p:nvSpPr>
        <p:spPr>
          <a:xfrm>
            <a:off x="0" y="4922415"/>
            <a:ext cx="9140221" cy="214234"/>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282" name="Google Shape;282;p33"/>
          <p:cNvSpPr txBox="1"/>
          <p:nvPr>
            <p:ph idx="11" type="ftr"/>
          </p:nvPr>
        </p:nvSpPr>
        <p:spPr>
          <a:xfrm>
            <a:off x="2486285" y="4919299"/>
            <a:ext cx="4449826" cy="197245"/>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
              <a:t>International Institute of Information Technology Naya Raipur</a:t>
            </a:r>
            <a:endParaRPr/>
          </a:p>
        </p:txBody>
      </p:sp>
      <p:sp>
        <p:nvSpPr>
          <p:cNvPr id="283" name="Google Shape;283;p33"/>
          <p:cNvSpPr/>
          <p:nvPr/>
        </p:nvSpPr>
        <p:spPr>
          <a:xfrm>
            <a:off x="0" y="2571750"/>
            <a:ext cx="9144000" cy="1245765"/>
          </a:xfrm>
          <a:prstGeom prst="rect">
            <a:avLst/>
          </a:prstGeom>
          <a:solidFill>
            <a:srgbClr val="0B2477"/>
          </a:solidFill>
          <a:ln>
            <a:noFill/>
          </a:ln>
        </p:spPr>
        <p:txBody>
          <a:bodyPr anchorCtr="0" anchor="ctr" bIns="83075" lIns="166175" spcFirstLastPara="1" rIns="166175" wrap="square" tIns="83075">
            <a:noAutofit/>
          </a:bodyPr>
          <a:lstStyle/>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rgbClr val="17365D"/>
              </a:solidFill>
              <a:latin typeface="Calibri"/>
              <a:ea typeface="Calibri"/>
              <a:cs typeface="Calibri"/>
              <a:sym typeface="Calibri"/>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p:nvPr/>
        </p:nvSpPr>
        <p:spPr>
          <a:xfrm>
            <a:off x="0" y="0"/>
            <a:ext cx="9140221" cy="3130457"/>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03" name="Google Shape;103;p20"/>
          <p:cNvSpPr/>
          <p:nvPr/>
        </p:nvSpPr>
        <p:spPr>
          <a:xfrm>
            <a:off x="0" y="4922415"/>
            <a:ext cx="9140221" cy="214234"/>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grpSp>
        <p:nvGrpSpPr>
          <p:cNvPr id="104" name="Google Shape;104;p20"/>
          <p:cNvGrpSpPr/>
          <p:nvPr/>
        </p:nvGrpSpPr>
        <p:grpSpPr>
          <a:xfrm>
            <a:off x="3779" y="0"/>
            <a:ext cx="9140221" cy="4831417"/>
            <a:chOff x="0" y="0"/>
            <a:chExt cx="4608195" cy="3250768"/>
          </a:xfrm>
        </p:grpSpPr>
        <p:sp>
          <p:nvSpPr>
            <p:cNvPr id="105" name="Google Shape;105;p20"/>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06" name="Google Shape;106;p20"/>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107" name="Google Shape;107;p20"/>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108" name="Google Shape;108;p20"/>
          <p:cNvSpPr txBox="1"/>
          <p:nvPr>
            <p:ph idx="11" type="ftr"/>
          </p:nvPr>
        </p:nvSpPr>
        <p:spPr>
          <a:xfrm>
            <a:off x="2486285" y="4919299"/>
            <a:ext cx="4449826" cy="197245"/>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
              <a:t>International Institute of Information Technology Naya Raipur</a:t>
            </a:r>
            <a:endParaRPr/>
          </a:p>
        </p:txBody>
      </p:sp>
      <p:sp>
        <p:nvSpPr>
          <p:cNvPr id="109" name="Google Shape;109;p20"/>
          <p:cNvSpPr txBox="1"/>
          <p:nvPr/>
        </p:nvSpPr>
        <p:spPr>
          <a:xfrm>
            <a:off x="491207" y="193471"/>
            <a:ext cx="1964826" cy="45743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lt1"/>
                </a:solidFill>
                <a:latin typeface="Calibri"/>
                <a:ea typeface="Calibri"/>
                <a:cs typeface="Calibri"/>
                <a:sym typeface="Calibri"/>
              </a:rPr>
              <a:t>Contents</a:t>
            </a:r>
            <a:endParaRPr b="1" i="0" sz="2500" u="none" cap="none" strike="noStrike">
              <a:solidFill>
                <a:schemeClr val="lt1"/>
              </a:solidFill>
              <a:latin typeface="Calibri"/>
              <a:ea typeface="Calibri"/>
              <a:cs typeface="Calibri"/>
              <a:sym typeface="Calibri"/>
            </a:endParaRPr>
          </a:p>
        </p:txBody>
      </p:sp>
      <p:sp>
        <p:nvSpPr>
          <p:cNvPr id="110" name="Google Shape;110;p20"/>
          <p:cNvSpPr txBox="1"/>
          <p:nvPr/>
        </p:nvSpPr>
        <p:spPr>
          <a:xfrm>
            <a:off x="405649" y="1228850"/>
            <a:ext cx="8734500" cy="2692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Times New Roman"/>
              <a:buAutoNum type="arabicPeriod"/>
            </a:pPr>
            <a:r>
              <a:rPr lang="en" sz="1800">
                <a:solidFill>
                  <a:schemeClr val="dk1"/>
                </a:solidFill>
                <a:highlight>
                  <a:srgbClr val="FFFFFF"/>
                </a:highlight>
                <a:latin typeface="Times New Roman"/>
                <a:ea typeface="Times New Roman"/>
                <a:cs typeface="Times New Roman"/>
                <a:sym typeface="Times New Roman"/>
              </a:rPr>
              <a:t>Introduction</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lang="en" sz="1800">
                <a:solidFill>
                  <a:schemeClr val="dk1"/>
                </a:solidFill>
                <a:highlight>
                  <a:srgbClr val="FFFFFF"/>
                </a:highlight>
                <a:latin typeface="Times New Roman"/>
                <a:ea typeface="Times New Roman"/>
                <a:cs typeface="Times New Roman"/>
                <a:sym typeface="Times New Roman"/>
              </a:rPr>
              <a:t>Issues to be addressed</a:t>
            </a:r>
            <a:r>
              <a:rPr lang="en" sz="1800">
                <a:solidFill>
                  <a:schemeClr val="dk1"/>
                </a:solidFill>
                <a:highlight>
                  <a:srgbClr val="FFFFFF"/>
                </a:highlight>
                <a:latin typeface="Times New Roman"/>
                <a:ea typeface="Times New Roman"/>
                <a:cs typeface="Times New Roman"/>
                <a:sym typeface="Times New Roman"/>
              </a:rPr>
              <a:t>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lang="en" sz="1800">
                <a:solidFill>
                  <a:schemeClr val="dk1"/>
                </a:solidFill>
                <a:highlight>
                  <a:srgbClr val="FFFFFF"/>
                </a:highlight>
                <a:latin typeface="Times New Roman"/>
                <a:ea typeface="Times New Roman"/>
                <a:cs typeface="Times New Roman"/>
                <a:sym typeface="Times New Roman"/>
              </a:rPr>
              <a:t>Technology used in our project</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lang="en" sz="1800">
                <a:solidFill>
                  <a:schemeClr val="dk1"/>
                </a:solidFill>
                <a:highlight>
                  <a:srgbClr val="FFFFFF"/>
                </a:highlight>
                <a:latin typeface="Times New Roman"/>
                <a:ea typeface="Times New Roman"/>
                <a:cs typeface="Times New Roman"/>
                <a:sym typeface="Times New Roman"/>
              </a:rPr>
              <a:t>Existing solutions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lang="en" sz="1800">
                <a:solidFill>
                  <a:schemeClr val="dk1"/>
                </a:solidFill>
                <a:highlight>
                  <a:srgbClr val="FFFFFF"/>
                </a:highlight>
                <a:latin typeface="Times New Roman"/>
                <a:ea typeface="Times New Roman"/>
                <a:cs typeface="Times New Roman"/>
                <a:sym typeface="Times New Roman"/>
              </a:rPr>
              <a:t>Our Additions</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lang="en" sz="1800">
                <a:solidFill>
                  <a:schemeClr val="dk1"/>
                </a:solidFill>
                <a:highlight>
                  <a:srgbClr val="FFFFFF"/>
                </a:highlight>
                <a:latin typeface="Times New Roman"/>
                <a:ea typeface="Times New Roman"/>
                <a:cs typeface="Times New Roman"/>
                <a:sym typeface="Times New Roman"/>
              </a:rPr>
              <a:t>The proposed solution</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lang="en" sz="1800">
                <a:solidFill>
                  <a:schemeClr val="dk1"/>
                </a:solidFill>
                <a:highlight>
                  <a:srgbClr val="FFFFFF"/>
                </a:highlight>
                <a:latin typeface="Times New Roman"/>
                <a:ea typeface="Times New Roman"/>
                <a:cs typeface="Times New Roman"/>
                <a:sym typeface="Times New Roman"/>
              </a:rPr>
              <a:t>Results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lang="en" sz="1800">
                <a:solidFill>
                  <a:schemeClr val="dk1"/>
                </a:solidFill>
                <a:highlight>
                  <a:srgbClr val="FFFFFF"/>
                </a:highlight>
                <a:latin typeface="Times New Roman"/>
                <a:ea typeface="Times New Roman"/>
                <a:cs typeface="Times New Roman"/>
                <a:sym typeface="Times New Roman"/>
              </a:rPr>
              <a:t>References</a:t>
            </a:r>
            <a:endParaRPr sz="1800">
              <a:latin typeface="Calibri"/>
              <a:ea typeface="Calibri"/>
              <a:cs typeface="Calibri"/>
              <a:sym typeface="Calibri"/>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p:nvPr/>
        </p:nvSpPr>
        <p:spPr>
          <a:xfrm>
            <a:off x="0" y="0"/>
            <a:ext cx="9140221" cy="3130457"/>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17" name="Google Shape;117;p21"/>
          <p:cNvSpPr/>
          <p:nvPr/>
        </p:nvSpPr>
        <p:spPr>
          <a:xfrm>
            <a:off x="0" y="4922415"/>
            <a:ext cx="9140221" cy="214234"/>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grpSp>
        <p:nvGrpSpPr>
          <p:cNvPr id="118" name="Google Shape;118;p21"/>
          <p:cNvGrpSpPr/>
          <p:nvPr/>
        </p:nvGrpSpPr>
        <p:grpSpPr>
          <a:xfrm>
            <a:off x="1825" y="-34325"/>
            <a:ext cx="9140355" cy="4977901"/>
            <a:chOff x="0" y="0"/>
            <a:chExt cx="4608195" cy="3250768"/>
          </a:xfrm>
        </p:grpSpPr>
        <p:sp>
          <p:nvSpPr>
            <p:cNvPr id="119" name="Google Shape;119;p21"/>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20" name="Google Shape;120;p21"/>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121" name="Google Shape;121;p21"/>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122" name="Google Shape;122;p21"/>
          <p:cNvSpPr txBox="1"/>
          <p:nvPr>
            <p:ph idx="11" type="ftr"/>
          </p:nvPr>
        </p:nvSpPr>
        <p:spPr>
          <a:xfrm>
            <a:off x="2486285" y="4919299"/>
            <a:ext cx="4449826" cy="197245"/>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
              <a:t>International Institute of Information Technology Naya Raipur</a:t>
            </a:r>
            <a:endParaRPr/>
          </a:p>
        </p:txBody>
      </p:sp>
      <p:sp>
        <p:nvSpPr>
          <p:cNvPr id="123" name="Google Shape;123;p21"/>
          <p:cNvSpPr txBox="1"/>
          <p:nvPr/>
        </p:nvSpPr>
        <p:spPr>
          <a:xfrm>
            <a:off x="491207" y="193471"/>
            <a:ext cx="2418248" cy="45743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lt1"/>
                </a:solidFill>
                <a:latin typeface="Calibri"/>
                <a:ea typeface="Calibri"/>
                <a:cs typeface="Calibri"/>
                <a:sym typeface="Calibri"/>
              </a:rPr>
              <a:t>Introduction</a:t>
            </a:r>
            <a:endParaRPr b="1" i="0" sz="2500" u="none" cap="none" strike="noStrike">
              <a:solidFill>
                <a:schemeClr val="lt1"/>
              </a:solidFill>
              <a:latin typeface="Calibri"/>
              <a:ea typeface="Calibri"/>
              <a:cs typeface="Calibri"/>
              <a:sym typeface="Calibri"/>
            </a:endParaRPr>
          </a:p>
        </p:txBody>
      </p:sp>
      <p:sp>
        <p:nvSpPr>
          <p:cNvPr id="124" name="Google Shape;124;p21"/>
          <p:cNvSpPr txBox="1"/>
          <p:nvPr/>
        </p:nvSpPr>
        <p:spPr>
          <a:xfrm>
            <a:off x="395993" y="1454600"/>
            <a:ext cx="3690900" cy="2769000"/>
          </a:xfrm>
          <a:prstGeom prst="rect">
            <a:avLst/>
          </a:prstGeom>
          <a:noFill/>
          <a:ln>
            <a:noFill/>
          </a:ln>
        </p:spPr>
        <p:txBody>
          <a:bodyPr anchorCtr="0" anchor="t" bIns="83075" lIns="166175" spcFirstLastPara="1" rIns="166175" wrap="square" tIns="83075">
            <a:spAutoFit/>
          </a:bodyPr>
          <a:lstStyle/>
          <a:p>
            <a:pPr indent="0" lvl="0" marL="0" marR="0" rtl="0" algn="just">
              <a:lnSpc>
                <a:spcPct val="100000"/>
              </a:lnSpc>
              <a:spcBef>
                <a:spcPts val="0"/>
              </a:spcBef>
              <a:spcAft>
                <a:spcPts val="0"/>
              </a:spcAft>
              <a:buClr>
                <a:srgbClr val="000000"/>
              </a:buClr>
              <a:buSzPts val="2400"/>
              <a:buFont typeface="Arial"/>
              <a:buNone/>
            </a:pPr>
            <a:r>
              <a:rPr b="1" lang="en" sz="1600">
                <a:solidFill>
                  <a:srgbClr val="0E101A"/>
                </a:solidFill>
              </a:rPr>
              <a:t>In Indian law, any offense, whether cognizable or non-cognizable, an FIR has to be lodged with the Police Station for any further action. In some cases, where a complaint case is filed, FIR can be ignored.</a:t>
            </a:r>
            <a:endParaRPr b="1" sz="1600">
              <a:solidFill>
                <a:srgbClr val="0E101A"/>
              </a:solidFill>
            </a:endParaRPr>
          </a:p>
          <a:p>
            <a:pPr indent="0" lvl="0" marL="0" marR="0" rtl="0" algn="just">
              <a:lnSpc>
                <a:spcPct val="100000"/>
              </a:lnSpc>
              <a:spcBef>
                <a:spcPts val="0"/>
              </a:spcBef>
              <a:spcAft>
                <a:spcPts val="0"/>
              </a:spcAft>
              <a:buClr>
                <a:srgbClr val="000000"/>
              </a:buClr>
              <a:buSzPts val="2400"/>
              <a:buFont typeface="Arial"/>
              <a:buNone/>
            </a:pPr>
            <a:r>
              <a:t/>
            </a:r>
            <a:endParaRPr b="1" sz="1600">
              <a:solidFill>
                <a:srgbClr val="0E101A"/>
              </a:solidFill>
            </a:endParaRPr>
          </a:p>
          <a:p>
            <a:pPr indent="0" lvl="0" marL="0" marR="0" rtl="0" algn="just">
              <a:lnSpc>
                <a:spcPct val="100000"/>
              </a:lnSpc>
              <a:spcBef>
                <a:spcPts val="0"/>
              </a:spcBef>
              <a:spcAft>
                <a:spcPts val="0"/>
              </a:spcAft>
              <a:buClr>
                <a:srgbClr val="000000"/>
              </a:buClr>
              <a:buSzPts val="1500"/>
              <a:buFont typeface="Arial"/>
              <a:buNone/>
            </a:pPr>
            <a:r>
              <a:t/>
            </a:r>
            <a:endParaRPr b="1" i="0" sz="1700" u="none" cap="none" strike="noStrike">
              <a:solidFill>
                <a:srgbClr val="262626"/>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t/>
            </a:r>
            <a:endParaRPr b="1" i="0" sz="2400" u="none" cap="none" strike="noStrike">
              <a:solidFill>
                <a:srgbClr val="262626"/>
              </a:solidFill>
              <a:latin typeface="Calibri"/>
              <a:ea typeface="Calibri"/>
              <a:cs typeface="Calibri"/>
              <a:sym typeface="Calibri"/>
            </a:endParaRPr>
          </a:p>
        </p:txBody>
      </p:sp>
      <p:pic>
        <p:nvPicPr>
          <p:cNvPr id="125" name="Google Shape;125;p21"/>
          <p:cNvPicPr preferRelativeResize="0"/>
          <p:nvPr/>
        </p:nvPicPr>
        <p:blipFill>
          <a:blip r:embed="rId4">
            <a:alphaModFix/>
          </a:blip>
          <a:stretch>
            <a:fillRect/>
          </a:stretch>
        </p:blipFill>
        <p:spPr>
          <a:xfrm>
            <a:off x="4366875" y="1094900"/>
            <a:ext cx="4661125" cy="3488400"/>
          </a:xfrm>
          <a:prstGeom prst="rect">
            <a:avLst/>
          </a:prstGeom>
          <a:noFill/>
          <a:ln>
            <a:noFill/>
          </a:ln>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p:nvPr/>
        </p:nvSpPr>
        <p:spPr>
          <a:xfrm>
            <a:off x="0" y="0"/>
            <a:ext cx="9140221" cy="3130457"/>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32" name="Google Shape;132;p22"/>
          <p:cNvSpPr/>
          <p:nvPr/>
        </p:nvSpPr>
        <p:spPr>
          <a:xfrm>
            <a:off x="0" y="4922415"/>
            <a:ext cx="9140221" cy="214234"/>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grpSp>
        <p:nvGrpSpPr>
          <p:cNvPr id="133" name="Google Shape;133;p22"/>
          <p:cNvGrpSpPr/>
          <p:nvPr/>
        </p:nvGrpSpPr>
        <p:grpSpPr>
          <a:xfrm>
            <a:off x="0" y="0"/>
            <a:ext cx="9140221" cy="4831417"/>
            <a:chOff x="0" y="0"/>
            <a:chExt cx="4608195" cy="3250768"/>
          </a:xfrm>
        </p:grpSpPr>
        <p:sp>
          <p:nvSpPr>
            <p:cNvPr id="134" name="Google Shape;134;p22"/>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35" name="Google Shape;135;p22"/>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136" name="Google Shape;136;p22"/>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137" name="Google Shape;137;p22"/>
          <p:cNvSpPr txBox="1"/>
          <p:nvPr>
            <p:ph idx="11" type="ftr"/>
          </p:nvPr>
        </p:nvSpPr>
        <p:spPr>
          <a:xfrm>
            <a:off x="2486285" y="4919299"/>
            <a:ext cx="4449719" cy="168539"/>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
              <a:t>International Institute of Information Technology Naya Raipur</a:t>
            </a:r>
            <a:endParaRPr/>
          </a:p>
        </p:txBody>
      </p:sp>
      <p:sp>
        <p:nvSpPr>
          <p:cNvPr id="138" name="Google Shape;138;p22"/>
          <p:cNvSpPr txBox="1"/>
          <p:nvPr/>
        </p:nvSpPr>
        <p:spPr>
          <a:xfrm>
            <a:off x="491196" y="193475"/>
            <a:ext cx="4015800" cy="506400"/>
          </a:xfrm>
          <a:prstGeom prst="rect">
            <a:avLst/>
          </a:prstGeom>
          <a:noFill/>
          <a:ln>
            <a:noFill/>
          </a:ln>
        </p:spPr>
        <p:txBody>
          <a:bodyPr anchorCtr="0" anchor="t" bIns="83075" lIns="166175" spcFirstLastPara="1" rIns="166175" wrap="square" tIns="83075">
            <a:spAutoFit/>
          </a:bodyPr>
          <a:lstStyle/>
          <a:p>
            <a:pPr indent="0" lvl="0" marL="0" rtl="0" algn="ctr">
              <a:spcBef>
                <a:spcPts val="0"/>
              </a:spcBef>
              <a:spcAft>
                <a:spcPts val="0"/>
              </a:spcAft>
              <a:buClr>
                <a:schemeClr val="dk1"/>
              </a:buClr>
              <a:buSzPts val="1100"/>
              <a:buFont typeface="Arial"/>
              <a:buNone/>
            </a:pPr>
            <a:r>
              <a:rPr lang="en" sz="2200">
                <a:solidFill>
                  <a:schemeClr val="lt1"/>
                </a:solidFill>
              </a:rPr>
              <a:t>Issues we are addressing</a:t>
            </a:r>
            <a:endParaRPr b="1" i="0" sz="2500" u="none" cap="none" strike="noStrike">
              <a:solidFill>
                <a:schemeClr val="lt1"/>
              </a:solidFill>
              <a:latin typeface="Calibri"/>
              <a:ea typeface="Calibri"/>
              <a:cs typeface="Calibri"/>
              <a:sym typeface="Calibri"/>
            </a:endParaRPr>
          </a:p>
        </p:txBody>
      </p:sp>
      <p:sp>
        <p:nvSpPr>
          <p:cNvPr id="139" name="Google Shape;139;p22"/>
          <p:cNvSpPr txBox="1"/>
          <p:nvPr/>
        </p:nvSpPr>
        <p:spPr>
          <a:xfrm>
            <a:off x="445269" y="1610056"/>
            <a:ext cx="8249700" cy="2014800"/>
          </a:xfrm>
          <a:prstGeom prst="rect">
            <a:avLst/>
          </a:prstGeom>
          <a:noFill/>
          <a:ln>
            <a:noFill/>
          </a:ln>
        </p:spPr>
        <p:txBody>
          <a:bodyPr anchorCtr="0" anchor="t" bIns="83075" lIns="166175" spcFirstLastPara="1" rIns="166175" wrap="square" tIns="83075">
            <a:spAutoFit/>
          </a:bodyPr>
          <a:lstStyle/>
          <a:p>
            <a:pPr indent="-381000" lvl="0" marL="457200" marR="0" rtl="0" algn="just">
              <a:lnSpc>
                <a:spcPct val="100000"/>
              </a:lnSpc>
              <a:spcBef>
                <a:spcPts val="0"/>
              </a:spcBef>
              <a:spcAft>
                <a:spcPts val="0"/>
              </a:spcAft>
              <a:buClr>
                <a:schemeClr val="dk1"/>
              </a:buClr>
              <a:buSzPts val="2400"/>
              <a:buFont typeface="Calibri"/>
              <a:buChar char="●"/>
            </a:pPr>
            <a:r>
              <a:rPr b="1" i="1" lang="en" sz="2400">
                <a:solidFill>
                  <a:schemeClr val="dk1"/>
                </a:solidFill>
                <a:latin typeface="Calibri"/>
                <a:ea typeface="Calibri"/>
                <a:cs typeface="Calibri"/>
                <a:sym typeface="Calibri"/>
              </a:rPr>
              <a:t>The traditional </a:t>
            </a:r>
            <a:r>
              <a:rPr b="1" i="1" lang="en" sz="2400">
                <a:solidFill>
                  <a:schemeClr val="dk1"/>
                </a:solidFill>
                <a:latin typeface="Calibri"/>
                <a:ea typeface="Calibri"/>
                <a:cs typeface="Calibri"/>
                <a:sym typeface="Calibri"/>
              </a:rPr>
              <a:t>system</a:t>
            </a:r>
            <a:r>
              <a:rPr b="1" i="1" lang="en" sz="2400">
                <a:solidFill>
                  <a:schemeClr val="dk1"/>
                </a:solidFill>
                <a:latin typeface="Calibri"/>
                <a:ea typeface="Calibri"/>
                <a:cs typeface="Calibri"/>
                <a:sym typeface="Calibri"/>
              </a:rPr>
              <a:t> of Police Complaints</a:t>
            </a:r>
            <a:endParaRPr b="1" i="1" sz="2400">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None/>
            </a:pPr>
            <a:r>
              <a:t/>
            </a:r>
            <a:endParaRPr b="1" i="1" sz="2400">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ts val="2400"/>
              <a:buFont typeface="Calibri"/>
              <a:buChar char="●"/>
            </a:pPr>
            <a:r>
              <a:rPr b="1" i="1" lang="en" sz="2400">
                <a:solidFill>
                  <a:schemeClr val="dk1"/>
                </a:solidFill>
                <a:latin typeface="Calibri"/>
                <a:ea typeface="Calibri"/>
                <a:cs typeface="Calibri"/>
                <a:sym typeface="Calibri"/>
              </a:rPr>
              <a:t>Issues in the traditional system of Police Complaints</a:t>
            </a:r>
            <a:r>
              <a:rPr b="1" i="1" lang="en" sz="2400" u="none" cap="none" strike="noStrike">
                <a:solidFill>
                  <a:schemeClr val="dk1"/>
                </a:solidFill>
                <a:latin typeface="Calibri"/>
                <a:ea typeface="Calibri"/>
                <a:cs typeface="Calibri"/>
                <a:sym typeface="Calibri"/>
              </a:rPr>
              <a:t> </a:t>
            </a:r>
            <a:endParaRPr b="1" i="1" sz="2400" u="none" cap="none" strike="noStrike">
              <a:solidFill>
                <a:schemeClr val="dk1"/>
              </a:solidFill>
              <a:latin typeface="Calibri"/>
              <a:ea typeface="Calibri"/>
              <a:cs typeface="Calibri"/>
              <a:sym typeface="Calibri"/>
            </a:endParaRPr>
          </a:p>
          <a:p>
            <a:pPr indent="0" lvl="0" marL="914400" marR="0" rtl="0" algn="just">
              <a:lnSpc>
                <a:spcPct val="100000"/>
              </a:lnSpc>
              <a:spcBef>
                <a:spcPts val="0"/>
              </a:spcBef>
              <a:spcAft>
                <a:spcPts val="0"/>
              </a:spcAft>
              <a:buNone/>
            </a:pPr>
            <a:r>
              <a:t/>
            </a:r>
            <a:endParaRPr b="1" i="1" sz="2400">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ts val="2400"/>
              <a:buFont typeface="Calibri"/>
              <a:buChar char="●"/>
            </a:pPr>
            <a:r>
              <a:rPr b="1" i="1" lang="en" sz="2400">
                <a:solidFill>
                  <a:schemeClr val="dk1"/>
                </a:solidFill>
                <a:latin typeface="Calibri"/>
                <a:ea typeface="Calibri"/>
                <a:cs typeface="Calibri"/>
                <a:sym typeface="Calibri"/>
              </a:rPr>
              <a:t>We resolve this issue using Blockchain</a:t>
            </a:r>
            <a:r>
              <a:rPr b="1" i="1" lang="en" sz="2400" u="none" cap="none" strike="noStrike">
                <a:solidFill>
                  <a:schemeClr val="dk1"/>
                </a:solidFill>
                <a:latin typeface="Calibri"/>
                <a:ea typeface="Calibri"/>
                <a:cs typeface="Calibri"/>
                <a:sym typeface="Calibri"/>
              </a:rPr>
              <a:t>  </a:t>
            </a:r>
            <a:endParaRPr b="1" i="0" sz="2200" u="none" cap="none" strike="noStrike">
              <a:solidFill>
                <a:srgbClr val="262626"/>
              </a:solidFill>
              <a:latin typeface="Calibri"/>
              <a:ea typeface="Calibri"/>
              <a:cs typeface="Calibri"/>
              <a:sym typeface="Calibri"/>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p:nvPr/>
        </p:nvSpPr>
        <p:spPr>
          <a:xfrm>
            <a:off x="0" y="0"/>
            <a:ext cx="9135747" cy="905707"/>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46" name="Google Shape;146;p23"/>
          <p:cNvSpPr/>
          <p:nvPr/>
        </p:nvSpPr>
        <p:spPr>
          <a:xfrm>
            <a:off x="0" y="4922415"/>
            <a:ext cx="9140221" cy="214234"/>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47" name="Google Shape;147;p23"/>
          <p:cNvSpPr txBox="1"/>
          <p:nvPr>
            <p:ph idx="11" type="ftr"/>
          </p:nvPr>
        </p:nvSpPr>
        <p:spPr>
          <a:xfrm>
            <a:off x="2486285" y="4919299"/>
            <a:ext cx="4449826" cy="197245"/>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
              <a:t>International Institute of Information Technology Naya Raipur</a:t>
            </a:r>
            <a:endParaRPr/>
          </a:p>
        </p:txBody>
      </p:sp>
      <p:sp>
        <p:nvSpPr>
          <p:cNvPr id="148" name="Google Shape;148;p23"/>
          <p:cNvSpPr txBox="1"/>
          <p:nvPr/>
        </p:nvSpPr>
        <p:spPr>
          <a:xfrm>
            <a:off x="491185" y="193475"/>
            <a:ext cx="78351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lang="en" sz="2500">
                <a:solidFill>
                  <a:schemeClr val="lt1"/>
                </a:solidFill>
                <a:latin typeface="Calibri"/>
                <a:ea typeface="Calibri"/>
                <a:cs typeface="Calibri"/>
                <a:sym typeface="Calibri"/>
              </a:rPr>
              <a:t>Technology used in our project</a:t>
            </a:r>
            <a:endParaRPr b="1" i="0" sz="2500" u="none" cap="none" strike="noStrike">
              <a:solidFill>
                <a:schemeClr val="lt1"/>
              </a:solidFill>
              <a:latin typeface="Calibri"/>
              <a:ea typeface="Calibri"/>
              <a:cs typeface="Calibri"/>
              <a:sym typeface="Calibri"/>
            </a:endParaRPr>
          </a:p>
        </p:txBody>
      </p:sp>
      <p:sp>
        <p:nvSpPr>
          <p:cNvPr id="149" name="Google Shape;149;p23"/>
          <p:cNvSpPr txBox="1"/>
          <p:nvPr/>
        </p:nvSpPr>
        <p:spPr>
          <a:xfrm>
            <a:off x="491175" y="1594900"/>
            <a:ext cx="8280900" cy="2462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b="1" lang="en" sz="1900"/>
              <a:t>B</a:t>
            </a:r>
            <a:r>
              <a:rPr b="1" lang="en" sz="1900"/>
              <a:t>lockchain</a:t>
            </a:r>
            <a:endParaRPr b="1" sz="1900"/>
          </a:p>
          <a:p>
            <a:pPr indent="0" lvl="0" marL="457200" rtl="0" algn="l">
              <a:spcBef>
                <a:spcPts val="0"/>
              </a:spcBef>
              <a:spcAft>
                <a:spcPts val="0"/>
              </a:spcAft>
              <a:buNone/>
            </a:pPr>
            <a:r>
              <a:t/>
            </a:r>
            <a:endParaRPr b="1" sz="1900"/>
          </a:p>
          <a:p>
            <a:pPr indent="-349250" lvl="0" marL="457200" rtl="0" algn="l">
              <a:spcBef>
                <a:spcPts val="0"/>
              </a:spcBef>
              <a:spcAft>
                <a:spcPts val="0"/>
              </a:spcAft>
              <a:buSzPts val="1900"/>
              <a:buChar char="●"/>
            </a:pPr>
            <a:r>
              <a:rPr b="1" lang="en" sz="1900"/>
              <a:t>Smart Contract</a:t>
            </a:r>
            <a:endParaRPr b="1" sz="1900"/>
          </a:p>
          <a:p>
            <a:pPr indent="0" lvl="0" marL="457200" rtl="0" algn="l">
              <a:spcBef>
                <a:spcPts val="0"/>
              </a:spcBef>
              <a:spcAft>
                <a:spcPts val="0"/>
              </a:spcAft>
              <a:buNone/>
            </a:pPr>
            <a:r>
              <a:t/>
            </a:r>
            <a:endParaRPr b="1" sz="1900"/>
          </a:p>
          <a:p>
            <a:pPr indent="-355600" lvl="0" marL="457200" rtl="0" algn="l">
              <a:spcBef>
                <a:spcPts val="0"/>
              </a:spcBef>
              <a:spcAft>
                <a:spcPts val="0"/>
              </a:spcAft>
              <a:buSzPts val="2000"/>
              <a:buChar char="●"/>
            </a:pPr>
            <a:r>
              <a:rPr b="1" lang="en" sz="1900">
                <a:solidFill>
                  <a:srgbClr val="202124"/>
                </a:solidFill>
                <a:highlight>
                  <a:srgbClr val="FFFFFF"/>
                </a:highlight>
              </a:rPr>
              <a:t>InterPlanetary File System (IPFS)</a:t>
            </a:r>
            <a:endParaRPr b="1" sz="2000"/>
          </a:p>
          <a:p>
            <a:pPr indent="0" lvl="0" marL="457200" rtl="0" algn="l">
              <a:spcBef>
                <a:spcPts val="0"/>
              </a:spcBef>
              <a:spcAft>
                <a:spcPts val="0"/>
              </a:spcAft>
              <a:buNone/>
            </a:pPr>
            <a:r>
              <a:t/>
            </a:r>
            <a:endParaRPr b="1" sz="1900"/>
          </a:p>
          <a:p>
            <a:pPr indent="-349250" lvl="0" marL="457200" rtl="0" algn="l">
              <a:spcBef>
                <a:spcPts val="0"/>
              </a:spcBef>
              <a:spcAft>
                <a:spcPts val="0"/>
              </a:spcAft>
              <a:buSzPts val="1900"/>
              <a:buChar char="●"/>
            </a:pPr>
            <a:r>
              <a:rPr b="1" lang="en" sz="1900"/>
              <a:t>Cryptography</a:t>
            </a:r>
            <a:endParaRPr b="1" sz="1900"/>
          </a:p>
          <a:p>
            <a:pPr indent="0" lvl="0" marL="457200" rtl="0" algn="l">
              <a:spcBef>
                <a:spcPts val="0"/>
              </a:spcBef>
              <a:spcAft>
                <a:spcPts val="0"/>
              </a:spcAft>
              <a:buNone/>
            </a:pPr>
            <a:r>
              <a:t/>
            </a:r>
            <a:endParaRPr b="1"/>
          </a:p>
        </p:txBody>
      </p:sp>
      <p:pic>
        <p:nvPicPr>
          <p:cNvPr id="150" name="Google Shape;150;p23"/>
          <p:cNvPicPr preferRelativeResize="0"/>
          <p:nvPr/>
        </p:nvPicPr>
        <p:blipFill>
          <a:blip r:embed="rId3">
            <a:alphaModFix/>
          </a:blip>
          <a:stretch>
            <a:fillRect/>
          </a:stretch>
        </p:blipFill>
        <p:spPr>
          <a:xfrm>
            <a:off x="5309000" y="1170388"/>
            <a:ext cx="3644075" cy="3348375"/>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p:nvPr/>
        </p:nvSpPr>
        <p:spPr>
          <a:xfrm>
            <a:off x="0" y="0"/>
            <a:ext cx="9140221" cy="3130457"/>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56" name="Google Shape;156;p24"/>
          <p:cNvSpPr/>
          <p:nvPr/>
        </p:nvSpPr>
        <p:spPr>
          <a:xfrm>
            <a:off x="0" y="4922415"/>
            <a:ext cx="9140221" cy="214234"/>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grpSp>
        <p:nvGrpSpPr>
          <p:cNvPr id="157" name="Google Shape;157;p24"/>
          <p:cNvGrpSpPr/>
          <p:nvPr/>
        </p:nvGrpSpPr>
        <p:grpSpPr>
          <a:xfrm>
            <a:off x="0" y="0"/>
            <a:ext cx="9140355" cy="4831291"/>
            <a:chOff x="0" y="0"/>
            <a:chExt cx="4608195" cy="3250768"/>
          </a:xfrm>
        </p:grpSpPr>
        <p:sp>
          <p:nvSpPr>
            <p:cNvPr id="158" name="Google Shape;158;p24"/>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59" name="Google Shape;159;p24"/>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160" name="Google Shape;160;p24"/>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161" name="Google Shape;161;p24"/>
          <p:cNvSpPr txBox="1"/>
          <p:nvPr>
            <p:ph idx="11" type="ftr"/>
          </p:nvPr>
        </p:nvSpPr>
        <p:spPr>
          <a:xfrm>
            <a:off x="2486285" y="4919299"/>
            <a:ext cx="4449826" cy="197245"/>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
              <a:t>International Institute of Information Technology Naya Raipur</a:t>
            </a:r>
            <a:endParaRPr/>
          </a:p>
        </p:txBody>
      </p:sp>
      <p:sp>
        <p:nvSpPr>
          <p:cNvPr id="162" name="Google Shape;162;p24"/>
          <p:cNvSpPr txBox="1"/>
          <p:nvPr/>
        </p:nvSpPr>
        <p:spPr>
          <a:xfrm>
            <a:off x="491207" y="193471"/>
            <a:ext cx="3627372" cy="45743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lt1"/>
                </a:solidFill>
                <a:latin typeface="Calibri"/>
                <a:ea typeface="Calibri"/>
                <a:cs typeface="Calibri"/>
                <a:sym typeface="Calibri"/>
              </a:rPr>
              <a:t>Literature Review</a:t>
            </a:r>
            <a:endParaRPr b="0" i="0" sz="2500" u="none" cap="none" strike="noStrike">
              <a:solidFill>
                <a:srgbClr val="000000"/>
              </a:solidFill>
              <a:latin typeface="Arial"/>
              <a:ea typeface="Arial"/>
              <a:cs typeface="Arial"/>
              <a:sym typeface="Arial"/>
            </a:endParaRPr>
          </a:p>
        </p:txBody>
      </p:sp>
      <p:graphicFrame>
        <p:nvGraphicFramePr>
          <p:cNvPr id="163" name="Google Shape;163;p24"/>
          <p:cNvGraphicFramePr/>
          <p:nvPr/>
        </p:nvGraphicFramePr>
        <p:xfrm>
          <a:off x="486800" y="1077372"/>
          <a:ext cx="3000000" cy="3000000"/>
        </p:xfrm>
        <a:graphic>
          <a:graphicData uri="http://schemas.openxmlformats.org/drawingml/2006/table">
            <a:tbl>
              <a:tblPr>
                <a:noFill/>
                <a:tableStyleId>{24009832-F825-4264-B755-1FDB264F32EE}</a:tableStyleId>
              </a:tblPr>
              <a:tblGrid>
                <a:gridCol w="604925"/>
                <a:gridCol w="1035225"/>
                <a:gridCol w="2824800"/>
                <a:gridCol w="3705450"/>
              </a:tblGrid>
              <a:tr h="672300">
                <a:tc>
                  <a:txBody>
                    <a:bodyPr/>
                    <a:lstStyle/>
                    <a:p>
                      <a:pPr indent="0" lvl="0" marL="0" rtl="0" algn="l">
                        <a:spcBef>
                          <a:spcPts val="0"/>
                        </a:spcBef>
                        <a:spcAft>
                          <a:spcPts val="0"/>
                        </a:spcAft>
                        <a:buNone/>
                      </a:pPr>
                      <a:r>
                        <a:rPr lang="en"/>
                        <a:t>S.No.</a:t>
                      </a:r>
                      <a:endParaRPr/>
                    </a:p>
                  </a:txBody>
                  <a:tcPr marT="91425" marB="91425" marR="91425" marL="91425"/>
                </a:tc>
                <a:tc>
                  <a:txBody>
                    <a:bodyPr/>
                    <a:lstStyle/>
                    <a:p>
                      <a:pPr indent="0" lvl="0" marL="0" rtl="0" algn="l">
                        <a:spcBef>
                          <a:spcPts val="0"/>
                        </a:spcBef>
                        <a:spcAft>
                          <a:spcPts val="0"/>
                        </a:spcAft>
                        <a:buNone/>
                      </a:pPr>
                      <a:r>
                        <a:rPr lang="en"/>
                        <a:t>Authors</a:t>
                      </a:r>
                      <a:endParaRPr/>
                    </a:p>
                  </a:txBody>
                  <a:tcPr marT="91425" marB="91425" marR="91425" marL="91425"/>
                </a:tc>
                <a:tc>
                  <a:txBody>
                    <a:bodyPr/>
                    <a:lstStyle/>
                    <a:p>
                      <a:pPr indent="0" lvl="0" marL="0" rtl="0" algn="l">
                        <a:spcBef>
                          <a:spcPts val="0"/>
                        </a:spcBef>
                        <a:spcAft>
                          <a:spcPts val="0"/>
                        </a:spcAft>
                        <a:buNone/>
                      </a:pPr>
                      <a:r>
                        <a:rPr lang="en"/>
                        <a:t>Summary</a:t>
                      </a:r>
                      <a:endParaRPr/>
                    </a:p>
                  </a:txBody>
                  <a:tcPr marT="91425" marB="91425" marR="91425" marL="91425"/>
                </a:tc>
                <a:tc>
                  <a:txBody>
                    <a:bodyPr/>
                    <a:lstStyle/>
                    <a:p>
                      <a:pPr indent="0" lvl="0" marL="0" rtl="0" algn="l">
                        <a:spcBef>
                          <a:spcPts val="0"/>
                        </a:spcBef>
                        <a:spcAft>
                          <a:spcPts val="0"/>
                        </a:spcAft>
                        <a:buNone/>
                      </a:pPr>
                      <a:r>
                        <a:rPr lang="en"/>
                        <a:t>Drawbacks</a:t>
                      </a:r>
                      <a:endParaRPr/>
                    </a:p>
                  </a:txBody>
                  <a:tcPr marT="91425" marB="91425" marR="91425" marL="91425"/>
                </a:tc>
              </a:tr>
              <a:tr h="22925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baseline="30000" lang="en"/>
                        <a:t>1</a:t>
                      </a:r>
                      <a:r>
                        <a:rPr lang="en">
                          <a:solidFill>
                            <a:schemeClr val="dk1"/>
                          </a:solidFill>
                        </a:rPr>
                        <a:t>Hingorani et al.</a:t>
                      </a:r>
                      <a:endParaRPr/>
                    </a:p>
                  </a:txBody>
                  <a:tcPr marT="91425" marB="91425" marR="91425" marL="91425"/>
                </a:tc>
                <a:tc>
                  <a:txBody>
                    <a:bodyPr/>
                    <a:lstStyle/>
                    <a:p>
                      <a:pPr indent="-317500" lvl="0" marL="457200" rtl="0" algn="l">
                        <a:spcBef>
                          <a:spcPts val="0"/>
                        </a:spcBef>
                        <a:spcAft>
                          <a:spcPts val="0"/>
                        </a:spcAft>
                        <a:buSzPts val="1400"/>
                        <a:buChar char="●"/>
                      </a:pPr>
                      <a:r>
                        <a:rPr lang="en"/>
                        <a:t>FIR details and ‘proof of complaint filing’ stored in IFPS.</a:t>
                      </a:r>
                      <a:endParaRPr/>
                    </a:p>
                    <a:p>
                      <a:pPr indent="-317500" lvl="0" marL="457200" rtl="0" algn="l">
                        <a:spcBef>
                          <a:spcPts val="0"/>
                        </a:spcBef>
                        <a:spcAft>
                          <a:spcPts val="0"/>
                        </a:spcAft>
                        <a:buSzPts val="1400"/>
                        <a:buChar char="●"/>
                      </a:pPr>
                      <a:r>
                        <a:rPr lang="en"/>
                        <a:t>Maximum possible information about FIRs, is stored for police authorities to remain under the pressure of lawfully lodging the same, and start an investigation at the earliest </a:t>
                      </a:r>
                      <a:endParaRPr/>
                    </a:p>
                  </a:txBody>
                  <a:tcPr marT="91425" marB="91425" marR="91425" marL="91425"/>
                </a:tc>
                <a:tc>
                  <a:txBody>
                    <a:bodyPr/>
                    <a:lstStyle/>
                    <a:p>
                      <a:pPr indent="-317500" lvl="0" marL="457200" rtl="0" algn="l">
                        <a:spcBef>
                          <a:spcPts val="0"/>
                        </a:spcBef>
                        <a:spcAft>
                          <a:spcPts val="0"/>
                        </a:spcAft>
                        <a:buSzPts val="1400"/>
                        <a:buChar char="●"/>
                      </a:pPr>
                      <a:r>
                        <a:rPr lang="en"/>
                        <a:t>Overly simplified and impractical.</a:t>
                      </a:r>
                      <a:endParaRPr/>
                    </a:p>
                    <a:p>
                      <a:pPr indent="-317500" lvl="0" marL="457200" rtl="0" algn="l">
                        <a:spcBef>
                          <a:spcPts val="0"/>
                        </a:spcBef>
                        <a:spcAft>
                          <a:spcPts val="0"/>
                        </a:spcAft>
                        <a:buSzPts val="1400"/>
                        <a:buChar char="●"/>
                      </a:pPr>
                      <a:r>
                        <a:rPr lang="en"/>
                        <a:t>Focuses more on penalizing the policemen rather than looking at uprooting the entire scope of mishandling FIRs.</a:t>
                      </a:r>
                      <a:endParaRPr/>
                    </a:p>
                    <a:p>
                      <a:pPr indent="-317500" lvl="0" marL="457200" rtl="0" algn="l">
                        <a:spcBef>
                          <a:spcPts val="0"/>
                        </a:spcBef>
                        <a:spcAft>
                          <a:spcPts val="0"/>
                        </a:spcAft>
                        <a:buSzPts val="1400"/>
                        <a:buChar char="●"/>
                      </a:pPr>
                      <a:r>
                        <a:rPr lang="en"/>
                        <a:t>Cycle of complaints -&gt; infinitely.</a:t>
                      </a:r>
                      <a:endParaRPr/>
                    </a:p>
                    <a:p>
                      <a:pPr indent="0" lvl="0" marL="457200" rtl="0" algn="l">
                        <a:spcBef>
                          <a:spcPts val="0"/>
                        </a:spcBef>
                        <a:spcAft>
                          <a:spcPts val="0"/>
                        </a:spcAft>
                        <a:buNone/>
                      </a:pPr>
                      <a:r>
                        <a:t/>
                      </a:r>
                      <a:endParaRPr/>
                    </a:p>
                  </a:txBody>
                  <a:tcPr marT="91425" marB="91425" marR="91425" marL="91425"/>
                </a:tc>
              </a:tr>
            </a:tbl>
          </a:graphicData>
        </a:graphic>
      </p:graphicFrame>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p:nvPr/>
        </p:nvSpPr>
        <p:spPr>
          <a:xfrm>
            <a:off x="0" y="0"/>
            <a:ext cx="9135747" cy="3127848"/>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69" name="Google Shape;169;p25"/>
          <p:cNvSpPr/>
          <p:nvPr/>
        </p:nvSpPr>
        <p:spPr>
          <a:xfrm>
            <a:off x="0" y="4922415"/>
            <a:ext cx="9135747" cy="214055"/>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grpSp>
        <p:nvGrpSpPr>
          <p:cNvPr id="170" name="Google Shape;170;p25"/>
          <p:cNvGrpSpPr/>
          <p:nvPr/>
        </p:nvGrpSpPr>
        <p:grpSpPr>
          <a:xfrm>
            <a:off x="1825" y="-19662"/>
            <a:ext cx="9140355" cy="4831291"/>
            <a:chOff x="0" y="0"/>
            <a:chExt cx="4608195" cy="3250768"/>
          </a:xfrm>
        </p:grpSpPr>
        <p:sp>
          <p:nvSpPr>
            <p:cNvPr id="171" name="Google Shape;171;p25"/>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72" name="Google Shape;172;p25"/>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173" name="Google Shape;173;p25"/>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174" name="Google Shape;174;p25"/>
          <p:cNvSpPr txBox="1"/>
          <p:nvPr>
            <p:ph idx="11" type="ftr"/>
          </p:nvPr>
        </p:nvSpPr>
        <p:spPr>
          <a:xfrm>
            <a:off x="2486285" y="4919299"/>
            <a:ext cx="4449900" cy="210600"/>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
              <a:t>International Institute of Information Technology Naya Raipur</a:t>
            </a:r>
            <a:endParaRPr/>
          </a:p>
        </p:txBody>
      </p:sp>
      <p:sp>
        <p:nvSpPr>
          <p:cNvPr id="175" name="Google Shape;175;p25"/>
          <p:cNvSpPr txBox="1"/>
          <p:nvPr/>
        </p:nvSpPr>
        <p:spPr>
          <a:xfrm>
            <a:off x="414807" y="104346"/>
            <a:ext cx="36273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lt1"/>
                </a:solidFill>
                <a:latin typeface="Calibri"/>
                <a:ea typeface="Calibri"/>
                <a:cs typeface="Calibri"/>
                <a:sym typeface="Calibri"/>
              </a:rPr>
              <a:t>Literature Review</a:t>
            </a:r>
            <a:endParaRPr b="0" i="0" sz="2500" u="none" cap="none" strike="noStrike">
              <a:solidFill>
                <a:srgbClr val="000000"/>
              </a:solidFill>
              <a:latin typeface="Arial"/>
              <a:ea typeface="Arial"/>
              <a:cs typeface="Arial"/>
              <a:sym typeface="Arial"/>
            </a:endParaRPr>
          </a:p>
        </p:txBody>
      </p:sp>
      <p:graphicFrame>
        <p:nvGraphicFramePr>
          <p:cNvPr id="176" name="Google Shape;176;p25"/>
          <p:cNvGraphicFramePr/>
          <p:nvPr/>
        </p:nvGraphicFramePr>
        <p:xfrm>
          <a:off x="600950" y="1080175"/>
          <a:ext cx="3000000" cy="3000000"/>
        </p:xfrm>
        <a:graphic>
          <a:graphicData uri="http://schemas.openxmlformats.org/drawingml/2006/table">
            <a:tbl>
              <a:tblPr>
                <a:noFill/>
                <a:tableStyleId>{24009832-F825-4264-B755-1FDB264F32EE}</a:tableStyleId>
              </a:tblPr>
              <a:tblGrid>
                <a:gridCol w="605250"/>
                <a:gridCol w="1021950"/>
                <a:gridCol w="2766800"/>
                <a:gridCol w="3548100"/>
              </a:tblGrid>
              <a:tr h="741900">
                <a:tc>
                  <a:txBody>
                    <a:bodyPr/>
                    <a:lstStyle/>
                    <a:p>
                      <a:pPr indent="0" lvl="0" marL="0" rtl="0" algn="l">
                        <a:spcBef>
                          <a:spcPts val="0"/>
                        </a:spcBef>
                        <a:spcAft>
                          <a:spcPts val="0"/>
                        </a:spcAft>
                        <a:buNone/>
                      </a:pPr>
                      <a:r>
                        <a:rPr lang="en"/>
                        <a:t>S.No.</a:t>
                      </a:r>
                      <a:endParaRPr/>
                    </a:p>
                  </a:txBody>
                  <a:tcPr marT="91425" marB="91425" marR="91425" marL="91425"/>
                </a:tc>
                <a:tc>
                  <a:txBody>
                    <a:bodyPr/>
                    <a:lstStyle/>
                    <a:p>
                      <a:pPr indent="0" lvl="0" marL="0" rtl="0" algn="l">
                        <a:spcBef>
                          <a:spcPts val="0"/>
                        </a:spcBef>
                        <a:spcAft>
                          <a:spcPts val="0"/>
                        </a:spcAft>
                        <a:buNone/>
                      </a:pPr>
                      <a:r>
                        <a:rPr lang="en"/>
                        <a:t>Authors</a:t>
                      </a:r>
                      <a:endParaRPr/>
                    </a:p>
                  </a:txBody>
                  <a:tcPr marT="91425" marB="91425" marR="91425" marL="91425"/>
                </a:tc>
                <a:tc>
                  <a:txBody>
                    <a:bodyPr/>
                    <a:lstStyle/>
                    <a:p>
                      <a:pPr indent="0" lvl="0" marL="0" rtl="0" algn="l">
                        <a:spcBef>
                          <a:spcPts val="0"/>
                        </a:spcBef>
                        <a:spcAft>
                          <a:spcPts val="0"/>
                        </a:spcAft>
                        <a:buNone/>
                      </a:pPr>
                      <a:r>
                        <a:rPr lang="en"/>
                        <a:t>Summary</a:t>
                      </a:r>
                      <a:endParaRPr/>
                    </a:p>
                  </a:txBody>
                  <a:tcPr marT="91425" marB="91425" marR="91425" marL="91425"/>
                </a:tc>
                <a:tc>
                  <a:txBody>
                    <a:bodyPr/>
                    <a:lstStyle/>
                    <a:p>
                      <a:pPr indent="0" lvl="0" marL="0" rtl="0" algn="l">
                        <a:spcBef>
                          <a:spcPts val="0"/>
                        </a:spcBef>
                        <a:spcAft>
                          <a:spcPts val="0"/>
                        </a:spcAft>
                        <a:buNone/>
                      </a:pPr>
                      <a:r>
                        <a:rPr lang="en"/>
                        <a:t>Drawbacks</a:t>
                      </a:r>
                      <a:endParaRPr/>
                    </a:p>
                  </a:txBody>
                  <a:tcPr marT="91425" marB="91425" marR="91425" marL="91425"/>
                </a:tc>
              </a:tr>
              <a:tr h="2157075">
                <a:tc>
                  <a:txBody>
                    <a:bodyPr/>
                    <a:lstStyle/>
                    <a:p>
                      <a:pPr indent="0" lvl="0" marL="0" rtl="0" algn="l">
                        <a:spcBef>
                          <a:spcPts val="0"/>
                        </a:spcBef>
                        <a:spcAft>
                          <a:spcPts val="0"/>
                        </a:spcAft>
                        <a:buNone/>
                      </a:pPr>
                      <a:r>
                        <a:rPr lang="en"/>
                        <a:t>2</a:t>
                      </a:r>
                      <a:r>
                        <a:rPr lang="en"/>
                        <a:t>.</a:t>
                      </a:r>
                      <a:endParaRPr/>
                    </a:p>
                  </a:txBody>
                  <a:tcPr marT="91425" marB="91425" marR="91425" marL="91425"/>
                </a:tc>
                <a:tc>
                  <a:txBody>
                    <a:bodyPr/>
                    <a:lstStyle/>
                    <a:p>
                      <a:pPr indent="0" lvl="0" marL="0" rtl="0" algn="l">
                        <a:spcBef>
                          <a:spcPts val="0"/>
                        </a:spcBef>
                        <a:spcAft>
                          <a:spcPts val="0"/>
                        </a:spcAft>
                        <a:buNone/>
                      </a:pPr>
                      <a:r>
                        <a:rPr baseline="30000" lang="en"/>
                        <a:t>2</a:t>
                      </a:r>
                      <a:r>
                        <a:rPr lang="en"/>
                        <a:t> Arnab Mukherjee et al.</a:t>
                      </a:r>
                      <a:endParaRPr/>
                    </a:p>
                  </a:txBody>
                  <a:tcPr marT="91425" marB="91425" marR="91425" marL="91425"/>
                </a:tc>
                <a:tc>
                  <a:txBody>
                    <a:bodyPr/>
                    <a:lstStyle/>
                    <a:p>
                      <a:pPr indent="-317500" lvl="0" marL="457200" rtl="0" algn="l">
                        <a:spcBef>
                          <a:spcPts val="0"/>
                        </a:spcBef>
                        <a:spcAft>
                          <a:spcPts val="0"/>
                        </a:spcAft>
                        <a:buSzPts val="1400"/>
                        <a:buChar char="●"/>
                      </a:pPr>
                      <a:r>
                        <a:rPr lang="en"/>
                        <a:t>Implements Hyperledger.</a:t>
                      </a:r>
                      <a:endParaRPr/>
                    </a:p>
                    <a:p>
                      <a:pPr indent="-317500" lvl="0" marL="457200" rtl="0" algn="l">
                        <a:spcBef>
                          <a:spcPts val="0"/>
                        </a:spcBef>
                        <a:spcAft>
                          <a:spcPts val="0"/>
                        </a:spcAft>
                        <a:buSzPts val="1400"/>
                        <a:buChar char="●"/>
                      </a:pPr>
                      <a:r>
                        <a:rPr lang="en"/>
                        <a:t>Storage of FIRs, </a:t>
                      </a:r>
                      <a:r>
                        <a:rPr lang="en" sz="1600">
                          <a:solidFill>
                            <a:schemeClr val="dk1"/>
                          </a:solidFill>
                        </a:rPr>
                        <a:t>forensic reports and investigative findings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Aim : to provide secure and immutable storage mechanisms.</a:t>
                      </a:r>
                      <a:endParaRPr sz="1600">
                        <a:solidFill>
                          <a:schemeClr val="dk1"/>
                        </a:solidFill>
                      </a:endParaRPr>
                    </a:p>
                  </a:txBody>
                  <a:tcPr marT="91425" marB="91425" marR="91425" marL="91425"/>
                </a:tc>
                <a:tc>
                  <a:txBody>
                    <a:bodyPr/>
                    <a:lstStyle/>
                    <a:p>
                      <a:pPr indent="-317500" lvl="0" marL="457200" rtl="0" algn="l">
                        <a:spcBef>
                          <a:spcPts val="0"/>
                        </a:spcBef>
                        <a:spcAft>
                          <a:spcPts val="0"/>
                        </a:spcAft>
                        <a:buSzPts val="1400"/>
                        <a:buChar char="●"/>
                      </a:pPr>
                      <a:r>
                        <a:rPr lang="en"/>
                        <a:t>Focus on data storage only</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Project in proposal stage</a:t>
                      </a:r>
                      <a:endParaRPr/>
                    </a:p>
                    <a:p>
                      <a:pPr indent="0" lvl="0" marL="457200" rtl="0" algn="l">
                        <a:spcBef>
                          <a:spcPts val="0"/>
                        </a:spcBef>
                        <a:spcAft>
                          <a:spcPts val="0"/>
                        </a:spcAft>
                        <a:buNone/>
                      </a:pPr>
                      <a:r>
                        <a:t/>
                      </a:r>
                      <a:endParaRPr/>
                    </a:p>
                  </a:txBody>
                  <a:tcPr marT="91425" marB="91425" marR="91425" marL="91425"/>
                </a:tc>
              </a:tr>
            </a:tbl>
          </a:graphicData>
        </a:graphic>
      </p:graphicFrame>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p:nvPr/>
        </p:nvSpPr>
        <p:spPr>
          <a:xfrm>
            <a:off x="0" y="0"/>
            <a:ext cx="9135747" cy="3127848"/>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82" name="Google Shape;182;p26"/>
          <p:cNvSpPr/>
          <p:nvPr/>
        </p:nvSpPr>
        <p:spPr>
          <a:xfrm>
            <a:off x="0" y="4922415"/>
            <a:ext cx="9135747" cy="214055"/>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grpSp>
        <p:nvGrpSpPr>
          <p:cNvPr id="183" name="Google Shape;183;p26"/>
          <p:cNvGrpSpPr/>
          <p:nvPr/>
        </p:nvGrpSpPr>
        <p:grpSpPr>
          <a:xfrm>
            <a:off x="1825" y="-19662"/>
            <a:ext cx="9140355" cy="4831291"/>
            <a:chOff x="0" y="0"/>
            <a:chExt cx="4608195" cy="3250768"/>
          </a:xfrm>
        </p:grpSpPr>
        <p:sp>
          <p:nvSpPr>
            <p:cNvPr id="184" name="Google Shape;184;p26"/>
            <p:cNvSpPr/>
            <p:nvPr/>
          </p:nvSpPr>
          <p:spPr>
            <a:xfrm>
              <a:off x="0" y="552653"/>
              <a:ext cx="4608195" cy="2698115"/>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85" name="Google Shape;185;p26"/>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186" name="Google Shape;186;p26"/>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187" name="Google Shape;187;p26"/>
          <p:cNvSpPr txBox="1"/>
          <p:nvPr>
            <p:ph idx="11" type="ftr"/>
          </p:nvPr>
        </p:nvSpPr>
        <p:spPr>
          <a:xfrm>
            <a:off x="2486285" y="4919299"/>
            <a:ext cx="4449900" cy="210600"/>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
              <a:t>International Institute of Information Technology Naya Raipur</a:t>
            </a:r>
            <a:endParaRPr/>
          </a:p>
        </p:txBody>
      </p:sp>
      <p:sp>
        <p:nvSpPr>
          <p:cNvPr id="188" name="Google Shape;188;p26"/>
          <p:cNvSpPr txBox="1"/>
          <p:nvPr/>
        </p:nvSpPr>
        <p:spPr>
          <a:xfrm>
            <a:off x="414807" y="104346"/>
            <a:ext cx="36273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lt1"/>
                </a:solidFill>
                <a:latin typeface="Calibri"/>
                <a:ea typeface="Calibri"/>
                <a:cs typeface="Calibri"/>
                <a:sym typeface="Calibri"/>
              </a:rPr>
              <a:t>Literature Review</a:t>
            </a:r>
            <a:endParaRPr b="0" i="0" sz="2500" u="none" cap="none" strike="noStrike">
              <a:solidFill>
                <a:srgbClr val="000000"/>
              </a:solidFill>
              <a:latin typeface="Arial"/>
              <a:ea typeface="Arial"/>
              <a:cs typeface="Arial"/>
              <a:sym typeface="Arial"/>
            </a:endParaRPr>
          </a:p>
        </p:txBody>
      </p:sp>
      <p:graphicFrame>
        <p:nvGraphicFramePr>
          <p:cNvPr id="189" name="Google Shape;189;p26"/>
          <p:cNvGraphicFramePr/>
          <p:nvPr/>
        </p:nvGraphicFramePr>
        <p:xfrm>
          <a:off x="600950" y="1080175"/>
          <a:ext cx="3000000" cy="3000000"/>
        </p:xfrm>
        <a:graphic>
          <a:graphicData uri="http://schemas.openxmlformats.org/drawingml/2006/table">
            <a:tbl>
              <a:tblPr>
                <a:noFill/>
                <a:tableStyleId>{24009832-F825-4264-B755-1FDB264F32EE}</a:tableStyleId>
              </a:tblPr>
              <a:tblGrid>
                <a:gridCol w="605250"/>
                <a:gridCol w="1021950"/>
                <a:gridCol w="2766800"/>
                <a:gridCol w="3548100"/>
              </a:tblGrid>
              <a:tr h="741900">
                <a:tc>
                  <a:txBody>
                    <a:bodyPr/>
                    <a:lstStyle/>
                    <a:p>
                      <a:pPr indent="0" lvl="0" marL="0" rtl="0" algn="l">
                        <a:spcBef>
                          <a:spcPts val="0"/>
                        </a:spcBef>
                        <a:spcAft>
                          <a:spcPts val="0"/>
                        </a:spcAft>
                        <a:buNone/>
                      </a:pPr>
                      <a:r>
                        <a:rPr lang="en"/>
                        <a:t>S.No.</a:t>
                      </a:r>
                      <a:endParaRPr/>
                    </a:p>
                  </a:txBody>
                  <a:tcPr marT="91425" marB="91425" marR="91425" marL="91425"/>
                </a:tc>
                <a:tc>
                  <a:txBody>
                    <a:bodyPr/>
                    <a:lstStyle/>
                    <a:p>
                      <a:pPr indent="0" lvl="0" marL="0" rtl="0" algn="l">
                        <a:spcBef>
                          <a:spcPts val="0"/>
                        </a:spcBef>
                        <a:spcAft>
                          <a:spcPts val="0"/>
                        </a:spcAft>
                        <a:buNone/>
                      </a:pPr>
                      <a:r>
                        <a:rPr lang="en"/>
                        <a:t>Authors</a:t>
                      </a:r>
                      <a:endParaRPr/>
                    </a:p>
                  </a:txBody>
                  <a:tcPr marT="91425" marB="91425" marR="91425" marL="91425"/>
                </a:tc>
                <a:tc>
                  <a:txBody>
                    <a:bodyPr/>
                    <a:lstStyle/>
                    <a:p>
                      <a:pPr indent="0" lvl="0" marL="0" rtl="0" algn="l">
                        <a:spcBef>
                          <a:spcPts val="0"/>
                        </a:spcBef>
                        <a:spcAft>
                          <a:spcPts val="0"/>
                        </a:spcAft>
                        <a:buNone/>
                      </a:pPr>
                      <a:r>
                        <a:rPr lang="en"/>
                        <a:t>Summary</a:t>
                      </a:r>
                      <a:endParaRPr/>
                    </a:p>
                  </a:txBody>
                  <a:tcPr marT="91425" marB="91425" marR="91425" marL="91425"/>
                </a:tc>
                <a:tc>
                  <a:txBody>
                    <a:bodyPr/>
                    <a:lstStyle/>
                    <a:p>
                      <a:pPr indent="0" lvl="0" marL="0" rtl="0" algn="l">
                        <a:spcBef>
                          <a:spcPts val="0"/>
                        </a:spcBef>
                        <a:spcAft>
                          <a:spcPts val="0"/>
                        </a:spcAft>
                        <a:buNone/>
                      </a:pPr>
                      <a:r>
                        <a:rPr lang="en"/>
                        <a:t>Drawbacks</a:t>
                      </a:r>
                      <a:endParaRPr/>
                    </a:p>
                  </a:txBody>
                  <a:tcPr marT="91425" marB="91425" marR="91425" marL="91425"/>
                </a:tc>
              </a:tr>
              <a:tr h="2157075">
                <a:tc>
                  <a:txBody>
                    <a:bodyPr/>
                    <a:lstStyle/>
                    <a:p>
                      <a:pPr indent="0" lvl="0" marL="0" rtl="0" algn="l">
                        <a:spcBef>
                          <a:spcPts val="0"/>
                        </a:spcBef>
                        <a:spcAft>
                          <a:spcPts val="0"/>
                        </a:spcAft>
                        <a:buNone/>
                      </a:pPr>
                      <a:r>
                        <a:rPr lang="en"/>
                        <a:t>3</a:t>
                      </a:r>
                      <a:r>
                        <a:rPr lang="en"/>
                        <a:t>.</a:t>
                      </a:r>
                      <a:endParaRPr/>
                    </a:p>
                  </a:txBody>
                  <a:tcPr marT="91425" marB="91425" marR="91425" marL="91425"/>
                </a:tc>
                <a:tc>
                  <a:txBody>
                    <a:bodyPr/>
                    <a:lstStyle/>
                    <a:p>
                      <a:pPr indent="0" lvl="0" marL="0" rtl="0" algn="l">
                        <a:spcBef>
                          <a:spcPts val="0"/>
                        </a:spcBef>
                        <a:spcAft>
                          <a:spcPts val="0"/>
                        </a:spcAft>
                        <a:buNone/>
                      </a:pPr>
                      <a:r>
                        <a:rPr baseline="30000" lang="en"/>
                        <a:t>3</a:t>
                      </a:r>
                      <a:r>
                        <a:rPr lang="en"/>
                        <a:t> Hassija et al.</a:t>
                      </a:r>
                      <a:endParaRPr/>
                    </a:p>
                  </a:txBody>
                  <a:tcPr marT="91425" marB="91425" marR="91425" marL="91425"/>
                </a:tc>
                <a:tc>
                  <a:txBody>
                    <a:bodyPr/>
                    <a:lstStyle/>
                    <a:p>
                      <a:pPr indent="-330200" lvl="0" marL="457200" rtl="0" algn="l">
                        <a:spcBef>
                          <a:spcPts val="0"/>
                        </a:spcBef>
                        <a:spcAft>
                          <a:spcPts val="0"/>
                        </a:spcAft>
                        <a:buClr>
                          <a:schemeClr val="dk1"/>
                        </a:buClr>
                        <a:buSzPts val="1600"/>
                        <a:buChar char="●"/>
                      </a:pPr>
                      <a:r>
                        <a:rPr lang="en"/>
                        <a:t>Mobile application</a:t>
                      </a:r>
                      <a:endParaRPr/>
                    </a:p>
                    <a:p>
                      <a:pPr indent="-317500" lvl="0" marL="457200" rtl="0" algn="l">
                        <a:spcBef>
                          <a:spcPts val="0"/>
                        </a:spcBef>
                        <a:spcAft>
                          <a:spcPts val="0"/>
                        </a:spcAft>
                        <a:buSzPts val="1400"/>
                        <a:buChar char="●"/>
                      </a:pPr>
                      <a:r>
                        <a:rPr lang="en"/>
                        <a:t>Client (FIR) + policemen (case updates) -&gt; </a:t>
                      </a:r>
                      <a:r>
                        <a:rPr lang="en"/>
                        <a:t>Commissioner</a:t>
                      </a:r>
                      <a:r>
                        <a:rPr lang="en"/>
                        <a:t> (block generation) –mining→competing miner nodes(policemen).</a:t>
                      </a:r>
                      <a:endParaRPr/>
                    </a:p>
                    <a:p>
                      <a:pPr indent="-317500" lvl="0" marL="457200" rtl="0" algn="l">
                        <a:spcBef>
                          <a:spcPts val="0"/>
                        </a:spcBef>
                        <a:spcAft>
                          <a:spcPts val="0"/>
                        </a:spcAft>
                        <a:buSzPts val="1400"/>
                        <a:buChar char="●"/>
                      </a:pPr>
                      <a:r>
                        <a:rPr lang="en"/>
                        <a:t>Consortium Blockchain</a:t>
                      </a:r>
                      <a:endParaRPr/>
                    </a:p>
                  </a:txBody>
                  <a:tcPr marT="91425" marB="91425" marR="91425" marL="91425"/>
                </a:tc>
                <a:tc>
                  <a:txBody>
                    <a:bodyPr/>
                    <a:lstStyle/>
                    <a:p>
                      <a:pPr indent="-317500" lvl="0" marL="457200" rtl="0" algn="l">
                        <a:spcBef>
                          <a:spcPts val="0"/>
                        </a:spcBef>
                        <a:spcAft>
                          <a:spcPts val="0"/>
                        </a:spcAft>
                        <a:buSzPts val="1400"/>
                        <a:buChar char="●"/>
                      </a:pPr>
                      <a:r>
                        <a:rPr lang="en"/>
                        <a:t>Scope of fake FIR </a:t>
                      </a:r>
                      <a:r>
                        <a:rPr lang="en"/>
                        <a:t>registration</a:t>
                      </a:r>
                      <a:r>
                        <a:rPr lang="en"/>
                        <a:t> from invalid nodes.</a:t>
                      </a:r>
                      <a:endParaRPr/>
                    </a:p>
                    <a:p>
                      <a:pPr indent="-317500" lvl="0" marL="457200" rtl="0" algn="l">
                        <a:spcBef>
                          <a:spcPts val="0"/>
                        </a:spcBef>
                        <a:spcAft>
                          <a:spcPts val="0"/>
                        </a:spcAft>
                        <a:buSzPts val="1400"/>
                        <a:buChar char="●"/>
                      </a:pPr>
                      <a:r>
                        <a:rPr lang="en"/>
                        <a:t>No measure to judge of the validity/ invalidity of users.</a:t>
                      </a:r>
                      <a:endParaRPr/>
                    </a:p>
                    <a:p>
                      <a:pPr indent="-317500" lvl="0" marL="457200" rtl="0" algn="l">
                        <a:spcBef>
                          <a:spcPts val="0"/>
                        </a:spcBef>
                        <a:spcAft>
                          <a:spcPts val="0"/>
                        </a:spcAft>
                        <a:buSzPts val="1400"/>
                        <a:buChar char="●"/>
                      </a:pPr>
                      <a:r>
                        <a:rPr lang="en"/>
                        <a:t>Commissioner</a:t>
                      </a:r>
                      <a:r>
                        <a:rPr lang="en"/>
                        <a:t> nodes act as fairly centralised architecture.</a:t>
                      </a:r>
                      <a:endParaRPr/>
                    </a:p>
                    <a:p>
                      <a:pPr indent="-317500" lvl="0" marL="457200" rtl="0" algn="l">
                        <a:spcBef>
                          <a:spcPts val="0"/>
                        </a:spcBef>
                        <a:spcAft>
                          <a:spcPts val="0"/>
                        </a:spcAft>
                        <a:buSzPts val="1400"/>
                        <a:buChar char="●"/>
                      </a:pPr>
                      <a:r>
                        <a:rPr lang="en"/>
                        <a:t>Proposal is idealistic -&gt; requires entire overhaul of existing system.</a:t>
                      </a:r>
                      <a:endParaRPr/>
                    </a:p>
                    <a:p>
                      <a:pPr indent="0" lvl="0" marL="457200" rtl="0" algn="l">
                        <a:spcBef>
                          <a:spcPts val="0"/>
                        </a:spcBef>
                        <a:spcAft>
                          <a:spcPts val="0"/>
                        </a:spcAft>
                        <a:buNone/>
                      </a:pPr>
                      <a:r>
                        <a:t/>
                      </a:r>
                      <a:endParaRPr/>
                    </a:p>
                  </a:txBody>
                  <a:tcPr marT="91425" marB="91425" marR="91425" marL="91425"/>
                </a:tc>
              </a:tr>
            </a:tbl>
          </a:graphicData>
        </a:graphic>
      </p:graphicFrame>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p:nvPr/>
        </p:nvSpPr>
        <p:spPr>
          <a:xfrm>
            <a:off x="0" y="0"/>
            <a:ext cx="9135747" cy="3127848"/>
          </a:xfrm>
          <a:custGeom>
            <a:rect b="b" l="l" r="r" t="t"/>
            <a:pathLst>
              <a:path extrusionOk="0" h="2106295" w="4608195">
                <a:moveTo>
                  <a:pt x="4608055" y="0"/>
                </a:moveTo>
                <a:lnTo>
                  <a:pt x="0" y="0"/>
                </a:lnTo>
                <a:lnTo>
                  <a:pt x="0" y="2106028"/>
                </a:lnTo>
                <a:lnTo>
                  <a:pt x="4608055" y="2106028"/>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sp>
        <p:nvSpPr>
          <p:cNvPr id="195" name="Google Shape;195;p27"/>
          <p:cNvSpPr/>
          <p:nvPr/>
        </p:nvSpPr>
        <p:spPr>
          <a:xfrm>
            <a:off x="0" y="4922415"/>
            <a:ext cx="9135747" cy="214055"/>
          </a:xfrm>
          <a:custGeom>
            <a:rect b="b" l="l" r="r" t="t"/>
            <a:pathLst>
              <a:path extrusionOk="0" h="144145" w="4608195">
                <a:moveTo>
                  <a:pt x="4608055" y="0"/>
                </a:moveTo>
                <a:lnTo>
                  <a:pt x="0" y="0"/>
                </a:lnTo>
                <a:lnTo>
                  <a:pt x="0" y="144005"/>
                </a:lnTo>
                <a:lnTo>
                  <a:pt x="4608055" y="144005"/>
                </a:lnTo>
                <a:lnTo>
                  <a:pt x="4608055" y="0"/>
                </a:lnTo>
                <a:close/>
              </a:path>
            </a:pathLst>
          </a:custGeom>
          <a:solidFill>
            <a:srgbClr val="0B24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grpSp>
        <p:nvGrpSpPr>
          <p:cNvPr id="196" name="Google Shape;196;p27"/>
          <p:cNvGrpSpPr/>
          <p:nvPr/>
        </p:nvGrpSpPr>
        <p:grpSpPr>
          <a:xfrm>
            <a:off x="1825" y="-19662"/>
            <a:ext cx="9140355" cy="4400858"/>
            <a:chOff x="0" y="0"/>
            <a:chExt cx="4608195" cy="2961148"/>
          </a:xfrm>
        </p:grpSpPr>
        <p:sp>
          <p:nvSpPr>
            <p:cNvPr id="197" name="Google Shape;197;p27"/>
            <p:cNvSpPr/>
            <p:nvPr/>
          </p:nvSpPr>
          <p:spPr>
            <a:xfrm>
              <a:off x="0" y="553080"/>
              <a:ext cx="4608195" cy="2408068"/>
            </a:xfrm>
            <a:custGeom>
              <a:rect b="b" l="l" r="r" t="t"/>
              <a:pathLst>
                <a:path extrusionOk="0" h="2698115" w="4608195">
                  <a:moveTo>
                    <a:pt x="0" y="2697721"/>
                  </a:moveTo>
                  <a:lnTo>
                    <a:pt x="4608055" y="2697721"/>
                  </a:lnTo>
                  <a:lnTo>
                    <a:pt x="4608055" y="0"/>
                  </a:lnTo>
                  <a:lnTo>
                    <a:pt x="0" y="0"/>
                  </a:lnTo>
                  <a:lnTo>
                    <a:pt x="0" y="2697721"/>
                  </a:lnTo>
                  <a:close/>
                </a:path>
              </a:pathLst>
            </a:custGeom>
            <a:solidFill>
              <a:srgbClr val="FFFFFF"/>
            </a:solidFill>
            <a:ln>
              <a:noFill/>
            </a:ln>
          </p:spPr>
          <p:txBody>
            <a:bodyPr anchorCtr="0" anchor="t" bIns="0" lIns="0" spcFirstLastPara="1" rIns="0" wrap="square" tIns="0">
              <a:noAutofit/>
            </a:bodyPr>
            <a:lstStyle/>
            <a:p>
              <a:pPr indent="0" lvl="0" marL="457200" marR="0" rtl="0" algn="l">
                <a:lnSpc>
                  <a:spcPct val="100000"/>
                </a:lnSpc>
                <a:spcBef>
                  <a:spcPts val="0"/>
                </a:spcBef>
                <a:spcAft>
                  <a:spcPts val="0"/>
                </a:spcAft>
                <a:buNone/>
              </a:pPr>
              <a:r>
                <a:t/>
              </a:r>
              <a:endParaRPr b="0" i="0" sz="3300" u="none" cap="none" strike="noStrike">
                <a:solidFill>
                  <a:schemeClr val="dk1"/>
                </a:solidFill>
                <a:latin typeface="Calibri"/>
                <a:ea typeface="Calibri"/>
                <a:cs typeface="Calibri"/>
                <a:sym typeface="Calibri"/>
              </a:endParaRPr>
            </a:p>
          </p:txBody>
        </p:sp>
        <p:sp>
          <p:nvSpPr>
            <p:cNvPr id="198" name="Google Shape;198;p27"/>
            <p:cNvSpPr/>
            <p:nvPr/>
          </p:nvSpPr>
          <p:spPr>
            <a:xfrm>
              <a:off x="0" y="0"/>
              <a:ext cx="4608195" cy="553085"/>
            </a:xfrm>
            <a:custGeom>
              <a:rect b="b" l="l" r="r" t="t"/>
              <a:pathLst>
                <a:path extrusionOk="0" h="553085" w="4608195">
                  <a:moveTo>
                    <a:pt x="0" y="552653"/>
                  </a:moveTo>
                  <a:lnTo>
                    <a:pt x="0" y="0"/>
                  </a:lnTo>
                  <a:lnTo>
                    <a:pt x="4608004" y="0"/>
                  </a:lnTo>
                  <a:lnTo>
                    <a:pt x="4608004" y="552653"/>
                  </a:lnTo>
                  <a:lnTo>
                    <a:pt x="0" y="552653"/>
                  </a:lnTo>
                  <a:close/>
                </a:path>
              </a:pathLst>
            </a:custGeom>
            <a:solidFill>
              <a:srgbClr val="8592B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Calibri"/>
                <a:ea typeface="Calibri"/>
                <a:cs typeface="Calibri"/>
                <a:sym typeface="Calibri"/>
              </a:endParaRPr>
            </a:p>
          </p:txBody>
        </p:sp>
        <p:pic>
          <p:nvPicPr>
            <p:cNvPr id="199" name="Google Shape;199;p27"/>
            <p:cNvPicPr preferRelativeResize="0"/>
            <p:nvPr/>
          </p:nvPicPr>
          <p:blipFill rotWithShape="1">
            <a:blip r:embed="rId3">
              <a:alphaModFix/>
            </a:blip>
            <a:srcRect b="0" l="0" r="0" t="0"/>
            <a:stretch/>
          </p:blipFill>
          <p:spPr>
            <a:xfrm>
              <a:off x="3978021" y="30682"/>
              <a:ext cx="503961" cy="503961"/>
            </a:xfrm>
            <a:prstGeom prst="rect">
              <a:avLst/>
            </a:prstGeom>
            <a:noFill/>
            <a:ln>
              <a:noFill/>
            </a:ln>
          </p:spPr>
        </p:pic>
      </p:grpSp>
      <p:sp>
        <p:nvSpPr>
          <p:cNvPr id="200" name="Google Shape;200;p27"/>
          <p:cNvSpPr txBox="1"/>
          <p:nvPr>
            <p:ph idx="11" type="ftr"/>
          </p:nvPr>
        </p:nvSpPr>
        <p:spPr>
          <a:xfrm>
            <a:off x="2486285" y="4919299"/>
            <a:ext cx="4449900" cy="210600"/>
          </a:xfrm>
          <a:prstGeom prst="rect">
            <a:avLst/>
          </a:prstGeom>
          <a:noFill/>
          <a:ln>
            <a:noFill/>
          </a:ln>
        </p:spPr>
        <p:txBody>
          <a:bodyPr anchorCtr="0" anchor="t" bIns="0" lIns="0" spcFirstLastPara="1" rIns="0" wrap="square" tIns="10350">
            <a:spAutoFit/>
          </a:bodyPr>
          <a:lstStyle/>
          <a:p>
            <a:pPr indent="0" lvl="0" marL="25400" rtl="0" algn="l">
              <a:lnSpc>
                <a:spcPct val="100000"/>
              </a:lnSpc>
              <a:spcBef>
                <a:spcPts val="0"/>
              </a:spcBef>
              <a:spcAft>
                <a:spcPts val="0"/>
              </a:spcAft>
              <a:buSzPts val="2500"/>
              <a:buNone/>
            </a:pPr>
            <a:r>
              <a:rPr lang="en"/>
              <a:t>International Institute of Information Technology Naya Raipur</a:t>
            </a:r>
            <a:endParaRPr/>
          </a:p>
        </p:txBody>
      </p:sp>
      <p:sp>
        <p:nvSpPr>
          <p:cNvPr id="201" name="Google Shape;201;p27"/>
          <p:cNvSpPr txBox="1"/>
          <p:nvPr/>
        </p:nvSpPr>
        <p:spPr>
          <a:xfrm>
            <a:off x="414807" y="104346"/>
            <a:ext cx="3627300" cy="552600"/>
          </a:xfrm>
          <a:prstGeom prst="rect">
            <a:avLst/>
          </a:prstGeom>
          <a:noFill/>
          <a:ln>
            <a:noFill/>
          </a:ln>
        </p:spPr>
        <p:txBody>
          <a:bodyPr anchorCtr="0" anchor="t" bIns="83075" lIns="166175" spcFirstLastPara="1" rIns="166175" wrap="square" tIns="83075">
            <a:spAutoFit/>
          </a:bodyPr>
          <a:lstStyle/>
          <a:p>
            <a:pPr indent="0" lvl="0" marL="0" marR="0" rtl="0" algn="l">
              <a:lnSpc>
                <a:spcPct val="100000"/>
              </a:lnSpc>
              <a:spcBef>
                <a:spcPts val="0"/>
              </a:spcBef>
              <a:spcAft>
                <a:spcPts val="0"/>
              </a:spcAft>
              <a:buClr>
                <a:srgbClr val="000000"/>
              </a:buClr>
              <a:buSzPts val="2500"/>
              <a:buFont typeface="Arial"/>
              <a:buNone/>
            </a:pPr>
            <a:r>
              <a:rPr b="1" lang="en" sz="2500">
                <a:solidFill>
                  <a:schemeClr val="lt1"/>
                </a:solidFill>
                <a:latin typeface="Calibri"/>
                <a:ea typeface="Calibri"/>
                <a:cs typeface="Calibri"/>
                <a:sym typeface="Calibri"/>
              </a:rPr>
              <a:t>Our Additions</a:t>
            </a:r>
            <a:endParaRPr b="0" i="0" sz="2500" u="none" cap="none" strike="noStrike">
              <a:solidFill>
                <a:srgbClr val="000000"/>
              </a:solidFill>
              <a:latin typeface="Arial"/>
              <a:ea typeface="Arial"/>
              <a:cs typeface="Arial"/>
              <a:sym typeface="Arial"/>
            </a:endParaRPr>
          </a:p>
        </p:txBody>
      </p:sp>
      <p:sp>
        <p:nvSpPr>
          <p:cNvPr id="202" name="Google Shape;202;p27"/>
          <p:cNvSpPr txBox="1"/>
          <p:nvPr/>
        </p:nvSpPr>
        <p:spPr>
          <a:xfrm>
            <a:off x="848425" y="1284200"/>
            <a:ext cx="6876300" cy="20319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 sz="2400">
                <a:latin typeface="Calibri"/>
                <a:ea typeface="Calibri"/>
                <a:cs typeface="Calibri"/>
                <a:sym typeface="Calibri"/>
              </a:rPr>
              <a:t>User validation to safeguard against false FIR filing incidents.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Improve decentralisation focus of the architecture.</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Streamline FIR lodging process</a:t>
            </a:r>
            <a:endParaRPr sz="2400">
              <a:latin typeface="Calibri"/>
              <a:ea typeface="Calibri"/>
              <a:cs typeface="Calibri"/>
              <a:sym typeface="Calibri"/>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