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Lobster"/>
      <p:regular r:id="rId24"/>
    </p:embeddedFont>
    <p:embeddedFont>
      <p:font typeface="Palatino Linotyp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83622C-FF51-416E-A176-044001047BAC}">
  <a:tblStyle styleId="{C583622C-FF51-416E-A176-044001047B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Lobster-regular.fntdata"/><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PalatinoLinotype-bold.fntdata"/><Relationship Id="rId25" Type="http://schemas.openxmlformats.org/officeDocument/2006/relationships/font" Target="fonts/PalatinoLinotype-regular.fntdata"/><Relationship Id="rId28" Type="http://schemas.openxmlformats.org/officeDocument/2006/relationships/font" Target="fonts/PalatinoLinotype-boldItalic.fntdata"/><Relationship Id="rId27" Type="http://schemas.openxmlformats.org/officeDocument/2006/relationships/font" Target="fonts/PalatinoLinotype-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64df744701_3_35:notes"/>
          <p:cNvSpPr/>
          <p:nvPr>
            <p:ph idx="2" type="sldImg"/>
          </p:nvPr>
        </p:nvSpPr>
        <p:spPr>
          <a:xfrm>
            <a:off x="1714501" y="687897"/>
            <a:ext cx="3428997" cy="342690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g164df744701_3_35:notes"/>
          <p:cNvSpPr txBox="1"/>
          <p:nvPr>
            <p:ph idx="1" type="body"/>
          </p:nvPr>
        </p:nvSpPr>
        <p:spPr>
          <a:xfrm>
            <a:off x="684855" y="4345497"/>
            <a:ext cx="5488289" cy="4114801"/>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88" name="Google Shape;88;g164df744701_3_35:notes"/>
          <p:cNvSpPr txBox="1"/>
          <p:nvPr>
            <p:ph idx="12" type="sldNum"/>
          </p:nvPr>
        </p:nvSpPr>
        <p:spPr>
          <a:xfrm>
            <a:off x="3884784" y="8686801"/>
            <a:ext cx="2970855" cy="457199"/>
          </a:xfrm>
          <a:prstGeom prst="rect">
            <a:avLst/>
          </a:prstGeom>
          <a:noFill/>
          <a:ln>
            <a:noFill/>
          </a:ln>
        </p:spPr>
        <p:txBody>
          <a:bodyPr anchorCtr="0" anchor="b" bIns="85575" lIns="171200" spcFirstLastPara="1" rIns="171200" wrap="square" tIns="85575">
            <a:noAutofit/>
          </a:bodyPr>
          <a:lstStyle/>
          <a:p>
            <a:pPr indent="0" lvl="0" marL="0" marR="0" rtl="0" algn="r">
              <a:lnSpc>
                <a:spcPct val="100000"/>
              </a:lnSpc>
              <a:spcBef>
                <a:spcPts val="0"/>
              </a:spcBef>
              <a:spcAft>
                <a:spcPts val="0"/>
              </a:spcAft>
              <a:buClr>
                <a:srgbClr val="000000"/>
              </a:buClr>
              <a:buSzPts val="2600"/>
              <a:buFont typeface="Arial"/>
              <a:buNone/>
            </a:pPr>
            <a:fld id="{00000000-1234-1234-1234-123412341234}" type="slidenum">
              <a:rPr b="0" i="0" lang="en-GB" sz="2600" u="none" cap="none" strike="noStrike">
                <a:solidFill>
                  <a:srgbClr val="000000"/>
                </a:solidFill>
                <a:latin typeface="Arial"/>
                <a:ea typeface="Arial"/>
                <a:cs typeface="Arial"/>
                <a:sym typeface="Arial"/>
              </a:rPr>
              <a:t>‹#›</a:t>
            </a:fld>
            <a:endParaRPr b="0" i="0" sz="26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b569d2fd5e_0_14:notes"/>
          <p:cNvSpPr txBox="1"/>
          <p:nvPr>
            <p:ph idx="1" type="body"/>
          </p:nvPr>
        </p:nvSpPr>
        <p:spPr>
          <a:xfrm>
            <a:off x="684855" y="4345497"/>
            <a:ext cx="5488200" cy="4114800"/>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205" name="Google Shape;205;g1b569d2fd5e_0_14:notes"/>
          <p:cNvSpPr/>
          <p:nvPr>
            <p:ph idx="2" type="sldImg"/>
          </p:nvPr>
        </p:nvSpPr>
        <p:spPr>
          <a:xfrm>
            <a:off x="1714501" y="687897"/>
            <a:ext cx="3429000" cy="342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b25f6900a1_0_36:notes"/>
          <p:cNvSpPr txBox="1"/>
          <p:nvPr>
            <p:ph idx="1" type="body"/>
          </p:nvPr>
        </p:nvSpPr>
        <p:spPr>
          <a:xfrm>
            <a:off x="684855" y="4345497"/>
            <a:ext cx="5488200" cy="4114800"/>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217" name="Google Shape;217;g1b25f6900a1_0_36:notes"/>
          <p:cNvSpPr/>
          <p:nvPr>
            <p:ph idx="2" type="sldImg"/>
          </p:nvPr>
        </p:nvSpPr>
        <p:spPr>
          <a:xfrm>
            <a:off x="1714501" y="687897"/>
            <a:ext cx="3429000" cy="342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80ed71a321_0_18:notes"/>
          <p:cNvSpPr txBox="1"/>
          <p:nvPr>
            <p:ph idx="1" type="body"/>
          </p:nvPr>
        </p:nvSpPr>
        <p:spPr>
          <a:xfrm>
            <a:off x="684855" y="4345497"/>
            <a:ext cx="5488200" cy="4114800"/>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231" name="Google Shape;231;g180ed71a321_0_18:notes"/>
          <p:cNvSpPr/>
          <p:nvPr>
            <p:ph idx="2" type="sldImg"/>
          </p:nvPr>
        </p:nvSpPr>
        <p:spPr>
          <a:xfrm>
            <a:off x="1714501" y="687897"/>
            <a:ext cx="3429000" cy="342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80ed71a321_0_34:notes"/>
          <p:cNvSpPr txBox="1"/>
          <p:nvPr>
            <p:ph idx="1" type="body"/>
          </p:nvPr>
        </p:nvSpPr>
        <p:spPr>
          <a:xfrm>
            <a:off x="684855" y="4345497"/>
            <a:ext cx="5488200" cy="4114800"/>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245" name="Google Shape;245;g180ed71a321_0_34:notes"/>
          <p:cNvSpPr/>
          <p:nvPr>
            <p:ph idx="2" type="sldImg"/>
          </p:nvPr>
        </p:nvSpPr>
        <p:spPr>
          <a:xfrm>
            <a:off x="1714501" y="687897"/>
            <a:ext cx="3429000" cy="342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80ed71a321_0_3:notes"/>
          <p:cNvSpPr txBox="1"/>
          <p:nvPr>
            <p:ph idx="1" type="body"/>
          </p:nvPr>
        </p:nvSpPr>
        <p:spPr>
          <a:xfrm>
            <a:off x="684855" y="4345497"/>
            <a:ext cx="5488200" cy="4114800"/>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259" name="Google Shape;259;g180ed71a321_0_3:notes"/>
          <p:cNvSpPr/>
          <p:nvPr>
            <p:ph idx="2" type="sldImg"/>
          </p:nvPr>
        </p:nvSpPr>
        <p:spPr>
          <a:xfrm>
            <a:off x="1714501" y="687897"/>
            <a:ext cx="3429000" cy="342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b25f6900a1_0_54:notes"/>
          <p:cNvSpPr txBox="1"/>
          <p:nvPr>
            <p:ph idx="1" type="body"/>
          </p:nvPr>
        </p:nvSpPr>
        <p:spPr>
          <a:xfrm>
            <a:off x="684855" y="4345497"/>
            <a:ext cx="5488200" cy="4114800"/>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273" name="Google Shape;273;g1b25f6900a1_0_54:notes"/>
          <p:cNvSpPr/>
          <p:nvPr>
            <p:ph idx="2" type="sldImg"/>
          </p:nvPr>
        </p:nvSpPr>
        <p:spPr>
          <a:xfrm>
            <a:off x="1714501" y="687897"/>
            <a:ext cx="3429000" cy="342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64df744701_3_211:notes"/>
          <p:cNvSpPr txBox="1"/>
          <p:nvPr>
            <p:ph idx="1" type="body"/>
          </p:nvPr>
        </p:nvSpPr>
        <p:spPr>
          <a:xfrm>
            <a:off x="684855" y="4345497"/>
            <a:ext cx="5488289" cy="4114801"/>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286" name="Google Shape;286;g164df744701_3_211:notes"/>
          <p:cNvSpPr/>
          <p:nvPr>
            <p:ph idx="2" type="sldImg"/>
          </p:nvPr>
        </p:nvSpPr>
        <p:spPr>
          <a:xfrm>
            <a:off x="1714501" y="687897"/>
            <a:ext cx="3428997" cy="342690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4df744701_3_60:notes"/>
          <p:cNvSpPr/>
          <p:nvPr>
            <p:ph idx="2" type="sldImg"/>
          </p:nvPr>
        </p:nvSpPr>
        <p:spPr>
          <a:xfrm>
            <a:off x="1714501" y="687897"/>
            <a:ext cx="3428997" cy="342690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164df744701_3_60:notes"/>
          <p:cNvSpPr txBox="1"/>
          <p:nvPr>
            <p:ph idx="1" type="body"/>
          </p:nvPr>
        </p:nvSpPr>
        <p:spPr>
          <a:xfrm>
            <a:off x="684855" y="4345497"/>
            <a:ext cx="5488289" cy="4114801"/>
          </a:xfrm>
          <a:prstGeom prst="rect">
            <a:avLst/>
          </a:prstGeom>
          <a:noFill/>
          <a:ln>
            <a:noFill/>
          </a:ln>
        </p:spPr>
        <p:txBody>
          <a:bodyPr anchorCtr="0" anchor="t" bIns="85575" lIns="171200" spcFirstLastPara="1" rIns="171200" wrap="square" tIns="85575">
            <a:noAutofit/>
          </a:bodyPr>
          <a:lstStyle/>
          <a:p>
            <a:pPr indent="0" lvl="0" marL="0" rtl="0" algn="just">
              <a:lnSpc>
                <a:spcPct val="100000"/>
              </a:lnSpc>
              <a:spcBef>
                <a:spcPts val="0"/>
              </a:spcBef>
              <a:spcAft>
                <a:spcPts val="0"/>
              </a:spcAft>
              <a:buClr>
                <a:schemeClr val="dk1"/>
              </a:buClr>
              <a:buSzPts val="2600"/>
              <a:buFont typeface="Arial"/>
              <a:buNone/>
            </a:pPr>
            <a:r>
              <a:t/>
            </a:r>
            <a:endParaRPr b="1" sz="2400"/>
          </a:p>
        </p:txBody>
      </p:sp>
      <p:sp>
        <p:nvSpPr>
          <p:cNvPr id="102" name="Google Shape;102;g164df744701_3_60:notes"/>
          <p:cNvSpPr txBox="1"/>
          <p:nvPr>
            <p:ph idx="12" type="sldNum"/>
          </p:nvPr>
        </p:nvSpPr>
        <p:spPr>
          <a:xfrm>
            <a:off x="3884784" y="8686801"/>
            <a:ext cx="2970855" cy="457199"/>
          </a:xfrm>
          <a:prstGeom prst="rect">
            <a:avLst/>
          </a:prstGeom>
          <a:noFill/>
          <a:ln>
            <a:noFill/>
          </a:ln>
        </p:spPr>
        <p:txBody>
          <a:bodyPr anchorCtr="0" anchor="b" bIns="85575" lIns="171200" spcFirstLastPara="1" rIns="171200" wrap="square" tIns="85575">
            <a:noAutofit/>
          </a:bodyPr>
          <a:lstStyle/>
          <a:p>
            <a:pPr indent="0" lvl="0" marL="0" marR="0" rtl="0" algn="r">
              <a:lnSpc>
                <a:spcPct val="100000"/>
              </a:lnSpc>
              <a:spcBef>
                <a:spcPts val="0"/>
              </a:spcBef>
              <a:spcAft>
                <a:spcPts val="0"/>
              </a:spcAft>
              <a:buClr>
                <a:srgbClr val="000000"/>
              </a:buClr>
              <a:buSzPts val="2600"/>
              <a:buFont typeface="Arial"/>
              <a:buNone/>
            </a:pPr>
            <a:fld id="{00000000-1234-1234-1234-123412341234}" type="slidenum">
              <a:rPr b="0" i="0" lang="en-GB" sz="2600" u="none" cap="none" strike="noStrike">
                <a:solidFill>
                  <a:srgbClr val="000000"/>
                </a:solidFill>
                <a:latin typeface="Arial"/>
                <a:ea typeface="Arial"/>
                <a:cs typeface="Arial"/>
                <a:sym typeface="Arial"/>
              </a:rPr>
              <a:t>‹#›</a:t>
            </a:fld>
            <a:endParaRPr b="0" i="0" sz="26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4df744701_3_74:notes"/>
          <p:cNvSpPr/>
          <p:nvPr>
            <p:ph idx="2" type="sldImg"/>
          </p:nvPr>
        </p:nvSpPr>
        <p:spPr>
          <a:xfrm>
            <a:off x="1714526" y="687897"/>
            <a:ext cx="3428799" cy="342667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164df744701_3_74:notes"/>
          <p:cNvSpPr txBox="1"/>
          <p:nvPr>
            <p:ph idx="1" type="body"/>
          </p:nvPr>
        </p:nvSpPr>
        <p:spPr>
          <a:xfrm>
            <a:off x="684855" y="4345497"/>
            <a:ext cx="5488364" cy="4114701"/>
          </a:xfrm>
          <a:prstGeom prst="rect">
            <a:avLst/>
          </a:prstGeom>
          <a:noFill/>
          <a:ln>
            <a:noFill/>
          </a:ln>
        </p:spPr>
        <p:txBody>
          <a:bodyPr anchorCtr="0" anchor="t" bIns="85575" lIns="171200" spcFirstLastPara="1" rIns="171200" wrap="square" tIns="85575">
            <a:noAutofit/>
          </a:bodyPr>
          <a:lstStyle/>
          <a:p>
            <a:pPr indent="0" lvl="0" marL="0" rtl="0" algn="just">
              <a:lnSpc>
                <a:spcPct val="100000"/>
              </a:lnSpc>
              <a:spcBef>
                <a:spcPts val="0"/>
              </a:spcBef>
              <a:spcAft>
                <a:spcPts val="0"/>
              </a:spcAft>
              <a:buSzPts val="2600"/>
              <a:buNone/>
            </a:pPr>
            <a:r>
              <a:rPr b="1" lang="en-GB" sz="2400"/>
              <a:t>A </a:t>
            </a:r>
            <a:r>
              <a:rPr b="1" i="1" lang="en-GB" sz="2400"/>
              <a:t>fiber</a:t>
            </a:r>
            <a:r>
              <a:rPr b="1" lang="en-GB" sz="2400"/>
              <a:t>-</a:t>
            </a:r>
            <a:r>
              <a:rPr b="1" i="1" lang="en-GB" sz="2400"/>
              <a:t>optic cable</a:t>
            </a:r>
            <a:r>
              <a:rPr b="1" lang="en-GB" sz="2400"/>
              <a:t>, also known as an </a:t>
            </a:r>
            <a:r>
              <a:rPr b="1" i="1" lang="en-GB" sz="2400"/>
              <a:t>optical</a:t>
            </a:r>
            <a:r>
              <a:rPr b="1" lang="en-GB" sz="2400"/>
              <a:t>-</a:t>
            </a:r>
            <a:r>
              <a:rPr b="1" i="1" lang="en-GB" sz="2400"/>
              <a:t>fiber cable </a:t>
            </a:r>
            <a:r>
              <a:rPr b="1" lang="en-GB" sz="2400">
                <a:solidFill>
                  <a:srgbClr val="262626"/>
                </a:solidFill>
              </a:rPr>
              <a:t>is a Guided Communication medium</a:t>
            </a:r>
            <a:r>
              <a:rPr b="1" lang="en-GB" sz="2400"/>
              <a:t>, is an assembly similar to an electrical </a:t>
            </a:r>
            <a:r>
              <a:rPr b="1" lang="en-GB" sz="2400">
                <a:solidFill>
                  <a:srgbClr val="262626"/>
                </a:solidFill>
              </a:rPr>
              <a:t>broadband</a:t>
            </a:r>
            <a:r>
              <a:rPr b="1" lang="en-GB" sz="2400"/>
              <a:t> </a:t>
            </a:r>
            <a:r>
              <a:rPr b="1" i="1" lang="en-GB" sz="2400"/>
              <a:t>cable</a:t>
            </a:r>
            <a:r>
              <a:rPr b="1" lang="en-GB" sz="2400"/>
              <a:t>, but containing one or more </a:t>
            </a:r>
            <a:r>
              <a:rPr b="1" i="1" lang="en-GB" sz="2400"/>
              <a:t>optical fibers</a:t>
            </a:r>
            <a:r>
              <a:rPr b="1" lang="en-GB" sz="2400"/>
              <a:t>  that are used to carry light or EM signals. </a:t>
            </a:r>
            <a:endParaRPr b="1" sz="2400"/>
          </a:p>
          <a:p>
            <a:pPr indent="0" lvl="0" marL="0" rtl="0" algn="l">
              <a:lnSpc>
                <a:spcPct val="100000"/>
              </a:lnSpc>
              <a:spcBef>
                <a:spcPts val="0"/>
              </a:spcBef>
              <a:spcAft>
                <a:spcPts val="0"/>
              </a:spcAft>
              <a:buClr>
                <a:schemeClr val="dk1"/>
              </a:buClr>
              <a:buSzPts val="2600"/>
              <a:buFont typeface="Arial"/>
              <a:buNone/>
            </a:pPr>
            <a:r>
              <a:rPr b="1" lang="en-GB" sz="2600"/>
              <a:t>Core</a:t>
            </a:r>
            <a:endParaRPr sz="2600"/>
          </a:p>
          <a:p>
            <a:pPr indent="0" lvl="0" marL="0" rtl="0" algn="l">
              <a:lnSpc>
                <a:spcPct val="100000"/>
              </a:lnSpc>
              <a:spcBef>
                <a:spcPts val="0"/>
              </a:spcBef>
              <a:spcAft>
                <a:spcPts val="0"/>
              </a:spcAft>
              <a:buClr>
                <a:schemeClr val="dk1"/>
              </a:buClr>
              <a:buSzPts val="2600"/>
              <a:buFont typeface="Arial"/>
              <a:buNone/>
            </a:pPr>
            <a:r>
              <a:rPr lang="en-GB" sz="2600"/>
              <a:t>The core carries the light. It is the smallest and most important part of the optical fiber. The core of the optical fiber is usually made of glass although some are of plastic. Used in the core, is a highly pure silicon dioxide (Si02), a very clear material. Refractive index is raised under controlled conditions through dopants such as Germania, phosphorous pentoxide, or alumina during manufacturing.</a:t>
            </a:r>
            <a:endParaRPr sz="2600"/>
          </a:p>
          <a:p>
            <a:pPr indent="0" lvl="0" marL="0" rtl="0" algn="l">
              <a:lnSpc>
                <a:spcPct val="100000"/>
              </a:lnSpc>
              <a:spcBef>
                <a:spcPts val="0"/>
              </a:spcBef>
              <a:spcAft>
                <a:spcPts val="0"/>
              </a:spcAft>
              <a:buClr>
                <a:schemeClr val="dk1"/>
              </a:buClr>
              <a:buSzPts val="2600"/>
              <a:buFont typeface="Arial"/>
              <a:buNone/>
            </a:pPr>
            <a:r>
              <a:rPr lang="en-GB" sz="2600"/>
              <a:t>There’s no specific diameters for optical fiber cores as different sizes depend on the application. The range of usual glass cores is from as small as 3.7um up to 200um. For telecommunication, core sizes usually used is 9um, 50um and 62.5um. there is majorly two types of optical fiber which include the single-mode fiber and the multimode fiber based on the core sizes. </a:t>
            </a:r>
            <a:endParaRPr sz="2600"/>
          </a:p>
          <a:p>
            <a:pPr indent="0" lvl="0" marL="0" rtl="0" algn="l">
              <a:lnSpc>
                <a:spcPct val="100000"/>
              </a:lnSpc>
              <a:spcBef>
                <a:spcPts val="0"/>
              </a:spcBef>
              <a:spcAft>
                <a:spcPts val="0"/>
              </a:spcAft>
              <a:buClr>
                <a:schemeClr val="dk1"/>
              </a:buClr>
              <a:buSzPts val="2600"/>
              <a:buFont typeface="Arial"/>
              <a:buNone/>
            </a:pPr>
            <a:br>
              <a:rPr lang="en-GB" sz="2600"/>
            </a:br>
            <a:endParaRPr sz="2600"/>
          </a:p>
          <a:p>
            <a:pPr indent="0" lvl="0" marL="0" rtl="0" algn="l">
              <a:lnSpc>
                <a:spcPct val="100000"/>
              </a:lnSpc>
              <a:spcBef>
                <a:spcPts val="0"/>
              </a:spcBef>
              <a:spcAft>
                <a:spcPts val="0"/>
              </a:spcAft>
              <a:buClr>
                <a:schemeClr val="dk1"/>
              </a:buClr>
              <a:buSzPts val="2600"/>
              <a:buFont typeface="Arial"/>
              <a:buNone/>
            </a:pPr>
            <a:r>
              <a:rPr b="1" lang="en-GB" sz="2600"/>
              <a:t>Single-mode fiber</a:t>
            </a:r>
            <a:r>
              <a:rPr lang="en-GB" sz="2600"/>
              <a:t> is one with 8 to 10 microns which lets light travels towards the center of the core in a single wavelength.</a:t>
            </a:r>
            <a:endParaRPr sz="2600"/>
          </a:p>
          <a:p>
            <a:pPr indent="0" lvl="0" marL="0" rtl="0" algn="l">
              <a:lnSpc>
                <a:spcPct val="100000"/>
              </a:lnSpc>
              <a:spcBef>
                <a:spcPts val="0"/>
              </a:spcBef>
              <a:spcAft>
                <a:spcPts val="0"/>
              </a:spcAft>
              <a:buClr>
                <a:schemeClr val="dk1"/>
              </a:buClr>
              <a:buSzPts val="2600"/>
              <a:buFont typeface="Arial"/>
              <a:buNone/>
            </a:pPr>
            <a:br>
              <a:rPr lang="en-GB" sz="2600"/>
            </a:br>
            <a:endParaRPr sz="2600"/>
          </a:p>
          <a:p>
            <a:pPr indent="0" lvl="0" marL="0" rtl="0" algn="l">
              <a:lnSpc>
                <a:spcPct val="100000"/>
              </a:lnSpc>
              <a:spcBef>
                <a:spcPts val="0"/>
              </a:spcBef>
              <a:spcAft>
                <a:spcPts val="0"/>
              </a:spcAft>
              <a:buClr>
                <a:schemeClr val="dk1"/>
              </a:buClr>
              <a:buSzPts val="2600"/>
              <a:buFont typeface="Arial"/>
              <a:buNone/>
            </a:pPr>
            <a:r>
              <a:rPr b="1" lang="en-GB" sz="2600"/>
              <a:t>Multimode fiber</a:t>
            </a:r>
            <a:r>
              <a:rPr lang="en-GB" sz="2600"/>
              <a:t> is characterized with 50 or 62.5 microns. </a:t>
            </a:r>
            <a:endParaRPr sz="2600"/>
          </a:p>
          <a:p>
            <a:pPr indent="0" lvl="0" marL="0" rtl="0" algn="l">
              <a:lnSpc>
                <a:spcPct val="100000"/>
              </a:lnSpc>
              <a:spcBef>
                <a:spcPts val="0"/>
              </a:spcBef>
              <a:spcAft>
                <a:spcPts val="0"/>
              </a:spcAft>
              <a:buClr>
                <a:schemeClr val="dk1"/>
              </a:buClr>
              <a:buSzPts val="2600"/>
              <a:buFont typeface="Arial"/>
              <a:buNone/>
            </a:pPr>
            <a:r>
              <a:rPr lang="en-GB" sz="2600"/>
              <a:t>On the other hand, optical fiber cores made of plastic are larger.</a:t>
            </a:r>
            <a:endParaRPr sz="2600"/>
          </a:p>
          <a:p>
            <a:pPr indent="0" lvl="0" marL="0" rtl="0" algn="l">
              <a:lnSpc>
                <a:spcPct val="100000"/>
              </a:lnSpc>
              <a:spcBef>
                <a:spcPts val="0"/>
              </a:spcBef>
              <a:spcAft>
                <a:spcPts val="0"/>
              </a:spcAft>
              <a:buClr>
                <a:schemeClr val="dk1"/>
              </a:buClr>
              <a:buSzPts val="2600"/>
              <a:buFont typeface="Arial"/>
              <a:buNone/>
            </a:pPr>
            <a:br>
              <a:rPr lang="en-GB" sz="2600"/>
            </a:br>
            <a:endParaRPr sz="2600"/>
          </a:p>
          <a:p>
            <a:pPr indent="0" lvl="0" marL="0" rtl="0" algn="l">
              <a:lnSpc>
                <a:spcPct val="100000"/>
              </a:lnSpc>
              <a:spcBef>
                <a:spcPts val="0"/>
              </a:spcBef>
              <a:spcAft>
                <a:spcPts val="0"/>
              </a:spcAft>
              <a:buClr>
                <a:schemeClr val="dk1"/>
              </a:buClr>
              <a:buSzPts val="2600"/>
              <a:buFont typeface="Arial"/>
              <a:buNone/>
            </a:pPr>
            <a:r>
              <a:rPr b="1" lang="en-GB" sz="2600"/>
              <a:t>Cladding</a:t>
            </a:r>
            <a:endParaRPr sz="2600"/>
          </a:p>
          <a:p>
            <a:pPr indent="0" lvl="0" marL="0" rtl="0" algn="l">
              <a:lnSpc>
                <a:spcPct val="100000"/>
              </a:lnSpc>
              <a:spcBef>
                <a:spcPts val="0"/>
              </a:spcBef>
              <a:spcAft>
                <a:spcPts val="0"/>
              </a:spcAft>
              <a:buClr>
                <a:schemeClr val="dk1"/>
              </a:buClr>
              <a:buSzPts val="2600"/>
              <a:buFont typeface="Arial"/>
              <a:buNone/>
            </a:pPr>
            <a:r>
              <a:rPr lang="en-GB" sz="2600"/>
              <a:t>The cladding covers the core. Its refractive index is lower to ensure the optical fiber works. The cladding and the core are manufactured together from the same silicon dioxide-based material in a permanently fused state whenever the glass cladding is used. A difference in refractive indexes of about 1% is maintained due to different amounts of dopants being added to the core and the cladding during the manufacturing process. Although the numbers are dependent upon the wavelength, the usual core is likely to have a refractive index of 1,49 at 1300nm while that of the cladding is 1.47.</a:t>
            </a:r>
            <a:endParaRPr sz="2600"/>
          </a:p>
          <a:p>
            <a:pPr indent="0" lvl="0" marL="0" rtl="0" algn="l">
              <a:lnSpc>
                <a:spcPct val="100000"/>
              </a:lnSpc>
              <a:spcBef>
                <a:spcPts val="0"/>
              </a:spcBef>
              <a:spcAft>
                <a:spcPts val="0"/>
              </a:spcAft>
              <a:buClr>
                <a:schemeClr val="dk1"/>
              </a:buClr>
              <a:buSzPts val="2600"/>
              <a:buFont typeface="Arial"/>
              <a:buNone/>
            </a:pPr>
            <a:r>
              <a:rPr lang="en-GB" sz="2600"/>
              <a:t>The cladding is manufactured, using standard diameters. Two mostly used diameters are 125um and 140um. Core sizes such as 9um, 50um, and 62.5um, are typically supported by the 125um cladding while 140um cladding has 100um.</a:t>
            </a:r>
            <a:endParaRPr sz="2600"/>
          </a:p>
          <a:p>
            <a:pPr indent="0" lvl="0" marL="0" rtl="0" algn="l">
              <a:lnSpc>
                <a:spcPct val="100000"/>
              </a:lnSpc>
              <a:spcBef>
                <a:spcPts val="0"/>
              </a:spcBef>
              <a:spcAft>
                <a:spcPts val="0"/>
              </a:spcAft>
              <a:buClr>
                <a:schemeClr val="dk1"/>
              </a:buClr>
              <a:buSzPts val="2600"/>
              <a:buFont typeface="Arial"/>
              <a:buNone/>
            </a:pPr>
            <a:br>
              <a:rPr lang="en-GB" sz="2600"/>
            </a:br>
            <a:endParaRPr sz="2600"/>
          </a:p>
          <a:p>
            <a:pPr indent="0" lvl="0" marL="0" rtl="0" algn="l">
              <a:lnSpc>
                <a:spcPct val="100000"/>
              </a:lnSpc>
              <a:spcBef>
                <a:spcPts val="0"/>
              </a:spcBef>
              <a:spcAft>
                <a:spcPts val="0"/>
              </a:spcAft>
              <a:buClr>
                <a:schemeClr val="dk1"/>
              </a:buClr>
              <a:buSzPts val="2600"/>
              <a:buFont typeface="Arial"/>
              <a:buNone/>
            </a:pPr>
            <a:r>
              <a:rPr b="1" lang="en-GB" sz="2600"/>
              <a:t>Coating</a:t>
            </a:r>
            <a:endParaRPr sz="2600"/>
          </a:p>
          <a:p>
            <a:pPr indent="0" lvl="0" marL="0" rtl="0" algn="l">
              <a:lnSpc>
                <a:spcPct val="100000"/>
              </a:lnSpc>
              <a:spcBef>
                <a:spcPts val="0"/>
              </a:spcBef>
              <a:spcAft>
                <a:spcPts val="0"/>
              </a:spcAft>
              <a:buClr>
                <a:schemeClr val="dk1"/>
              </a:buClr>
              <a:buSzPts val="2600"/>
              <a:buFont typeface="Arial"/>
              <a:buNone/>
            </a:pPr>
            <a:r>
              <a:rPr lang="en-GB" sz="2600"/>
              <a:t>This is more like the protective layer of the optical fiber. It protects the cladding from damage by way of engrossing the shocks, nicks, scrapes, and even moisture that could damage the cladding. Without the coating, an optical fiber is very fragile. Glasss fibers are not sold without the coating because they are essential for protection. The diameter of the coating is usually of 250um or 500um. Naturally the coating is colourless; although some applications prefers to colour it easily.</a:t>
            </a:r>
            <a:endParaRPr sz="2600"/>
          </a:p>
          <a:p>
            <a:pPr indent="0" lvl="0" marL="0" rtl="0" algn="just">
              <a:lnSpc>
                <a:spcPct val="100000"/>
              </a:lnSpc>
              <a:spcBef>
                <a:spcPts val="0"/>
              </a:spcBef>
              <a:spcAft>
                <a:spcPts val="0"/>
              </a:spcAft>
              <a:buSzPts val="2600"/>
              <a:buNone/>
            </a:pPr>
            <a:r>
              <a:t/>
            </a:r>
            <a:endParaRPr b="1" sz="2400"/>
          </a:p>
        </p:txBody>
      </p:sp>
      <p:sp>
        <p:nvSpPr>
          <p:cNvPr id="118" name="Google Shape;118;g164df744701_3_74:notes"/>
          <p:cNvSpPr txBox="1"/>
          <p:nvPr>
            <p:ph idx="12" type="sldNum"/>
          </p:nvPr>
        </p:nvSpPr>
        <p:spPr>
          <a:xfrm>
            <a:off x="3884784" y="8686801"/>
            <a:ext cx="2970893" cy="457365"/>
          </a:xfrm>
          <a:prstGeom prst="rect">
            <a:avLst/>
          </a:prstGeom>
          <a:noFill/>
          <a:ln>
            <a:noFill/>
          </a:ln>
        </p:spPr>
        <p:txBody>
          <a:bodyPr anchorCtr="0" anchor="b" bIns="85575" lIns="171200" spcFirstLastPara="1" rIns="171200" wrap="square" tIns="85575">
            <a:noAutofit/>
          </a:bodyPr>
          <a:lstStyle/>
          <a:p>
            <a:pPr indent="0" lvl="0" marL="0" marR="0" rtl="0" algn="r">
              <a:lnSpc>
                <a:spcPct val="100000"/>
              </a:lnSpc>
              <a:spcBef>
                <a:spcPts val="0"/>
              </a:spcBef>
              <a:spcAft>
                <a:spcPts val="0"/>
              </a:spcAft>
              <a:buClr>
                <a:srgbClr val="000000"/>
              </a:buClr>
              <a:buSzPts val="2600"/>
              <a:buFont typeface="Arial"/>
              <a:buNone/>
            </a:pPr>
            <a:fld id="{00000000-1234-1234-1234-123412341234}" type="slidenum">
              <a:rPr b="0" i="0" lang="en-GB" sz="2600" u="none" cap="none" strike="noStrike">
                <a:solidFill>
                  <a:srgbClr val="000000"/>
                </a:solidFill>
                <a:latin typeface="Arial"/>
                <a:ea typeface="Arial"/>
                <a:cs typeface="Arial"/>
                <a:sym typeface="Arial"/>
              </a:rPr>
              <a:t>‹#›</a:t>
            </a:fld>
            <a:endParaRPr b="0" i="0" sz="26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64df744701_3_87:notes"/>
          <p:cNvSpPr/>
          <p:nvPr>
            <p:ph idx="2" type="sldImg"/>
          </p:nvPr>
        </p:nvSpPr>
        <p:spPr>
          <a:xfrm>
            <a:off x="1714501" y="687897"/>
            <a:ext cx="3428997" cy="342690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164df744701_3_87:notes"/>
          <p:cNvSpPr txBox="1"/>
          <p:nvPr>
            <p:ph idx="1" type="body"/>
          </p:nvPr>
        </p:nvSpPr>
        <p:spPr>
          <a:xfrm>
            <a:off x="684855" y="4345497"/>
            <a:ext cx="5488289" cy="4114801"/>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rPr b="1" lang="en-GB" sz="2400"/>
              <a:t>     Whenever a ray of light travels from optically denser medium to optically rarer medium, </a:t>
            </a:r>
            <a:r>
              <a:rPr b="1" i="1" lang="en-GB" sz="2400"/>
              <a:t>Total Internal Reflection (TIR) </a:t>
            </a:r>
            <a:r>
              <a:rPr b="1" lang="en-GB" sz="2400"/>
              <a:t>takes place. In the given media like glass, water etc. the ray of light continues to get reflected. </a:t>
            </a:r>
            <a:endParaRPr b="1" sz="2400"/>
          </a:p>
          <a:p>
            <a:pPr indent="0" lvl="0" marL="0" rtl="0" algn="l">
              <a:lnSpc>
                <a:spcPct val="100000"/>
              </a:lnSpc>
              <a:spcBef>
                <a:spcPts val="0"/>
              </a:spcBef>
              <a:spcAft>
                <a:spcPts val="0"/>
              </a:spcAft>
              <a:buSzPts val="2600"/>
              <a:buNone/>
            </a:pPr>
            <a:r>
              <a:rPr b="1" lang="en-GB" sz="2400"/>
              <a:t>     As the ray is travelling from a medium of higher refractive index to a medium with a lower refractive index, the ray of light will move away from the normal. </a:t>
            </a:r>
            <a:endParaRPr b="1" sz="2400"/>
          </a:p>
          <a:p>
            <a:pPr indent="0" lvl="0" marL="0" rtl="0" algn="l">
              <a:lnSpc>
                <a:spcPct val="80000"/>
              </a:lnSpc>
              <a:spcBef>
                <a:spcPts val="0"/>
              </a:spcBef>
              <a:spcAft>
                <a:spcPts val="0"/>
              </a:spcAft>
              <a:buSzPts val="2600"/>
              <a:buNone/>
            </a:pPr>
            <a:r>
              <a:t/>
            </a:r>
            <a:endParaRPr b="1" sz="2400"/>
          </a:p>
        </p:txBody>
      </p:sp>
      <p:sp>
        <p:nvSpPr>
          <p:cNvPr id="132" name="Google Shape;132;g164df744701_3_87:notes"/>
          <p:cNvSpPr txBox="1"/>
          <p:nvPr>
            <p:ph idx="12" type="sldNum"/>
          </p:nvPr>
        </p:nvSpPr>
        <p:spPr>
          <a:xfrm>
            <a:off x="3884784" y="8686801"/>
            <a:ext cx="2970855" cy="457199"/>
          </a:xfrm>
          <a:prstGeom prst="rect">
            <a:avLst/>
          </a:prstGeom>
          <a:noFill/>
          <a:ln>
            <a:noFill/>
          </a:ln>
        </p:spPr>
        <p:txBody>
          <a:bodyPr anchorCtr="0" anchor="b" bIns="85575" lIns="171200" spcFirstLastPara="1" rIns="171200" wrap="square" tIns="85575">
            <a:noAutofit/>
          </a:bodyPr>
          <a:lstStyle/>
          <a:p>
            <a:pPr indent="0" lvl="0" marL="0" marR="0" rtl="0" algn="r">
              <a:lnSpc>
                <a:spcPct val="100000"/>
              </a:lnSpc>
              <a:spcBef>
                <a:spcPts val="0"/>
              </a:spcBef>
              <a:spcAft>
                <a:spcPts val="0"/>
              </a:spcAft>
              <a:buClr>
                <a:srgbClr val="000000"/>
              </a:buClr>
              <a:buSzPts val="2600"/>
              <a:buFont typeface="Arial"/>
              <a:buNone/>
            </a:pPr>
            <a:fld id="{00000000-1234-1234-1234-123412341234}" type="slidenum">
              <a:rPr b="0" i="0" lang="en-GB" sz="2600" u="none" cap="none" strike="noStrike">
                <a:solidFill>
                  <a:srgbClr val="000000"/>
                </a:solidFill>
                <a:latin typeface="Arial"/>
                <a:ea typeface="Arial"/>
                <a:cs typeface="Arial"/>
                <a:sym typeface="Arial"/>
              </a:rPr>
              <a:t>‹#›</a:t>
            </a:fld>
            <a:endParaRPr b="0" i="0" sz="26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4df744701_3_97:notes"/>
          <p:cNvSpPr txBox="1"/>
          <p:nvPr>
            <p:ph idx="1" type="body"/>
          </p:nvPr>
        </p:nvSpPr>
        <p:spPr>
          <a:xfrm>
            <a:off x="684855" y="4345497"/>
            <a:ext cx="5488289" cy="4114801"/>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b="1" sz="2600">
              <a:solidFill>
                <a:srgbClr val="262626"/>
              </a:solidFill>
            </a:endParaRPr>
          </a:p>
        </p:txBody>
      </p:sp>
      <p:sp>
        <p:nvSpPr>
          <p:cNvPr id="142" name="Google Shape;142;g164df744701_3_97:notes"/>
          <p:cNvSpPr/>
          <p:nvPr>
            <p:ph idx="2" type="sldImg"/>
          </p:nvPr>
        </p:nvSpPr>
        <p:spPr>
          <a:xfrm>
            <a:off x="1714501" y="687897"/>
            <a:ext cx="3428997" cy="342690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64df744701_3_133:notes"/>
          <p:cNvSpPr txBox="1"/>
          <p:nvPr>
            <p:ph idx="1" type="body"/>
          </p:nvPr>
        </p:nvSpPr>
        <p:spPr>
          <a:xfrm>
            <a:off x="684855" y="4345497"/>
            <a:ext cx="5488200" cy="4114800"/>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rPr b="1" lang="en-GB" sz="2600">
                <a:solidFill>
                  <a:srgbClr val="262626"/>
                </a:solidFill>
              </a:rPr>
              <a:t>Now i am going to explain about a research which addressing this king of eavesdropper attack.</a:t>
            </a:r>
            <a:endParaRPr b="1" sz="2600">
              <a:solidFill>
                <a:srgbClr val="262626"/>
              </a:solidFill>
            </a:endParaRPr>
          </a:p>
        </p:txBody>
      </p:sp>
      <p:sp>
        <p:nvSpPr>
          <p:cNvPr id="152" name="Google Shape;152;g164df744701_3_133:notes"/>
          <p:cNvSpPr/>
          <p:nvPr>
            <p:ph idx="2" type="sldImg"/>
          </p:nvPr>
        </p:nvSpPr>
        <p:spPr>
          <a:xfrm>
            <a:off x="1714501" y="687897"/>
            <a:ext cx="3429000" cy="342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4df744701_3_145:notes"/>
          <p:cNvSpPr txBox="1"/>
          <p:nvPr>
            <p:ph idx="1" type="body"/>
          </p:nvPr>
        </p:nvSpPr>
        <p:spPr>
          <a:xfrm>
            <a:off x="684855" y="4345497"/>
            <a:ext cx="5488200" cy="4114800"/>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166" name="Google Shape;166;g164df744701_3_145:notes"/>
          <p:cNvSpPr/>
          <p:nvPr>
            <p:ph idx="2" type="sldImg"/>
          </p:nvPr>
        </p:nvSpPr>
        <p:spPr>
          <a:xfrm>
            <a:off x="1714501" y="687897"/>
            <a:ext cx="3429000" cy="342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b569d2fd5e_0_0:notes"/>
          <p:cNvSpPr txBox="1"/>
          <p:nvPr>
            <p:ph idx="1" type="body"/>
          </p:nvPr>
        </p:nvSpPr>
        <p:spPr>
          <a:xfrm>
            <a:off x="684855" y="4345497"/>
            <a:ext cx="5488200" cy="4114800"/>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180" name="Google Shape;180;g1b569d2fd5e_0_0:notes"/>
          <p:cNvSpPr/>
          <p:nvPr>
            <p:ph idx="2" type="sldImg"/>
          </p:nvPr>
        </p:nvSpPr>
        <p:spPr>
          <a:xfrm>
            <a:off x="1714501" y="687897"/>
            <a:ext cx="3429000" cy="342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b25f6900a1_0_20:notes"/>
          <p:cNvSpPr txBox="1"/>
          <p:nvPr>
            <p:ph idx="1" type="body"/>
          </p:nvPr>
        </p:nvSpPr>
        <p:spPr>
          <a:xfrm>
            <a:off x="684855" y="4345497"/>
            <a:ext cx="5488200" cy="4114800"/>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193" name="Google Shape;193;g1b25f6900a1_0_20:notes"/>
          <p:cNvSpPr/>
          <p:nvPr>
            <p:ph idx="2" type="sldImg"/>
          </p:nvPr>
        </p:nvSpPr>
        <p:spPr>
          <a:xfrm>
            <a:off x="1714501" y="687897"/>
            <a:ext cx="3429000" cy="342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56" name="Shape 56"/>
        <p:cNvGrpSpPr/>
        <p:nvPr/>
      </p:nvGrpSpPr>
      <p:grpSpPr>
        <a:xfrm>
          <a:off x="0" y="0"/>
          <a:ext cx="0" cy="0"/>
          <a:chOff x="0" y="0"/>
          <a:chExt cx="0" cy="0"/>
        </a:xfrm>
      </p:grpSpPr>
      <p:sp>
        <p:nvSpPr>
          <p:cNvPr id="57" name="Google Shape;57;p14"/>
          <p:cNvSpPr/>
          <p:nvPr/>
        </p:nvSpPr>
        <p:spPr>
          <a:xfrm>
            <a:off x="0" y="0"/>
            <a:ext cx="9140221" cy="2621769"/>
          </a:xfrm>
          <a:custGeom>
            <a:rect b="b" l="l" r="r" t="t"/>
            <a:pathLst>
              <a:path extrusionOk="0" h="1764030" w="4608195">
                <a:moveTo>
                  <a:pt x="0" y="1764022"/>
                </a:moveTo>
                <a:lnTo>
                  <a:pt x="4608055" y="1764022"/>
                </a:lnTo>
                <a:lnTo>
                  <a:pt x="4608055" y="0"/>
                </a:lnTo>
                <a:lnTo>
                  <a:pt x="0" y="0"/>
                </a:lnTo>
                <a:lnTo>
                  <a:pt x="0" y="1764022"/>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58" name="Google Shape;58;p14"/>
          <p:cNvSpPr txBox="1"/>
          <p:nvPr>
            <p:ph type="title"/>
          </p:nvPr>
        </p:nvSpPr>
        <p:spPr>
          <a:xfrm>
            <a:off x="722527" y="839286"/>
            <a:ext cx="7698944" cy="102209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b="1" i="0" sz="2500">
                <a:solidFill>
                  <a:schemeClr val="lt1"/>
                </a:solidFill>
                <a:latin typeface="Palatino Linotype"/>
                <a:ea typeface="Palatino Linotype"/>
                <a:cs typeface="Palatino Linotype"/>
                <a:sym typeface="Palatino Linotyp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59" name="Google Shape;59;p14"/>
          <p:cNvSpPr txBox="1"/>
          <p:nvPr>
            <p:ph idx="1" type="body"/>
          </p:nvPr>
        </p:nvSpPr>
        <p:spPr>
          <a:xfrm>
            <a:off x="457200" y="1183004"/>
            <a:ext cx="822960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2500"/>
              <a:buNone/>
              <a:defRPr/>
            </a:lvl1pPr>
            <a:lvl2pPr indent="-228600" lvl="1" marL="914400" algn="l">
              <a:lnSpc>
                <a:spcPct val="100000"/>
              </a:lnSpc>
              <a:spcBef>
                <a:spcPts val="0"/>
              </a:spcBef>
              <a:spcAft>
                <a:spcPts val="0"/>
              </a:spcAft>
              <a:buSzPts val="2500"/>
              <a:buNone/>
              <a:defRPr/>
            </a:lvl2pPr>
            <a:lvl3pPr indent="-228600" lvl="2" marL="1371600" algn="l">
              <a:lnSpc>
                <a:spcPct val="100000"/>
              </a:lnSpc>
              <a:spcBef>
                <a:spcPts val="0"/>
              </a:spcBef>
              <a:spcAft>
                <a:spcPts val="0"/>
              </a:spcAft>
              <a:buSzPts val="2500"/>
              <a:buNone/>
              <a:defRPr/>
            </a:lvl3pPr>
            <a:lvl4pPr indent="-228600" lvl="3" marL="1828800" algn="l">
              <a:lnSpc>
                <a:spcPct val="100000"/>
              </a:lnSpc>
              <a:spcBef>
                <a:spcPts val="0"/>
              </a:spcBef>
              <a:spcAft>
                <a:spcPts val="0"/>
              </a:spcAft>
              <a:buSzPts val="2500"/>
              <a:buNone/>
              <a:defRPr/>
            </a:lvl4pPr>
            <a:lvl5pPr indent="-228600" lvl="4" marL="2286000" algn="l">
              <a:lnSpc>
                <a:spcPct val="100000"/>
              </a:lnSpc>
              <a:spcBef>
                <a:spcPts val="0"/>
              </a:spcBef>
              <a:spcAft>
                <a:spcPts val="0"/>
              </a:spcAft>
              <a:buSzPts val="2500"/>
              <a:buNone/>
              <a:defRPr/>
            </a:lvl5pPr>
            <a:lvl6pPr indent="-228600" lvl="5" marL="2743200" algn="l">
              <a:lnSpc>
                <a:spcPct val="100000"/>
              </a:lnSpc>
              <a:spcBef>
                <a:spcPts val="0"/>
              </a:spcBef>
              <a:spcAft>
                <a:spcPts val="0"/>
              </a:spcAft>
              <a:buSzPts val="2500"/>
              <a:buNone/>
              <a:defRPr/>
            </a:lvl6pPr>
            <a:lvl7pPr indent="-228600" lvl="6" marL="3200400" algn="l">
              <a:lnSpc>
                <a:spcPct val="100000"/>
              </a:lnSpc>
              <a:spcBef>
                <a:spcPts val="0"/>
              </a:spcBef>
              <a:spcAft>
                <a:spcPts val="0"/>
              </a:spcAft>
              <a:buSzPts val="2500"/>
              <a:buNone/>
              <a:defRPr/>
            </a:lvl7pPr>
            <a:lvl8pPr indent="-228600" lvl="7" marL="3657600" algn="l">
              <a:lnSpc>
                <a:spcPct val="100000"/>
              </a:lnSpc>
              <a:spcBef>
                <a:spcPts val="0"/>
              </a:spcBef>
              <a:spcAft>
                <a:spcPts val="0"/>
              </a:spcAft>
              <a:buSzPts val="2500"/>
              <a:buNone/>
              <a:defRPr/>
            </a:lvl8pPr>
            <a:lvl9pPr indent="-228600" lvl="8" marL="4114800" algn="l">
              <a:lnSpc>
                <a:spcPct val="100000"/>
              </a:lnSpc>
              <a:spcBef>
                <a:spcPts val="0"/>
              </a:spcBef>
              <a:spcAft>
                <a:spcPts val="0"/>
              </a:spcAft>
              <a:buSzPts val="2500"/>
              <a:buNone/>
              <a:defRPr/>
            </a:lvl9pPr>
          </a:lstStyle>
          <a:p/>
        </p:txBody>
      </p:sp>
      <p:sp>
        <p:nvSpPr>
          <p:cNvPr id="60" name="Google Shape;60;p14"/>
          <p:cNvSpPr txBox="1"/>
          <p:nvPr>
            <p:ph idx="11" type="ftr"/>
          </p:nvPr>
        </p:nvSpPr>
        <p:spPr>
          <a:xfrm>
            <a:off x="2486285" y="4919299"/>
            <a:ext cx="4449826" cy="19724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b="0" i="0" sz="13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61" name="Google Shape;61;p14"/>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a:solidFill>
                  <a:srgbClr val="888888"/>
                </a:solidFill>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62" name="Google Shape;62;p14"/>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3" name="Shape 63"/>
        <p:cNvGrpSpPr/>
        <p:nvPr/>
      </p:nvGrpSpPr>
      <p:grpSpPr>
        <a:xfrm>
          <a:off x="0" y="0"/>
          <a:ext cx="0" cy="0"/>
          <a:chOff x="0" y="0"/>
          <a:chExt cx="0" cy="0"/>
        </a:xfrm>
      </p:grpSpPr>
      <p:sp>
        <p:nvSpPr>
          <p:cNvPr id="64" name="Google Shape;64;p15"/>
          <p:cNvSpPr txBox="1"/>
          <p:nvPr>
            <p:ph idx="11" type="ftr"/>
          </p:nvPr>
        </p:nvSpPr>
        <p:spPr>
          <a:xfrm>
            <a:off x="2486285" y="4919299"/>
            <a:ext cx="4449826" cy="19724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b="0" i="0" sz="13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65" name="Google Shape;65;p15"/>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a:solidFill>
                  <a:srgbClr val="888888"/>
                </a:solidFill>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66" name="Google Shape;66;p15"/>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7" name="Shape 67"/>
        <p:cNvGrpSpPr/>
        <p:nvPr/>
      </p:nvGrpSpPr>
      <p:grpSpPr>
        <a:xfrm>
          <a:off x="0" y="0"/>
          <a:ext cx="0" cy="0"/>
          <a:chOff x="0" y="0"/>
          <a:chExt cx="0" cy="0"/>
        </a:xfrm>
      </p:grpSpPr>
      <p:sp>
        <p:nvSpPr>
          <p:cNvPr id="68" name="Google Shape;68;p16"/>
          <p:cNvSpPr txBox="1"/>
          <p:nvPr>
            <p:ph type="ctrTitle"/>
          </p:nvPr>
        </p:nvSpPr>
        <p:spPr>
          <a:xfrm>
            <a:off x="685799" y="1594484"/>
            <a:ext cx="7772400" cy="108013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69" name="Google Shape;69;p16"/>
          <p:cNvSpPr txBox="1"/>
          <p:nvPr>
            <p:ph idx="1" type="subTitle"/>
          </p:nvPr>
        </p:nvSpPr>
        <p:spPr>
          <a:xfrm>
            <a:off x="1371600" y="2880360"/>
            <a:ext cx="6400800" cy="12858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0" name="Google Shape;70;p16"/>
          <p:cNvSpPr txBox="1"/>
          <p:nvPr>
            <p:ph idx="11" type="ftr"/>
          </p:nvPr>
        </p:nvSpPr>
        <p:spPr>
          <a:xfrm>
            <a:off x="2486285" y="4919299"/>
            <a:ext cx="4449826" cy="19724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b="0" i="0" sz="13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1" name="Google Shape;71;p16"/>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a:solidFill>
                  <a:srgbClr val="888888"/>
                </a:solidFill>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2" name="Google Shape;72;p16"/>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3" name="Shape 73"/>
        <p:cNvGrpSpPr/>
        <p:nvPr/>
      </p:nvGrpSpPr>
      <p:grpSpPr>
        <a:xfrm>
          <a:off x="0" y="0"/>
          <a:ext cx="0" cy="0"/>
          <a:chOff x="0" y="0"/>
          <a:chExt cx="0" cy="0"/>
        </a:xfrm>
      </p:grpSpPr>
      <p:sp>
        <p:nvSpPr>
          <p:cNvPr id="74" name="Google Shape;74;p17"/>
          <p:cNvSpPr txBox="1"/>
          <p:nvPr>
            <p:ph type="title"/>
          </p:nvPr>
        </p:nvSpPr>
        <p:spPr>
          <a:xfrm>
            <a:off x="722527" y="839286"/>
            <a:ext cx="7698944" cy="102209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b="1" i="0" sz="2500">
                <a:solidFill>
                  <a:schemeClr val="lt1"/>
                </a:solidFill>
                <a:latin typeface="Palatino Linotype"/>
                <a:ea typeface="Palatino Linotype"/>
                <a:cs typeface="Palatino Linotype"/>
                <a:sym typeface="Palatino Linotyp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5" name="Google Shape;75;p17"/>
          <p:cNvSpPr txBox="1"/>
          <p:nvPr>
            <p:ph idx="1" type="body"/>
          </p:nvPr>
        </p:nvSpPr>
        <p:spPr>
          <a:xfrm>
            <a:off x="457200" y="1183004"/>
            <a:ext cx="3977639"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2500"/>
              <a:buNone/>
              <a:defRPr/>
            </a:lvl1pPr>
            <a:lvl2pPr indent="-228600" lvl="1" marL="914400" algn="l">
              <a:lnSpc>
                <a:spcPct val="100000"/>
              </a:lnSpc>
              <a:spcBef>
                <a:spcPts val="0"/>
              </a:spcBef>
              <a:spcAft>
                <a:spcPts val="0"/>
              </a:spcAft>
              <a:buSzPts val="2500"/>
              <a:buNone/>
              <a:defRPr/>
            </a:lvl2pPr>
            <a:lvl3pPr indent="-228600" lvl="2" marL="1371600" algn="l">
              <a:lnSpc>
                <a:spcPct val="100000"/>
              </a:lnSpc>
              <a:spcBef>
                <a:spcPts val="0"/>
              </a:spcBef>
              <a:spcAft>
                <a:spcPts val="0"/>
              </a:spcAft>
              <a:buSzPts val="2500"/>
              <a:buNone/>
              <a:defRPr/>
            </a:lvl3pPr>
            <a:lvl4pPr indent="-228600" lvl="3" marL="1828800" algn="l">
              <a:lnSpc>
                <a:spcPct val="100000"/>
              </a:lnSpc>
              <a:spcBef>
                <a:spcPts val="0"/>
              </a:spcBef>
              <a:spcAft>
                <a:spcPts val="0"/>
              </a:spcAft>
              <a:buSzPts val="2500"/>
              <a:buNone/>
              <a:defRPr/>
            </a:lvl4pPr>
            <a:lvl5pPr indent="-228600" lvl="4" marL="2286000" algn="l">
              <a:lnSpc>
                <a:spcPct val="100000"/>
              </a:lnSpc>
              <a:spcBef>
                <a:spcPts val="0"/>
              </a:spcBef>
              <a:spcAft>
                <a:spcPts val="0"/>
              </a:spcAft>
              <a:buSzPts val="2500"/>
              <a:buNone/>
              <a:defRPr/>
            </a:lvl5pPr>
            <a:lvl6pPr indent="-228600" lvl="5" marL="2743200" algn="l">
              <a:lnSpc>
                <a:spcPct val="100000"/>
              </a:lnSpc>
              <a:spcBef>
                <a:spcPts val="0"/>
              </a:spcBef>
              <a:spcAft>
                <a:spcPts val="0"/>
              </a:spcAft>
              <a:buSzPts val="2500"/>
              <a:buNone/>
              <a:defRPr/>
            </a:lvl6pPr>
            <a:lvl7pPr indent="-228600" lvl="6" marL="3200400" algn="l">
              <a:lnSpc>
                <a:spcPct val="100000"/>
              </a:lnSpc>
              <a:spcBef>
                <a:spcPts val="0"/>
              </a:spcBef>
              <a:spcAft>
                <a:spcPts val="0"/>
              </a:spcAft>
              <a:buSzPts val="2500"/>
              <a:buNone/>
              <a:defRPr/>
            </a:lvl7pPr>
            <a:lvl8pPr indent="-228600" lvl="7" marL="3657600" algn="l">
              <a:lnSpc>
                <a:spcPct val="100000"/>
              </a:lnSpc>
              <a:spcBef>
                <a:spcPts val="0"/>
              </a:spcBef>
              <a:spcAft>
                <a:spcPts val="0"/>
              </a:spcAft>
              <a:buSzPts val="2500"/>
              <a:buNone/>
              <a:defRPr/>
            </a:lvl8pPr>
            <a:lvl9pPr indent="-228600" lvl="8" marL="4114800" algn="l">
              <a:lnSpc>
                <a:spcPct val="100000"/>
              </a:lnSpc>
              <a:spcBef>
                <a:spcPts val="0"/>
              </a:spcBef>
              <a:spcAft>
                <a:spcPts val="0"/>
              </a:spcAft>
              <a:buSzPts val="2500"/>
              <a:buNone/>
              <a:defRPr/>
            </a:lvl9pPr>
          </a:lstStyle>
          <a:p/>
        </p:txBody>
      </p:sp>
      <p:sp>
        <p:nvSpPr>
          <p:cNvPr id="76" name="Google Shape;76;p17"/>
          <p:cNvSpPr txBox="1"/>
          <p:nvPr>
            <p:ph idx="2" type="body"/>
          </p:nvPr>
        </p:nvSpPr>
        <p:spPr>
          <a:xfrm>
            <a:off x="4709159" y="1183004"/>
            <a:ext cx="3977639"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2500"/>
              <a:buNone/>
              <a:defRPr/>
            </a:lvl1pPr>
            <a:lvl2pPr indent="-228600" lvl="1" marL="914400" algn="l">
              <a:lnSpc>
                <a:spcPct val="100000"/>
              </a:lnSpc>
              <a:spcBef>
                <a:spcPts val="0"/>
              </a:spcBef>
              <a:spcAft>
                <a:spcPts val="0"/>
              </a:spcAft>
              <a:buSzPts val="2500"/>
              <a:buNone/>
              <a:defRPr/>
            </a:lvl2pPr>
            <a:lvl3pPr indent="-228600" lvl="2" marL="1371600" algn="l">
              <a:lnSpc>
                <a:spcPct val="100000"/>
              </a:lnSpc>
              <a:spcBef>
                <a:spcPts val="0"/>
              </a:spcBef>
              <a:spcAft>
                <a:spcPts val="0"/>
              </a:spcAft>
              <a:buSzPts val="2500"/>
              <a:buNone/>
              <a:defRPr/>
            </a:lvl3pPr>
            <a:lvl4pPr indent="-228600" lvl="3" marL="1828800" algn="l">
              <a:lnSpc>
                <a:spcPct val="100000"/>
              </a:lnSpc>
              <a:spcBef>
                <a:spcPts val="0"/>
              </a:spcBef>
              <a:spcAft>
                <a:spcPts val="0"/>
              </a:spcAft>
              <a:buSzPts val="2500"/>
              <a:buNone/>
              <a:defRPr/>
            </a:lvl4pPr>
            <a:lvl5pPr indent="-228600" lvl="4" marL="2286000" algn="l">
              <a:lnSpc>
                <a:spcPct val="100000"/>
              </a:lnSpc>
              <a:spcBef>
                <a:spcPts val="0"/>
              </a:spcBef>
              <a:spcAft>
                <a:spcPts val="0"/>
              </a:spcAft>
              <a:buSzPts val="2500"/>
              <a:buNone/>
              <a:defRPr/>
            </a:lvl5pPr>
            <a:lvl6pPr indent="-228600" lvl="5" marL="2743200" algn="l">
              <a:lnSpc>
                <a:spcPct val="100000"/>
              </a:lnSpc>
              <a:spcBef>
                <a:spcPts val="0"/>
              </a:spcBef>
              <a:spcAft>
                <a:spcPts val="0"/>
              </a:spcAft>
              <a:buSzPts val="2500"/>
              <a:buNone/>
              <a:defRPr/>
            </a:lvl6pPr>
            <a:lvl7pPr indent="-228600" lvl="6" marL="3200400" algn="l">
              <a:lnSpc>
                <a:spcPct val="100000"/>
              </a:lnSpc>
              <a:spcBef>
                <a:spcPts val="0"/>
              </a:spcBef>
              <a:spcAft>
                <a:spcPts val="0"/>
              </a:spcAft>
              <a:buSzPts val="2500"/>
              <a:buNone/>
              <a:defRPr/>
            </a:lvl7pPr>
            <a:lvl8pPr indent="-228600" lvl="7" marL="3657600" algn="l">
              <a:lnSpc>
                <a:spcPct val="100000"/>
              </a:lnSpc>
              <a:spcBef>
                <a:spcPts val="0"/>
              </a:spcBef>
              <a:spcAft>
                <a:spcPts val="0"/>
              </a:spcAft>
              <a:buSzPts val="2500"/>
              <a:buNone/>
              <a:defRPr/>
            </a:lvl8pPr>
            <a:lvl9pPr indent="-228600" lvl="8" marL="4114800" algn="l">
              <a:lnSpc>
                <a:spcPct val="100000"/>
              </a:lnSpc>
              <a:spcBef>
                <a:spcPts val="0"/>
              </a:spcBef>
              <a:spcAft>
                <a:spcPts val="0"/>
              </a:spcAft>
              <a:buSzPts val="2500"/>
              <a:buNone/>
              <a:defRPr/>
            </a:lvl9pPr>
          </a:lstStyle>
          <a:p/>
        </p:txBody>
      </p:sp>
      <p:sp>
        <p:nvSpPr>
          <p:cNvPr id="77" name="Google Shape;77;p17"/>
          <p:cNvSpPr txBox="1"/>
          <p:nvPr>
            <p:ph idx="11" type="ftr"/>
          </p:nvPr>
        </p:nvSpPr>
        <p:spPr>
          <a:xfrm>
            <a:off x="2486285" y="4919299"/>
            <a:ext cx="4449826" cy="19724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b="0" i="0" sz="13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8" name="Google Shape;78;p17"/>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a:solidFill>
                  <a:srgbClr val="888888"/>
                </a:solidFill>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9" name="Google Shape;79;p17"/>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0" name="Shape 80"/>
        <p:cNvGrpSpPr/>
        <p:nvPr/>
      </p:nvGrpSpPr>
      <p:grpSpPr>
        <a:xfrm>
          <a:off x="0" y="0"/>
          <a:ext cx="0" cy="0"/>
          <a:chOff x="0" y="0"/>
          <a:chExt cx="0" cy="0"/>
        </a:xfrm>
      </p:grpSpPr>
      <p:sp>
        <p:nvSpPr>
          <p:cNvPr id="81" name="Google Shape;81;p18"/>
          <p:cNvSpPr txBox="1"/>
          <p:nvPr>
            <p:ph type="title"/>
          </p:nvPr>
        </p:nvSpPr>
        <p:spPr>
          <a:xfrm>
            <a:off x="722527" y="839286"/>
            <a:ext cx="7698944" cy="102209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b="1" i="0" sz="2500">
                <a:solidFill>
                  <a:schemeClr val="lt1"/>
                </a:solidFill>
                <a:latin typeface="Palatino Linotype"/>
                <a:ea typeface="Palatino Linotype"/>
                <a:cs typeface="Palatino Linotype"/>
                <a:sym typeface="Palatino Linotyp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2" name="Google Shape;82;p18"/>
          <p:cNvSpPr txBox="1"/>
          <p:nvPr>
            <p:ph idx="11" type="ftr"/>
          </p:nvPr>
        </p:nvSpPr>
        <p:spPr>
          <a:xfrm>
            <a:off x="2486285" y="4919299"/>
            <a:ext cx="4449826" cy="19724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b="0" i="0" sz="13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3" name="Google Shape;83;p18"/>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a:solidFill>
                  <a:srgbClr val="888888"/>
                </a:solidFill>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4" name="Google Shape;84;p18"/>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2527" y="839286"/>
            <a:ext cx="7698944" cy="102209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Palatino Linotype"/>
                <a:ea typeface="Palatino Linotype"/>
                <a:cs typeface="Palatino Linotype"/>
                <a:sym typeface="Palatino Linotype"/>
              </a:defRPr>
            </a:lvl1pPr>
            <a:lvl2pPr lvl="1"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1183004"/>
            <a:ext cx="8229600" cy="339471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9pPr>
          </a:lstStyle>
          <a:p/>
        </p:txBody>
      </p:sp>
      <p:sp>
        <p:nvSpPr>
          <p:cNvPr id="53" name="Google Shape;53;p13"/>
          <p:cNvSpPr txBox="1"/>
          <p:nvPr>
            <p:ph idx="11" type="ftr"/>
          </p:nvPr>
        </p:nvSpPr>
        <p:spPr>
          <a:xfrm>
            <a:off x="2486285" y="4919299"/>
            <a:ext cx="4449826" cy="19724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2500"/>
              <a:buFont typeface="Arial"/>
              <a:buNone/>
              <a:defRPr b="0" i="0" sz="13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9pPr>
          </a:lstStyle>
          <a:p/>
        </p:txBody>
      </p:sp>
      <p:sp>
        <p:nvSpPr>
          <p:cNvPr id="54" name="Google Shape;54;p13"/>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2500"/>
              <a:buFont typeface="Arial"/>
              <a:buNone/>
              <a:defRPr b="0" i="0" sz="33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424671" y="229808"/>
            <a:ext cx="8289000" cy="1484700"/>
          </a:xfrm>
          <a:prstGeom prst="rect">
            <a:avLst/>
          </a:prstGeom>
          <a:noFill/>
          <a:ln>
            <a:noFill/>
          </a:ln>
        </p:spPr>
        <p:txBody>
          <a:bodyPr anchorCtr="0" anchor="t" bIns="0" lIns="0" spcFirstLastPara="1" rIns="0" wrap="square" tIns="15000">
            <a:spAutoFit/>
          </a:bodyPr>
          <a:lstStyle/>
          <a:p>
            <a:pPr indent="0" lvl="0" marL="0" marR="12700" rtl="0" algn="ctr">
              <a:lnSpc>
                <a:spcPct val="104000"/>
              </a:lnSpc>
              <a:spcBef>
                <a:spcPts val="0"/>
              </a:spcBef>
              <a:spcAft>
                <a:spcPts val="0"/>
              </a:spcAft>
              <a:buSzPts val="2500"/>
              <a:buNone/>
            </a:pPr>
            <a:r>
              <a:rPr lang="en-GB" sz="3100"/>
              <a:t>Transparent charity-based Crowdfunding platform using Blockchain and Smart Contract </a:t>
            </a:r>
            <a:endParaRPr sz="3100"/>
          </a:p>
        </p:txBody>
      </p:sp>
      <p:sp>
        <p:nvSpPr>
          <p:cNvPr id="91" name="Google Shape;91;p19"/>
          <p:cNvSpPr/>
          <p:nvPr/>
        </p:nvSpPr>
        <p:spPr>
          <a:xfrm>
            <a:off x="-4475" y="2326850"/>
            <a:ext cx="9147267" cy="1484198"/>
          </a:xfrm>
          <a:custGeom>
            <a:rect b="b" l="l" r="r" t="t"/>
            <a:pathLst>
              <a:path extrusionOk="0" h="522605" w="4608195">
                <a:moveTo>
                  <a:pt x="4608055" y="0"/>
                </a:moveTo>
                <a:lnTo>
                  <a:pt x="0" y="0"/>
                </a:lnTo>
                <a:lnTo>
                  <a:pt x="0" y="522008"/>
                </a:lnTo>
                <a:lnTo>
                  <a:pt x="4608055" y="522008"/>
                </a:lnTo>
                <a:lnTo>
                  <a:pt x="4608055" y="0"/>
                </a:lnTo>
                <a:close/>
              </a:path>
            </a:pathLst>
          </a:custGeom>
          <a:solidFill>
            <a:srgbClr val="8592BB"/>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92" name="Google Shape;92;p19"/>
          <p:cNvSpPr txBox="1"/>
          <p:nvPr/>
        </p:nvSpPr>
        <p:spPr>
          <a:xfrm>
            <a:off x="598476" y="2740438"/>
            <a:ext cx="4449900" cy="1953300"/>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23075">
            <a:spAutoFit/>
          </a:bodyPr>
          <a:lstStyle/>
          <a:p>
            <a:pPr indent="0" lvl="0" marL="25400" marR="12700" rtl="0" algn="l">
              <a:lnSpc>
                <a:spcPct val="111800"/>
              </a:lnSpc>
              <a:spcBef>
                <a:spcPts val="200"/>
              </a:spcBef>
              <a:spcAft>
                <a:spcPts val="0"/>
              </a:spcAft>
              <a:buClr>
                <a:schemeClr val="dk1"/>
              </a:buClr>
              <a:buSzPts val="2200"/>
              <a:buFont typeface="Arial"/>
              <a:buNone/>
            </a:pPr>
            <a:r>
              <a:rPr b="1" lang="en-GB" sz="2200">
                <a:solidFill>
                  <a:schemeClr val="lt1"/>
                </a:solidFill>
                <a:latin typeface="Calibri"/>
                <a:ea typeface="Calibri"/>
                <a:cs typeface="Calibri"/>
                <a:sym typeface="Calibri"/>
              </a:rPr>
              <a:t>Anubhav Garg 201000007</a:t>
            </a:r>
            <a:endParaRPr b="1" sz="2200">
              <a:solidFill>
                <a:schemeClr val="lt1"/>
              </a:solidFill>
              <a:latin typeface="Calibri"/>
              <a:ea typeface="Calibri"/>
              <a:cs typeface="Calibri"/>
              <a:sym typeface="Calibri"/>
            </a:endParaRPr>
          </a:p>
          <a:p>
            <a:pPr indent="0" lvl="0" marL="25400" marR="12700" rtl="0" algn="l">
              <a:lnSpc>
                <a:spcPct val="111800"/>
              </a:lnSpc>
              <a:spcBef>
                <a:spcPts val="200"/>
              </a:spcBef>
              <a:spcAft>
                <a:spcPts val="0"/>
              </a:spcAft>
              <a:buClr>
                <a:schemeClr val="dk1"/>
              </a:buClr>
              <a:buSzPts val="2200"/>
              <a:buFont typeface="Arial"/>
              <a:buNone/>
            </a:pPr>
            <a:r>
              <a:rPr b="1" i="0" lang="en-GB" sz="2200" u="none" cap="none" strike="noStrike">
                <a:solidFill>
                  <a:schemeClr val="lt1"/>
                </a:solidFill>
                <a:latin typeface="Calibri"/>
                <a:ea typeface="Calibri"/>
                <a:cs typeface="Calibri"/>
                <a:sym typeface="Calibri"/>
              </a:rPr>
              <a:t>Soham Banerjee 201010250</a:t>
            </a:r>
            <a:br>
              <a:rPr b="1" i="0" lang="en-GB" sz="2200" u="none" cap="none" strike="noStrike">
                <a:solidFill>
                  <a:schemeClr val="lt1"/>
                </a:solidFill>
                <a:latin typeface="Calibri"/>
                <a:ea typeface="Calibri"/>
                <a:cs typeface="Calibri"/>
                <a:sym typeface="Calibri"/>
              </a:rPr>
            </a:br>
            <a:endParaRPr b="1" i="0" sz="2200" u="none" cap="none" strike="noStrike">
              <a:solidFill>
                <a:schemeClr val="lt1"/>
              </a:solidFill>
              <a:latin typeface="Calibri"/>
              <a:ea typeface="Calibri"/>
              <a:cs typeface="Calibri"/>
              <a:sym typeface="Calibri"/>
            </a:endParaRPr>
          </a:p>
          <a:p>
            <a:pPr indent="0" lvl="0" marL="25400" marR="12700" rtl="0" algn="l">
              <a:lnSpc>
                <a:spcPct val="111800"/>
              </a:lnSpc>
              <a:spcBef>
                <a:spcPts val="200"/>
              </a:spcBef>
              <a:spcAft>
                <a:spcPts val="0"/>
              </a:spcAft>
              <a:buClr>
                <a:srgbClr val="000000"/>
              </a:buClr>
              <a:buSzPts val="2200"/>
              <a:buFont typeface="Arial"/>
              <a:buNone/>
            </a:pPr>
            <a:r>
              <a:t/>
            </a:r>
            <a:endParaRPr b="1" i="0" sz="2200" u="none" cap="none" strike="noStrike">
              <a:solidFill>
                <a:schemeClr val="lt1"/>
              </a:solidFill>
              <a:latin typeface="Calibri"/>
              <a:ea typeface="Calibri"/>
              <a:cs typeface="Calibri"/>
              <a:sym typeface="Calibri"/>
            </a:endParaRPr>
          </a:p>
          <a:p>
            <a:pPr indent="0" lvl="0" marL="25400" marR="12700" rtl="0" algn="l">
              <a:lnSpc>
                <a:spcPct val="111800"/>
              </a:lnSpc>
              <a:spcBef>
                <a:spcPts val="200"/>
              </a:spcBef>
              <a:spcAft>
                <a:spcPts val="0"/>
              </a:spcAft>
              <a:buClr>
                <a:srgbClr val="000000"/>
              </a:buClr>
              <a:buSzPts val="2200"/>
              <a:buFont typeface="Arial"/>
              <a:buNone/>
            </a:pPr>
            <a:r>
              <a:t/>
            </a:r>
            <a:endParaRPr b="1" i="0" sz="2200" u="none" cap="none" strike="noStrike">
              <a:solidFill>
                <a:schemeClr val="lt1"/>
              </a:solidFill>
              <a:latin typeface="Calibri"/>
              <a:ea typeface="Calibri"/>
              <a:cs typeface="Calibri"/>
              <a:sym typeface="Calibri"/>
            </a:endParaRPr>
          </a:p>
        </p:txBody>
      </p:sp>
      <p:sp>
        <p:nvSpPr>
          <p:cNvPr id="93" name="Google Shape;93;p19"/>
          <p:cNvSpPr txBox="1"/>
          <p:nvPr/>
        </p:nvSpPr>
        <p:spPr>
          <a:xfrm>
            <a:off x="5378225" y="2692900"/>
            <a:ext cx="2992200" cy="729600"/>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39225">
            <a:spAutoFit/>
          </a:bodyPr>
          <a:lstStyle/>
          <a:p>
            <a:pPr indent="0" lvl="0" marL="25400" marR="0" rtl="0" algn="ctr">
              <a:lnSpc>
                <a:spcPct val="100000"/>
              </a:lnSpc>
              <a:spcBef>
                <a:spcPts val="0"/>
              </a:spcBef>
              <a:spcAft>
                <a:spcPts val="0"/>
              </a:spcAft>
              <a:buClr>
                <a:srgbClr val="000000"/>
              </a:buClr>
              <a:buSzPts val="2200"/>
              <a:buFont typeface="Arial"/>
              <a:buNone/>
            </a:pPr>
            <a:r>
              <a:rPr b="1" i="0" lang="en-GB" sz="2200" u="none" cap="none" strike="noStrike">
                <a:solidFill>
                  <a:schemeClr val="lt1"/>
                </a:solidFill>
                <a:latin typeface="Calibri"/>
                <a:ea typeface="Calibri"/>
                <a:cs typeface="Calibri"/>
                <a:sym typeface="Calibri"/>
              </a:rPr>
              <a:t>Supervisor:</a:t>
            </a:r>
            <a:endParaRPr b="0" i="0" sz="2200" u="none" cap="none" strike="noStrike">
              <a:solidFill>
                <a:schemeClr val="lt1"/>
              </a:solidFill>
              <a:latin typeface="Calibri"/>
              <a:ea typeface="Calibri"/>
              <a:cs typeface="Calibri"/>
              <a:sym typeface="Calibri"/>
            </a:endParaRPr>
          </a:p>
          <a:p>
            <a:pPr indent="0" lvl="0" marL="25400" marR="0" rtl="0" algn="ctr">
              <a:lnSpc>
                <a:spcPct val="100000"/>
              </a:lnSpc>
              <a:spcBef>
                <a:spcPts val="100"/>
              </a:spcBef>
              <a:spcAft>
                <a:spcPts val="0"/>
              </a:spcAft>
              <a:buClr>
                <a:srgbClr val="000000"/>
              </a:buClr>
              <a:buSzPts val="2200"/>
              <a:buFont typeface="Arial"/>
              <a:buNone/>
            </a:pPr>
            <a:r>
              <a:rPr b="1" i="0" lang="en-GB" sz="2200" u="none" cap="none" strike="noStrike">
                <a:solidFill>
                  <a:schemeClr val="lt1"/>
                </a:solidFill>
                <a:latin typeface="Calibri"/>
                <a:ea typeface="Calibri"/>
                <a:cs typeface="Calibri"/>
                <a:sym typeface="Calibri"/>
              </a:rPr>
              <a:t>Dr. </a:t>
            </a:r>
            <a:r>
              <a:rPr b="1" lang="en-GB" sz="2200">
                <a:solidFill>
                  <a:schemeClr val="lt1"/>
                </a:solidFill>
                <a:latin typeface="Calibri"/>
                <a:ea typeface="Calibri"/>
                <a:cs typeface="Calibri"/>
                <a:sym typeface="Calibri"/>
              </a:rPr>
              <a:t>Satyanarayana Vollala</a:t>
            </a:r>
            <a:endParaRPr b="0" i="0" sz="2200" u="none" cap="none" strike="noStrike">
              <a:solidFill>
                <a:schemeClr val="lt1"/>
              </a:solidFill>
              <a:latin typeface="Calibri"/>
              <a:ea typeface="Calibri"/>
              <a:cs typeface="Calibri"/>
              <a:sym typeface="Calibri"/>
            </a:endParaRPr>
          </a:p>
        </p:txBody>
      </p:sp>
      <p:pic>
        <p:nvPicPr>
          <p:cNvPr id="94" name="Google Shape;94;p19"/>
          <p:cNvPicPr preferRelativeResize="0"/>
          <p:nvPr/>
        </p:nvPicPr>
        <p:blipFill rotWithShape="1">
          <a:blip r:embed="rId3">
            <a:alphaModFix/>
          </a:blip>
          <a:srcRect b="0" l="0" r="0" t="0"/>
          <a:stretch/>
        </p:blipFill>
        <p:spPr>
          <a:xfrm>
            <a:off x="826751" y="3983170"/>
            <a:ext cx="895729" cy="894767"/>
          </a:xfrm>
          <a:prstGeom prst="rect">
            <a:avLst/>
          </a:prstGeom>
          <a:noFill/>
          <a:ln>
            <a:noFill/>
          </a:ln>
        </p:spPr>
      </p:pic>
      <p:sp>
        <p:nvSpPr>
          <p:cNvPr id="95" name="Google Shape;95;p19"/>
          <p:cNvSpPr txBox="1"/>
          <p:nvPr/>
        </p:nvSpPr>
        <p:spPr>
          <a:xfrm>
            <a:off x="2129090" y="4151229"/>
            <a:ext cx="6079626" cy="427887"/>
          </a:xfrm>
          <a:prstGeom prst="rect">
            <a:avLst/>
          </a:prstGeom>
          <a:noFill/>
          <a:ln>
            <a:noFill/>
          </a:ln>
        </p:spPr>
        <p:txBody>
          <a:bodyPr anchorCtr="0" anchor="t" bIns="0" lIns="0" spcFirstLastPara="1" rIns="0" wrap="square" tIns="51950">
            <a:spAutoFit/>
          </a:bodyPr>
          <a:lstStyle/>
          <a:p>
            <a:pPr indent="0" lvl="0" marL="25400" marR="0" rtl="0" algn="ctr">
              <a:lnSpc>
                <a:spcPct val="100000"/>
              </a:lnSpc>
              <a:spcBef>
                <a:spcPts val="0"/>
              </a:spcBef>
              <a:spcAft>
                <a:spcPts val="0"/>
              </a:spcAft>
              <a:buClr>
                <a:srgbClr val="000000"/>
              </a:buClr>
              <a:buSzPts val="1500"/>
              <a:buFont typeface="Arial"/>
              <a:buNone/>
            </a:pPr>
            <a:r>
              <a:rPr b="1" i="0" lang="en-GB" sz="1500" u="none" cap="none" strike="noStrike">
                <a:solidFill>
                  <a:srgbClr val="0B2477"/>
                </a:solidFill>
                <a:latin typeface="Arial"/>
                <a:ea typeface="Arial"/>
                <a:cs typeface="Arial"/>
                <a:sym typeface="Arial"/>
              </a:rPr>
              <a:t>Dr. Shyama Prasad Mukherjee</a:t>
            </a:r>
            <a:endParaRPr b="0" i="0" sz="1500" u="none" cap="none" strike="noStrike">
              <a:solidFill>
                <a:schemeClr val="dk1"/>
              </a:solidFill>
              <a:latin typeface="Arial"/>
              <a:ea typeface="Arial"/>
              <a:cs typeface="Arial"/>
              <a:sym typeface="Arial"/>
            </a:endParaRPr>
          </a:p>
          <a:p>
            <a:pPr indent="0" lvl="0" marL="25400" marR="0" rtl="0" algn="ctr">
              <a:lnSpc>
                <a:spcPct val="100000"/>
              </a:lnSpc>
              <a:spcBef>
                <a:spcPts val="200"/>
              </a:spcBef>
              <a:spcAft>
                <a:spcPts val="0"/>
              </a:spcAft>
              <a:buClr>
                <a:srgbClr val="000000"/>
              </a:buClr>
              <a:buSzPts val="1500"/>
              <a:buFont typeface="Arial"/>
              <a:buNone/>
            </a:pPr>
            <a:r>
              <a:rPr b="1" i="0" lang="en-GB" sz="1500" u="none" cap="none" strike="noStrike">
                <a:solidFill>
                  <a:srgbClr val="0B2477"/>
                </a:solidFill>
                <a:latin typeface="Arial"/>
                <a:ea typeface="Arial"/>
                <a:cs typeface="Arial"/>
                <a:sym typeface="Arial"/>
              </a:rPr>
              <a:t>International Institute of Information Technology Naya Raipur</a:t>
            </a:r>
            <a:endParaRPr b="0" i="0" sz="1500" u="none" cap="none" strike="noStrike">
              <a:solidFill>
                <a:schemeClr val="dk1"/>
              </a:solidFill>
              <a:latin typeface="Arial"/>
              <a:ea typeface="Arial"/>
              <a:cs typeface="Arial"/>
              <a:sym typeface="Arial"/>
            </a:endParaRPr>
          </a:p>
        </p:txBody>
      </p:sp>
      <p:sp>
        <p:nvSpPr>
          <p:cNvPr id="96" name="Google Shape;96;p19"/>
          <p:cNvSpPr/>
          <p:nvPr/>
        </p:nvSpPr>
        <p:spPr>
          <a:xfrm>
            <a:off x="0" y="4922415"/>
            <a:ext cx="9140221" cy="214234"/>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97" name="Google Shape;97;p19"/>
          <p:cNvSpPr txBox="1"/>
          <p:nvPr>
            <p:ph idx="11" type="ftr"/>
          </p:nvPr>
        </p:nvSpPr>
        <p:spPr>
          <a:xfrm>
            <a:off x="2486285" y="4919299"/>
            <a:ext cx="4449826" cy="168678"/>
          </a:xfrm>
          <a:prstGeom prst="rect">
            <a:avLst/>
          </a:prstGeom>
          <a:noFill/>
          <a:ln>
            <a:noFill/>
          </a:ln>
        </p:spPr>
        <p:txBody>
          <a:bodyPr anchorCtr="0" anchor="t" bIns="0" lIns="0" spcFirstLastPara="1" rIns="0" wrap="square" tIns="10350">
            <a:spAutoFit/>
          </a:bodyPr>
          <a:lstStyle/>
          <a:p>
            <a:pPr indent="0" lvl="0" marL="25400" rtl="0" algn="ctr">
              <a:lnSpc>
                <a:spcPct val="100000"/>
              </a:lnSpc>
              <a:spcBef>
                <a:spcPts val="0"/>
              </a:spcBef>
              <a:spcAft>
                <a:spcPts val="0"/>
              </a:spcAft>
              <a:buSzPts val="2500"/>
              <a:buNone/>
            </a:pPr>
            <a:r>
              <a:rPr lang="en-GB"/>
              <a:t>International Institute of Information Technology Naya Raipur</a:t>
            </a:r>
            <a:endParaRPr/>
          </a:p>
        </p:txBody>
      </p:sp>
      <p:sp>
        <p:nvSpPr>
          <p:cNvPr id="98" name="Google Shape;98;p19"/>
          <p:cNvSpPr txBox="1"/>
          <p:nvPr/>
        </p:nvSpPr>
        <p:spPr>
          <a:xfrm>
            <a:off x="2437150" y="1714500"/>
            <a:ext cx="4123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E9AF00"/>
                </a:solidFill>
                <a:latin typeface="Lobster"/>
                <a:ea typeface="Lobster"/>
                <a:cs typeface="Lobster"/>
                <a:sym typeface="Lobster"/>
              </a:rPr>
              <a:t>Blockchain</a:t>
            </a:r>
            <a:r>
              <a:rPr b="1" lang="en-GB" sz="2000">
                <a:solidFill>
                  <a:srgbClr val="E9AF00"/>
                </a:solidFill>
                <a:latin typeface="Lobster"/>
                <a:ea typeface="Lobster"/>
                <a:cs typeface="Lobster"/>
                <a:sym typeface="Lobster"/>
              </a:rPr>
              <a:t> </a:t>
            </a:r>
            <a:r>
              <a:rPr b="1" lang="en-GB" sz="2000" u="sng">
                <a:solidFill>
                  <a:srgbClr val="E9AF00"/>
                </a:solidFill>
                <a:latin typeface="Lobster"/>
                <a:ea typeface="Lobster"/>
                <a:cs typeface="Lobster"/>
                <a:sym typeface="Lobster"/>
              </a:rPr>
              <a:t>for </a:t>
            </a:r>
            <a:r>
              <a:rPr b="1" lang="en-GB" sz="2000" u="sng">
                <a:solidFill>
                  <a:srgbClr val="E9AF00"/>
                </a:solidFill>
                <a:latin typeface="Lobster"/>
                <a:ea typeface="Lobster"/>
                <a:cs typeface="Lobster"/>
                <a:sym typeface="Lobster"/>
              </a:rPr>
              <a:t>Philanthropy</a:t>
            </a:r>
            <a:endParaRPr b="1" sz="2000" u="sng">
              <a:solidFill>
                <a:srgbClr val="E9AF00"/>
              </a:solidFill>
              <a:latin typeface="Lobster"/>
              <a:ea typeface="Lobster"/>
              <a:cs typeface="Lobster"/>
              <a:sym typeface="Lobster"/>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p:nvPr/>
        </p:nvSpPr>
        <p:spPr>
          <a:xfrm>
            <a:off x="0" y="0"/>
            <a:ext cx="9135747" cy="3127848"/>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08" name="Google Shape;208;p28"/>
          <p:cNvSpPr/>
          <p:nvPr/>
        </p:nvSpPr>
        <p:spPr>
          <a:xfrm>
            <a:off x="0" y="4922415"/>
            <a:ext cx="9135747" cy="214055"/>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09" name="Google Shape;209;p28"/>
          <p:cNvSpPr txBox="1"/>
          <p:nvPr>
            <p:ph idx="11" type="ftr"/>
          </p:nvPr>
        </p:nvSpPr>
        <p:spPr>
          <a:xfrm>
            <a:off x="2486285" y="4919299"/>
            <a:ext cx="4449900" cy="210600"/>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GB"/>
              <a:t>International Institute of Information Technology Naya Raipur</a:t>
            </a:r>
            <a:endParaRPr/>
          </a:p>
        </p:txBody>
      </p:sp>
      <p:sp>
        <p:nvSpPr>
          <p:cNvPr id="210" name="Google Shape;210;p28"/>
          <p:cNvSpPr txBox="1"/>
          <p:nvPr/>
        </p:nvSpPr>
        <p:spPr>
          <a:xfrm>
            <a:off x="491207" y="193471"/>
            <a:ext cx="52899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lang="en-GB" sz="2500">
                <a:solidFill>
                  <a:schemeClr val="lt1"/>
                </a:solidFill>
                <a:latin typeface="Calibri"/>
                <a:ea typeface="Calibri"/>
                <a:cs typeface="Calibri"/>
                <a:sym typeface="Calibri"/>
              </a:rPr>
              <a:t>Dapp smart contract structure</a:t>
            </a:r>
            <a:endParaRPr b="1" i="0" sz="2500" u="none" cap="none" strike="noStrike">
              <a:solidFill>
                <a:schemeClr val="lt1"/>
              </a:solidFill>
              <a:latin typeface="Calibri"/>
              <a:ea typeface="Calibri"/>
              <a:cs typeface="Calibri"/>
              <a:sym typeface="Calibri"/>
            </a:endParaRPr>
          </a:p>
        </p:txBody>
      </p:sp>
      <p:grpSp>
        <p:nvGrpSpPr>
          <p:cNvPr id="211" name="Google Shape;211;p28"/>
          <p:cNvGrpSpPr/>
          <p:nvPr/>
        </p:nvGrpSpPr>
        <p:grpSpPr>
          <a:xfrm>
            <a:off x="0" y="900219"/>
            <a:ext cx="9140355" cy="3931081"/>
            <a:chOff x="0" y="30682"/>
            <a:chExt cx="4608195" cy="3220086"/>
          </a:xfrm>
        </p:grpSpPr>
        <p:sp>
          <p:nvSpPr>
            <p:cNvPr id="212" name="Google Shape;212;p28"/>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213" name="Google Shape;213;p28"/>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pic>
        <p:nvPicPr>
          <p:cNvPr id="214" name="Google Shape;214;p28"/>
          <p:cNvPicPr preferRelativeResize="0"/>
          <p:nvPr/>
        </p:nvPicPr>
        <p:blipFill>
          <a:blip r:embed="rId4">
            <a:alphaModFix/>
          </a:blip>
          <a:stretch>
            <a:fillRect/>
          </a:stretch>
        </p:blipFill>
        <p:spPr>
          <a:xfrm>
            <a:off x="758700" y="815162"/>
            <a:ext cx="6347651" cy="4038174"/>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p:nvPr/>
        </p:nvSpPr>
        <p:spPr>
          <a:xfrm>
            <a:off x="0" y="0"/>
            <a:ext cx="9135747" cy="3127848"/>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20" name="Google Shape;220;p29"/>
          <p:cNvSpPr/>
          <p:nvPr/>
        </p:nvSpPr>
        <p:spPr>
          <a:xfrm>
            <a:off x="0" y="4922415"/>
            <a:ext cx="9135747" cy="214055"/>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221" name="Google Shape;221;p29"/>
          <p:cNvGrpSpPr/>
          <p:nvPr/>
        </p:nvGrpSpPr>
        <p:grpSpPr>
          <a:xfrm>
            <a:off x="0" y="0"/>
            <a:ext cx="9140355" cy="4831291"/>
            <a:chOff x="0" y="0"/>
            <a:chExt cx="4608195" cy="3250768"/>
          </a:xfrm>
        </p:grpSpPr>
        <p:sp>
          <p:nvSpPr>
            <p:cNvPr id="222" name="Google Shape;222;p29"/>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23" name="Google Shape;223;p29"/>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224" name="Google Shape;224;p29"/>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225" name="Google Shape;225;p29"/>
          <p:cNvSpPr txBox="1"/>
          <p:nvPr>
            <p:ph idx="11" type="ftr"/>
          </p:nvPr>
        </p:nvSpPr>
        <p:spPr>
          <a:xfrm>
            <a:off x="2486285" y="4919299"/>
            <a:ext cx="4449900" cy="210600"/>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GB"/>
              <a:t>International Institute of Information Technology Naya Raipur</a:t>
            </a:r>
            <a:endParaRPr/>
          </a:p>
        </p:txBody>
      </p:sp>
      <p:sp>
        <p:nvSpPr>
          <p:cNvPr id="226" name="Google Shape;226;p29"/>
          <p:cNvSpPr txBox="1"/>
          <p:nvPr/>
        </p:nvSpPr>
        <p:spPr>
          <a:xfrm>
            <a:off x="491207" y="193471"/>
            <a:ext cx="52899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lang="en-GB" sz="2500">
                <a:solidFill>
                  <a:schemeClr val="lt1"/>
                </a:solidFill>
                <a:latin typeface="Calibri"/>
                <a:ea typeface="Calibri"/>
                <a:cs typeface="Calibri"/>
                <a:sym typeface="Calibri"/>
              </a:rPr>
              <a:t>results</a:t>
            </a:r>
            <a:endParaRPr b="1" i="0" sz="2500" u="none" cap="none" strike="noStrike">
              <a:solidFill>
                <a:schemeClr val="lt1"/>
              </a:solidFill>
              <a:latin typeface="Calibri"/>
              <a:ea typeface="Calibri"/>
              <a:cs typeface="Calibri"/>
              <a:sym typeface="Calibri"/>
            </a:endParaRPr>
          </a:p>
        </p:txBody>
      </p:sp>
      <p:pic>
        <p:nvPicPr>
          <p:cNvPr id="227" name="Google Shape;227;p29"/>
          <p:cNvPicPr preferRelativeResize="0"/>
          <p:nvPr/>
        </p:nvPicPr>
        <p:blipFill>
          <a:blip r:embed="rId4">
            <a:alphaModFix/>
          </a:blip>
          <a:stretch>
            <a:fillRect/>
          </a:stretch>
        </p:blipFill>
        <p:spPr>
          <a:xfrm>
            <a:off x="141675" y="981675"/>
            <a:ext cx="5796275" cy="3681287"/>
          </a:xfrm>
          <a:prstGeom prst="rect">
            <a:avLst/>
          </a:prstGeom>
          <a:noFill/>
          <a:ln>
            <a:noFill/>
          </a:ln>
        </p:spPr>
      </p:pic>
      <p:sp>
        <p:nvSpPr>
          <p:cNvPr id="228" name="Google Shape;228;p29"/>
          <p:cNvSpPr txBox="1"/>
          <p:nvPr/>
        </p:nvSpPr>
        <p:spPr>
          <a:xfrm>
            <a:off x="6265925" y="1482025"/>
            <a:ext cx="2615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latin typeface="Calibri"/>
                <a:ea typeface="Calibri"/>
                <a:cs typeface="Calibri"/>
                <a:sym typeface="Calibri"/>
              </a:rPr>
              <a:t>A new charity created</a:t>
            </a:r>
            <a:endParaRPr b="1" sz="1900">
              <a:latin typeface="Calibri"/>
              <a:ea typeface="Calibri"/>
              <a:cs typeface="Calibri"/>
              <a:sym typeface="Calibri"/>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p:nvPr/>
        </p:nvSpPr>
        <p:spPr>
          <a:xfrm>
            <a:off x="0" y="0"/>
            <a:ext cx="9135747" cy="3127848"/>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34" name="Google Shape;234;p30"/>
          <p:cNvSpPr/>
          <p:nvPr/>
        </p:nvSpPr>
        <p:spPr>
          <a:xfrm>
            <a:off x="0" y="4922415"/>
            <a:ext cx="9135747" cy="214055"/>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235" name="Google Shape;235;p30"/>
          <p:cNvGrpSpPr/>
          <p:nvPr/>
        </p:nvGrpSpPr>
        <p:grpSpPr>
          <a:xfrm>
            <a:off x="0" y="0"/>
            <a:ext cx="9140355" cy="4831291"/>
            <a:chOff x="0" y="0"/>
            <a:chExt cx="4608195" cy="3250768"/>
          </a:xfrm>
        </p:grpSpPr>
        <p:sp>
          <p:nvSpPr>
            <p:cNvPr id="236" name="Google Shape;236;p30"/>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37" name="Google Shape;237;p30"/>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238" name="Google Shape;238;p30"/>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239" name="Google Shape;239;p30"/>
          <p:cNvSpPr txBox="1"/>
          <p:nvPr>
            <p:ph idx="11" type="ftr"/>
          </p:nvPr>
        </p:nvSpPr>
        <p:spPr>
          <a:xfrm>
            <a:off x="2486285" y="4919299"/>
            <a:ext cx="4449900" cy="210600"/>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GB"/>
              <a:t>International Institute of Information Technology Naya Raipur</a:t>
            </a:r>
            <a:endParaRPr/>
          </a:p>
        </p:txBody>
      </p:sp>
      <p:sp>
        <p:nvSpPr>
          <p:cNvPr id="240" name="Google Shape;240;p30"/>
          <p:cNvSpPr txBox="1"/>
          <p:nvPr/>
        </p:nvSpPr>
        <p:spPr>
          <a:xfrm>
            <a:off x="491207" y="193471"/>
            <a:ext cx="52899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lang="en-GB" sz="2500">
                <a:solidFill>
                  <a:schemeClr val="lt1"/>
                </a:solidFill>
                <a:latin typeface="Calibri"/>
                <a:ea typeface="Calibri"/>
                <a:cs typeface="Calibri"/>
                <a:sym typeface="Calibri"/>
              </a:rPr>
              <a:t>results</a:t>
            </a:r>
            <a:endParaRPr b="1" i="0" sz="2500" u="none" cap="none" strike="noStrike">
              <a:solidFill>
                <a:schemeClr val="lt1"/>
              </a:solidFill>
              <a:latin typeface="Calibri"/>
              <a:ea typeface="Calibri"/>
              <a:cs typeface="Calibri"/>
              <a:sym typeface="Calibri"/>
            </a:endParaRPr>
          </a:p>
        </p:txBody>
      </p:sp>
      <p:sp>
        <p:nvSpPr>
          <p:cNvPr id="241" name="Google Shape;241;p30"/>
          <p:cNvSpPr txBox="1"/>
          <p:nvPr/>
        </p:nvSpPr>
        <p:spPr>
          <a:xfrm>
            <a:off x="6091550" y="1852525"/>
            <a:ext cx="3948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chemeClr val="dk1"/>
                </a:solidFill>
                <a:latin typeface="Calibri"/>
                <a:ea typeface="Calibri"/>
                <a:cs typeface="Calibri"/>
                <a:sym typeface="Calibri"/>
              </a:rPr>
              <a:t>charity information</a:t>
            </a:r>
            <a:endParaRPr b="1" sz="1900">
              <a:solidFill>
                <a:schemeClr val="dk1"/>
              </a:solidFill>
              <a:latin typeface="Calibri"/>
              <a:ea typeface="Calibri"/>
              <a:cs typeface="Calibri"/>
              <a:sym typeface="Calibri"/>
            </a:endParaRPr>
          </a:p>
        </p:txBody>
      </p:sp>
      <p:pic>
        <p:nvPicPr>
          <p:cNvPr id="242" name="Google Shape;242;p30"/>
          <p:cNvPicPr preferRelativeResize="0"/>
          <p:nvPr/>
        </p:nvPicPr>
        <p:blipFill>
          <a:blip r:embed="rId4">
            <a:alphaModFix/>
          </a:blip>
          <a:stretch>
            <a:fillRect/>
          </a:stretch>
        </p:blipFill>
        <p:spPr>
          <a:xfrm>
            <a:off x="856924" y="1393063"/>
            <a:ext cx="4924175" cy="2879259"/>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p:nvPr/>
        </p:nvSpPr>
        <p:spPr>
          <a:xfrm>
            <a:off x="0" y="0"/>
            <a:ext cx="9135747" cy="3127848"/>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48" name="Google Shape;248;p31"/>
          <p:cNvSpPr/>
          <p:nvPr/>
        </p:nvSpPr>
        <p:spPr>
          <a:xfrm>
            <a:off x="0" y="4922415"/>
            <a:ext cx="9135747" cy="214055"/>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249" name="Google Shape;249;p31"/>
          <p:cNvGrpSpPr/>
          <p:nvPr/>
        </p:nvGrpSpPr>
        <p:grpSpPr>
          <a:xfrm>
            <a:off x="0" y="0"/>
            <a:ext cx="9140355" cy="4831291"/>
            <a:chOff x="0" y="0"/>
            <a:chExt cx="4608195" cy="3250768"/>
          </a:xfrm>
        </p:grpSpPr>
        <p:sp>
          <p:nvSpPr>
            <p:cNvPr id="250" name="Google Shape;250;p31"/>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51" name="Google Shape;251;p31"/>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252" name="Google Shape;252;p31"/>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253" name="Google Shape;253;p31"/>
          <p:cNvSpPr txBox="1"/>
          <p:nvPr>
            <p:ph idx="11" type="ftr"/>
          </p:nvPr>
        </p:nvSpPr>
        <p:spPr>
          <a:xfrm>
            <a:off x="2486285" y="4919299"/>
            <a:ext cx="4449900" cy="210600"/>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GB"/>
              <a:t>International Institute of Information Technology Naya Raipur</a:t>
            </a:r>
            <a:endParaRPr/>
          </a:p>
        </p:txBody>
      </p:sp>
      <p:sp>
        <p:nvSpPr>
          <p:cNvPr id="254" name="Google Shape;254;p31"/>
          <p:cNvSpPr txBox="1"/>
          <p:nvPr/>
        </p:nvSpPr>
        <p:spPr>
          <a:xfrm>
            <a:off x="491207" y="193471"/>
            <a:ext cx="52899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lang="en-GB" sz="2500">
                <a:solidFill>
                  <a:schemeClr val="lt1"/>
                </a:solidFill>
                <a:latin typeface="Calibri"/>
                <a:ea typeface="Calibri"/>
                <a:cs typeface="Calibri"/>
                <a:sym typeface="Calibri"/>
              </a:rPr>
              <a:t>results</a:t>
            </a:r>
            <a:endParaRPr b="1" i="0" sz="2500" u="none" cap="none" strike="noStrike">
              <a:solidFill>
                <a:schemeClr val="lt1"/>
              </a:solidFill>
              <a:latin typeface="Calibri"/>
              <a:ea typeface="Calibri"/>
              <a:cs typeface="Calibri"/>
              <a:sym typeface="Calibri"/>
            </a:endParaRPr>
          </a:p>
        </p:txBody>
      </p:sp>
      <p:sp>
        <p:nvSpPr>
          <p:cNvPr id="255" name="Google Shape;255;p31"/>
          <p:cNvSpPr txBox="1"/>
          <p:nvPr/>
        </p:nvSpPr>
        <p:spPr>
          <a:xfrm>
            <a:off x="6091550" y="1852525"/>
            <a:ext cx="3948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chemeClr val="dk1"/>
                </a:solidFill>
                <a:latin typeface="Calibri"/>
                <a:ea typeface="Calibri"/>
                <a:cs typeface="Calibri"/>
                <a:sym typeface="Calibri"/>
              </a:rPr>
              <a:t>Addresses after donation</a:t>
            </a:r>
            <a:endParaRPr b="1" sz="1900">
              <a:solidFill>
                <a:schemeClr val="dk1"/>
              </a:solidFill>
              <a:latin typeface="Calibri"/>
              <a:ea typeface="Calibri"/>
              <a:cs typeface="Calibri"/>
              <a:sym typeface="Calibri"/>
            </a:endParaRPr>
          </a:p>
        </p:txBody>
      </p:sp>
      <p:pic>
        <p:nvPicPr>
          <p:cNvPr id="256" name="Google Shape;256;p31"/>
          <p:cNvPicPr preferRelativeResize="0"/>
          <p:nvPr/>
        </p:nvPicPr>
        <p:blipFill>
          <a:blip r:embed="rId4">
            <a:alphaModFix/>
          </a:blip>
          <a:stretch>
            <a:fillRect/>
          </a:stretch>
        </p:blipFill>
        <p:spPr>
          <a:xfrm>
            <a:off x="254200" y="935600"/>
            <a:ext cx="5597624" cy="3797301"/>
          </a:xfrm>
          <a:prstGeom prst="rect">
            <a:avLst/>
          </a:prstGeom>
          <a:no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p:nvPr/>
        </p:nvSpPr>
        <p:spPr>
          <a:xfrm>
            <a:off x="0" y="0"/>
            <a:ext cx="9135747" cy="3127848"/>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62" name="Google Shape;262;p32"/>
          <p:cNvSpPr/>
          <p:nvPr/>
        </p:nvSpPr>
        <p:spPr>
          <a:xfrm>
            <a:off x="0" y="4922415"/>
            <a:ext cx="9135747" cy="214055"/>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263" name="Google Shape;263;p32"/>
          <p:cNvGrpSpPr/>
          <p:nvPr/>
        </p:nvGrpSpPr>
        <p:grpSpPr>
          <a:xfrm>
            <a:off x="0" y="0"/>
            <a:ext cx="9140355" cy="4831291"/>
            <a:chOff x="0" y="0"/>
            <a:chExt cx="4608195" cy="3250768"/>
          </a:xfrm>
        </p:grpSpPr>
        <p:sp>
          <p:nvSpPr>
            <p:cNvPr id="264" name="Google Shape;264;p32"/>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65" name="Google Shape;265;p32"/>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266" name="Google Shape;266;p32"/>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267" name="Google Shape;267;p32"/>
          <p:cNvSpPr txBox="1"/>
          <p:nvPr>
            <p:ph idx="11" type="ftr"/>
          </p:nvPr>
        </p:nvSpPr>
        <p:spPr>
          <a:xfrm>
            <a:off x="2486285" y="4919299"/>
            <a:ext cx="4449900" cy="210600"/>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GB"/>
              <a:t>International Institute of Information Technology Naya Raipur</a:t>
            </a:r>
            <a:endParaRPr/>
          </a:p>
        </p:txBody>
      </p:sp>
      <p:sp>
        <p:nvSpPr>
          <p:cNvPr id="268" name="Google Shape;268;p32"/>
          <p:cNvSpPr txBox="1"/>
          <p:nvPr/>
        </p:nvSpPr>
        <p:spPr>
          <a:xfrm>
            <a:off x="491207" y="193471"/>
            <a:ext cx="52899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lang="en-GB" sz="2500">
                <a:solidFill>
                  <a:schemeClr val="lt1"/>
                </a:solidFill>
                <a:latin typeface="Calibri"/>
                <a:ea typeface="Calibri"/>
                <a:cs typeface="Calibri"/>
                <a:sym typeface="Calibri"/>
              </a:rPr>
              <a:t>Future scope of research</a:t>
            </a:r>
            <a:endParaRPr b="1" i="0" sz="2500" u="none" cap="none" strike="noStrike">
              <a:solidFill>
                <a:schemeClr val="lt1"/>
              </a:solidFill>
              <a:latin typeface="Calibri"/>
              <a:ea typeface="Calibri"/>
              <a:cs typeface="Calibri"/>
              <a:sym typeface="Calibri"/>
            </a:endParaRPr>
          </a:p>
        </p:txBody>
      </p:sp>
      <p:sp>
        <p:nvSpPr>
          <p:cNvPr id="269" name="Google Shape;269;p32"/>
          <p:cNvSpPr txBox="1"/>
          <p:nvPr/>
        </p:nvSpPr>
        <p:spPr>
          <a:xfrm>
            <a:off x="610250" y="1009025"/>
            <a:ext cx="27897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Blockchain technology has a great future worldwide. An incredible scope of blockchain technology has been observed in the financial field. Blockchain technology helps charities become more transparent.</a:t>
            </a:r>
            <a:endParaRPr sz="1600"/>
          </a:p>
          <a:p>
            <a:pPr indent="457200" lvl="0" marL="0" rtl="0" algn="l">
              <a:spcBef>
                <a:spcPts val="0"/>
              </a:spcBef>
              <a:spcAft>
                <a:spcPts val="0"/>
              </a:spcAft>
              <a:buNone/>
            </a:pPr>
            <a:r>
              <a:rPr lang="en-GB" sz="1600"/>
              <a:t>Functional Dapps and NFT marketplaces.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pic>
        <p:nvPicPr>
          <p:cNvPr id="270" name="Google Shape;270;p32"/>
          <p:cNvPicPr preferRelativeResize="0"/>
          <p:nvPr/>
        </p:nvPicPr>
        <p:blipFill>
          <a:blip r:embed="rId4">
            <a:alphaModFix/>
          </a:blip>
          <a:stretch>
            <a:fillRect/>
          </a:stretch>
        </p:blipFill>
        <p:spPr>
          <a:xfrm>
            <a:off x="3672375" y="1142500"/>
            <a:ext cx="5339150" cy="3612050"/>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p:nvPr/>
        </p:nvSpPr>
        <p:spPr>
          <a:xfrm>
            <a:off x="0" y="0"/>
            <a:ext cx="9135747" cy="3127848"/>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76" name="Google Shape;276;p33"/>
          <p:cNvSpPr/>
          <p:nvPr/>
        </p:nvSpPr>
        <p:spPr>
          <a:xfrm>
            <a:off x="0" y="4922415"/>
            <a:ext cx="9135747" cy="214055"/>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277" name="Google Shape;277;p33"/>
          <p:cNvGrpSpPr/>
          <p:nvPr/>
        </p:nvGrpSpPr>
        <p:grpSpPr>
          <a:xfrm>
            <a:off x="0" y="0"/>
            <a:ext cx="9140355" cy="4831291"/>
            <a:chOff x="0" y="0"/>
            <a:chExt cx="4608195" cy="3250768"/>
          </a:xfrm>
        </p:grpSpPr>
        <p:sp>
          <p:nvSpPr>
            <p:cNvPr id="278" name="Google Shape;278;p33"/>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79" name="Google Shape;279;p33"/>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280" name="Google Shape;280;p33"/>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281" name="Google Shape;281;p33"/>
          <p:cNvSpPr txBox="1"/>
          <p:nvPr>
            <p:ph idx="11" type="ftr"/>
          </p:nvPr>
        </p:nvSpPr>
        <p:spPr>
          <a:xfrm>
            <a:off x="2486285" y="4919299"/>
            <a:ext cx="4449900" cy="210600"/>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GB"/>
              <a:t>International Institute of Information Technology Naya Raipur</a:t>
            </a:r>
            <a:endParaRPr/>
          </a:p>
        </p:txBody>
      </p:sp>
      <p:sp>
        <p:nvSpPr>
          <p:cNvPr id="282" name="Google Shape;282;p33"/>
          <p:cNvSpPr txBox="1"/>
          <p:nvPr/>
        </p:nvSpPr>
        <p:spPr>
          <a:xfrm>
            <a:off x="491207" y="193471"/>
            <a:ext cx="22671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i="0" lang="en-GB" sz="2500" u="none" cap="none" strike="noStrike">
                <a:solidFill>
                  <a:schemeClr val="lt1"/>
                </a:solidFill>
                <a:latin typeface="Calibri"/>
                <a:ea typeface="Calibri"/>
                <a:cs typeface="Calibri"/>
                <a:sym typeface="Calibri"/>
              </a:rPr>
              <a:t>References</a:t>
            </a:r>
            <a:endParaRPr b="0" i="0" sz="2500" u="none" cap="none" strike="noStrike">
              <a:solidFill>
                <a:srgbClr val="000000"/>
              </a:solidFill>
              <a:latin typeface="Arial"/>
              <a:ea typeface="Arial"/>
              <a:cs typeface="Arial"/>
              <a:sym typeface="Arial"/>
            </a:endParaRPr>
          </a:p>
        </p:txBody>
      </p:sp>
      <p:sp>
        <p:nvSpPr>
          <p:cNvPr id="283" name="Google Shape;283;p33"/>
          <p:cNvSpPr/>
          <p:nvPr/>
        </p:nvSpPr>
        <p:spPr>
          <a:xfrm>
            <a:off x="491207" y="1209754"/>
            <a:ext cx="8161500" cy="3813000"/>
          </a:xfrm>
          <a:prstGeom prst="rect">
            <a:avLst/>
          </a:prstGeom>
          <a:noFill/>
          <a:ln>
            <a:noFill/>
          </a:ln>
        </p:spPr>
        <p:txBody>
          <a:bodyPr anchorCtr="0" anchor="t" bIns="83075" lIns="166175" spcFirstLastPara="1" rIns="166175" wrap="square" tIns="83075">
            <a:noAutofit/>
          </a:bodyPr>
          <a:lstStyle/>
          <a:p>
            <a:pPr indent="0" lvl="0" marL="0" marR="0" rtl="0" algn="l">
              <a:lnSpc>
                <a:spcPct val="100000"/>
              </a:lnSpc>
              <a:spcBef>
                <a:spcPts val="0"/>
              </a:spcBef>
              <a:spcAft>
                <a:spcPts val="0"/>
              </a:spcAft>
              <a:buNone/>
            </a:pPr>
            <a:r>
              <a:rPr lang="en-GB" sz="1600">
                <a:solidFill>
                  <a:schemeClr val="dk1"/>
                </a:solidFill>
              </a:rPr>
              <a:t>1.  Satoshi, N. Bitcoin: A Peer-to-Peer Electronic Cash System. Available online: https://bitcoin.org/bitcoin.pdf (accessed on 11 April 2021).</a:t>
            </a:r>
            <a:endParaRPr sz="1600">
              <a:solidFill>
                <a:schemeClr val="dk1"/>
              </a:solidFill>
            </a:endParaRPr>
          </a:p>
          <a:p>
            <a:pPr indent="0" lvl="0" marL="0" marR="0" rtl="0" algn="l">
              <a:lnSpc>
                <a:spcPct val="100000"/>
              </a:lnSpc>
              <a:spcBef>
                <a:spcPts val="0"/>
              </a:spcBef>
              <a:spcAft>
                <a:spcPts val="0"/>
              </a:spcAft>
              <a:buNone/>
            </a:pPr>
            <a:r>
              <a:t/>
            </a:r>
            <a:endParaRPr sz="1600">
              <a:solidFill>
                <a:schemeClr val="dk1"/>
              </a:solidFill>
            </a:endParaRPr>
          </a:p>
          <a:p>
            <a:pPr indent="0" lvl="0" marL="0" rtl="0" algn="l">
              <a:spcBef>
                <a:spcPts val="0"/>
              </a:spcBef>
              <a:spcAft>
                <a:spcPts val="0"/>
              </a:spcAft>
              <a:buNone/>
            </a:pPr>
            <a:r>
              <a:rPr lang="en-GB" sz="1600">
                <a:solidFill>
                  <a:schemeClr val="dk1"/>
                </a:solidFill>
              </a:rPr>
              <a:t>2.  Irshad, S.; Brohi, M.N.; Soomro, T.R. Block-ED: The Proposed Blockchain Solution for Effectively Utilising Educational Resources. Appl. Comput. Syst.2020, 25, 1–10. [Google Scholar] [CrossRef]</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marR="0" rtl="0" algn="l">
              <a:lnSpc>
                <a:spcPct val="100000"/>
              </a:lnSpc>
              <a:spcBef>
                <a:spcPts val="0"/>
              </a:spcBef>
              <a:spcAft>
                <a:spcPts val="0"/>
              </a:spcAft>
              <a:buNone/>
            </a:pPr>
            <a:r>
              <a:rPr lang="en-GB" sz="1600">
                <a:solidFill>
                  <a:schemeClr val="dk1"/>
                </a:solidFill>
              </a:rPr>
              <a:t>3.  Bhatia, S.; Wright De Hernandez, A.D. Blockchain Is Already Here. What Does That Mean for Records Management and Archives? J. Arch. Organ. 2019, 16,75–84. [Google Scholar] [CrossRef] </a:t>
            </a:r>
            <a:endParaRPr sz="1600">
              <a:solidFill>
                <a:schemeClr val="dk1"/>
              </a:solidFill>
            </a:endParaRPr>
          </a:p>
          <a:p>
            <a:pPr indent="0" lvl="0" marL="457200" marR="0" rtl="0" algn="just">
              <a:lnSpc>
                <a:spcPct val="100000"/>
              </a:lnSpc>
              <a:spcBef>
                <a:spcPts val="0"/>
              </a:spcBef>
              <a:spcAft>
                <a:spcPts val="0"/>
              </a:spcAft>
              <a:buNone/>
            </a:pPr>
            <a:r>
              <a:t/>
            </a:r>
            <a:endParaRPr sz="1600">
              <a:solidFill>
                <a:schemeClr val="dk1"/>
              </a:solidFill>
            </a:endParaRPr>
          </a:p>
          <a:p>
            <a:pPr indent="0" lvl="0" marL="457200" marR="0" rtl="0" algn="just">
              <a:lnSpc>
                <a:spcPct val="100000"/>
              </a:lnSpc>
              <a:spcBef>
                <a:spcPts val="0"/>
              </a:spcBef>
              <a:spcAft>
                <a:spcPts val="0"/>
              </a:spcAft>
              <a:buNone/>
            </a:pPr>
            <a:r>
              <a:t/>
            </a:r>
            <a:endParaRPr sz="1600">
              <a:solidFill>
                <a:schemeClr val="dk1"/>
              </a:solidFill>
            </a:endParaRPr>
          </a:p>
          <a:p>
            <a:pPr indent="0" lvl="0" marL="457200" marR="0" rtl="0" algn="just">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alibri"/>
              <a:ea typeface="Calibri"/>
              <a:cs typeface="Calibri"/>
              <a:sym typeface="Calibri"/>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722527" y="1665739"/>
            <a:ext cx="7609924" cy="452570"/>
          </a:xfrm>
          <a:prstGeom prst="rect">
            <a:avLst/>
          </a:prstGeom>
          <a:noFill/>
          <a:ln>
            <a:noFill/>
          </a:ln>
        </p:spPr>
        <p:txBody>
          <a:bodyPr anchorCtr="0" anchor="t" bIns="0" lIns="0" spcFirstLastPara="1" rIns="0" wrap="square" tIns="15000">
            <a:spAutoFit/>
          </a:bodyPr>
          <a:lstStyle/>
          <a:p>
            <a:pPr indent="0" lvl="0" marL="25400" marR="12700" rtl="0" algn="ctr">
              <a:lnSpc>
                <a:spcPct val="104000"/>
              </a:lnSpc>
              <a:spcBef>
                <a:spcPts val="0"/>
              </a:spcBef>
              <a:spcAft>
                <a:spcPts val="0"/>
              </a:spcAft>
              <a:buSzPts val="2500"/>
              <a:buNone/>
            </a:pPr>
            <a:r>
              <a:rPr lang="en-GB" sz="3600">
                <a:latin typeface="Verdana"/>
                <a:ea typeface="Verdana"/>
                <a:cs typeface="Verdana"/>
                <a:sym typeface="Verdana"/>
              </a:rPr>
              <a:t>Thank You</a:t>
            </a:r>
            <a:endParaRPr sz="3600">
              <a:latin typeface="Verdana"/>
              <a:ea typeface="Verdana"/>
              <a:cs typeface="Verdana"/>
              <a:sym typeface="Verdana"/>
            </a:endParaRPr>
          </a:p>
        </p:txBody>
      </p:sp>
      <p:pic>
        <p:nvPicPr>
          <p:cNvPr id="289" name="Google Shape;289;p34"/>
          <p:cNvPicPr preferRelativeResize="0"/>
          <p:nvPr/>
        </p:nvPicPr>
        <p:blipFill rotWithShape="1">
          <a:blip r:embed="rId3">
            <a:alphaModFix/>
          </a:blip>
          <a:srcRect b="0" l="0" r="0" t="0"/>
          <a:stretch/>
        </p:blipFill>
        <p:spPr>
          <a:xfrm>
            <a:off x="804801" y="3939020"/>
            <a:ext cx="895729" cy="894768"/>
          </a:xfrm>
          <a:prstGeom prst="rect">
            <a:avLst/>
          </a:prstGeom>
          <a:noFill/>
          <a:ln>
            <a:noFill/>
          </a:ln>
        </p:spPr>
      </p:pic>
      <p:sp>
        <p:nvSpPr>
          <p:cNvPr id="290" name="Google Shape;290;p34"/>
          <p:cNvSpPr txBox="1"/>
          <p:nvPr/>
        </p:nvSpPr>
        <p:spPr>
          <a:xfrm>
            <a:off x="2129090" y="4151229"/>
            <a:ext cx="6079626" cy="449230"/>
          </a:xfrm>
          <a:prstGeom prst="rect">
            <a:avLst/>
          </a:prstGeom>
          <a:noFill/>
          <a:ln>
            <a:noFill/>
          </a:ln>
        </p:spPr>
        <p:txBody>
          <a:bodyPr anchorCtr="0" anchor="t" bIns="0" lIns="0" spcFirstLastPara="1" rIns="0" wrap="square" tIns="51950">
            <a:spAutoFit/>
          </a:bodyPr>
          <a:lstStyle/>
          <a:p>
            <a:pPr indent="0" lvl="0" marL="25400" marR="0" rtl="0" algn="l">
              <a:lnSpc>
                <a:spcPct val="100000"/>
              </a:lnSpc>
              <a:spcBef>
                <a:spcPts val="0"/>
              </a:spcBef>
              <a:spcAft>
                <a:spcPts val="0"/>
              </a:spcAft>
              <a:buClr>
                <a:srgbClr val="000000"/>
              </a:buClr>
              <a:buSzPts val="1500"/>
              <a:buFont typeface="Arial"/>
              <a:buNone/>
            </a:pPr>
            <a:r>
              <a:rPr b="1" i="0" lang="en-GB" sz="1500" u="none" cap="none" strike="noStrike">
                <a:solidFill>
                  <a:srgbClr val="0B2477"/>
                </a:solidFill>
                <a:latin typeface="Arial"/>
                <a:ea typeface="Arial"/>
                <a:cs typeface="Arial"/>
                <a:sym typeface="Arial"/>
              </a:rPr>
              <a:t>Dr. Shyama Prasad Mukherjee</a:t>
            </a:r>
            <a:endParaRPr b="0" i="0" sz="1500" u="none" cap="none" strike="noStrike">
              <a:solidFill>
                <a:schemeClr val="dk1"/>
              </a:solidFill>
              <a:latin typeface="Arial"/>
              <a:ea typeface="Arial"/>
              <a:cs typeface="Arial"/>
              <a:sym typeface="Arial"/>
            </a:endParaRPr>
          </a:p>
          <a:p>
            <a:pPr indent="0" lvl="0" marL="25400" marR="0" rtl="0" algn="l">
              <a:lnSpc>
                <a:spcPct val="100000"/>
              </a:lnSpc>
              <a:spcBef>
                <a:spcPts val="200"/>
              </a:spcBef>
              <a:spcAft>
                <a:spcPts val="0"/>
              </a:spcAft>
              <a:buClr>
                <a:srgbClr val="000000"/>
              </a:buClr>
              <a:buSzPts val="1500"/>
              <a:buFont typeface="Arial"/>
              <a:buNone/>
            </a:pPr>
            <a:r>
              <a:rPr b="1" i="0" lang="en-GB" sz="1500" u="none" cap="none" strike="noStrike">
                <a:solidFill>
                  <a:srgbClr val="0B2477"/>
                </a:solidFill>
                <a:latin typeface="Arial"/>
                <a:ea typeface="Arial"/>
                <a:cs typeface="Arial"/>
                <a:sym typeface="Arial"/>
              </a:rPr>
              <a:t>International Institute of Information Technology Naya Raipur</a:t>
            </a:r>
            <a:endParaRPr b="0" i="0" sz="1500" u="none" cap="none" strike="noStrike">
              <a:solidFill>
                <a:schemeClr val="dk1"/>
              </a:solidFill>
              <a:latin typeface="Arial"/>
              <a:ea typeface="Arial"/>
              <a:cs typeface="Arial"/>
              <a:sym typeface="Arial"/>
            </a:endParaRPr>
          </a:p>
        </p:txBody>
      </p:sp>
      <p:sp>
        <p:nvSpPr>
          <p:cNvPr id="291" name="Google Shape;291;p34"/>
          <p:cNvSpPr/>
          <p:nvPr/>
        </p:nvSpPr>
        <p:spPr>
          <a:xfrm>
            <a:off x="0" y="4922415"/>
            <a:ext cx="9140221" cy="214234"/>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92" name="Google Shape;292;p34"/>
          <p:cNvSpPr txBox="1"/>
          <p:nvPr>
            <p:ph idx="11" type="ftr"/>
          </p:nvPr>
        </p:nvSpPr>
        <p:spPr>
          <a:xfrm>
            <a:off x="2486285" y="4919299"/>
            <a:ext cx="4449826" cy="197245"/>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GB"/>
              <a:t>International Institute of Information Technology Naya Raipur</a:t>
            </a:r>
            <a:endParaRPr/>
          </a:p>
        </p:txBody>
      </p:sp>
      <p:sp>
        <p:nvSpPr>
          <p:cNvPr id="293" name="Google Shape;293;p34"/>
          <p:cNvSpPr/>
          <p:nvPr/>
        </p:nvSpPr>
        <p:spPr>
          <a:xfrm>
            <a:off x="0" y="2571750"/>
            <a:ext cx="9144000" cy="1245765"/>
          </a:xfrm>
          <a:prstGeom prst="rect">
            <a:avLst/>
          </a:prstGeom>
          <a:solidFill>
            <a:srgbClr val="0B2477"/>
          </a:solidFill>
          <a:ln>
            <a:noFill/>
          </a:ln>
        </p:spPr>
        <p:txBody>
          <a:bodyPr anchorCtr="0" anchor="ctr" bIns="83075" lIns="166175" spcFirstLastPara="1" rIns="166175" wrap="square" tIns="83075">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rgbClr val="17365D"/>
              </a:solidFill>
              <a:latin typeface="Calibri"/>
              <a:ea typeface="Calibri"/>
              <a:cs typeface="Calibri"/>
              <a:sym typeface="Calibri"/>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p:nvPr/>
        </p:nvSpPr>
        <p:spPr>
          <a:xfrm>
            <a:off x="0" y="0"/>
            <a:ext cx="9140221" cy="3130457"/>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05" name="Google Shape;105;p20"/>
          <p:cNvSpPr/>
          <p:nvPr/>
        </p:nvSpPr>
        <p:spPr>
          <a:xfrm>
            <a:off x="0" y="4922415"/>
            <a:ext cx="9140221" cy="214234"/>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106" name="Google Shape;106;p20"/>
          <p:cNvGrpSpPr/>
          <p:nvPr/>
        </p:nvGrpSpPr>
        <p:grpSpPr>
          <a:xfrm>
            <a:off x="1825" y="-34325"/>
            <a:ext cx="9140355" cy="4977901"/>
            <a:chOff x="0" y="0"/>
            <a:chExt cx="4608195" cy="3250768"/>
          </a:xfrm>
        </p:grpSpPr>
        <p:sp>
          <p:nvSpPr>
            <p:cNvPr id="107" name="Google Shape;107;p20"/>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08" name="Google Shape;108;p20"/>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109" name="Google Shape;109;p20"/>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110" name="Google Shape;110;p20"/>
          <p:cNvSpPr txBox="1"/>
          <p:nvPr>
            <p:ph idx="11" type="ftr"/>
          </p:nvPr>
        </p:nvSpPr>
        <p:spPr>
          <a:xfrm>
            <a:off x="2486285" y="4919299"/>
            <a:ext cx="4449826" cy="197245"/>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GB"/>
              <a:t>International Institute of Information Technology Naya Raipur</a:t>
            </a:r>
            <a:endParaRPr/>
          </a:p>
        </p:txBody>
      </p:sp>
      <p:sp>
        <p:nvSpPr>
          <p:cNvPr id="111" name="Google Shape;111;p20"/>
          <p:cNvSpPr txBox="1"/>
          <p:nvPr/>
        </p:nvSpPr>
        <p:spPr>
          <a:xfrm>
            <a:off x="491207" y="193471"/>
            <a:ext cx="2418248" cy="45743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i="0" lang="en-GB" sz="2500" u="none" cap="none" strike="noStrike">
                <a:solidFill>
                  <a:schemeClr val="lt1"/>
                </a:solidFill>
                <a:latin typeface="Calibri"/>
                <a:ea typeface="Calibri"/>
                <a:cs typeface="Calibri"/>
                <a:sym typeface="Calibri"/>
              </a:rPr>
              <a:t>Introduction</a:t>
            </a:r>
            <a:endParaRPr b="1" i="0" sz="2500" u="none" cap="none" strike="noStrike">
              <a:solidFill>
                <a:schemeClr val="lt1"/>
              </a:solidFill>
              <a:latin typeface="Calibri"/>
              <a:ea typeface="Calibri"/>
              <a:cs typeface="Calibri"/>
              <a:sym typeface="Calibri"/>
            </a:endParaRPr>
          </a:p>
        </p:txBody>
      </p:sp>
      <p:sp>
        <p:nvSpPr>
          <p:cNvPr id="112" name="Google Shape;112;p20"/>
          <p:cNvSpPr txBox="1"/>
          <p:nvPr/>
        </p:nvSpPr>
        <p:spPr>
          <a:xfrm>
            <a:off x="315268" y="1296575"/>
            <a:ext cx="3690900" cy="537300"/>
          </a:xfrm>
          <a:prstGeom prst="rect">
            <a:avLst/>
          </a:prstGeom>
          <a:noFill/>
          <a:ln>
            <a:noFill/>
          </a:ln>
        </p:spPr>
        <p:txBody>
          <a:bodyPr anchorCtr="0" anchor="t" bIns="83075" lIns="166175" spcFirstLastPara="1" rIns="166175" wrap="square" tIns="83075">
            <a:spAutoFit/>
          </a:bodyPr>
          <a:lstStyle/>
          <a:p>
            <a:pPr indent="0" lvl="0" marL="0" marR="0" rtl="0" algn="just">
              <a:lnSpc>
                <a:spcPct val="100000"/>
              </a:lnSpc>
              <a:spcBef>
                <a:spcPts val="0"/>
              </a:spcBef>
              <a:spcAft>
                <a:spcPts val="0"/>
              </a:spcAft>
              <a:buClr>
                <a:srgbClr val="000000"/>
              </a:buClr>
              <a:buSzPts val="2400"/>
              <a:buFont typeface="Arial"/>
              <a:buNone/>
            </a:pPr>
            <a:r>
              <a:t/>
            </a:r>
            <a:endParaRPr b="1" i="0" sz="2400" u="none" cap="none" strike="noStrike">
              <a:solidFill>
                <a:srgbClr val="262626"/>
              </a:solidFill>
              <a:latin typeface="Calibri"/>
              <a:ea typeface="Calibri"/>
              <a:cs typeface="Calibri"/>
              <a:sym typeface="Calibri"/>
            </a:endParaRPr>
          </a:p>
        </p:txBody>
      </p:sp>
      <p:sp>
        <p:nvSpPr>
          <p:cNvPr id="113" name="Google Shape;113;p20"/>
          <p:cNvSpPr txBox="1"/>
          <p:nvPr/>
        </p:nvSpPr>
        <p:spPr>
          <a:xfrm>
            <a:off x="200325" y="1296575"/>
            <a:ext cx="30000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02124"/>
              </a:buClr>
              <a:buSzPts val="1400"/>
              <a:buChar char="●"/>
            </a:pPr>
            <a:r>
              <a:rPr lang="en-GB">
                <a:solidFill>
                  <a:srgbClr val="202124"/>
                </a:solidFill>
                <a:highlight>
                  <a:srgbClr val="FFFFFF"/>
                </a:highlight>
              </a:rPr>
              <a:t>Blockchain is a system of recording information in a way that makes it difficult or impossible to change, hack, or cheat the system.</a:t>
            </a:r>
            <a:endParaRPr>
              <a:solidFill>
                <a:srgbClr val="202124"/>
              </a:solidFill>
              <a:highlight>
                <a:srgbClr val="FFFFFF"/>
              </a:highlight>
            </a:endParaRPr>
          </a:p>
          <a:p>
            <a:pPr indent="0" lvl="0" marL="457200" rtl="0" algn="l">
              <a:spcBef>
                <a:spcPts val="0"/>
              </a:spcBef>
              <a:spcAft>
                <a:spcPts val="0"/>
              </a:spcAft>
              <a:buNone/>
            </a:pPr>
            <a:r>
              <a:t/>
            </a:r>
            <a:endParaRPr>
              <a:solidFill>
                <a:srgbClr val="202124"/>
              </a:solidFill>
              <a:highlight>
                <a:srgbClr val="FFFFFF"/>
              </a:highlight>
            </a:endParaRPr>
          </a:p>
          <a:p>
            <a:pPr indent="-317500" lvl="0" marL="457200" rtl="0" algn="l">
              <a:spcBef>
                <a:spcPts val="0"/>
              </a:spcBef>
              <a:spcAft>
                <a:spcPts val="0"/>
              </a:spcAft>
              <a:buClr>
                <a:srgbClr val="202124"/>
              </a:buClr>
              <a:buSzPts val="1400"/>
              <a:buChar char="●"/>
            </a:pPr>
            <a:r>
              <a:rPr lang="en-GB">
                <a:solidFill>
                  <a:srgbClr val="202124"/>
                </a:solidFill>
                <a:highlight>
                  <a:srgbClr val="FFFFFF"/>
                </a:highlight>
              </a:rPr>
              <a:t> A blockchain is essentially a digital ledger of transactions that is duplicated and distributed across the entire network of computer systems on the blockchain.</a:t>
            </a:r>
            <a:endParaRPr b="1" sz="1900"/>
          </a:p>
        </p:txBody>
      </p:sp>
      <p:pic>
        <p:nvPicPr>
          <p:cNvPr id="114" name="Google Shape;114;p20"/>
          <p:cNvPicPr preferRelativeResize="0"/>
          <p:nvPr/>
        </p:nvPicPr>
        <p:blipFill>
          <a:blip r:embed="rId4">
            <a:alphaModFix/>
          </a:blip>
          <a:stretch>
            <a:fillRect/>
          </a:stretch>
        </p:blipFill>
        <p:spPr>
          <a:xfrm>
            <a:off x="3835825" y="947900"/>
            <a:ext cx="5094350" cy="3906000"/>
          </a:xfrm>
          <a:prstGeom prst="rect">
            <a:avLst/>
          </a:prstGeom>
          <a:noFill/>
          <a:ln>
            <a:noFill/>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p:nvPr/>
        </p:nvSpPr>
        <p:spPr>
          <a:xfrm>
            <a:off x="0" y="0"/>
            <a:ext cx="9140221" cy="3130457"/>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21" name="Google Shape;121;p21"/>
          <p:cNvSpPr/>
          <p:nvPr/>
        </p:nvSpPr>
        <p:spPr>
          <a:xfrm>
            <a:off x="0" y="4922415"/>
            <a:ext cx="9140221" cy="214234"/>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122" name="Google Shape;122;p21"/>
          <p:cNvGrpSpPr/>
          <p:nvPr/>
        </p:nvGrpSpPr>
        <p:grpSpPr>
          <a:xfrm>
            <a:off x="0" y="0"/>
            <a:ext cx="9140221" cy="4831417"/>
            <a:chOff x="0" y="0"/>
            <a:chExt cx="4608195" cy="3250768"/>
          </a:xfrm>
        </p:grpSpPr>
        <p:sp>
          <p:nvSpPr>
            <p:cNvPr id="123" name="Google Shape;123;p21"/>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24" name="Google Shape;124;p21"/>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125" name="Google Shape;125;p21"/>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126" name="Google Shape;126;p21"/>
          <p:cNvSpPr txBox="1"/>
          <p:nvPr>
            <p:ph idx="11" type="ftr"/>
          </p:nvPr>
        </p:nvSpPr>
        <p:spPr>
          <a:xfrm>
            <a:off x="2486285" y="4919299"/>
            <a:ext cx="4449719" cy="168539"/>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GB"/>
              <a:t>International Institute of Information Technology Naya Raipur</a:t>
            </a:r>
            <a:endParaRPr/>
          </a:p>
        </p:txBody>
      </p:sp>
      <p:sp>
        <p:nvSpPr>
          <p:cNvPr id="127" name="Google Shape;127;p21"/>
          <p:cNvSpPr txBox="1"/>
          <p:nvPr/>
        </p:nvSpPr>
        <p:spPr>
          <a:xfrm>
            <a:off x="445269" y="1610056"/>
            <a:ext cx="8249700" cy="1707000"/>
          </a:xfrm>
          <a:prstGeom prst="rect">
            <a:avLst/>
          </a:prstGeom>
          <a:noFill/>
          <a:ln>
            <a:noFill/>
          </a:ln>
        </p:spPr>
        <p:txBody>
          <a:bodyPr anchorCtr="0" anchor="t" bIns="83075" lIns="166175" spcFirstLastPara="1" rIns="166175" wrap="square" tIns="83075">
            <a:spAutoFit/>
          </a:bodyPr>
          <a:lstStyle/>
          <a:p>
            <a:pPr indent="0" lvl="0" marL="457200" marR="0" rtl="0" algn="just">
              <a:lnSpc>
                <a:spcPct val="100000"/>
              </a:lnSpc>
              <a:spcBef>
                <a:spcPts val="0"/>
              </a:spcBef>
              <a:spcAft>
                <a:spcPts val="0"/>
              </a:spcAft>
              <a:buNone/>
            </a:pPr>
            <a:r>
              <a:rPr b="1" i="1" lang="en-GB" sz="2000">
                <a:solidFill>
                  <a:schemeClr val="dk1"/>
                </a:solidFill>
                <a:latin typeface="Calibri"/>
                <a:ea typeface="Calibri"/>
                <a:cs typeface="Calibri"/>
                <a:sym typeface="Calibri"/>
              </a:rPr>
              <a:t>Donors have every reason to fear that charitable funds will not reach people who really need them. According to the same HSE survey in 2017, 68% of citizens are willing to donate more if there is evidence of where and what they are going. By law, foundations are required to maintain public records .</a:t>
            </a:r>
            <a:endParaRPr b="1" i="0" sz="1800" u="none" cap="none" strike="noStrike">
              <a:solidFill>
                <a:srgbClr val="262626"/>
              </a:solidFill>
              <a:latin typeface="Calibri"/>
              <a:ea typeface="Calibri"/>
              <a:cs typeface="Calibri"/>
              <a:sym typeface="Calibri"/>
            </a:endParaRPr>
          </a:p>
        </p:txBody>
      </p:sp>
      <p:sp>
        <p:nvSpPr>
          <p:cNvPr id="128" name="Google Shape;128;p21"/>
          <p:cNvSpPr txBox="1"/>
          <p:nvPr/>
        </p:nvSpPr>
        <p:spPr>
          <a:xfrm>
            <a:off x="445275" y="126850"/>
            <a:ext cx="3752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lt1"/>
                </a:solidFill>
              </a:rPr>
              <a:t>PROBLEM STATEMENT</a:t>
            </a:r>
            <a:endParaRPr sz="2200">
              <a:solidFill>
                <a:schemeClr val="lt1"/>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p:nvPr/>
        </p:nvSpPr>
        <p:spPr>
          <a:xfrm>
            <a:off x="0" y="0"/>
            <a:ext cx="9135747" cy="905707"/>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35" name="Google Shape;135;p22"/>
          <p:cNvSpPr/>
          <p:nvPr/>
        </p:nvSpPr>
        <p:spPr>
          <a:xfrm>
            <a:off x="0" y="4922415"/>
            <a:ext cx="9140221" cy="214234"/>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36" name="Google Shape;136;p22"/>
          <p:cNvSpPr txBox="1"/>
          <p:nvPr>
            <p:ph idx="11" type="ftr"/>
          </p:nvPr>
        </p:nvSpPr>
        <p:spPr>
          <a:xfrm>
            <a:off x="2486285" y="4919299"/>
            <a:ext cx="4449826" cy="197245"/>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GB"/>
              <a:t>International Institute of Information Technology Naya Raipur</a:t>
            </a:r>
            <a:endParaRPr/>
          </a:p>
        </p:txBody>
      </p:sp>
      <p:sp>
        <p:nvSpPr>
          <p:cNvPr id="137" name="Google Shape;137;p22"/>
          <p:cNvSpPr txBox="1"/>
          <p:nvPr/>
        </p:nvSpPr>
        <p:spPr>
          <a:xfrm>
            <a:off x="491185" y="193475"/>
            <a:ext cx="78351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i="0" lang="en-GB" sz="2500" u="none" cap="none" strike="noStrike">
                <a:solidFill>
                  <a:schemeClr val="lt1"/>
                </a:solidFill>
                <a:latin typeface="Calibri"/>
                <a:ea typeface="Calibri"/>
                <a:cs typeface="Calibri"/>
                <a:sym typeface="Calibri"/>
              </a:rPr>
              <a:t>Technology used in our project</a:t>
            </a:r>
            <a:endParaRPr b="1" i="0" sz="2500" u="none" cap="none" strike="noStrike">
              <a:solidFill>
                <a:schemeClr val="lt1"/>
              </a:solidFill>
              <a:latin typeface="Calibri"/>
              <a:ea typeface="Calibri"/>
              <a:cs typeface="Calibri"/>
              <a:sym typeface="Calibri"/>
            </a:endParaRPr>
          </a:p>
        </p:txBody>
      </p:sp>
      <p:sp>
        <p:nvSpPr>
          <p:cNvPr id="138" name="Google Shape;138;p22"/>
          <p:cNvSpPr txBox="1"/>
          <p:nvPr/>
        </p:nvSpPr>
        <p:spPr>
          <a:xfrm>
            <a:off x="491175" y="1594900"/>
            <a:ext cx="8280900" cy="18624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Clr>
                <a:srgbClr val="000000"/>
              </a:buClr>
              <a:buSzPts val="1900"/>
              <a:buFont typeface="Arial"/>
              <a:buChar char="●"/>
            </a:pPr>
            <a:r>
              <a:rPr b="1" i="0" lang="en-GB" sz="1900" u="none" cap="none" strike="noStrike">
                <a:solidFill>
                  <a:srgbClr val="000000"/>
                </a:solidFill>
                <a:latin typeface="Arial"/>
                <a:ea typeface="Arial"/>
                <a:cs typeface="Arial"/>
                <a:sym typeface="Arial"/>
              </a:rPr>
              <a:t>Blockchain</a:t>
            </a:r>
            <a:endParaRPr b="1" i="0" sz="19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000000"/>
              </a:solidFill>
              <a:latin typeface="Arial"/>
              <a:ea typeface="Arial"/>
              <a:cs typeface="Arial"/>
              <a:sym typeface="Arial"/>
            </a:endParaRPr>
          </a:p>
          <a:p>
            <a:pPr indent="-349250" lvl="0" marL="457200" marR="0" rtl="0" algn="l">
              <a:lnSpc>
                <a:spcPct val="100000"/>
              </a:lnSpc>
              <a:spcBef>
                <a:spcPts val="0"/>
              </a:spcBef>
              <a:spcAft>
                <a:spcPts val="0"/>
              </a:spcAft>
              <a:buClr>
                <a:srgbClr val="000000"/>
              </a:buClr>
              <a:buSzPts val="1900"/>
              <a:buFont typeface="Arial"/>
              <a:buChar char="●"/>
            </a:pPr>
            <a:r>
              <a:rPr b="1" i="0" lang="en-GB" sz="1900" u="none" cap="none" strike="noStrike">
                <a:solidFill>
                  <a:srgbClr val="000000"/>
                </a:solidFill>
                <a:latin typeface="Arial"/>
                <a:ea typeface="Arial"/>
                <a:cs typeface="Arial"/>
                <a:sym typeface="Arial"/>
              </a:rPr>
              <a:t>Smart Contract</a:t>
            </a:r>
            <a:endParaRPr b="1" i="0" sz="19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9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pic>
        <p:nvPicPr>
          <p:cNvPr id="139" name="Google Shape;139;p22"/>
          <p:cNvPicPr preferRelativeResize="0"/>
          <p:nvPr/>
        </p:nvPicPr>
        <p:blipFill rotWithShape="1">
          <a:blip r:embed="rId3">
            <a:alphaModFix/>
          </a:blip>
          <a:srcRect b="0" l="0" r="0" t="0"/>
          <a:stretch/>
        </p:blipFill>
        <p:spPr>
          <a:xfrm>
            <a:off x="5309000" y="1170388"/>
            <a:ext cx="3644075" cy="3348375"/>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p:nvPr/>
        </p:nvSpPr>
        <p:spPr>
          <a:xfrm>
            <a:off x="2238" y="0"/>
            <a:ext cx="9135747" cy="763532"/>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45" name="Google Shape;145;p23"/>
          <p:cNvSpPr/>
          <p:nvPr/>
        </p:nvSpPr>
        <p:spPr>
          <a:xfrm>
            <a:off x="0" y="4922415"/>
            <a:ext cx="9140221" cy="214234"/>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46" name="Google Shape;146;p23"/>
          <p:cNvSpPr txBox="1"/>
          <p:nvPr>
            <p:ph idx="11" type="ftr"/>
          </p:nvPr>
        </p:nvSpPr>
        <p:spPr>
          <a:xfrm>
            <a:off x="2486285" y="4919299"/>
            <a:ext cx="4449826" cy="197245"/>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GB"/>
              <a:t>International Institute of Information Technology Naya Raipur</a:t>
            </a:r>
            <a:endParaRPr/>
          </a:p>
        </p:txBody>
      </p:sp>
      <p:sp>
        <p:nvSpPr>
          <p:cNvPr id="147" name="Google Shape;147;p23"/>
          <p:cNvSpPr txBox="1"/>
          <p:nvPr/>
        </p:nvSpPr>
        <p:spPr>
          <a:xfrm>
            <a:off x="428607" y="210921"/>
            <a:ext cx="36273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i="0" lang="en-GB" sz="2500" u="none" cap="none" strike="noStrike">
                <a:solidFill>
                  <a:schemeClr val="lt1"/>
                </a:solidFill>
                <a:latin typeface="Calibri"/>
                <a:ea typeface="Calibri"/>
                <a:cs typeface="Calibri"/>
                <a:sym typeface="Calibri"/>
              </a:rPr>
              <a:t>Literature Review</a:t>
            </a:r>
            <a:endParaRPr b="0" i="0" sz="2500" u="none" cap="none" strike="noStrike">
              <a:solidFill>
                <a:srgbClr val="000000"/>
              </a:solidFill>
              <a:latin typeface="Arial"/>
              <a:ea typeface="Arial"/>
              <a:cs typeface="Arial"/>
              <a:sym typeface="Arial"/>
            </a:endParaRPr>
          </a:p>
        </p:txBody>
      </p:sp>
      <p:sp>
        <p:nvSpPr>
          <p:cNvPr id="148" name="Google Shape;148;p23"/>
          <p:cNvSpPr txBox="1"/>
          <p:nvPr/>
        </p:nvSpPr>
        <p:spPr>
          <a:xfrm>
            <a:off x="428600" y="1245075"/>
            <a:ext cx="7980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49" name="Google Shape;149;p23"/>
          <p:cNvGraphicFramePr/>
          <p:nvPr/>
        </p:nvGraphicFramePr>
        <p:xfrm>
          <a:off x="228200" y="825780"/>
          <a:ext cx="3000000" cy="3000000"/>
        </p:xfrm>
        <a:graphic>
          <a:graphicData uri="http://schemas.openxmlformats.org/drawingml/2006/table">
            <a:tbl>
              <a:tblPr>
                <a:noFill/>
                <a:tableStyleId>{C583622C-FF51-416E-A176-044001047BAC}</a:tableStyleId>
              </a:tblPr>
              <a:tblGrid>
                <a:gridCol w="1099125"/>
                <a:gridCol w="2140125"/>
                <a:gridCol w="1978850"/>
                <a:gridCol w="3163275"/>
              </a:tblGrid>
              <a:tr h="930475">
                <a:tc>
                  <a:txBody>
                    <a:bodyPr/>
                    <a:lstStyle/>
                    <a:p>
                      <a:pPr indent="0" lvl="0" marL="0" rtl="0" algn="l">
                        <a:spcBef>
                          <a:spcPts val="0"/>
                        </a:spcBef>
                        <a:spcAft>
                          <a:spcPts val="0"/>
                        </a:spcAft>
                        <a:buNone/>
                      </a:pPr>
                      <a:r>
                        <a:rPr lang="en-GB"/>
                        <a:t>        </a:t>
                      </a:r>
                      <a:r>
                        <a:rPr b="1" lang="en-GB"/>
                        <a:t>S.No.</a:t>
                      </a:r>
                      <a:endParaRPr b="1"/>
                    </a:p>
                  </a:txBody>
                  <a:tcPr marT="91425" marB="91425" marR="91425" marL="91425"/>
                </a:tc>
                <a:tc>
                  <a:txBody>
                    <a:bodyPr/>
                    <a:lstStyle/>
                    <a:p>
                      <a:pPr indent="0" lvl="0" marL="0" rtl="0" algn="l">
                        <a:spcBef>
                          <a:spcPts val="0"/>
                        </a:spcBef>
                        <a:spcAft>
                          <a:spcPts val="0"/>
                        </a:spcAft>
                        <a:buNone/>
                      </a:pPr>
                      <a:r>
                        <a:rPr b="1" lang="en-GB"/>
                        <a:t>C</a:t>
                      </a:r>
                      <a:r>
                        <a:rPr b="1" lang="en-GB"/>
                        <a:t>haritable foundation / projects</a:t>
                      </a:r>
                      <a:endParaRPr b="1"/>
                    </a:p>
                  </a:txBody>
                  <a:tcPr marT="91425" marB="91425" marR="91425" marL="91425"/>
                </a:tc>
                <a:tc>
                  <a:txBody>
                    <a:bodyPr/>
                    <a:lstStyle/>
                    <a:p>
                      <a:pPr indent="0" lvl="0" marL="0" rtl="0" algn="l">
                        <a:spcBef>
                          <a:spcPts val="0"/>
                        </a:spcBef>
                        <a:spcAft>
                          <a:spcPts val="0"/>
                        </a:spcAft>
                        <a:buNone/>
                      </a:pPr>
                      <a:r>
                        <a:rPr b="1" lang="en-GB"/>
                        <a:t>Blockchain platform / cryptocurrency</a:t>
                      </a:r>
                      <a:endParaRPr b="1"/>
                    </a:p>
                  </a:txBody>
                  <a:tcPr marT="91425" marB="91425" marR="91425" marL="91425"/>
                </a:tc>
                <a:tc>
                  <a:txBody>
                    <a:bodyPr/>
                    <a:lstStyle/>
                    <a:p>
                      <a:pPr indent="0" lvl="0" marL="0" rtl="0" algn="l">
                        <a:spcBef>
                          <a:spcPts val="0"/>
                        </a:spcBef>
                        <a:spcAft>
                          <a:spcPts val="0"/>
                        </a:spcAft>
                        <a:buNone/>
                      </a:pPr>
                      <a:r>
                        <a:rPr b="1" lang="en-GB"/>
                        <a:t>Blockchain technology using</a:t>
                      </a:r>
                      <a:endParaRPr b="1"/>
                    </a:p>
                  </a:txBody>
                  <a:tcPr marT="91425" marB="91425" marR="91425" marL="91425"/>
                </a:tc>
              </a:tr>
              <a:tr h="617675">
                <a:tc>
                  <a:txBody>
                    <a:bodyPr/>
                    <a:lstStyle/>
                    <a:p>
                      <a:pPr indent="0" lvl="0" marL="0" rtl="0" algn="l">
                        <a:spcBef>
                          <a:spcPts val="0"/>
                        </a:spcBef>
                        <a:spcAft>
                          <a:spcPts val="0"/>
                        </a:spcAft>
                        <a:buNone/>
                      </a:pPr>
                      <a:r>
                        <a:rPr lang="en-GB"/>
                        <a:t>          1.</a:t>
                      </a:r>
                      <a:endParaRPr/>
                    </a:p>
                  </a:txBody>
                  <a:tcPr marT="91425" marB="91425" marR="91425" marL="91425"/>
                </a:tc>
                <a:tc>
                  <a:txBody>
                    <a:bodyPr/>
                    <a:lstStyle/>
                    <a:p>
                      <a:pPr indent="0" lvl="0" marL="0" rtl="0" algn="l">
                        <a:spcBef>
                          <a:spcPts val="0"/>
                        </a:spcBef>
                        <a:spcAft>
                          <a:spcPts val="0"/>
                        </a:spcAft>
                        <a:buNone/>
                      </a:pPr>
                      <a:r>
                        <a:rPr lang="en-GB"/>
                        <a:t>      GiveTrack</a:t>
                      </a:r>
                      <a:endParaRPr/>
                    </a:p>
                  </a:txBody>
                  <a:tcPr marT="91425" marB="91425" marR="91425" marL="91425"/>
                </a:tc>
                <a:tc>
                  <a:txBody>
                    <a:bodyPr/>
                    <a:lstStyle/>
                    <a:p>
                      <a:pPr indent="0" lvl="0" marL="0" rtl="0" algn="l">
                        <a:spcBef>
                          <a:spcPts val="0"/>
                        </a:spcBef>
                        <a:spcAft>
                          <a:spcPts val="0"/>
                        </a:spcAft>
                        <a:buNone/>
                      </a:pPr>
                      <a:r>
                        <a:rPr lang="en-GB"/>
                        <a:t>BTC</a:t>
                      </a:r>
                      <a:endParaRPr/>
                    </a:p>
                  </a:txBody>
                  <a:tcPr marT="91425" marB="91425" marR="91425" marL="91425"/>
                </a:tc>
                <a:tc>
                  <a:txBody>
                    <a:bodyPr/>
                    <a:lstStyle/>
                    <a:p>
                      <a:pPr indent="0" lvl="0" marL="0" rtl="0" algn="l">
                        <a:spcBef>
                          <a:spcPts val="0"/>
                        </a:spcBef>
                        <a:spcAft>
                          <a:spcPts val="0"/>
                        </a:spcAft>
                        <a:buNone/>
                      </a:pPr>
                      <a:r>
                        <a:rPr lang="en-GB" sz="1200">
                          <a:solidFill>
                            <a:schemeClr val="dk1"/>
                          </a:solidFill>
                          <a:highlight>
                            <a:srgbClr val="FFFFFF"/>
                          </a:highlight>
                        </a:rPr>
                        <a:t>GiveTrack is a platform use to collect donations, and share updates with owners about how their contributions are used.</a:t>
                      </a:r>
                      <a:endParaRPr/>
                    </a:p>
                  </a:txBody>
                  <a:tcPr marT="91425" marB="91425" marR="91425" marL="91425"/>
                </a:tc>
              </a:tr>
              <a:tr h="689250">
                <a:tc>
                  <a:txBody>
                    <a:bodyPr/>
                    <a:lstStyle/>
                    <a:p>
                      <a:pPr indent="0" lvl="0" marL="0" rtl="0" algn="l">
                        <a:spcBef>
                          <a:spcPts val="0"/>
                        </a:spcBef>
                        <a:spcAft>
                          <a:spcPts val="0"/>
                        </a:spcAft>
                        <a:buNone/>
                      </a:pPr>
                      <a:r>
                        <a:rPr lang="en-GB"/>
                        <a:t>          2.</a:t>
                      </a:r>
                      <a:endParaRPr/>
                    </a:p>
                  </a:txBody>
                  <a:tcPr marT="91425" marB="91425" marR="91425" marL="91425"/>
                </a:tc>
                <a:tc>
                  <a:txBody>
                    <a:bodyPr/>
                    <a:lstStyle/>
                    <a:p>
                      <a:pPr indent="0" lvl="0" marL="0" rtl="0" algn="l">
                        <a:spcBef>
                          <a:spcPts val="0"/>
                        </a:spcBef>
                        <a:spcAft>
                          <a:spcPts val="0"/>
                        </a:spcAft>
                        <a:buNone/>
                      </a:pPr>
                      <a:r>
                        <a:rPr lang="en-GB"/>
                        <a:t>      GiveCrypto.org</a:t>
                      </a:r>
                      <a:endParaRPr/>
                    </a:p>
                  </a:txBody>
                  <a:tcPr marT="91425" marB="91425" marR="91425" marL="91425"/>
                </a:tc>
                <a:tc>
                  <a:txBody>
                    <a:bodyPr/>
                    <a:lstStyle/>
                    <a:p>
                      <a:pPr indent="0" lvl="0" marL="0" rtl="0" algn="l">
                        <a:spcBef>
                          <a:spcPts val="0"/>
                        </a:spcBef>
                        <a:spcAft>
                          <a:spcPts val="0"/>
                        </a:spcAft>
                        <a:buNone/>
                      </a:pPr>
                      <a:r>
                        <a:rPr lang="en-GB"/>
                        <a:t>BTC/BCH/ETH/ LTC/ZEC/XRP</a:t>
                      </a:r>
                      <a:endParaRPr/>
                    </a:p>
                  </a:txBody>
                  <a:tcPr marT="91425" marB="91425" marR="91425" marL="91425"/>
                </a:tc>
                <a:tc>
                  <a:txBody>
                    <a:bodyPr/>
                    <a:lstStyle/>
                    <a:p>
                      <a:pPr indent="0" lvl="0" marL="0" rtl="0" algn="l">
                        <a:spcBef>
                          <a:spcPts val="0"/>
                        </a:spcBef>
                        <a:spcAft>
                          <a:spcPts val="0"/>
                        </a:spcAft>
                        <a:buNone/>
                      </a:pPr>
                      <a:r>
                        <a:rPr lang="en-GB" sz="1200"/>
                        <a:t>T</a:t>
                      </a:r>
                      <a:r>
                        <a:rPr lang="en-GB" sz="1200"/>
                        <a:t>he platform for raising funds for charitable purposes in different cryptocurrencies</a:t>
                      </a:r>
                      <a:r>
                        <a:rPr lang="en-GB" sz="1100"/>
                        <a:t>.</a:t>
                      </a:r>
                      <a:endParaRPr sz="1100"/>
                    </a:p>
                  </a:txBody>
                  <a:tcPr marT="91425" marB="91425" marR="91425" marL="91425"/>
                </a:tc>
              </a:tr>
              <a:tr h="1447450">
                <a:tc>
                  <a:txBody>
                    <a:bodyPr/>
                    <a:lstStyle/>
                    <a:p>
                      <a:pPr indent="0" lvl="0" marL="0" rtl="0" algn="l">
                        <a:spcBef>
                          <a:spcPts val="0"/>
                        </a:spcBef>
                        <a:spcAft>
                          <a:spcPts val="0"/>
                        </a:spcAft>
                        <a:buNone/>
                      </a:pPr>
                      <a:r>
                        <a:rPr lang="en-GB"/>
                        <a:t>          3.</a:t>
                      </a:r>
                      <a:endParaRPr/>
                    </a:p>
                  </a:txBody>
                  <a:tcPr marT="91425" marB="91425" marR="91425" marL="91425"/>
                </a:tc>
                <a:tc>
                  <a:txBody>
                    <a:bodyPr/>
                    <a:lstStyle/>
                    <a:p>
                      <a:pPr indent="0" lvl="0" marL="0" rtl="0" algn="l">
                        <a:spcBef>
                          <a:spcPts val="0"/>
                        </a:spcBef>
                        <a:spcAft>
                          <a:spcPts val="0"/>
                        </a:spcAft>
                        <a:buNone/>
                      </a:pPr>
                      <a:r>
                        <a:rPr lang="en-GB"/>
                        <a:t>      Coin 4 Clothes</a:t>
                      </a:r>
                      <a:endParaRPr/>
                    </a:p>
                  </a:txBody>
                  <a:tcPr marT="91425" marB="91425" marR="91425" marL="91425"/>
                </a:tc>
                <a:tc>
                  <a:txBody>
                    <a:bodyPr/>
                    <a:lstStyle/>
                    <a:p>
                      <a:pPr indent="0" lvl="0" marL="0" rtl="0" algn="l">
                        <a:spcBef>
                          <a:spcPts val="0"/>
                        </a:spcBef>
                        <a:spcAft>
                          <a:spcPts val="0"/>
                        </a:spcAft>
                        <a:buNone/>
                      </a:pPr>
                      <a:r>
                        <a:rPr lang="en-GB"/>
                        <a:t>BCH</a:t>
                      </a:r>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Offers earn BCH for donations in the form of clothing. The project provides education and support to each clothing donor by reaching them how to store their coins, how to send and receive transactions, and where they can spend them. The charity fund provides clothing to the needy.</a:t>
                      </a:r>
                      <a:endParaRPr sz="1200">
                        <a:solidFill>
                          <a:schemeClr val="dk1"/>
                        </a:solidFill>
                      </a:endParaRPr>
                    </a:p>
                  </a:txBody>
                  <a:tcPr marT="91425" marB="91425" marR="91425" marL="91425"/>
                </a:tc>
              </a:tr>
            </a:tbl>
          </a:graphicData>
        </a:graphic>
      </p:graphicFrame>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p:nvPr/>
        </p:nvSpPr>
        <p:spPr>
          <a:xfrm>
            <a:off x="0" y="0"/>
            <a:ext cx="9135747" cy="3127848"/>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55" name="Google Shape;155;p24"/>
          <p:cNvSpPr/>
          <p:nvPr/>
        </p:nvSpPr>
        <p:spPr>
          <a:xfrm>
            <a:off x="0" y="4922415"/>
            <a:ext cx="9135747" cy="214055"/>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156" name="Google Shape;156;p24"/>
          <p:cNvGrpSpPr/>
          <p:nvPr/>
        </p:nvGrpSpPr>
        <p:grpSpPr>
          <a:xfrm>
            <a:off x="1825" y="-19662"/>
            <a:ext cx="9140355" cy="4400858"/>
            <a:chOff x="0" y="0"/>
            <a:chExt cx="4608195" cy="2961148"/>
          </a:xfrm>
        </p:grpSpPr>
        <p:sp>
          <p:nvSpPr>
            <p:cNvPr id="157" name="Google Shape;157;p24"/>
            <p:cNvSpPr/>
            <p:nvPr/>
          </p:nvSpPr>
          <p:spPr>
            <a:xfrm>
              <a:off x="0" y="553080"/>
              <a:ext cx="4608195" cy="2408068"/>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45720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58" name="Google Shape;158;p24"/>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159" name="Google Shape;159;p24"/>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160" name="Google Shape;160;p24"/>
          <p:cNvSpPr txBox="1"/>
          <p:nvPr>
            <p:ph idx="11" type="ftr"/>
          </p:nvPr>
        </p:nvSpPr>
        <p:spPr>
          <a:xfrm>
            <a:off x="2486285" y="4919299"/>
            <a:ext cx="4449900" cy="210600"/>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GB"/>
              <a:t>International Institute of Information Technology Naya Raipur</a:t>
            </a:r>
            <a:endParaRPr/>
          </a:p>
        </p:txBody>
      </p:sp>
      <p:sp>
        <p:nvSpPr>
          <p:cNvPr id="161" name="Google Shape;161;p24"/>
          <p:cNvSpPr txBox="1"/>
          <p:nvPr/>
        </p:nvSpPr>
        <p:spPr>
          <a:xfrm>
            <a:off x="414807" y="104346"/>
            <a:ext cx="36273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lang="en-GB" sz="2500">
                <a:solidFill>
                  <a:schemeClr val="lt1"/>
                </a:solidFill>
                <a:latin typeface="Calibri"/>
                <a:ea typeface="Calibri"/>
                <a:cs typeface="Calibri"/>
                <a:sym typeface="Calibri"/>
              </a:rPr>
              <a:t>DIFFERENT ROLES</a:t>
            </a:r>
            <a:endParaRPr b="0" i="0" sz="2500" u="none" cap="none" strike="noStrike">
              <a:solidFill>
                <a:srgbClr val="000000"/>
              </a:solidFill>
              <a:latin typeface="Arial"/>
              <a:ea typeface="Arial"/>
              <a:cs typeface="Arial"/>
              <a:sym typeface="Arial"/>
            </a:endParaRPr>
          </a:p>
        </p:txBody>
      </p:sp>
      <p:sp>
        <p:nvSpPr>
          <p:cNvPr id="162" name="Google Shape;162;p24"/>
          <p:cNvSpPr txBox="1"/>
          <p:nvPr/>
        </p:nvSpPr>
        <p:spPr>
          <a:xfrm>
            <a:off x="848425" y="1284200"/>
            <a:ext cx="6876300" cy="5541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163" name="Google Shape;163;p24"/>
          <p:cNvSpPr txBox="1"/>
          <p:nvPr/>
        </p:nvSpPr>
        <p:spPr>
          <a:xfrm>
            <a:off x="185250" y="914900"/>
            <a:ext cx="8074800" cy="39162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b="1" lang="en-GB">
                <a:solidFill>
                  <a:schemeClr val="dk1"/>
                </a:solidFill>
                <a:latin typeface="Times New Roman"/>
                <a:ea typeface="Times New Roman"/>
                <a:cs typeface="Times New Roman"/>
                <a:sym typeface="Times New Roman"/>
              </a:rPr>
              <a:t> There are four roles</a:t>
            </a:r>
            <a:r>
              <a:rPr b="1" lang="en-GB" sz="1300">
                <a:solidFill>
                  <a:schemeClr val="dk1"/>
                </a:solidFill>
                <a:latin typeface="Times New Roman"/>
                <a:ea typeface="Times New Roman"/>
                <a:cs typeface="Times New Roman"/>
                <a:sym typeface="Times New Roman"/>
              </a:rPr>
              <a:t>:</a:t>
            </a:r>
            <a:endParaRPr b="1" sz="13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b="1" lang="en-GB" sz="1300">
                <a:solidFill>
                  <a:schemeClr val="dk1"/>
                </a:solidFill>
                <a:latin typeface="Times New Roman"/>
                <a:ea typeface="Times New Roman"/>
                <a:cs typeface="Times New Roman"/>
                <a:sym typeface="Times New Roman"/>
              </a:rPr>
              <a:t>1) Donor:</a:t>
            </a:r>
            <a:endParaRPr b="1" sz="13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b="1" lang="en-GB" sz="1300">
                <a:solidFill>
                  <a:schemeClr val="dk1"/>
                </a:solidFill>
                <a:latin typeface="Times New Roman"/>
                <a:ea typeface="Times New Roman"/>
                <a:cs typeface="Times New Roman"/>
                <a:sym typeface="Times New Roman"/>
              </a:rPr>
              <a:t> </a:t>
            </a:r>
            <a:r>
              <a:rPr lang="en-GB" sz="1300">
                <a:solidFill>
                  <a:schemeClr val="dk1"/>
                </a:solidFill>
                <a:latin typeface="Times New Roman"/>
                <a:ea typeface="Times New Roman"/>
                <a:cs typeface="Times New Roman"/>
                <a:sym typeface="Times New Roman"/>
              </a:rPr>
              <a:t>Donors are the one who donates their goods to the beneficiary (fundraisers) or to the charity administrator.</a:t>
            </a:r>
            <a:endParaRPr sz="13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b="1" lang="en-GB" sz="1300">
                <a:solidFill>
                  <a:schemeClr val="dk1"/>
                </a:solidFill>
                <a:latin typeface="Times New Roman"/>
                <a:ea typeface="Times New Roman"/>
                <a:cs typeface="Times New Roman"/>
                <a:sym typeface="Times New Roman"/>
              </a:rPr>
              <a:t>2) Beneficiary (Fundraisers)</a:t>
            </a:r>
            <a:endParaRPr b="1" sz="13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GB" sz="1300">
                <a:solidFill>
                  <a:schemeClr val="dk1"/>
                </a:solidFill>
                <a:latin typeface="Times New Roman"/>
                <a:ea typeface="Times New Roman"/>
                <a:cs typeface="Times New Roman"/>
                <a:sym typeface="Times New Roman"/>
              </a:rPr>
              <a:t>Beneficiary are the one who receive the fund from the donors but before they receive their funds they have to fill the all the required details and create their charity project and post it on the charity platform.</a:t>
            </a:r>
            <a:r>
              <a:rPr b="1" lang="en-GB" sz="1300">
                <a:solidFill>
                  <a:schemeClr val="dk1"/>
                </a:solidFill>
                <a:latin typeface="Times New Roman"/>
                <a:ea typeface="Times New Roman"/>
                <a:cs typeface="Times New Roman"/>
                <a:sym typeface="Times New Roman"/>
              </a:rPr>
              <a:t> </a:t>
            </a:r>
            <a:endParaRPr b="1" sz="13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b="1" lang="en-GB" sz="1300">
                <a:solidFill>
                  <a:schemeClr val="dk1"/>
                </a:solidFill>
                <a:latin typeface="Times New Roman"/>
                <a:ea typeface="Times New Roman"/>
                <a:cs typeface="Times New Roman"/>
                <a:sym typeface="Times New Roman"/>
              </a:rPr>
              <a:t>3) Cooperative shops</a:t>
            </a:r>
            <a:endParaRPr b="1" sz="13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GB" sz="1300">
                <a:solidFill>
                  <a:schemeClr val="dk1"/>
                </a:solidFill>
                <a:latin typeface="Times New Roman"/>
                <a:ea typeface="Times New Roman"/>
                <a:cs typeface="Times New Roman"/>
                <a:sym typeface="Times New Roman"/>
              </a:rPr>
              <a:t>Beneficiaries make them to obtain tokens from the donors. They can exchange tokens for real money by charity organizations.</a:t>
            </a:r>
            <a:endParaRPr sz="13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b="1" lang="en-GB" sz="1300">
                <a:solidFill>
                  <a:schemeClr val="dk1"/>
                </a:solidFill>
                <a:latin typeface="Times New Roman"/>
                <a:ea typeface="Times New Roman"/>
                <a:cs typeface="Times New Roman"/>
                <a:sym typeface="Times New Roman"/>
              </a:rPr>
              <a:t>4) Charity Organization:</a:t>
            </a:r>
            <a:endParaRPr b="1" sz="13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b="1" lang="en-GB" sz="1300">
                <a:solidFill>
                  <a:schemeClr val="dk1"/>
                </a:solidFill>
                <a:latin typeface="Times New Roman"/>
                <a:ea typeface="Times New Roman"/>
                <a:cs typeface="Times New Roman"/>
                <a:sym typeface="Times New Roman"/>
              </a:rPr>
              <a:t> </a:t>
            </a:r>
            <a:r>
              <a:rPr lang="en-GB" sz="1300">
                <a:solidFill>
                  <a:schemeClr val="dk1"/>
                </a:solidFill>
                <a:latin typeface="Times New Roman"/>
                <a:ea typeface="Times New Roman"/>
                <a:cs typeface="Times New Roman"/>
                <a:sym typeface="Times New Roman"/>
              </a:rPr>
              <a:t>The organization can get donation from the platform to help other people and apply money to the cooperative shops for token exchanging. </a:t>
            </a:r>
            <a:endParaRPr sz="13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800"/>
              </a:spcAft>
              <a:buNone/>
            </a:pPr>
            <a:r>
              <a:t/>
            </a:r>
            <a:endParaRPr b="1" sz="13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p:nvPr/>
        </p:nvSpPr>
        <p:spPr>
          <a:xfrm>
            <a:off x="0" y="0"/>
            <a:ext cx="9135747" cy="3127848"/>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69" name="Google Shape;169;p25"/>
          <p:cNvSpPr/>
          <p:nvPr/>
        </p:nvSpPr>
        <p:spPr>
          <a:xfrm>
            <a:off x="0" y="4922415"/>
            <a:ext cx="9135747" cy="214055"/>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170" name="Google Shape;170;p25"/>
          <p:cNvGrpSpPr/>
          <p:nvPr/>
        </p:nvGrpSpPr>
        <p:grpSpPr>
          <a:xfrm>
            <a:off x="0" y="0"/>
            <a:ext cx="9140355" cy="4831291"/>
            <a:chOff x="0" y="0"/>
            <a:chExt cx="4608195" cy="3250768"/>
          </a:xfrm>
        </p:grpSpPr>
        <p:sp>
          <p:nvSpPr>
            <p:cNvPr id="171" name="Google Shape;171;p25"/>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72" name="Google Shape;172;p25"/>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173" name="Google Shape;173;p25"/>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174" name="Google Shape;174;p25"/>
          <p:cNvSpPr txBox="1"/>
          <p:nvPr>
            <p:ph idx="11" type="ftr"/>
          </p:nvPr>
        </p:nvSpPr>
        <p:spPr>
          <a:xfrm>
            <a:off x="2486285" y="4919299"/>
            <a:ext cx="4449900" cy="210600"/>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GB"/>
              <a:t>International Institute of Information Technology Naya Raipur</a:t>
            </a:r>
            <a:endParaRPr/>
          </a:p>
        </p:txBody>
      </p:sp>
      <p:sp>
        <p:nvSpPr>
          <p:cNvPr id="175" name="Google Shape;175;p25"/>
          <p:cNvSpPr txBox="1"/>
          <p:nvPr/>
        </p:nvSpPr>
        <p:spPr>
          <a:xfrm>
            <a:off x="491207" y="193471"/>
            <a:ext cx="52899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i="0" lang="en-GB" sz="2500" u="none" cap="none" strike="noStrike">
                <a:solidFill>
                  <a:schemeClr val="lt1"/>
                </a:solidFill>
                <a:latin typeface="Calibri"/>
                <a:ea typeface="Calibri"/>
                <a:cs typeface="Calibri"/>
                <a:sym typeface="Calibri"/>
              </a:rPr>
              <a:t>The proposed Solution</a:t>
            </a:r>
            <a:endParaRPr b="1" i="0" sz="2500" u="none" cap="none" strike="noStrike">
              <a:solidFill>
                <a:schemeClr val="lt1"/>
              </a:solidFill>
              <a:latin typeface="Calibri"/>
              <a:ea typeface="Calibri"/>
              <a:cs typeface="Calibri"/>
              <a:sym typeface="Calibri"/>
            </a:endParaRPr>
          </a:p>
        </p:txBody>
      </p:sp>
      <p:sp>
        <p:nvSpPr>
          <p:cNvPr id="176" name="Google Shape;176;p25"/>
          <p:cNvSpPr/>
          <p:nvPr/>
        </p:nvSpPr>
        <p:spPr>
          <a:xfrm>
            <a:off x="195400" y="1210350"/>
            <a:ext cx="4543800" cy="3247800"/>
          </a:xfrm>
          <a:prstGeom prst="rect">
            <a:avLst/>
          </a:prstGeom>
          <a:noFill/>
          <a:ln>
            <a:noFill/>
          </a:ln>
        </p:spPr>
        <p:txBody>
          <a:bodyPr anchorCtr="0" anchor="t" bIns="83075" lIns="166175" spcFirstLastPara="1" rIns="166175" wrap="square" tIns="83075">
            <a:noAutofit/>
          </a:bodyPr>
          <a:lstStyle/>
          <a:p>
            <a:pPr indent="0" lvl="0" marL="0" rtl="0" algn="l">
              <a:lnSpc>
                <a:spcPct val="107916"/>
              </a:lnSpc>
              <a:spcBef>
                <a:spcPts val="0"/>
              </a:spcBef>
              <a:spcAft>
                <a:spcPts val="800"/>
              </a:spcAft>
              <a:buClr>
                <a:schemeClr val="dk1"/>
              </a:buClr>
              <a:buSzPts val="1100"/>
              <a:buFont typeface="Arial"/>
              <a:buNone/>
            </a:pPr>
            <a:r>
              <a:rPr lang="en-GB" sz="1700">
                <a:solidFill>
                  <a:schemeClr val="dk1"/>
                </a:solidFill>
                <a:latin typeface="Times New Roman"/>
                <a:ea typeface="Times New Roman"/>
                <a:cs typeface="Times New Roman"/>
                <a:sym typeface="Times New Roman"/>
              </a:rPr>
              <a:t>To build a crowd chain which will be a simple ethereum based charity raising and fundraising decentralized application where a user can create a new cause and a user can fund the cause. The cryptocurrency that the app use is Ether as medium of exchange.</a:t>
            </a:r>
            <a:endParaRPr sz="2300">
              <a:solidFill>
                <a:schemeClr val="dk1"/>
              </a:solidFill>
            </a:endParaRPr>
          </a:p>
        </p:txBody>
      </p:sp>
      <p:pic>
        <p:nvPicPr>
          <p:cNvPr id="177" name="Google Shape;177;p25"/>
          <p:cNvPicPr preferRelativeResize="0"/>
          <p:nvPr/>
        </p:nvPicPr>
        <p:blipFill>
          <a:blip r:embed="rId4">
            <a:alphaModFix/>
          </a:blip>
          <a:stretch>
            <a:fillRect/>
          </a:stretch>
        </p:blipFill>
        <p:spPr>
          <a:xfrm>
            <a:off x="4671175" y="1320625"/>
            <a:ext cx="3967450" cy="2380474"/>
          </a:xfrm>
          <a:prstGeom prst="rect">
            <a:avLst/>
          </a:prstGeom>
          <a:noFill/>
          <a:ln>
            <a:noFill/>
          </a:ln>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p:nvPr/>
        </p:nvSpPr>
        <p:spPr>
          <a:xfrm>
            <a:off x="0" y="0"/>
            <a:ext cx="9135747" cy="3127848"/>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83" name="Google Shape;183;p26"/>
          <p:cNvSpPr/>
          <p:nvPr/>
        </p:nvSpPr>
        <p:spPr>
          <a:xfrm>
            <a:off x="0" y="4922415"/>
            <a:ext cx="9135747" cy="214055"/>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184" name="Google Shape;184;p26"/>
          <p:cNvGrpSpPr/>
          <p:nvPr/>
        </p:nvGrpSpPr>
        <p:grpSpPr>
          <a:xfrm>
            <a:off x="0" y="0"/>
            <a:ext cx="9140355" cy="4831291"/>
            <a:chOff x="0" y="0"/>
            <a:chExt cx="4608195" cy="3250768"/>
          </a:xfrm>
        </p:grpSpPr>
        <p:sp>
          <p:nvSpPr>
            <p:cNvPr id="185" name="Google Shape;185;p26"/>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86" name="Google Shape;186;p26"/>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187" name="Google Shape;187;p26"/>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188" name="Google Shape;188;p26"/>
          <p:cNvSpPr txBox="1"/>
          <p:nvPr>
            <p:ph idx="11" type="ftr"/>
          </p:nvPr>
        </p:nvSpPr>
        <p:spPr>
          <a:xfrm>
            <a:off x="2486285" y="4919299"/>
            <a:ext cx="4449900" cy="210600"/>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GB"/>
              <a:t>International Institute of Information Technology Naya Raipur</a:t>
            </a:r>
            <a:endParaRPr/>
          </a:p>
        </p:txBody>
      </p:sp>
      <p:sp>
        <p:nvSpPr>
          <p:cNvPr id="189" name="Google Shape;189;p26"/>
          <p:cNvSpPr txBox="1"/>
          <p:nvPr/>
        </p:nvSpPr>
        <p:spPr>
          <a:xfrm>
            <a:off x="491207" y="193471"/>
            <a:ext cx="52899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i="0" lang="en-GB" sz="2500" u="none" cap="none" strike="noStrike">
                <a:solidFill>
                  <a:schemeClr val="lt1"/>
                </a:solidFill>
                <a:latin typeface="Calibri"/>
                <a:ea typeface="Calibri"/>
                <a:cs typeface="Calibri"/>
                <a:sym typeface="Calibri"/>
              </a:rPr>
              <a:t>The proposed </a:t>
            </a:r>
            <a:r>
              <a:rPr b="1" lang="en-GB" sz="2500">
                <a:solidFill>
                  <a:schemeClr val="lt1"/>
                </a:solidFill>
                <a:latin typeface="Calibri"/>
                <a:ea typeface="Calibri"/>
                <a:cs typeface="Calibri"/>
                <a:sym typeface="Calibri"/>
              </a:rPr>
              <a:t>model</a:t>
            </a:r>
            <a:endParaRPr b="1" i="0" sz="2500" u="none" cap="none" strike="noStrike">
              <a:solidFill>
                <a:schemeClr val="lt1"/>
              </a:solidFill>
              <a:latin typeface="Calibri"/>
              <a:ea typeface="Calibri"/>
              <a:cs typeface="Calibri"/>
              <a:sym typeface="Calibri"/>
            </a:endParaRPr>
          </a:p>
        </p:txBody>
      </p:sp>
      <p:pic>
        <p:nvPicPr>
          <p:cNvPr id="190" name="Google Shape;190;p26"/>
          <p:cNvPicPr preferRelativeResize="0"/>
          <p:nvPr/>
        </p:nvPicPr>
        <p:blipFill rotWithShape="1">
          <a:blip r:embed="rId4">
            <a:alphaModFix/>
          </a:blip>
          <a:srcRect b="0" l="0" r="0" t="15225"/>
          <a:stretch/>
        </p:blipFill>
        <p:spPr>
          <a:xfrm>
            <a:off x="80975" y="988575"/>
            <a:ext cx="8102176" cy="3481550"/>
          </a:xfrm>
          <a:prstGeom prst="rect">
            <a:avLst/>
          </a:prstGeom>
          <a:noFill/>
          <a:ln>
            <a:noFill/>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p:nvPr/>
        </p:nvSpPr>
        <p:spPr>
          <a:xfrm>
            <a:off x="0" y="0"/>
            <a:ext cx="9135747" cy="3127848"/>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96" name="Google Shape;196;p27"/>
          <p:cNvSpPr/>
          <p:nvPr/>
        </p:nvSpPr>
        <p:spPr>
          <a:xfrm>
            <a:off x="0" y="4922415"/>
            <a:ext cx="9135747" cy="214055"/>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97" name="Google Shape;197;p27"/>
          <p:cNvSpPr txBox="1"/>
          <p:nvPr>
            <p:ph idx="11" type="ftr"/>
          </p:nvPr>
        </p:nvSpPr>
        <p:spPr>
          <a:xfrm>
            <a:off x="2486285" y="4919299"/>
            <a:ext cx="4449900" cy="210600"/>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GB"/>
              <a:t>International Institute of Information Technology Naya Raipur</a:t>
            </a:r>
            <a:endParaRPr/>
          </a:p>
        </p:txBody>
      </p:sp>
      <p:sp>
        <p:nvSpPr>
          <p:cNvPr id="198" name="Google Shape;198;p27"/>
          <p:cNvSpPr txBox="1"/>
          <p:nvPr/>
        </p:nvSpPr>
        <p:spPr>
          <a:xfrm>
            <a:off x="491207" y="193471"/>
            <a:ext cx="52899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i="0" lang="en-GB" sz="2500" u="none" cap="none" strike="noStrike">
                <a:solidFill>
                  <a:schemeClr val="lt1"/>
                </a:solidFill>
                <a:latin typeface="Calibri"/>
                <a:ea typeface="Calibri"/>
                <a:cs typeface="Calibri"/>
                <a:sym typeface="Calibri"/>
              </a:rPr>
              <a:t>The proposed </a:t>
            </a:r>
            <a:r>
              <a:rPr b="1" lang="en-GB" sz="2500">
                <a:solidFill>
                  <a:schemeClr val="lt1"/>
                </a:solidFill>
                <a:latin typeface="Calibri"/>
                <a:ea typeface="Calibri"/>
                <a:cs typeface="Calibri"/>
                <a:sym typeface="Calibri"/>
              </a:rPr>
              <a:t>model</a:t>
            </a:r>
            <a:endParaRPr b="1" i="0" sz="2500" u="none" cap="none" strike="noStrike">
              <a:solidFill>
                <a:schemeClr val="lt1"/>
              </a:solidFill>
              <a:latin typeface="Calibri"/>
              <a:ea typeface="Calibri"/>
              <a:cs typeface="Calibri"/>
              <a:sym typeface="Calibri"/>
            </a:endParaRPr>
          </a:p>
        </p:txBody>
      </p:sp>
      <p:grpSp>
        <p:nvGrpSpPr>
          <p:cNvPr id="199" name="Google Shape;199;p27"/>
          <p:cNvGrpSpPr/>
          <p:nvPr/>
        </p:nvGrpSpPr>
        <p:grpSpPr>
          <a:xfrm>
            <a:off x="0" y="900219"/>
            <a:ext cx="9140355" cy="3931081"/>
            <a:chOff x="0" y="30682"/>
            <a:chExt cx="4608195" cy="3220086"/>
          </a:xfrm>
        </p:grpSpPr>
        <p:sp>
          <p:nvSpPr>
            <p:cNvPr id="200" name="Google Shape;200;p27"/>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201" name="Google Shape;201;p27"/>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pic>
        <p:nvPicPr>
          <p:cNvPr id="202" name="Google Shape;202;p27"/>
          <p:cNvPicPr preferRelativeResize="0"/>
          <p:nvPr/>
        </p:nvPicPr>
        <p:blipFill>
          <a:blip r:embed="rId4">
            <a:alphaModFix/>
          </a:blip>
          <a:stretch>
            <a:fillRect/>
          </a:stretch>
        </p:blipFill>
        <p:spPr>
          <a:xfrm>
            <a:off x="0" y="746075"/>
            <a:ext cx="9135750" cy="4175675"/>
          </a:xfrm>
          <a:prstGeom prst="rect">
            <a:avLst/>
          </a:prstGeom>
          <a:noFill/>
          <a:ln>
            <a:noFill/>
          </a:ln>
        </p:spPr>
      </p:pic>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