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3" r:id="rId6"/>
    <p:sldId id="266" r:id="rId7"/>
    <p:sldId id="280" r:id="rId8"/>
    <p:sldId id="257" r:id="rId9"/>
    <p:sldId id="268" r:id="rId10"/>
    <p:sldId id="269" r:id="rId11"/>
    <p:sldId id="270" r:id="rId12"/>
    <p:sldId id="271" r:id="rId13"/>
    <p:sldId id="272" r:id="rId14"/>
    <p:sldId id="260" r:id="rId15"/>
    <p:sldId id="287" r:id="rId16"/>
    <p:sldId id="278" r:id="rId17"/>
    <p:sldId id="286" r:id="rId18"/>
    <p:sldId id="284" r:id="rId19"/>
    <p:sldId id="288" r:id="rId20"/>
    <p:sldId id="283" r:id="rId21"/>
    <p:sldId id="285" r:id="rId22"/>
    <p:sldId id="289" r:id="rId23"/>
    <p:sldId id="290" r:id="rId24"/>
    <p:sldId id="282" r:id="rId25"/>
    <p:sldId id="259" r:id="rId26"/>
    <p:sldId id="264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B71E42"/>
    <a:srgbClr val="E2DED9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5/14/2020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5/14/2020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5/14/2020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5/14/2020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5/14/2020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5/14/2020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fif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geeksforgeeks.org/introduction-convolution-neural-netwo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0326" y="803556"/>
            <a:ext cx="8637073" cy="254143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4536" y="2074272"/>
            <a:ext cx="1440000" cy="14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34ABED-BE79-4E93-953A-109448764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"/>
            <a:ext cx="1233996" cy="12339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1136D6-FDA3-405A-BF12-A414CD57880F}"/>
              </a:ext>
            </a:extLst>
          </p:cNvPr>
          <p:cNvSpPr/>
          <p:nvPr/>
        </p:nvSpPr>
        <p:spPr>
          <a:xfrm>
            <a:off x="1571347" y="201500"/>
            <a:ext cx="83753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333399"/>
                </a:solidFill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Jaypee University, </a:t>
            </a:r>
            <a:r>
              <a:rPr lang="en-US" sz="4800" b="1" dirty="0" err="1">
                <a:solidFill>
                  <a:srgbClr val="333399"/>
                </a:solidFill>
                <a:latin typeface="Times New Roman" panose="02020603050405020304" pitchFamily="18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Anoopshahr</a:t>
            </a:r>
            <a:endParaRPr lang="en-IN" sz="48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72DA56F-9879-4155-87D1-30A17158F8E5}"/>
              </a:ext>
            </a:extLst>
          </p:cNvPr>
          <p:cNvSpPr txBox="1">
            <a:spLocks/>
          </p:cNvSpPr>
          <p:nvPr/>
        </p:nvSpPr>
        <p:spPr>
          <a:xfrm>
            <a:off x="3679409" y="3646761"/>
            <a:ext cx="4039340" cy="600563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(Cats &amp; Dogs)</a:t>
            </a:r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7ABF3D-35C2-4287-B7FE-787BDE6E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68693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and context understanding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FDA738-31C9-4761-9794-F6AED3172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62" y="1581120"/>
            <a:ext cx="9603275" cy="515703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4C379D-A7F3-42FF-AE1C-B12960DF9954}"/>
              </a:ext>
            </a:extLst>
          </p:cNvPr>
          <p:cNvSpPr/>
          <p:nvPr/>
        </p:nvSpPr>
        <p:spPr>
          <a:xfrm>
            <a:off x="8513685" y="1704512"/>
            <a:ext cx="2157274" cy="14293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Outdoor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</a:p>
        </p:txBody>
      </p:sp>
      <p:pic>
        <p:nvPicPr>
          <p:cNvPr id="6" name="Graphic 5" descr="Lightbulb icon">
            <a:extLst>
              <a:ext uri="{FF2B5EF4-FFF2-40B4-BE49-F238E27FC236}">
                <a16:creationId xmlns:a16="http://schemas.microsoft.com/office/drawing/2014/main" id="{84FED5CB-C262-47D7-9792-462638C9B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6938" y="243295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6584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AD4881-AADD-4CC4-B01E-DF14510F2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8" y="2272682"/>
            <a:ext cx="9610183" cy="44716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DA9E0E-19BF-41E6-8E75-24932721C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09" y="1521929"/>
            <a:ext cx="9603275" cy="49857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= Object Classification + Object Localization</a:t>
            </a:r>
          </a:p>
        </p:txBody>
      </p:sp>
      <p:pic>
        <p:nvPicPr>
          <p:cNvPr id="13" name="Graphic 12" descr="Lightbulb icon">
            <a:extLst>
              <a:ext uri="{FF2B5EF4-FFF2-40B4-BE49-F238E27FC236}">
                <a16:creationId xmlns:a16="http://schemas.microsoft.com/office/drawing/2014/main" id="{8A696DD7-0E72-4E59-8F41-D36AE9FE5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6938" y="243295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7FCEE2C-2C08-4387-849B-9E4CB128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812252"/>
            <a:ext cx="9603275" cy="12334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</a:p>
        </p:txBody>
      </p:sp>
      <p:pic>
        <p:nvPicPr>
          <p:cNvPr id="6" name="Graphic 5" descr="Gears icon">
            <a:extLst>
              <a:ext uri="{FF2B5EF4-FFF2-40B4-BE49-F238E27FC236}">
                <a16:creationId xmlns:a16="http://schemas.microsoft.com/office/drawing/2014/main" id="{AA7CFB6F-F30C-4F7D-BEE7-BCEAAC579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4774" y="305432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5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14DD6F-F86F-4E6E-8FE2-A648DDAF2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584064"/>
            <a:ext cx="9603275" cy="455040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filters to small regions at a time to detect certain features of an object (edge, circle or certain shape).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feature of an object is translation invariant, and the filters applied to each small region can share weights/parameters.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parameters required. More robust.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F6E01B-A791-427C-A385-47F57DDD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52256"/>
            <a:ext cx="9603275" cy="63919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51ADD779-4F83-4C11-82B0-C1AB06E8D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0676" y="368999"/>
            <a:ext cx="1122450" cy="112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31FD54-1D9C-462E-9308-94A2F7565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362" y="4337754"/>
            <a:ext cx="9744992" cy="24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4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69FEF7-E446-4F27-91CB-422047B7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89104"/>
            <a:ext cx="9603275" cy="38772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Layer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 Layer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 Layer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EC2BCB-6B14-4312-9FEE-9032FE09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587136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of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en-IN" sz="3600" dirty="0"/>
          </a:p>
        </p:txBody>
      </p:sp>
      <p:pic>
        <p:nvPicPr>
          <p:cNvPr id="4" name="Graphic 3" descr="Gears icon">
            <a:extLst>
              <a:ext uri="{FF2B5EF4-FFF2-40B4-BE49-F238E27FC236}">
                <a16:creationId xmlns:a16="http://schemas.microsoft.com/office/drawing/2014/main" id="{4E584213-1692-4EDA-AEC1-99C3D0876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187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2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6EBA1C-1F10-4D2F-BBA6-843AAE70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66917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(Working)</a:t>
            </a:r>
            <a:endParaRPr lang="en-IN" sz="3600" dirty="0"/>
          </a:p>
        </p:txBody>
      </p:sp>
      <p:pic>
        <p:nvPicPr>
          <p:cNvPr id="4" name="Graphic 3" descr="Gears icon">
            <a:extLst>
              <a:ext uri="{FF2B5EF4-FFF2-40B4-BE49-F238E27FC236}">
                <a16:creationId xmlns:a16="http://schemas.microsoft.com/office/drawing/2014/main" id="{013FD98C-347F-49AD-80EA-29E4472B9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187" y="351242"/>
            <a:ext cx="1122450" cy="112245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0A6C74-596F-49AD-8818-5DC9FBB7BBD7}"/>
              </a:ext>
            </a:extLst>
          </p:cNvPr>
          <p:cNvSpPr/>
          <p:nvPr/>
        </p:nvSpPr>
        <p:spPr>
          <a:xfrm>
            <a:off x="0" y="1879248"/>
            <a:ext cx="12192000" cy="4267261"/>
          </a:xfrm>
          <a:prstGeom prst="roundRect">
            <a:avLst/>
          </a:prstGeom>
          <a:solidFill>
            <a:srgbClr val="FDFDFD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3DF0BC-8983-4180-BED9-2038F0346F2D}"/>
              </a:ext>
            </a:extLst>
          </p:cNvPr>
          <p:cNvSpPr/>
          <p:nvPr/>
        </p:nvSpPr>
        <p:spPr>
          <a:xfrm>
            <a:off x="4350650" y="4916061"/>
            <a:ext cx="3490700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Connected Layer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B7438A-4343-4DE2-BB1C-88C8A1A6CFED}"/>
              </a:ext>
            </a:extLst>
          </p:cNvPr>
          <p:cNvSpPr/>
          <p:nvPr/>
        </p:nvSpPr>
        <p:spPr>
          <a:xfrm>
            <a:off x="4301193" y="2494897"/>
            <a:ext cx="2932590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To Convolutional 2D Matrix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6D61CA-8D12-4AE6-B91B-F6F3039C4197}"/>
              </a:ext>
            </a:extLst>
          </p:cNvPr>
          <p:cNvSpPr/>
          <p:nvPr/>
        </p:nvSpPr>
        <p:spPr>
          <a:xfrm>
            <a:off x="795735" y="2494897"/>
            <a:ext cx="2302572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Sequential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239CF1-38CA-4EB8-A6F1-9EF7EEB1D8C7}"/>
              </a:ext>
            </a:extLst>
          </p:cNvPr>
          <p:cNvSpPr/>
          <p:nvPr/>
        </p:nvSpPr>
        <p:spPr>
          <a:xfrm>
            <a:off x="4586831" y="3705479"/>
            <a:ext cx="2361313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To 1D Matrix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56D844-B7A3-4C9D-9CB8-574D50CE773C}"/>
              </a:ext>
            </a:extLst>
          </p:cNvPr>
          <p:cNvSpPr/>
          <p:nvPr/>
        </p:nvSpPr>
        <p:spPr>
          <a:xfrm>
            <a:off x="7973403" y="3705479"/>
            <a:ext cx="4010340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To Convolutional 2D Matrix For Extra Features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F92275-224A-40E7-8AE0-2FE38FCED24F}"/>
              </a:ext>
            </a:extLst>
          </p:cNvPr>
          <p:cNvSpPr/>
          <p:nvPr/>
        </p:nvSpPr>
        <p:spPr>
          <a:xfrm>
            <a:off x="8436669" y="2482540"/>
            <a:ext cx="3083807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 / Saving The Important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55E044-7A3F-4C0E-B943-052783BBE067}"/>
              </a:ext>
            </a:extLst>
          </p:cNvPr>
          <p:cNvSpPr/>
          <p:nvPr/>
        </p:nvSpPr>
        <p:spPr>
          <a:xfrm>
            <a:off x="868384" y="3705479"/>
            <a:ext cx="2157274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 Layers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0B0BD-64AE-4824-84E5-ECDB8A48C9DC}"/>
              </a:ext>
            </a:extLst>
          </p:cNvPr>
          <p:cNvSpPr/>
          <p:nvPr/>
        </p:nvSpPr>
        <p:spPr>
          <a:xfrm>
            <a:off x="766364" y="4916061"/>
            <a:ext cx="2361313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For Hidden Layers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ED92D5-CCBE-4508-984C-BFC7004E7132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3098307" y="2802297"/>
            <a:ext cx="1202886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AFE16F-F582-4474-8865-0E5429DC6682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7233783" y="2789940"/>
            <a:ext cx="1202886" cy="1235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B916E3-371D-4DEE-BA5D-80E39554DAE6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9978573" y="3097340"/>
            <a:ext cx="0" cy="60813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427A8F-BBC1-449A-BF8D-D71F5C92B7BF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6948144" y="4012879"/>
            <a:ext cx="1025259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5F237E-ABF4-4F44-825D-827704B5EC7F}"/>
              </a:ext>
            </a:extLst>
          </p:cNvPr>
          <p:cNvCxnSpPr>
            <a:stCxn id="11" idx="1"/>
            <a:endCxn id="14" idx="3"/>
          </p:cNvCxnSpPr>
          <p:nvPr/>
        </p:nvCxnSpPr>
        <p:spPr>
          <a:xfrm flipH="1">
            <a:off x="3025658" y="4012879"/>
            <a:ext cx="1561173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B5F8B3-80EA-41B9-9AD3-37D47BAC08ED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947021" y="4320279"/>
            <a:ext cx="0" cy="59578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5CFD30-B470-4B66-9045-926ECAA9731C}"/>
              </a:ext>
            </a:extLst>
          </p:cNvPr>
          <p:cNvCxnSpPr>
            <a:stCxn id="15" idx="3"/>
            <a:endCxn id="8" idx="1"/>
          </p:cNvCxnSpPr>
          <p:nvPr/>
        </p:nvCxnSpPr>
        <p:spPr>
          <a:xfrm>
            <a:off x="3127677" y="5223461"/>
            <a:ext cx="1222973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9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1AF3D46-4EC4-4EE4-9B67-DFE09415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812252"/>
            <a:ext cx="9603275" cy="12537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PROJECT</a:t>
            </a:r>
          </a:p>
        </p:txBody>
      </p:sp>
      <p:pic>
        <p:nvPicPr>
          <p:cNvPr id="5" name="Graphic 4" descr="Gears icon">
            <a:extLst>
              <a:ext uri="{FF2B5EF4-FFF2-40B4-BE49-F238E27FC236}">
                <a16:creationId xmlns:a16="http://schemas.microsoft.com/office/drawing/2014/main" id="{8BD6E132-EE52-4CD2-91E3-99F0B68E1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4774" y="329049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5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7718DD-2AE0-496A-B7D4-503A1273378D}"/>
              </a:ext>
            </a:extLst>
          </p:cNvPr>
          <p:cNvSpPr/>
          <p:nvPr/>
        </p:nvSpPr>
        <p:spPr>
          <a:xfrm>
            <a:off x="0" y="1836187"/>
            <a:ext cx="12192000" cy="4267261"/>
          </a:xfrm>
          <a:prstGeom prst="roundRect">
            <a:avLst/>
          </a:prstGeom>
          <a:solidFill>
            <a:srgbClr val="FDFDFD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6B6B40-10F4-4E15-B646-F42F046586E4}"/>
              </a:ext>
            </a:extLst>
          </p:cNvPr>
          <p:cNvSpPr/>
          <p:nvPr/>
        </p:nvSpPr>
        <p:spPr>
          <a:xfrm>
            <a:off x="1138562" y="2512760"/>
            <a:ext cx="1704512" cy="614799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B69DA4-9910-479A-89C8-51826F689A74}"/>
              </a:ext>
            </a:extLst>
          </p:cNvPr>
          <p:cNvSpPr/>
          <p:nvPr/>
        </p:nvSpPr>
        <p:spPr>
          <a:xfrm>
            <a:off x="3981635" y="3734097"/>
            <a:ext cx="3247007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Image With Different Perspective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FF58AC-C26D-4DD5-BC8C-0A6DA82B7701}"/>
              </a:ext>
            </a:extLst>
          </p:cNvPr>
          <p:cNvSpPr/>
          <p:nvPr/>
        </p:nvSpPr>
        <p:spPr>
          <a:xfrm>
            <a:off x="8610895" y="2509104"/>
            <a:ext cx="2630452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Dataset For Training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0F84AB-B660-4911-AD61-D1B73EC6C701}"/>
              </a:ext>
            </a:extLst>
          </p:cNvPr>
          <p:cNvSpPr/>
          <p:nvPr/>
        </p:nvSpPr>
        <p:spPr>
          <a:xfrm>
            <a:off x="3981635" y="2512760"/>
            <a:ext cx="3490700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 The Image To 150x150 Pixel And Read As Greyscale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A2382F2-E8FA-40B3-9BFD-571FE517B04D}"/>
              </a:ext>
            </a:extLst>
          </p:cNvPr>
          <p:cNvSpPr/>
          <p:nvPr/>
        </p:nvSpPr>
        <p:spPr>
          <a:xfrm>
            <a:off x="977581" y="3734096"/>
            <a:ext cx="2105191" cy="614801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Architecture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DB6B7A-3731-4350-9A58-E83DE74BDDEA}"/>
              </a:ext>
            </a:extLst>
          </p:cNvPr>
          <p:cNvSpPr/>
          <p:nvPr/>
        </p:nvSpPr>
        <p:spPr>
          <a:xfrm>
            <a:off x="8127505" y="3734096"/>
            <a:ext cx="3597233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Epochs, Batch Size &amp; Train Samples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063B22C-AC57-4CE9-881D-16EA2C39031E}"/>
              </a:ext>
            </a:extLst>
          </p:cNvPr>
          <p:cNvSpPr/>
          <p:nvPr/>
        </p:nvSpPr>
        <p:spPr>
          <a:xfrm>
            <a:off x="568690" y="4983605"/>
            <a:ext cx="2922972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For Training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63F7C8D-BABC-4FD5-B0A1-01480B1661E8}"/>
              </a:ext>
            </a:extLst>
          </p:cNvPr>
          <p:cNvSpPr/>
          <p:nvPr/>
        </p:nvSpPr>
        <p:spPr>
          <a:xfrm>
            <a:off x="4509115" y="4983605"/>
            <a:ext cx="2719527" cy="614800"/>
          </a:xfrm>
          <a:prstGeom prst="round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D672387D-5E07-4DA0-916D-7F1AA73B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68693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34" name="Graphic 33" descr="Gears icon">
            <a:extLst>
              <a:ext uri="{FF2B5EF4-FFF2-40B4-BE49-F238E27FC236}">
                <a16:creationId xmlns:a16="http://schemas.microsoft.com/office/drawing/2014/main" id="{F163686E-55B8-4834-B5C4-9D6646DD9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5187" y="335875"/>
            <a:ext cx="1122450" cy="112245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41FD67-8624-4C0D-A297-1991663209DB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2843074" y="2820160"/>
            <a:ext cx="113856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92729B-F33F-401E-A686-A9DE9F3E6D06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 flipV="1">
            <a:off x="7472335" y="2816504"/>
            <a:ext cx="1138560" cy="365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07D7AE-A660-4EF5-B2C9-5B7099E381C2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9926121" y="3123904"/>
            <a:ext cx="1" cy="61019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C2A65F-5E49-4483-BA6A-1B1F5571C920}"/>
              </a:ext>
            </a:extLst>
          </p:cNvPr>
          <p:cNvCxnSpPr>
            <a:stCxn id="17" idx="1"/>
            <a:endCxn id="13" idx="3"/>
          </p:cNvCxnSpPr>
          <p:nvPr/>
        </p:nvCxnSpPr>
        <p:spPr>
          <a:xfrm flipH="1">
            <a:off x="7228642" y="4041496"/>
            <a:ext cx="898863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454D07-4E46-4027-A23B-E407F879D472}"/>
              </a:ext>
            </a:extLst>
          </p:cNvPr>
          <p:cNvCxnSpPr>
            <a:stCxn id="13" idx="1"/>
            <a:endCxn id="16" idx="3"/>
          </p:cNvCxnSpPr>
          <p:nvPr/>
        </p:nvCxnSpPr>
        <p:spPr>
          <a:xfrm flipH="1">
            <a:off x="3082772" y="4041497"/>
            <a:ext cx="898863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12074-5359-4D9A-BAF9-75688895266B}"/>
              </a:ext>
            </a:extLst>
          </p:cNvPr>
          <p:cNvCxnSpPr>
            <a:stCxn id="16" idx="2"/>
            <a:endCxn id="29" idx="0"/>
          </p:cNvCxnSpPr>
          <p:nvPr/>
        </p:nvCxnSpPr>
        <p:spPr>
          <a:xfrm flipH="1">
            <a:off x="2030176" y="4348897"/>
            <a:ext cx="1" cy="63470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35D025-6AF9-4C91-97B0-7FEC7CF09963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3491662" y="5291005"/>
            <a:ext cx="1017453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750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FF915F-8327-4458-B76E-609A063F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58713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Result</a:t>
            </a:r>
            <a:endParaRPr lang="en-IN" sz="3600" dirty="0"/>
          </a:p>
        </p:txBody>
      </p:sp>
      <p:pic>
        <p:nvPicPr>
          <p:cNvPr id="4" name="Graphic 3" descr="Tools icon">
            <a:extLst>
              <a:ext uri="{FF2B5EF4-FFF2-40B4-BE49-F238E27FC236}">
                <a16:creationId xmlns:a16="http://schemas.microsoft.com/office/drawing/2014/main" id="{09B7D9B3-FB54-409D-B857-67C603FB3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637" y="397573"/>
            <a:ext cx="1044000" cy="104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17704B-3CAC-47D4-957A-7E2182C46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363" y="1848520"/>
            <a:ext cx="9603274" cy="4914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78D2BE-C7A5-4355-BEB1-F88A4087A50B}"/>
              </a:ext>
            </a:extLst>
          </p:cNvPr>
          <p:cNvSpPr/>
          <p:nvPr/>
        </p:nvSpPr>
        <p:spPr>
          <a:xfrm>
            <a:off x="1294363" y="6258757"/>
            <a:ext cx="9603274" cy="504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6854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BF6218-2836-43D0-8C43-2A03FD2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9B518-581F-48A6-883D-3C88E1093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62" y="1740023"/>
            <a:ext cx="9705071" cy="5117977"/>
          </a:xfrm>
          <a:prstGeom prst="rect">
            <a:avLst/>
          </a:prstGeom>
        </p:spPr>
      </p:pic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55C4E36-C738-4688-B1E8-8182DF704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637" y="397573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CABC8C-6BCB-49AF-87AB-6B6D0118F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315" y="567308"/>
            <a:ext cx="4645152" cy="80194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By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FB4452-A3D7-4600-8CC7-B08D4496A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7314" y="1592540"/>
            <a:ext cx="4645152" cy="264445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Akash Dileep (8817103005)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Anubhav Ranjan (8817103011)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Devanshi Gupta (8817103013)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D7B9B5-4C7F-4060-BEAB-670C8C648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9533" y="567014"/>
            <a:ext cx="4645152" cy="80223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2AD1F5-F761-41E9-926E-2FDC021F8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9534" y="1592540"/>
            <a:ext cx="4645152" cy="263737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Nishant Shrivastava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HOD, Computer Science Department,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Jaypee University Anoopshahr</a:t>
            </a:r>
            <a:endParaRPr lang="en-IN" sz="2300" dirty="0"/>
          </a:p>
        </p:txBody>
      </p:sp>
      <p:pic>
        <p:nvPicPr>
          <p:cNvPr id="12" name="Graphic 11" descr="Brain in head icon&#10;">
            <a:extLst>
              <a:ext uri="{FF2B5EF4-FFF2-40B4-BE49-F238E27FC236}">
                <a16:creationId xmlns:a16="http://schemas.microsoft.com/office/drawing/2014/main" id="{F2558A95-3B83-4099-AE69-1E5DE33F2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4095" y="290306"/>
            <a:ext cx="1190590" cy="119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0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22D9388-303F-4B57-9D3A-6BFE9E42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68693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pic>
        <p:nvPicPr>
          <p:cNvPr id="5" name="Graphic 4" descr="Tools icon">
            <a:extLst>
              <a:ext uri="{FF2B5EF4-FFF2-40B4-BE49-F238E27FC236}">
                <a16:creationId xmlns:a16="http://schemas.microsoft.com/office/drawing/2014/main" id="{BF712FDA-BB36-42ED-BCAB-C1C97C5C6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31134"/>
            <a:ext cx="1044000" cy="1044000"/>
          </a:xfrm>
          <a:prstGeom prst="rect">
            <a:avLst/>
          </a:prstGeom>
        </p:spPr>
      </p:pic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006335DF-B369-4CE8-80D0-9B214CAEF6ED}"/>
              </a:ext>
            </a:extLst>
          </p:cNvPr>
          <p:cNvSpPr txBox="1">
            <a:spLocks/>
          </p:cNvSpPr>
          <p:nvPr/>
        </p:nvSpPr>
        <p:spPr>
          <a:xfrm>
            <a:off x="1340528" y="1580768"/>
            <a:ext cx="9572313" cy="34084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Driving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Caption Generation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Game Playing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AI Fields</a:t>
            </a:r>
          </a:p>
        </p:txBody>
      </p:sp>
    </p:spTree>
    <p:extLst>
      <p:ext uri="{BB962C8B-B14F-4D97-AF65-F5344CB8AC3E}">
        <p14:creationId xmlns:p14="http://schemas.microsoft.com/office/powerpoint/2010/main" val="53844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0C29B350-E7B0-4D97-A82A-74CB67B3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68693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902F5372-1882-459B-A8DF-B6E40B68E1F2}"/>
              </a:ext>
            </a:extLst>
          </p:cNvPr>
          <p:cNvSpPr txBox="1">
            <a:spLocks/>
          </p:cNvSpPr>
          <p:nvPr/>
        </p:nvSpPr>
        <p:spPr>
          <a:xfrm>
            <a:off x="1340528" y="1580768"/>
            <a:ext cx="9572313" cy="52772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noisy, improvement of dataset will lead to improved results.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the accuracy gained with this model is acceptable but can we improved with different configurations of batch size , epochs and greater dataset value.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real time classification Fast R-CNN can be used.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 descr="Tools icon">
            <a:extLst>
              <a:ext uri="{FF2B5EF4-FFF2-40B4-BE49-F238E27FC236}">
                <a16:creationId xmlns:a16="http://schemas.microsoft.com/office/drawing/2014/main" id="{6326EB17-AB13-4429-B2A1-FA699FA02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pic>
        <p:nvPicPr>
          <p:cNvPr id="8" name="Graphic 7" descr="Tools icon">
            <a:extLst>
              <a:ext uri="{FF2B5EF4-FFF2-40B4-BE49-F238E27FC236}">
                <a16:creationId xmlns:a16="http://schemas.microsoft.com/office/drawing/2014/main" id="{DB634A54-F5E8-43E9-ABE1-127EF20A7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31134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86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2158B4C-BBA5-4483-BEBE-B86784024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66" y="1580768"/>
            <a:ext cx="9603275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Jupiter Notebook / Google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Images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- AMD M5 430 GPU (For faster training)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 used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8566F-8751-4953-AA69-9FA638AB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15778"/>
            <a:ext cx="9603275" cy="433226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Shaoqing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He, Ross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Girshick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Jian Sun. Faster R-CNN: Towards real- time object detection with region proposal networks. In Advances in Neural Information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Systems (NIPS), 2015.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Joseph Redmon, Santosh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Divvala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Girshick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Ali Farhadi. You only look once: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real-time object detection. In The IEEE Conference on Computer Vision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 (CVPR), 2016.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https://www.geeksforgeeks.org/introduction-convolution-neural-network/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742375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7" name="Graphic 6" descr="Man and Woman icon">
            <a:extLst>
              <a:ext uri="{FF2B5EF4-FFF2-40B4-BE49-F238E27FC236}">
                <a16:creationId xmlns:a16="http://schemas.microsoft.com/office/drawing/2014/main" id="{D56AADAA-B5E4-44C4-A199-4F8186918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5187" y="252172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5D55B-F886-4043-A3DE-23BB7D0AC1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4" name="Graphic 3" descr="Star icon">
            <a:extLst>
              <a:ext uri="{FF2B5EF4-FFF2-40B4-BE49-F238E27FC236}">
                <a16:creationId xmlns:a16="http://schemas.microsoft.com/office/drawing/2014/main" id="{6A362D9F-38B9-4D4C-96A9-F22EA8066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4000" y="380172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5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C2FF52-3EB3-471C-A05D-BEA86201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97981"/>
            <a:ext cx="9603275" cy="45187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&amp; Its Working Diagram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Diagram Of The Project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2D7118-2E57-470F-8EDF-75729844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69580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pic>
        <p:nvPicPr>
          <p:cNvPr id="4" name="Graphic 3" descr="Star icon">
            <a:extLst>
              <a:ext uri="{FF2B5EF4-FFF2-40B4-BE49-F238E27FC236}">
                <a16:creationId xmlns:a16="http://schemas.microsoft.com/office/drawing/2014/main" id="{676F11ED-53E7-42E5-A64A-4B992AC5E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637" y="362417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9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560B43-CD5B-4FAE-8C37-896B4EC3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812252"/>
            <a:ext cx="9603275" cy="12334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493FC46D-CBD3-40C9-BFC5-07901D2CF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4775" y="269205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9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69580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00326"/>
            <a:ext cx="9603275" cy="45531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is the task of finding and identifying objects in an image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video sequence.</a:t>
            </a:r>
          </a:p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human understanding, it includes 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of separate objects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of their geometry and positions in 3D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as being one of a known class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of the particular instance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of spatial relationships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4CB20B-2880-458D-BB49-8FA7BF156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62" y="1581120"/>
            <a:ext cx="9603275" cy="51659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58ECAA-43E3-40DF-8001-4086C203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66917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- Are there people?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74AC01-4871-47B9-BAA7-24116BAF3D41}"/>
              </a:ext>
            </a:extLst>
          </p:cNvPr>
          <p:cNvSpPr/>
          <p:nvPr/>
        </p:nvSpPr>
        <p:spPr>
          <a:xfrm>
            <a:off x="1935332" y="5398206"/>
            <a:ext cx="1704513" cy="131054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ACAF43-76D8-4253-8312-C774944F339D}"/>
              </a:ext>
            </a:extLst>
          </p:cNvPr>
          <p:cNvSpPr/>
          <p:nvPr/>
        </p:nvSpPr>
        <p:spPr>
          <a:xfrm>
            <a:off x="4935985" y="5694478"/>
            <a:ext cx="2032986" cy="101649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 descr="Lightbulb icon">
            <a:extLst>
              <a:ext uri="{FF2B5EF4-FFF2-40B4-BE49-F238E27FC236}">
                <a16:creationId xmlns:a16="http://schemas.microsoft.com/office/drawing/2014/main" id="{7F058292-0100-4032-B3A0-E3E309110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5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774680-7DF3-4978-8193-73E51FF0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678052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– is this a lamp?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1E187-E12D-40FE-B44B-7A14A5380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62" y="1581119"/>
            <a:ext cx="9603275" cy="51481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35C52FE-424A-42E0-90B2-10B78E0437FC}"/>
              </a:ext>
            </a:extLst>
          </p:cNvPr>
          <p:cNvSpPr/>
          <p:nvPr/>
        </p:nvSpPr>
        <p:spPr>
          <a:xfrm>
            <a:off x="8620217" y="4598633"/>
            <a:ext cx="1322773" cy="225936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Lightbulb icon">
            <a:extLst>
              <a:ext uri="{FF2B5EF4-FFF2-40B4-BE49-F238E27FC236}">
                <a16:creationId xmlns:a16="http://schemas.microsoft.com/office/drawing/2014/main" id="{44853262-02EE-4BA7-A5FE-8315CB6C8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8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9642D4-A998-4E1E-8C9B-71BDD272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68693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– is that a palace?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D702B1-DDDD-4FC2-A8DB-37010B8CE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62" y="1563363"/>
            <a:ext cx="9603275" cy="51481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128E3EF-68D0-4FA2-BEEB-90199863B1EE}"/>
              </a:ext>
            </a:extLst>
          </p:cNvPr>
          <p:cNvSpPr/>
          <p:nvPr/>
        </p:nvSpPr>
        <p:spPr>
          <a:xfrm>
            <a:off x="2246049" y="2281561"/>
            <a:ext cx="5326603" cy="10830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Lightbulb icon">
            <a:extLst>
              <a:ext uri="{FF2B5EF4-FFF2-40B4-BE49-F238E27FC236}">
                <a16:creationId xmlns:a16="http://schemas.microsoft.com/office/drawing/2014/main" id="{6EFDA63D-7719-4E56-92AA-8967D3122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3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FEAFA6-532A-4376-98E3-FC4BCD99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20"/>
            <a:ext cx="9603275" cy="678052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AF9F82-E87E-4BC7-86A7-E2687388E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62" y="1581119"/>
            <a:ext cx="9603275" cy="51481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75107A-56D3-413C-BC04-B17E39C6CFEB}"/>
              </a:ext>
            </a:extLst>
          </p:cNvPr>
          <p:cNvSpPr/>
          <p:nvPr/>
        </p:nvSpPr>
        <p:spPr>
          <a:xfrm>
            <a:off x="8229600" y="2130641"/>
            <a:ext cx="2077375" cy="5681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BC2DC-FA09-47D9-A7B9-6A46A1B05FAB}"/>
              </a:ext>
            </a:extLst>
          </p:cNvPr>
          <p:cNvSpPr/>
          <p:nvPr/>
        </p:nvSpPr>
        <p:spPr>
          <a:xfrm>
            <a:off x="8016536" y="3932808"/>
            <a:ext cx="2077374" cy="6569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DC4EB-3B5F-4E16-9465-0F2140061BA1}"/>
              </a:ext>
            </a:extLst>
          </p:cNvPr>
          <p:cNvSpPr/>
          <p:nvPr/>
        </p:nvSpPr>
        <p:spPr>
          <a:xfrm>
            <a:off x="1580225" y="3364637"/>
            <a:ext cx="1260629" cy="5681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22256-2B8E-4437-9535-4880C89E9DC4}"/>
              </a:ext>
            </a:extLst>
          </p:cNvPr>
          <p:cNvSpPr/>
          <p:nvPr/>
        </p:nvSpPr>
        <p:spPr>
          <a:xfrm>
            <a:off x="4572000" y="6115822"/>
            <a:ext cx="1976761" cy="5104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373947-0A79-4F13-9963-2766C405A3A7}"/>
              </a:ext>
            </a:extLst>
          </p:cNvPr>
          <p:cNvSpPr/>
          <p:nvPr/>
        </p:nvSpPr>
        <p:spPr>
          <a:xfrm>
            <a:off x="8939814" y="5548544"/>
            <a:ext cx="1535836" cy="5049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Lamp</a:t>
            </a:r>
          </a:p>
        </p:txBody>
      </p:sp>
      <p:pic>
        <p:nvPicPr>
          <p:cNvPr id="10" name="Graphic 9" descr="Lightbulb icon">
            <a:extLst>
              <a:ext uri="{FF2B5EF4-FFF2-40B4-BE49-F238E27FC236}">
                <a16:creationId xmlns:a16="http://schemas.microsoft.com/office/drawing/2014/main" id="{90A5F234-B9BD-42E7-8270-6B9011C3F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201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0</TotalTime>
  <Words>506</Words>
  <Application>Microsoft Office PowerPoint</Application>
  <PresentationFormat>Widescreen</PresentationFormat>
  <Paragraphs>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Times New Roman</vt:lpstr>
      <vt:lpstr>Wingdings</vt:lpstr>
      <vt:lpstr>Gallery</vt:lpstr>
      <vt:lpstr>Object Detection</vt:lpstr>
      <vt:lpstr>PowerPoint Presentation</vt:lpstr>
      <vt:lpstr>Content</vt:lpstr>
      <vt:lpstr>PowerPoint Presentation</vt:lpstr>
      <vt:lpstr>Introduction</vt:lpstr>
      <vt:lpstr>Detection - Are there people?</vt:lpstr>
      <vt:lpstr>Verification – is this a lamp?</vt:lpstr>
      <vt:lpstr>Identification – is that a palace?</vt:lpstr>
      <vt:lpstr>Categorization</vt:lpstr>
      <vt:lpstr>Scene and context understanding</vt:lpstr>
      <vt:lpstr>Object detection </vt:lpstr>
      <vt:lpstr>PowerPoint Presentation</vt:lpstr>
      <vt:lpstr>convolutional neural networks</vt:lpstr>
      <vt:lpstr>Layers of Cnn</vt:lpstr>
      <vt:lpstr>CNN (Working)</vt:lpstr>
      <vt:lpstr>PowerPoint Presentation</vt:lpstr>
      <vt:lpstr>Use case Diagram</vt:lpstr>
      <vt:lpstr>Training Result</vt:lpstr>
      <vt:lpstr>Result</vt:lpstr>
      <vt:lpstr>Future scope</vt:lpstr>
      <vt:lpstr>improvement</vt:lpstr>
      <vt:lpstr>Tools &amp; technology used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2020-02-28T05:17:50Z</dcterms:created>
  <dcterms:modified xsi:type="dcterms:W3CDTF">2020-05-14T13:32:13Z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