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91AE-4DEB-45D3-9855-F2F70344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79D8-DBC8-4AEE-86CE-218003470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F988-1A78-49F5-84AF-1A715A78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46E8-F6C2-4030-A291-9416B6B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0237-3853-486E-AF2F-4763D6FC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BF2C-AB47-4AFB-BF8A-0F60B4E3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78CAA-A0A0-4866-9DCD-2D7269D7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92F8-4085-4D06-B6E9-E3CF5B23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7345-E124-42A5-9CFE-62B1A31F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5437-5D94-4CC9-8BC9-B494CFE0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EE6C1-C849-4221-8F4F-48791D8D6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362F2-8C4A-457D-867B-EFF69176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0862-5C46-4D78-9FE6-B9CE5059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83ED-AFE0-43A8-A662-132B3B58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1E06-686C-497A-A0CE-093B210F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844B-007F-4CEA-BB0E-07DA663E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7A4-B072-47F7-A25F-94BB25D2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39BF-CA5C-4276-88B7-FBB5E4F8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5A9F-E804-4F17-ADFE-313E4F6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2C0F-4A24-4F35-BF3F-53C8CEB2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5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2C93-0E53-4001-83AC-31E93B83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63CF-6AC8-445B-885A-D0205224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707E-AA25-4B4E-B96E-88A091D8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A8AF-C0BB-4E72-9B33-C2F002D0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0826-097A-499D-B003-CE233376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6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33AF-C337-4AF4-9952-178F0BC2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3FB3-6116-42DF-B298-E805A5D17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4B39-DADE-42B9-9E4E-EB454B6D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08999-FEB5-41A6-9734-9E0B84C3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2BBB-1B4F-4C4B-88DB-2FEEEF1A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22AD-8CA6-40F1-BC3C-FB0C11F2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7201-E6AE-4CB8-8652-DACA489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A901-D685-4BC7-8251-9E7B9B69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08EC4-F0CD-4C8D-B862-47A98212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0A498-2A9E-4DBD-ACCB-1F9DD63B3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1410C-060F-46D6-B018-18EE3DE6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0471A-4043-421D-996D-4AF4B9FA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1B1DD-864A-48AD-95C9-59CA8FDD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CC26-4472-4616-B511-54BE5C56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169F-0C2A-46BB-A13F-B691887E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B551-CAEE-4338-9D84-5B056553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40354-7AC6-4C3D-839D-C087A81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ED53F-69B5-4662-A131-3177582F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A1FED-6FBB-4552-B068-EC8BC2E9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954AA-7395-492C-B139-9C2040F4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006E-608A-4535-95C5-35E66220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3559-BFD5-4F94-88BD-44FF1E0B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5861-3CC7-4216-837D-EB92BE40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5B8E4-C25F-4C09-9155-510DEB3F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12FC-E89D-44C0-82BC-93E83311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2229-2B52-4ADD-813F-830F152A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367D-4F46-4C2D-BCFB-010D9349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7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A45E-2B39-4E34-8778-06A4791C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19E3C-A01B-4675-B7AF-21A3B74C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97629-01C1-4ED7-B1DD-125465AF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35B6-21D3-472A-ABF6-D235FF7A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D0903-FF33-4C90-8287-79524700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EABC-B2A8-4DF7-B9B1-DF361F1E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453A0-BD0C-459C-8171-D2EDB28D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B9A4-9105-4BA2-8247-07109ED8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51F8-9F05-49F7-A169-0AB6AB401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C8B4-73C8-4BBD-94CC-14165E82F046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AC59-696F-454F-82C9-D63FC6F5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8E6D-3F5D-4D8B-9D7C-3793EABD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82A5-6F79-4178-9745-C0D2CF400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C5E-83DF-40B4-B3FA-22AC9967F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7685"/>
            <a:ext cx="9144000" cy="5336930"/>
          </a:xfrm>
        </p:spPr>
        <p:txBody>
          <a:bodyPr/>
          <a:lstStyle/>
          <a:p>
            <a:pPr algn="r"/>
            <a:r>
              <a:rPr lang="en-GB" dirty="0"/>
              <a:t>LENDING CLUB CASE STUDY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Anubhav Mishra</a:t>
            </a:r>
            <a:br>
              <a:rPr lang="en-GB" dirty="0"/>
            </a:br>
            <a:r>
              <a:rPr lang="en-GB" dirty="0"/>
              <a:t>K M Md </a:t>
            </a:r>
            <a:r>
              <a:rPr lang="en-GB" dirty="0" err="1"/>
              <a:t>Fazil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F8926-AF8E-49DC-AB60-B6A372F07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77638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19D1-26E2-4B86-A12F-FF62C55C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Term_months</a:t>
            </a:r>
            <a:r>
              <a:rPr lang="en-GB" sz="4000" dirty="0"/>
              <a:t> vs </a:t>
            </a:r>
            <a:r>
              <a:rPr lang="en-GB" sz="4000" dirty="0" err="1"/>
              <a:t>Loan_status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4E725-822E-4514-8147-D5B3115AC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4200"/>
            <a:ext cx="4926984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8670E3-590B-41A9-99AE-0E392A75CFCC}"/>
              </a:ext>
            </a:extLst>
          </p:cNvPr>
          <p:cNvSpPr txBox="1"/>
          <p:nvPr/>
        </p:nvSpPr>
        <p:spPr>
          <a:xfrm>
            <a:off x="5765184" y="4098009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term_months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people opting for 60 months of tenure are more likely to default as compared to 36 months.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0B929B-845D-41EC-8F20-0F046D0D2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827476" y="0"/>
            <a:ext cx="3364523" cy="75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3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E96E-D0E6-4354-805C-270BFD5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F20446-FB75-43BE-A49F-73E6FC4FB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6832"/>
            <a:ext cx="59169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5ED6A-E15D-4B54-A057-3B9BC867F081}"/>
              </a:ext>
            </a:extLst>
          </p:cNvPr>
          <p:cNvSpPr txBox="1"/>
          <p:nvPr/>
        </p:nvSpPr>
        <p:spPr>
          <a:xfrm>
            <a:off x="6755173" y="2112981"/>
            <a:ext cx="434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</a:rPr>
              <a:t>This Heat Map represents all the correlation value for the different columns. It shows which two numeric variables are highly linearly correlated.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</a:rPr>
              <a:t>In the correlation matrix, the only non-trivial linear correlation that we can find is between </a:t>
            </a:r>
            <a:r>
              <a:rPr lang="en-GB" b="0" i="0" dirty="0" err="1">
                <a:effectLst/>
              </a:rPr>
              <a:t>installment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GB" b="0" i="0" dirty="0" err="1">
                <a:effectLst/>
              </a:rPr>
              <a:t>loan_amnt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, but they both don't have any correlation with the target variable </a:t>
            </a:r>
            <a:r>
              <a:rPr lang="en-GB" b="0" i="0" dirty="0" err="1">
                <a:effectLst/>
              </a:rPr>
              <a:t>loan_status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 If we check the row(or column) corresponding to </a:t>
            </a:r>
            <a:r>
              <a:rPr lang="en-GB" b="0" i="0" dirty="0" err="1">
                <a:effectLst/>
              </a:rPr>
              <a:t>loan_status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, we don't observe any 'strong' positive or negative linear correlation between </a:t>
            </a:r>
            <a:r>
              <a:rPr lang="en-GB" b="0" i="0" dirty="0" err="1">
                <a:effectLst/>
              </a:rPr>
              <a:t>loan_status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and most other numerical variable.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0524178-BE06-4BCE-A124-863BCB149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0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E793-6EEC-4519-9A70-3E67796B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int_rate</a:t>
            </a:r>
            <a:r>
              <a:rPr lang="en-GB" sz="4000" dirty="0"/>
              <a:t>_% vs </a:t>
            </a:r>
            <a:r>
              <a:rPr lang="en-GB" sz="4000" dirty="0" err="1"/>
              <a:t>Loan_status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8C838-7372-437B-ACC3-F952CFB27D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0237"/>
            <a:ext cx="4926984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E9F0F-A40C-4DE1-A7F3-D668D4999766}"/>
              </a:ext>
            </a:extLst>
          </p:cNvPr>
          <p:cNvSpPr txBox="1"/>
          <p:nvPr/>
        </p:nvSpPr>
        <p:spPr>
          <a:xfrm>
            <a:off x="5765184" y="4054046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int_rate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_%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as the interest rate is increasing the number of defaulters are increasing.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AB2F4B-AB44-48BE-BCD8-63C1B2D63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500533" y="0"/>
            <a:ext cx="3691467" cy="8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1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4A20-DECA-43EC-A86C-B836EB70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emp_length_years</a:t>
            </a:r>
            <a:r>
              <a:rPr lang="en-GB" sz="4000" dirty="0"/>
              <a:t> vs </a:t>
            </a:r>
            <a:r>
              <a:rPr lang="en-GB" sz="4000" dirty="0" err="1"/>
              <a:t>Loan_status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92469C-8B87-4900-B108-8C885FA56B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5938"/>
            <a:ext cx="4926984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19C7-5540-40CD-8DE0-0B9AC450C6AB}"/>
              </a:ext>
            </a:extLst>
          </p:cNvPr>
          <p:cNvSpPr txBox="1"/>
          <p:nvPr/>
        </p:nvSpPr>
        <p:spPr>
          <a:xfrm>
            <a:off x="5765184" y="3939747"/>
            <a:ext cx="4586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emp_length_years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the employment length is not correlated with loan status which means that there is no impact of employment length on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the loan status.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9F5793-469A-45CE-A016-3AE09BE76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942814" y="-33866"/>
            <a:ext cx="3249185" cy="7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9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CC4-B412-4706-BFF3-DB89D998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pub_rec_bankruptcies</a:t>
            </a:r>
            <a:r>
              <a:rPr lang="en-GB" sz="4000" dirty="0"/>
              <a:t> vs </a:t>
            </a:r>
            <a:r>
              <a:rPr lang="en-GB" sz="4000" dirty="0" err="1"/>
              <a:t>Loan_status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1FBC1-1335-4E49-B9D5-0822781678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6684"/>
            <a:ext cx="4863492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E92FC-FF61-4059-A92E-32A4436BF2DD}"/>
              </a:ext>
            </a:extLst>
          </p:cNvPr>
          <p:cNvSpPr txBox="1"/>
          <p:nvPr/>
        </p:nvSpPr>
        <p:spPr>
          <a:xfrm>
            <a:off x="5701692" y="3950493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pub_rec_bankruptcies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the people having two public record bankruptcies are highly likely to default.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8EB939-8CAE-4816-933A-3E5CBE7B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763000" y="0"/>
            <a:ext cx="3429000" cy="76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9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0E4C-3E30-438D-A041-C01E137A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pub_rec</a:t>
            </a:r>
            <a:r>
              <a:rPr lang="en-GB" sz="4000" dirty="0"/>
              <a:t> vs </a:t>
            </a:r>
            <a:r>
              <a:rPr lang="en-GB" sz="4000" dirty="0" err="1"/>
              <a:t>Loan_status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725047-35C2-4733-8E89-BEF8AE1538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5151"/>
            <a:ext cx="4926984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F138E-FCB8-4C48-A795-82BFA14820E8}"/>
              </a:ext>
            </a:extLst>
          </p:cNvPr>
          <p:cNvSpPr txBox="1"/>
          <p:nvPr/>
        </p:nvSpPr>
        <p:spPr>
          <a:xfrm>
            <a:off x="5765184" y="3958960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pub_rec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 that people having any derogatory public record are more likely to default.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7D8D27-A893-4D65-8231-3DE51D8E2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001000" y="0"/>
            <a:ext cx="4191000" cy="9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4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707C-882F-4BEC-81B5-53CC76E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9C1C-175A-4F07-84A8-CCFDE4FE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00000"/>
                </a:solidFill>
                <a:effectLst/>
              </a:rPr>
              <a:t>The following are the variables that has considerable impact on the repayment of the loan: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grade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particularly starting from D has higher default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0000"/>
                </a:solidFill>
                <a:effectLst/>
              </a:rPr>
              <a:t>sub_grade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particularly starting from D2 has higher default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0000"/>
                </a:solidFill>
                <a:effectLst/>
              </a:rPr>
              <a:t>int_rate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higher the interest rate, higher default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term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people opting for 60 months has higher default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purpose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particularly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small_business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has higher default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0000"/>
                </a:solidFill>
                <a:effectLst/>
              </a:rPr>
              <a:t>pub_rec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having derogatory public record significantly increases the chances of defaulting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</a:t>
            </a:r>
            <a:r>
              <a:rPr lang="en-GB" sz="19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having public record bankruptcies significantly increases the chances of defaulting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816754-35A3-4E71-883C-D0AA42C45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0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679E-0292-45CD-AF43-F64069DE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8E89-3C8E-407A-905D-61E97D84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data in the loan.csv file contains information about past loan applicants and whether they ‘defaulted’ or not. The aim is to identify patterns that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76814A-105D-4F14-8907-3C167DA7C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0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7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9D49-D9A0-44F7-A073-1AA93B5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1229"/>
          </a:xfrm>
        </p:spPr>
        <p:txBody>
          <a:bodyPr/>
          <a:lstStyle/>
          <a:p>
            <a:pPr algn="ctr"/>
            <a:r>
              <a:rPr lang="en-GB" dirty="0"/>
              <a:t>UNIVARIATE AND BIVARIATE ANALYSIS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D5F983-7544-44EB-B5FE-C8966A630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0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5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73A1-76B0-4C78-952E-6D4B6C4A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Loan_status</a:t>
            </a:r>
            <a:r>
              <a:rPr lang="en-GB" sz="4000" dirty="0"/>
              <a:t> vs Grade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A8E8E-8804-42B8-8E69-972DB0210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77" y="1980769"/>
            <a:ext cx="4926984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D9C5C-FA0A-4B21-BCEE-91E3C6E9089F}"/>
              </a:ext>
            </a:extLst>
          </p:cNvPr>
          <p:cNvSpPr txBox="1"/>
          <p:nvPr/>
        </p:nvSpPr>
        <p:spPr>
          <a:xfrm>
            <a:off x="6194361" y="3904578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grades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we came to the conclusion that the loans belonging to the grades D, E, F and G are considered to be a high-risk cases in increasing order.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6EE2EB9-BDB2-4851-945F-B8FCF0D35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0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D26D-B14A-4E81-AADC-DC224E2A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Loan_status</a:t>
            </a:r>
            <a:r>
              <a:rPr lang="en-GB" sz="4000" dirty="0"/>
              <a:t> vs </a:t>
            </a:r>
            <a:r>
              <a:rPr lang="en-GB" sz="4000" dirty="0" err="1"/>
              <a:t>Sub_Grade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88B83BB-5E2A-4F1F-8841-AED1094E7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5738"/>
            <a:ext cx="4863492" cy="39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61828-B001-42FD-B699-1D818D6E1E00}"/>
              </a:ext>
            </a:extLst>
          </p:cNvPr>
          <p:cNvSpPr txBox="1"/>
          <p:nvPr/>
        </p:nvSpPr>
        <p:spPr>
          <a:xfrm>
            <a:off x="5701692" y="4001293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 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sub_grades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we came to the conclusion that the loans belonging to the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sub_grades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after D are considered to be a high-risk cases in increasing order.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D82C780-C825-4A07-9C91-680B3FE01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519746" y="0"/>
            <a:ext cx="3672254" cy="82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1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559-8751-4509-A0C2-E37DF14B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Loan_status</a:t>
            </a:r>
            <a:r>
              <a:rPr lang="en-GB" sz="4000" dirty="0"/>
              <a:t> vs </a:t>
            </a:r>
            <a:r>
              <a:rPr lang="en-GB" sz="4000" dirty="0" err="1"/>
              <a:t>Loan_amnt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3190944-A902-49EA-A71C-20509D2C1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4199"/>
            <a:ext cx="5041270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19F1B-0CA9-427E-9D6E-738B5812ECDB}"/>
              </a:ext>
            </a:extLst>
          </p:cNvPr>
          <p:cNvSpPr txBox="1"/>
          <p:nvPr/>
        </p:nvSpPr>
        <p:spPr>
          <a:xfrm>
            <a:off x="5879470" y="4098008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loan_amnt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we came to the conclusion that these two columns do not have significant correlation and they do not affect each other.</a:t>
            </a:r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D15AD3A-DFD2-4B00-BD0A-02B0F4980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625254" y="0"/>
            <a:ext cx="3566746" cy="7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D9FD-7E7C-4283-A938-7B7ED33B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Loan_status</a:t>
            </a:r>
            <a:r>
              <a:rPr lang="en-GB" sz="4000" dirty="0"/>
              <a:t> vs Purpose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9C1DED-645C-4989-898F-8A8B655E4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327"/>
            <a:ext cx="4408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A75CD-481E-49DF-8049-2E7CF7324E7F}"/>
              </a:ext>
            </a:extLst>
          </p:cNvPr>
          <p:cNvSpPr txBox="1"/>
          <p:nvPr/>
        </p:nvSpPr>
        <p:spPr>
          <a:xfrm>
            <a:off x="5246343" y="3429000"/>
            <a:ext cx="434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purpose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small_business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renewable_energy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educational are having more chances to become a defaulter.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36ABCF-EC9C-404E-A969-A7BCDCEBF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027376" y="0"/>
            <a:ext cx="4164623" cy="93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7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0408-F8C4-4D07-BCFE-702E22C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Annual_inc</a:t>
            </a:r>
            <a:r>
              <a:rPr lang="en-GB" sz="4000" dirty="0"/>
              <a:t> vs </a:t>
            </a:r>
            <a:r>
              <a:rPr lang="en-GB" sz="4000" dirty="0" err="1"/>
              <a:t>Loan_status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53B862E-8424-480E-86A0-427712C4B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4730"/>
            <a:ext cx="5104762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DA946-4DE8-4ABD-B5B0-545284968CC3}"/>
              </a:ext>
            </a:extLst>
          </p:cNvPr>
          <p:cNvSpPr txBox="1"/>
          <p:nvPr/>
        </p:nvSpPr>
        <p:spPr>
          <a:xfrm>
            <a:off x="5942962" y="3948539"/>
            <a:ext cx="4346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annual_inc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loan_status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these two columns do not have any significant correlation. </a:t>
            </a:r>
            <a:r>
              <a:rPr lang="en-GB" dirty="0"/>
              <a:t>The annual income of the borrower doesn't have any impact on their repaying capacity.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571E9C9-F54F-45EA-87EC-6E314A202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8510954" y="1"/>
            <a:ext cx="3681045" cy="82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DC96-1497-407A-9CB8-D8C37867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(</a:t>
            </a:r>
            <a:r>
              <a:rPr lang="en-GB" sz="4000" dirty="0" err="1"/>
              <a:t>int_rate</a:t>
            </a:r>
            <a:r>
              <a:rPr lang="en-GB" sz="4000" dirty="0"/>
              <a:t>_% vs Grade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8B0F6D-F30E-4327-94AA-6B33F6BAA1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261"/>
            <a:ext cx="4926984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CA9F9-4E78-4B04-9C6E-465603CE84C0}"/>
              </a:ext>
            </a:extLst>
          </p:cNvPr>
          <p:cNvSpPr txBox="1"/>
          <p:nvPr/>
        </p:nvSpPr>
        <p:spPr>
          <a:xfrm>
            <a:off x="5765184" y="3799070"/>
            <a:ext cx="4346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analysing the dataset with respect to 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int_rate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_%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Grade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came to the conclusion that both the columns are linearly correlated and as the grades increase the interest rate percentage is increasing.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7F4C5F-DD72-470F-8FA1-AB679B03E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1"/>
          <a:stretch/>
        </p:blipFill>
        <p:spPr bwMode="auto">
          <a:xfrm>
            <a:off x="7567246" y="0"/>
            <a:ext cx="4624754" cy="10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0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825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LENDING CLUB CASE STUDY    Anubhav Mishra K M Md Fazil</vt:lpstr>
      <vt:lpstr>Objective</vt:lpstr>
      <vt:lpstr>UNIVARIATE AND BIVARIATE ANALYSIS</vt:lpstr>
      <vt:lpstr>Analysis (Loan_status vs Grade)</vt:lpstr>
      <vt:lpstr>Analysis (Loan_status vs Sub_Grade)</vt:lpstr>
      <vt:lpstr>Analysis (Loan_status vs Loan_amnt)</vt:lpstr>
      <vt:lpstr>Analysis (Loan_status vs Purpose)</vt:lpstr>
      <vt:lpstr>Analysis (Annual_inc vs Loan_status)</vt:lpstr>
      <vt:lpstr>Analysis (int_rate_% vs Grade)</vt:lpstr>
      <vt:lpstr>Analysis (Term_months vs Loan_status)</vt:lpstr>
      <vt:lpstr>Correlation Matrix</vt:lpstr>
      <vt:lpstr>Analysis (int_rate_% vs Loan_status)</vt:lpstr>
      <vt:lpstr>Analysis (emp_length_years vs Loan_status)</vt:lpstr>
      <vt:lpstr>Analysis (pub_rec_bankruptcies vs Loan_status)</vt:lpstr>
      <vt:lpstr>Analysis (pub_rec vs Loan_status)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   Anubhav Mishra K M Md Fazil</dc:title>
  <dc:creator>Anubhav mishra</dc:creator>
  <cp:lastModifiedBy>Fazil Mohammed</cp:lastModifiedBy>
  <cp:revision>26</cp:revision>
  <dcterms:created xsi:type="dcterms:W3CDTF">2022-02-08T18:15:17Z</dcterms:created>
  <dcterms:modified xsi:type="dcterms:W3CDTF">2022-02-09T06:45:07Z</dcterms:modified>
</cp:coreProperties>
</file>