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Amatic SC" panose="00000500000000000000" pitchFamily="2" charset="-79"/>
      <p:regular r:id="rId32"/>
      <p:bold r:id="rId33"/>
    </p:embeddedFont>
    <p:embeddedFont>
      <p:font typeface="Cambria" panose="02040503050406030204" pitchFamily="18" charset="0"/>
      <p:regular r:id="rId34"/>
      <p:bold r:id="rId35"/>
      <p:italic r:id="rId36"/>
      <p:boldItalic r:id="rId37"/>
    </p:embeddedFont>
    <p:embeddedFont>
      <p:font typeface="Source Code Pro" panose="020B0509030403020204" pitchFamily="49"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CC757C-8EAF-42E5-9C53-BFF5788819D1}">
  <a:tblStyle styleId="{9FCC757C-8EAF-42E5-9C53-BFF5788819D1}"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3c03d711da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3c03d711d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c01c0c47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c01c0c47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c01c0c47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c01c0c47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3c01c0c479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3c01c0c47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c01c0c47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c01c0c4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c01c0c47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c01c0c47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c01c0c47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c01c0c47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c01c0c47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c01c0c47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c01c0c47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c01c0c47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c90325b6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c90325b6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c01c0c479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c01c0c47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c03d711da_0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c03d711da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c01c0c479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c01c0c47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c01c0c479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c01c0c47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c90325b6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c90325b6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c90325b6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c90325b6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c90325b6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c90325b6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c01c0c479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c01c0c479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c01c0c47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c01c0c47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3c01c0c47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3c01c0c47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01c0c47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01c0c47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3c01c0c479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3c01c0c47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3c03d711da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3c03d711da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3c01c0c47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3c01c0c47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3c01c0c47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3c01c0c47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c01c0c47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c01c0c47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c01c0c47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c01c0c47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c01c0c47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c01c0c47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c01c0c47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c01c0c47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1537150"/>
            <a:ext cx="8520600" cy="1850100"/>
          </a:xfrm>
          <a:prstGeom prst="rect">
            <a:avLst/>
          </a:prstGeom>
        </p:spPr>
        <p:txBody>
          <a:bodyPr spcFirstLastPara="1" wrap="square" lIns="91425" tIns="91425" rIns="91425" bIns="91425" anchor="ctr" anchorCtr="0">
            <a:normAutofit/>
          </a:bodyPr>
          <a:lstStyle/>
          <a:p>
            <a:pPr marL="0" lvl="0" indent="0" algn="ctr" rtl="0">
              <a:lnSpc>
                <a:spcPct val="90000"/>
              </a:lnSpc>
              <a:spcBef>
                <a:spcPts val="800"/>
              </a:spcBef>
              <a:spcAft>
                <a:spcPts val="0"/>
              </a:spcAft>
              <a:buNone/>
            </a:pPr>
            <a:r>
              <a:rPr lang="en" sz="3200">
                <a:solidFill>
                  <a:srgbClr val="000000"/>
                </a:solidFill>
                <a:latin typeface="Arial"/>
                <a:ea typeface="Arial"/>
                <a:cs typeface="Arial"/>
                <a:sym typeface="Arial"/>
              </a:rPr>
              <a:t>Heart Disease Percentile Prediction</a:t>
            </a:r>
            <a:endParaRPr sz="3200">
              <a:solidFill>
                <a:srgbClr val="000000"/>
              </a:solidFill>
              <a:latin typeface="Arial"/>
              <a:ea typeface="Arial"/>
              <a:cs typeface="Arial"/>
              <a:sym typeface="Arial"/>
            </a:endParaRPr>
          </a:p>
          <a:p>
            <a:pPr marL="0" lvl="0" indent="0" algn="ctr" rtl="0">
              <a:lnSpc>
                <a:spcPct val="90000"/>
              </a:lnSpc>
              <a:spcBef>
                <a:spcPts val="800"/>
              </a:spcBef>
              <a:spcAft>
                <a:spcPts val="0"/>
              </a:spcAft>
              <a:buNone/>
            </a:pPr>
            <a:r>
              <a:rPr lang="en" sz="1800" b="0">
                <a:solidFill>
                  <a:srgbClr val="000000"/>
                </a:solidFill>
                <a:latin typeface="Arial"/>
                <a:ea typeface="Arial"/>
                <a:cs typeface="Arial"/>
                <a:sym typeface="Arial"/>
              </a:rPr>
              <a:t>Team Number: 18PCS_36</a:t>
            </a:r>
            <a:endParaRPr/>
          </a:p>
        </p:txBody>
      </p:sp>
      <p:sp>
        <p:nvSpPr>
          <p:cNvPr id="57" name="Google Shape;57;p13"/>
          <p:cNvSpPr txBox="1">
            <a:spLocks noGrp="1"/>
          </p:cNvSpPr>
          <p:nvPr>
            <p:ph type="subTitle" idx="1"/>
          </p:nvPr>
        </p:nvSpPr>
        <p:spPr>
          <a:xfrm>
            <a:off x="2743200" y="3633139"/>
            <a:ext cx="6229350" cy="1364100"/>
          </a:xfrm>
          <a:prstGeom prst="rect">
            <a:avLst/>
          </a:prstGeom>
        </p:spPr>
        <p:txBody>
          <a:bodyPr spcFirstLastPara="1" wrap="square" lIns="91425" tIns="91425" rIns="91425" bIns="91425" anchor="ctr" anchorCtr="0">
            <a:normAutofit fontScale="25000" lnSpcReduction="20000"/>
          </a:bodyPr>
          <a:lstStyle/>
          <a:p>
            <a:pPr marL="0" lvl="0" indent="457200" algn="l" rtl="0">
              <a:lnSpc>
                <a:spcPct val="115000"/>
              </a:lnSpc>
              <a:spcBef>
                <a:spcPts val="0"/>
              </a:spcBef>
              <a:spcAft>
                <a:spcPts val="0"/>
              </a:spcAft>
              <a:buNone/>
            </a:pPr>
            <a:r>
              <a:rPr lang="en" sz="6600" dirty="0">
                <a:solidFill>
                  <a:srgbClr val="000000"/>
                </a:solidFill>
                <a:latin typeface="Arial"/>
                <a:ea typeface="Arial"/>
                <a:cs typeface="Arial"/>
                <a:sym typeface="Arial"/>
              </a:rPr>
              <a:t>Submitted by:</a:t>
            </a:r>
            <a:endParaRPr sz="6600" dirty="0">
              <a:solidFill>
                <a:srgbClr val="000000"/>
              </a:solidFill>
              <a:latin typeface="Arial"/>
              <a:ea typeface="Arial"/>
              <a:cs typeface="Arial"/>
              <a:sym typeface="Arial"/>
            </a:endParaRPr>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Anubhav Yadav 		(1NT18CS017)</a:t>
            </a:r>
            <a:endParaRPr sz="5600" dirty="0"/>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Kinshuk Chaturvedi   		(1NT18CS076)</a:t>
            </a:r>
            <a:endParaRPr sz="5600" b="0" dirty="0">
              <a:solidFill>
                <a:srgbClr val="000000"/>
              </a:solidFill>
              <a:latin typeface="Arial"/>
              <a:ea typeface="Arial"/>
              <a:cs typeface="Arial"/>
              <a:sym typeface="Arial"/>
            </a:endParaRPr>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Neha V M    		(1NT18CS106)</a:t>
            </a:r>
            <a:endParaRPr sz="5600" dirty="0"/>
          </a:p>
          <a:p>
            <a:pPr marL="1371600" lvl="0" indent="457200" algn="l" rtl="0">
              <a:lnSpc>
                <a:spcPct val="115000"/>
              </a:lnSpc>
              <a:spcBef>
                <a:spcPts val="0"/>
              </a:spcBef>
              <a:spcAft>
                <a:spcPts val="0"/>
              </a:spcAft>
              <a:buNone/>
            </a:pPr>
            <a:r>
              <a:rPr lang="en" sz="5600" b="0" dirty="0">
                <a:solidFill>
                  <a:srgbClr val="000000"/>
                </a:solidFill>
                <a:latin typeface="Arial"/>
                <a:ea typeface="Arial"/>
                <a:cs typeface="Arial"/>
                <a:sym typeface="Arial"/>
              </a:rPr>
              <a:t>Muskan Khatwani    		(1NT18IS202)</a:t>
            </a:r>
            <a:endParaRPr sz="5600" b="0" dirty="0">
              <a:solidFill>
                <a:srgbClr val="000000"/>
              </a:solidFill>
              <a:latin typeface="Arial"/>
              <a:ea typeface="Arial"/>
              <a:cs typeface="Arial"/>
              <a:sym typeface="Arial"/>
            </a:endParaRPr>
          </a:p>
          <a:p>
            <a:pPr marL="1371600" lvl="0" indent="457200" algn="l" rtl="0">
              <a:lnSpc>
                <a:spcPct val="115000"/>
              </a:lnSpc>
              <a:spcBef>
                <a:spcPts val="0"/>
              </a:spcBef>
              <a:spcAft>
                <a:spcPts val="0"/>
              </a:spcAft>
              <a:buNone/>
            </a:pPr>
            <a:endParaRPr sz="5600" dirty="0"/>
          </a:p>
        </p:txBody>
      </p:sp>
      <p:sp>
        <p:nvSpPr>
          <p:cNvPr id="58" name="Google Shape;58;p13"/>
          <p:cNvSpPr txBox="1"/>
          <p:nvPr/>
        </p:nvSpPr>
        <p:spPr>
          <a:xfrm>
            <a:off x="-375" y="273650"/>
            <a:ext cx="9144000" cy="1172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a:latin typeface="Cambria"/>
                <a:ea typeface="Cambria"/>
                <a:cs typeface="Cambria"/>
                <a:sym typeface="Cambria"/>
              </a:rPr>
              <a:t>Nitte  Meenakshi Institute of Technology</a:t>
            </a:r>
            <a:endParaRPr sz="1800" b="1">
              <a:latin typeface="Cambria"/>
              <a:ea typeface="Cambria"/>
              <a:cs typeface="Cambria"/>
              <a:sym typeface="Cambria"/>
            </a:endParaRPr>
          </a:p>
          <a:p>
            <a:pPr marL="0" lvl="0" indent="0" algn="ctr" rtl="0">
              <a:lnSpc>
                <a:spcPct val="115000"/>
              </a:lnSpc>
              <a:spcBef>
                <a:spcPts val="0"/>
              </a:spcBef>
              <a:spcAft>
                <a:spcPts val="0"/>
              </a:spcAft>
              <a:buNone/>
            </a:pPr>
            <a:r>
              <a:rPr lang="en" sz="700">
                <a:latin typeface="Cambria"/>
                <a:ea typeface="Cambria"/>
                <a:cs typeface="Cambria"/>
                <a:sym typeface="Cambria"/>
              </a:rPr>
              <a:t>(AN AUTONOMOUS INSTITUTION AFFILIATED TO VISVESVARAYA TECHNOLOGICAL UNIVERSITY, BELGAUM)</a:t>
            </a:r>
            <a:endParaRPr sz="700">
              <a:latin typeface="Cambria"/>
              <a:ea typeface="Cambria"/>
              <a:cs typeface="Cambria"/>
              <a:sym typeface="Cambria"/>
            </a:endParaRPr>
          </a:p>
          <a:p>
            <a:pPr marL="0" lvl="0" indent="0" algn="ctr" rtl="0">
              <a:lnSpc>
                <a:spcPct val="115000"/>
              </a:lnSpc>
              <a:spcBef>
                <a:spcPts val="0"/>
              </a:spcBef>
              <a:spcAft>
                <a:spcPts val="0"/>
              </a:spcAft>
              <a:buNone/>
            </a:pPr>
            <a:r>
              <a:rPr lang="en" sz="800">
                <a:latin typeface="Cambria"/>
                <a:ea typeface="Cambria"/>
                <a:cs typeface="Cambria"/>
                <a:sym typeface="Cambria"/>
              </a:rPr>
              <a:t>PB No. 6429, Yelahanka, Bangalore 560-064, Karnataka</a:t>
            </a:r>
            <a:endParaRPr sz="800">
              <a:latin typeface="Cambria"/>
              <a:ea typeface="Cambria"/>
              <a:cs typeface="Cambria"/>
              <a:sym typeface="Cambria"/>
            </a:endParaRPr>
          </a:p>
          <a:p>
            <a:pPr marL="0" lvl="0" indent="0" algn="ctr" rtl="0">
              <a:lnSpc>
                <a:spcPct val="115000"/>
              </a:lnSpc>
              <a:spcBef>
                <a:spcPts val="0"/>
              </a:spcBef>
              <a:spcAft>
                <a:spcPts val="0"/>
              </a:spcAft>
              <a:buNone/>
            </a:pPr>
            <a:r>
              <a:rPr lang="en" sz="800">
                <a:latin typeface="Cambria"/>
                <a:ea typeface="Cambria"/>
                <a:cs typeface="Cambria"/>
                <a:sym typeface="Cambria"/>
              </a:rPr>
              <a:t>Telephone: 080- 22167800, 22167860, Fax: 080 - 22167805</a:t>
            </a:r>
            <a:endParaRPr sz="800">
              <a:latin typeface="Cambria"/>
              <a:ea typeface="Cambria"/>
              <a:cs typeface="Cambria"/>
              <a:sym typeface="Cambria"/>
            </a:endParaRPr>
          </a:p>
          <a:p>
            <a:pPr marL="0" lvl="0" indent="0" algn="ctr" rtl="0">
              <a:lnSpc>
                <a:spcPct val="115000"/>
              </a:lnSpc>
              <a:spcBef>
                <a:spcPts val="0"/>
              </a:spcBef>
              <a:spcAft>
                <a:spcPts val="0"/>
              </a:spcAft>
              <a:buNone/>
            </a:pPr>
            <a:r>
              <a:rPr lang="en" sz="1700" b="1">
                <a:latin typeface="Cambria"/>
                <a:ea typeface="Cambria"/>
                <a:cs typeface="Cambria"/>
                <a:sym typeface="Cambria"/>
              </a:rPr>
              <a:t>Department of Computer Science and Engineering</a:t>
            </a:r>
            <a:endParaRPr sz="800">
              <a:latin typeface="Cambria"/>
              <a:ea typeface="Cambria"/>
              <a:cs typeface="Cambria"/>
              <a:sym typeface="Cambria"/>
            </a:endParaRPr>
          </a:p>
        </p:txBody>
      </p:sp>
      <p:pic>
        <p:nvPicPr>
          <p:cNvPr id="59" name="Google Shape;59;p13"/>
          <p:cNvPicPr preferRelativeResize="0"/>
          <p:nvPr/>
        </p:nvPicPr>
        <p:blipFill>
          <a:blip r:embed="rId3">
            <a:alphaModFix/>
          </a:blip>
          <a:stretch>
            <a:fillRect/>
          </a:stretch>
        </p:blipFill>
        <p:spPr>
          <a:xfrm>
            <a:off x="883953" y="349850"/>
            <a:ext cx="1052545" cy="1025775"/>
          </a:xfrm>
          <a:prstGeom prst="rect">
            <a:avLst/>
          </a:prstGeom>
          <a:noFill/>
          <a:ln>
            <a:noFill/>
          </a:ln>
        </p:spPr>
      </p:pic>
      <p:cxnSp>
        <p:nvCxnSpPr>
          <p:cNvPr id="60" name="Google Shape;60;p13"/>
          <p:cNvCxnSpPr/>
          <p:nvPr/>
        </p:nvCxnSpPr>
        <p:spPr>
          <a:xfrm rot="10800000" flipH="1">
            <a:off x="400650" y="1626775"/>
            <a:ext cx="8343000" cy="36900"/>
          </a:xfrm>
          <a:prstGeom prst="straightConnector1">
            <a:avLst/>
          </a:prstGeom>
          <a:noFill/>
          <a:ln w="9525" cap="flat" cmpd="sng">
            <a:solidFill>
              <a:schemeClr val="dk2"/>
            </a:solidFill>
            <a:prstDash val="solid"/>
            <a:round/>
            <a:headEnd type="none" w="med" len="med"/>
            <a:tailEnd type="none" w="med" len="med"/>
          </a:ln>
          <a:effectLst>
            <a:outerShdw blurRad="57150" dist="19050" dir="5400000" algn="bl" rotWithShape="0">
              <a:srgbClr val="000000">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311700" y="317450"/>
            <a:ext cx="8520600" cy="4589286"/>
          </a:xfrm>
          <a:prstGeom prst="rect">
            <a:avLst/>
          </a:prstGeom>
        </p:spPr>
        <p:txBody>
          <a:bodyPr spcFirstLastPara="1" wrap="square" lIns="91425" tIns="91425" rIns="91425" bIns="91425" anchor="t" anchorCtr="0">
            <a:normAutofit fontScale="92500"/>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Efficient Prediction of Cardiovascular Disease Using Machine Learning Algorithms with Relief and LASSO Feature Selection Techniques (2021)</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300" b="1" dirty="0">
                <a:solidFill>
                  <a:srgbClr val="000000"/>
                </a:solidFill>
                <a:latin typeface="Arial"/>
                <a:ea typeface="Arial"/>
                <a:cs typeface="Arial"/>
                <a:sym typeface="Arial"/>
              </a:rPr>
              <a:t>Author:</a:t>
            </a:r>
            <a:r>
              <a:rPr lang="en" sz="1300" dirty="0">
                <a:solidFill>
                  <a:srgbClr val="000000"/>
                </a:solidFill>
                <a:latin typeface="Arial"/>
                <a:ea typeface="Arial"/>
                <a:cs typeface="Arial"/>
                <a:sym typeface="Arial"/>
              </a:rPr>
              <a:t> Pranab Ghosh, Sami Azam, Mir jam Jonkman, Asif Karim, F. M. Javad Mehedi Samrat, Eva Ignatius</a:t>
            </a:r>
            <a:endParaRPr sz="13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This study used machine learning to attempt to predict cardiac illness, using a larger dataset to train the model. </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It demonstrated how the Relief feature selection approach may be used with a variety of machine learning methods to create a strongly linked feature collection. </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It found that Relief feature selection produces accuracy that is significantly greater than comparable work and performs particularly well with high impact features. With 10 characteristics, Relief feature selection was 99.05 % accurate.</a:t>
            </a:r>
            <a:endParaRPr sz="1600" dirty="0">
              <a:solidFill>
                <a:srgbClr val="000000"/>
              </a:solidFill>
              <a:latin typeface="Arial"/>
              <a:ea typeface="Arial"/>
              <a:cs typeface="Arial"/>
              <a:sym typeface="Arial"/>
            </a:endParaRPr>
          </a:p>
          <a:p>
            <a:pPr marL="457200" lvl="0" indent="-317500" algn="just" rtl="0">
              <a:spcBef>
                <a:spcPts val="1000"/>
              </a:spcBef>
              <a:spcAft>
                <a:spcPts val="1000"/>
              </a:spcAft>
              <a:buClr>
                <a:srgbClr val="000000"/>
              </a:buClr>
              <a:buSzPts val="1400"/>
              <a:buFont typeface="Arial"/>
              <a:buChar char="●"/>
            </a:pPr>
            <a:r>
              <a:rPr lang="en" sz="1600" dirty="0">
                <a:solidFill>
                  <a:srgbClr val="000000"/>
                </a:solidFill>
                <a:latin typeface="Arial"/>
                <a:ea typeface="Arial"/>
                <a:cs typeface="Arial"/>
                <a:sym typeface="Arial"/>
              </a:rPr>
              <a:t>The model will eventually be further generalised in order to be strong against datasets with large levels of missing data and to interact with additional feature selection approaches. </a:t>
            </a:r>
            <a:endParaRPr sz="1600"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Requirements</a:t>
            </a:r>
            <a:endParaRPr/>
          </a:p>
        </p:txBody>
      </p:sp>
      <p:sp>
        <p:nvSpPr>
          <p:cNvPr id="117" name="Google Shape;117;p23"/>
          <p:cNvSpPr txBox="1">
            <a:spLocks noGrp="1"/>
          </p:cNvSpPr>
          <p:nvPr>
            <p:ph type="body" idx="1"/>
          </p:nvPr>
        </p:nvSpPr>
        <p:spPr>
          <a:xfrm>
            <a:off x="311700" y="968443"/>
            <a:ext cx="8520600" cy="3914700"/>
          </a:xfrm>
          <a:prstGeom prst="rect">
            <a:avLst/>
          </a:prstGeom>
        </p:spPr>
        <p:txBody>
          <a:bodyPr spcFirstLastPara="1" wrap="square" lIns="91425" tIns="91425" rIns="91425" bIns="91425" anchor="t" anchorCtr="0">
            <a:normAutofit lnSpcReduction="10000"/>
          </a:bodyPr>
          <a:lstStyle/>
          <a:p>
            <a:pPr marL="457200" lvl="0" indent="-333681" algn="l" rtl="0">
              <a:spcBef>
                <a:spcPts val="1000"/>
              </a:spcBef>
              <a:spcAft>
                <a:spcPts val="0"/>
              </a:spcAft>
              <a:buClr>
                <a:srgbClr val="000000"/>
              </a:buClr>
              <a:buSzPts val="1655"/>
              <a:buFont typeface="Arial"/>
              <a:buChar char="❏"/>
            </a:pPr>
            <a:r>
              <a:rPr lang="en" sz="1654" u="sng" dirty="0">
                <a:solidFill>
                  <a:srgbClr val="000000"/>
                </a:solidFill>
                <a:latin typeface="Arial"/>
                <a:ea typeface="Arial"/>
                <a:cs typeface="Arial"/>
                <a:sym typeface="Arial"/>
              </a:rPr>
              <a:t>Hardware Requirements:</a:t>
            </a:r>
            <a:endParaRPr sz="1654" u="sng" dirty="0">
              <a:solidFill>
                <a:srgbClr val="000000"/>
              </a:solidFill>
              <a:latin typeface="Arial"/>
              <a:ea typeface="Arial"/>
              <a:cs typeface="Arial"/>
              <a:sym typeface="Arial"/>
            </a:endParaRPr>
          </a:p>
          <a:p>
            <a:pPr marL="914400" lvl="1" indent="-320981" algn="l" rtl="0">
              <a:lnSpc>
                <a:spcPct val="150000"/>
              </a:lnSpc>
              <a:spcBef>
                <a:spcPts val="120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RAM: 4GB or more.</a:t>
            </a:r>
            <a:endParaRPr sz="1454" dirty="0">
              <a:solidFill>
                <a:srgbClr val="000000"/>
              </a:solidFill>
              <a:latin typeface="Arial"/>
              <a:ea typeface="Arial"/>
              <a:cs typeface="Arial"/>
              <a:sym typeface="Arial"/>
            </a:endParaRPr>
          </a:p>
          <a:p>
            <a:pPr marL="914400" lvl="1" indent="-320981" algn="l"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Processor: Intel Core i3 or i5 editions.</a:t>
            </a:r>
            <a:endParaRPr sz="1454" dirty="0">
              <a:solidFill>
                <a:srgbClr val="000000"/>
              </a:solidFill>
              <a:latin typeface="Arial"/>
              <a:ea typeface="Arial"/>
              <a:cs typeface="Arial"/>
              <a:sym typeface="Arial"/>
            </a:endParaRPr>
          </a:p>
          <a:p>
            <a:pPr marL="914400" lvl="1" indent="-320981" algn="l"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CPU: 1.6GHz n above.</a:t>
            </a:r>
            <a:endParaRPr sz="1454" dirty="0">
              <a:solidFill>
                <a:srgbClr val="000000"/>
              </a:solidFill>
              <a:latin typeface="Arial"/>
              <a:ea typeface="Arial"/>
              <a:cs typeface="Arial"/>
              <a:sym typeface="Arial"/>
            </a:endParaRPr>
          </a:p>
          <a:p>
            <a:pPr marL="914400" lvl="1" indent="-320981" algn="l"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Storage: 5GB</a:t>
            </a:r>
            <a:endParaRPr sz="1454" dirty="0">
              <a:solidFill>
                <a:srgbClr val="000000"/>
              </a:solidFill>
              <a:latin typeface="Arial"/>
              <a:ea typeface="Arial"/>
              <a:cs typeface="Arial"/>
              <a:sym typeface="Arial"/>
            </a:endParaRPr>
          </a:p>
          <a:p>
            <a:pPr marL="914400" lvl="0" indent="0" algn="l" rtl="0">
              <a:lnSpc>
                <a:spcPct val="150000"/>
              </a:lnSpc>
              <a:spcBef>
                <a:spcPts val="0"/>
              </a:spcBef>
              <a:spcAft>
                <a:spcPts val="0"/>
              </a:spcAft>
              <a:buNone/>
            </a:pPr>
            <a:endParaRPr sz="1454" dirty="0">
              <a:solidFill>
                <a:srgbClr val="000000"/>
              </a:solidFill>
              <a:latin typeface="Arial"/>
              <a:ea typeface="Arial"/>
              <a:cs typeface="Arial"/>
              <a:sym typeface="Arial"/>
            </a:endParaRPr>
          </a:p>
          <a:p>
            <a:pPr marL="457200" lvl="0" indent="-333681" algn="l" rtl="0">
              <a:lnSpc>
                <a:spcPct val="150000"/>
              </a:lnSpc>
              <a:spcBef>
                <a:spcPts val="0"/>
              </a:spcBef>
              <a:spcAft>
                <a:spcPts val="0"/>
              </a:spcAft>
              <a:buClr>
                <a:srgbClr val="000000"/>
              </a:buClr>
              <a:buSzPts val="1655"/>
              <a:buFont typeface="Arial"/>
              <a:buChar char="❏"/>
            </a:pPr>
            <a:r>
              <a:rPr lang="en" sz="1654" u="sng" dirty="0">
                <a:solidFill>
                  <a:srgbClr val="000000"/>
                </a:solidFill>
                <a:latin typeface="Arial"/>
                <a:ea typeface="Arial"/>
                <a:cs typeface="Arial"/>
                <a:sym typeface="Arial"/>
              </a:rPr>
              <a:t>Software Requirements:</a:t>
            </a:r>
            <a:endParaRPr sz="1654" u="sng"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Programming Language: Python</a:t>
            </a:r>
            <a:endParaRPr sz="1454"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Machine Learning: Scikit-learn, Streamlit</a:t>
            </a:r>
            <a:endParaRPr sz="1454"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Data Preprocessing: NumPy, Pandas</a:t>
            </a:r>
            <a:endParaRPr sz="1454" dirty="0">
              <a:solidFill>
                <a:srgbClr val="000000"/>
              </a:solidFill>
              <a:latin typeface="Arial"/>
              <a:ea typeface="Arial"/>
              <a:cs typeface="Arial"/>
              <a:sym typeface="Arial"/>
            </a:endParaRPr>
          </a:p>
          <a:p>
            <a:pPr marL="914400" lvl="1" indent="-320981" algn="just" rtl="0">
              <a:lnSpc>
                <a:spcPct val="150000"/>
              </a:lnSpc>
              <a:spcBef>
                <a:spcPts val="0"/>
              </a:spcBef>
              <a:spcAft>
                <a:spcPts val="0"/>
              </a:spcAft>
              <a:buClr>
                <a:srgbClr val="000000"/>
              </a:buClr>
              <a:buSzPts val="1455"/>
              <a:buFont typeface="Arial"/>
              <a:buChar char="❏"/>
            </a:pPr>
            <a:r>
              <a:rPr lang="en" sz="1454" dirty="0">
                <a:solidFill>
                  <a:srgbClr val="000000"/>
                </a:solidFill>
                <a:latin typeface="Arial"/>
                <a:ea typeface="Arial"/>
                <a:cs typeface="Arial"/>
                <a:sym typeface="Arial"/>
              </a:rPr>
              <a:t>Data Visualization: Seaborn, Matplotlib</a:t>
            </a: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Architectural Design</a:t>
            </a:r>
            <a:endParaRPr/>
          </a:p>
          <a:p>
            <a:pPr marL="0" lvl="0" indent="0" algn="l" rtl="0">
              <a:spcBef>
                <a:spcPts val="0"/>
              </a:spcBef>
              <a:spcAft>
                <a:spcPts val="0"/>
              </a:spcAft>
              <a:buNone/>
            </a:pPr>
            <a:endParaRPr/>
          </a:p>
        </p:txBody>
      </p:sp>
      <p:pic>
        <p:nvPicPr>
          <p:cNvPr id="123" name="Google Shape;123;p24"/>
          <p:cNvPicPr preferRelativeResize="0"/>
          <p:nvPr/>
        </p:nvPicPr>
        <p:blipFill rotWithShape="1">
          <a:blip r:embed="rId3">
            <a:alphaModFix/>
          </a:blip>
          <a:srcRect t="2579" b="4956"/>
          <a:stretch/>
        </p:blipFill>
        <p:spPr>
          <a:xfrm>
            <a:off x="4273405" y="121025"/>
            <a:ext cx="4416950" cy="4901450"/>
          </a:xfrm>
          <a:prstGeom prst="rect">
            <a:avLst/>
          </a:prstGeom>
          <a:noFill/>
          <a:ln>
            <a:noFill/>
          </a:ln>
        </p:spPr>
      </p:pic>
      <p:sp>
        <p:nvSpPr>
          <p:cNvPr id="124" name="Google Shape;124;p24"/>
          <p:cNvSpPr txBox="1">
            <a:spLocks noGrp="1"/>
          </p:cNvSpPr>
          <p:nvPr>
            <p:ph type="body" idx="1"/>
          </p:nvPr>
        </p:nvSpPr>
        <p:spPr>
          <a:xfrm>
            <a:off x="311700" y="1803300"/>
            <a:ext cx="5376300" cy="33402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en" sz="1600">
                <a:solidFill>
                  <a:srgbClr val="000000"/>
                </a:solidFill>
                <a:latin typeface="Arial"/>
                <a:ea typeface="Arial"/>
                <a:cs typeface="Arial"/>
                <a:sym typeface="Arial"/>
              </a:rPr>
              <a:t>The main stages of the design are:</a:t>
            </a:r>
            <a:endParaRPr sz="1600">
              <a:solidFill>
                <a:srgbClr val="000000"/>
              </a:solidFill>
              <a:latin typeface="Arial"/>
              <a:ea typeface="Arial"/>
              <a:cs typeface="Arial"/>
              <a:sym typeface="Arial"/>
            </a:endParaRPr>
          </a:p>
          <a:p>
            <a:pPr marL="914400" lvl="1" indent="-330200" algn="just" rtl="0">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Patient’s Database</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Feature Selection</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Data Preprocessing</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Data Splitting</a:t>
            </a:r>
            <a:endParaRPr sz="1600">
              <a:solidFill>
                <a:srgbClr val="000000"/>
              </a:solidFill>
              <a:latin typeface="Arial"/>
              <a:ea typeface="Arial"/>
              <a:cs typeface="Arial"/>
              <a:sym typeface="Arial"/>
            </a:endParaRPr>
          </a:p>
          <a:p>
            <a:pPr marL="914400" lvl="1" indent="-330200" algn="just" rtl="0">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Training &amp; Testing the Models</a:t>
            </a:r>
            <a:endParaRPr sz="16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Patient’s Database</a:t>
            </a:r>
            <a:endParaRPr/>
          </a:p>
        </p:txBody>
      </p:sp>
      <p:sp>
        <p:nvSpPr>
          <p:cNvPr id="130" name="Google Shape;130;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This dataset contains 4 databases concerning heart disease diagnosis. All attributes are numeric-valued.  The data was collected from the four following locations:</a:t>
            </a:r>
            <a:endParaRPr sz="1600"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Cleveland Clinic Foundation</a:t>
            </a:r>
            <a:endParaRPr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Hungarian Institute of Cardiology, Budapest</a:t>
            </a:r>
            <a:endParaRPr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V.A. Medical Center, Long Beach, California</a:t>
            </a:r>
            <a:endParaRPr dirty="0">
              <a:solidFill>
                <a:srgbClr val="000000"/>
              </a:solidFill>
              <a:latin typeface="Arial"/>
              <a:ea typeface="Arial"/>
              <a:cs typeface="Arial"/>
              <a:sym typeface="Arial"/>
            </a:endParaRPr>
          </a:p>
          <a:p>
            <a:pPr marL="914400" lvl="1" indent="-317500" algn="just" rtl="0">
              <a:spcBef>
                <a:spcPts val="0"/>
              </a:spcBef>
              <a:spcAft>
                <a:spcPts val="0"/>
              </a:spcAft>
              <a:buClr>
                <a:srgbClr val="000000"/>
              </a:buClr>
              <a:buSzPts val="1400"/>
              <a:buFont typeface="Arial"/>
              <a:buChar char="❏"/>
            </a:pPr>
            <a:r>
              <a:rPr lang="en" dirty="0">
                <a:solidFill>
                  <a:srgbClr val="000000"/>
                </a:solidFill>
                <a:latin typeface="Arial"/>
                <a:ea typeface="Arial"/>
                <a:cs typeface="Arial"/>
                <a:sym typeface="Arial"/>
              </a:rPr>
              <a:t>University Hospital, Zurich, Switzerland</a:t>
            </a:r>
            <a:endParaRPr dirty="0">
              <a:solidFill>
                <a:srgbClr val="000000"/>
              </a:solidFill>
              <a:latin typeface="Arial"/>
              <a:ea typeface="Arial"/>
              <a:cs typeface="Arial"/>
              <a:sym typeface="Arial"/>
            </a:endParaRPr>
          </a:p>
          <a:p>
            <a:pPr marL="914400" lvl="0" indent="0" algn="just" rtl="0">
              <a:spcBef>
                <a:spcPts val="1200"/>
              </a:spcBef>
              <a:spcAft>
                <a:spcPts val="0"/>
              </a:spcAft>
              <a:buNone/>
            </a:pPr>
            <a:endParaRPr sz="700" dirty="0">
              <a:solidFill>
                <a:srgbClr val="000000"/>
              </a:solidFill>
              <a:latin typeface="Arial"/>
              <a:ea typeface="Arial"/>
              <a:cs typeface="Arial"/>
              <a:sym typeface="Arial"/>
            </a:endParaRPr>
          </a:p>
          <a:p>
            <a:pPr marL="457200" lvl="0" indent="-330200" algn="just" rtl="0">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Each database has the same instance format. While the databases have 76 raw attributes.</a:t>
            </a:r>
            <a:endParaRPr sz="1600"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sp>
        <p:nvSpPr>
          <p:cNvPr id="136" name="Google Shape;136;p26"/>
          <p:cNvSpPr txBox="1">
            <a:spLocks noGrp="1"/>
          </p:cNvSpPr>
          <p:nvPr>
            <p:ph type="body" idx="1"/>
          </p:nvPr>
        </p:nvSpPr>
        <p:spPr>
          <a:xfrm>
            <a:off x="248775" y="1149925"/>
            <a:ext cx="3825600" cy="36957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1200"/>
              </a:spcAft>
              <a:buNone/>
            </a:pPr>
            <a:r>
              <a:rPr lang="en" sz="1600" dirty="0">
                <a:solidFill>
                  <a:srgbClr val="000000"/>
                </a:solidFill>
                <a:latin typeface="Arial"/>
                <a:ea typeface="Arial"/>
                <a:cs typeface="Arial"/>
                <a:sym typeface="Arial"/>
              </a:rPr>
              <a:t>Although there are 76 attributes in this database, all published trials only use a subset of 14 of them that are linked to heart disease. Age, sex, cp, trestbps, chol, fbs, restecg, thalach, Exang, oldpeak, slope, ca, and thal are the attributes included in the chosen new dataset. The final predicted attribute will be specified in ‘num’.</a:t>
            </a:r>
            <a:endParaRPr dirty="0"/>
          </a:p>
        </p:txBody>
      </p:sp>
      <p:pic>
        <p:nvPicPr>
          <p:cNvPr id="137" name="Google Shape;137;p26"/>
          <p:cNvPicPr preferRelativeResize="0"/>
          <p:nvPr/>
        </p:nvPicPr>
        <p:blipFill>
          <a:blip r:embed="rId3">
            <a:alphaModFix/>
          </a:blip>
          <a:stretch>
            <a:fillRect/>
          </a:stretch>
        </p:blipFill>
        <p:spPr>
          <a:xfrm>
            <a:off x="4184475" y="189850"/>
            <a:ext cx="4757924" cy="4475774"/>
          </a:xfrm>
          <a:prstGeom prst="rect">
            <a:avLst/>
          </a:prstGeom>
          <a:noFill/>
          <a:ln>
            <a:noFill/>
          </a:ln>
        </p:spPr>
      </p:pic>
      <p:sp>
        <p:nvSpPr>
          <p:cNvPr id="138" name="Google Shape;138;p26"/>
          <p:cNvSpPr txBox="1"/>
          <p:nvPr/>
        </p:nvSpPr>
        <p:spPr>
          <a:xfrm>
            <a:off x="4527925" y="4665625"/>
            <a:ext cx="407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Source Code Pro"/>
                <a:ea typeface="Source Code Pro"/>
                <a:cs typeface="Source Code Pro"/>
                <a:sym typeface="Source Code Pro"/>
              </a:rPr>
              <a:t>Heatmap </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152400" y="152400"/>
            <a:ext cx="8839200" cy="3493262"/>
          </a:xfrm>
          <a:prstGeom prst="rect">
            <a:avLst/>
          </a:prstGeom>
          <a:noFill/>
          <a:ln>
            <a:noFill/>
          </a:ln>
        </p:spPr>
      </p:pic>
      <p:sp>
        <p:nvSpPr>
          <p:cNvPr id="144" name="Google Shape;144;p27"/>
          <p:cNvSpPr txBox="1">
            <a:spLocks noGrp="1"/>
          </p:cNvSpPr>
          <p:nvPr>
            <p:ph type="body" idx="4294967295"/>
          </p:nvPr>
        </p:nvSpPr>
        <p:spPr>
          <a:xfrm>
            <a:off x="183600" y="3834318"/>
            <a:ext cx="8776800" cy="961800"/>
          </a:xfrm>
          <a:prstGeom prst="rect">
            <a:avLst/>
          </a:prstGeom>
        </p:spPr>
        <p:txBody>
          <a:bodyPr spcFirstLastPara="1" wrap="square" lIns="91425" tIns="91425" rIns="91425" bIns="91425" anchor="t" anchorCtr="0">
            <a:normAutofit fontScale="92500" lnSpcReduction="20000"/>
          </a:bodyPr>
          <a:lstStyle/>
          <a:p>
            <a:pPr marL="457200" lvl="0" indent="-330200" algn="just" rtl="0">
              <a:lnSpc>
                <a:spcPct val="150000"/>
              </a:lnSpc>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Similarly, it can be seen from the above correlation that there is no single feature that has a very high correlation with the target.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28"/>
          <p:cNvGraphicFramePr/>
          <p:nvPr>
            <p:extLst>
              <p:ext uri="{D42A27DB-BD31-4B8C-83A1-F6EECF244321}">
                <p14:modId xmlns:p14="http://schemas.microsoft.com/office/powerpoint/2010/main" val="3428110384"/>
              </p:ext>
            </p:extLst>
          </p:nvPr>
        </p:nvGraphicFramePr>
        <p:xfrm>
          <a:off x="133375" y="1447813"/>
          <a:ext cx="4082143" cy="3320006"/>
        </p:xfrm>
        <a:graphic>
          <a:graphicData uri="http://schemas.openxmlformats.org/drawingml/2006/table">
            <a:tbl>
              <a:tblPr bandRow="1">
                <a:noFill/>
                <a:tableStyleId>{9FCC757C-8EAF-42E5-9C53-BFF5788819D1}</a:tableStyleId>
              </a:tblPr>
              <a:tblGrid>
                <a:gridCol w="384423">
                  <a:extLst>
                    <a:ext uri="{9D8B030D-6E8A-4147-A177-3AD203B41FA5}">
                      <a16:colId xmlns:a16="http://schemas.microsoft.com/office/drawing/2014/main" val="20000"/>
                    </a:ext>
                  </a:extLst>
                </a:gridCol>
                <a:gridCol w="902841">
                  <a:extLst>
                    <a:ext uri="{9D8B030D-6E8A-4147-A177-3AD203B41FA5}">
                      <a16:colId xmlns:a16="http://schemas.microsoft.com/office/drawing/2014/main" val="20001"/>
                    </a:ext>
                  </a:extLst>
                </a:gridCol>
                <a:gridCol w="2794879">
                  <a:extLst>
                    <a:ext uri="{9D8B030D-6E8A-4147-A177-3AD203B41FA5}">
                      <a16:colId xmlns:a16="http://schemas.microsoft.com/office/drawing/2014/main" val="20002"/>
                    </a:ext>
                  </a:extLst>
                </a:gridCol>
              </a:tblGrid>
              <a:tr h="348610">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SN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ATTRIBUTE</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DESCRIPTION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5314">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Age</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Age of patient</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5314">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Sex</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Patient’s gender (M-0, F-1)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5314">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Cp</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Type of chest discomfort</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91402">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4</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Trestbps</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Blood pressure at rest (hospital admission values in mmHg, ranging from 94 to 200)</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7534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Chol</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Mg/dl of serum cholesterol (ranges from 126 to 564)</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4861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Fbs</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dirty="0">
                          <a:latin typeface="Times New Roman"/>
                          <a:ea typeface="Times New Roman"/>
                          <a:cs typeface="Times New Roman"/>
                          <a:sym typeface="Times New Roman"/>
                        </a:rPr>
                        <a:t>Glucose level at fasting &gt; 120 mg/dl (false-0,true-1)</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48610">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Resting</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dirty="0">
                          <a:latin typeface="Times New Roman"/>
                          <a:ea typeface="Times New Roman"/>
                          <a:cs typeface="Times New Roman"/>
                          <a:sym typeface="Times New Roman"/>
                        </a:rPr>
                        <a:t>Electrocardiogram recorded when at rest (0 to 1)</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50" name="Google Shape;150;p28"/>
          <p:cNvGraphicFramePr/>
          <p:nvPr>
            <p:extLst>
              <p:ext uri="{D42A27DB-BD31-4B8C-83A1-F6EECF244321}">
                <p14:modId xmlns:p14="http://schemas.microsoft.com/office/powerpoint/2010/main" val="59057661"/>
              </p:ext>
            </p:extLst>
          </p:nvPr>
        </p:nvGraphicFramePr>
        <p:xfrm>
          <a:off x="4438818" y="1447813"/>
          <a:ext cx="4566582" cy="3319993"/>
        </p:xfrm>
        <a:graphic>
          <a:graphicData uri="http://schemas.openxmlformats.org/drawingml/2006/table">
            <a:tbl>
              <a:tblPr bandRow="1">
                <a:noFill/>
                <a:tableStyleId>{9FCC757C-8EAF-42E5-9C53-BFF5788819D1}</a:tableStyleId>
              </a:tblPr>
              <a:tblGrid>
                <a:gridCol w="571390">
                  <a:extLst>
                    <a:ext uri="{9D8B030D-6E8A-4147-A177-3AD203B41FA5}">
                      <a16:colId xmlns:a16="http://schemas.microsoft.com/office/drawing/2014/main" val="20000"/>
                    </a:ext>
                  </a:extLst>
                </a:gridCol>
                <a:gridCol w="885979">
                  <a:extLst>
                    <a:ext uri="{9D8B030D-6E8A-4147-A177-3AD203B41FA5}">
                      <a16:colId xmlns:a16="http://schemas.microsoft.com/office/drawing/2014/main" val="20001"/>
                    </a:ext>
                  </a:extLst>
                </a:gridCol>
                <a:gridCol w="3109213">
                  <a:extLst>
                    <a:ext uri="{9D8B030D-6E8A-4147-A177-3AD203B41FA5}">
                      <a16:colId xmlns:a16="http://schemas.microsoft.com/office/drawing/2014/main" val="20002"/>
                    </a:ext>
                  </a:extLst>
                </a:gridCol>
              </a:tblGrid>
              <a:tr h="401933">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SN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ATTRIBUTE</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1000" b="1">
                          <a:latin typeface="Times New Roman"/>
                          <a:ea typeface="Times New Roman"/>
                          <a:cs typeface="Times New Roman"/>
                          <a:sym typeface="Times New Roman"/>
                        </a:rPr>
                        <a:t>DESCRIPTION</a:t>
                      </a:r>
                      <a:endParaRPr sz="1000" b="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Thalach</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Reached maximum heart rate (71 to 202)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Exang</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Angina caused by exercise (yes-1, no-0)</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29384">
                <a:tc>
                  <a:txBody>
                    <a:bodyPr/>
                    <a:lstStyle/>
                    <a:p>
                      <a:pPr marL="0" lvl="0" indent="0" algn="ctr" rtl="0">
                        <a:lnSpc>
                          <a:spcPct val="150000"/>
                        </a:lnSpc>
                        <a:spcBef>
                          <a:spcPts val="0"/>
                        </a:spcBef>
                        <a:spcAft>
                          <a:spcPts val="0"/>
                        </a:spcAft>
                        <a:buNone/>
                      </a:pPr>
                      <a:r>
                        <a:rPr lang="en" sz="1000" dirty="0">
                          <a:latin typeface="Times New Roman"/>
                          <a:ea typeface="Times New Roman"/>
                          <a:cs typeface="Times New Roman"/>
                          <a:sym typeface="Times New Roman"/>
                        </a:rPr>
                        <a:t>10</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Oldpeak</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ST Depression during exercise in relation to the quantity of rest received  (0 to .2)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Slope</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The slope of the ST workout segment's peak (0 to 1)</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Ca</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Fluoroscopically coloured major vessels (0 to 3)</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Thal</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Defect type (0 to 2)</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81446">
                <a:tc>
                  <a:txBody>
                    <a:bodyPr/>
                    <a:lstStyle/>
                    <a:p>
                      <a:pPr marL="0" lvl="0" indent="0" algn="ctr" rtl="0">
                        <a:lnSpc>
                          <a:spcPct val="150000"/>
                        </a:lnSpc>
                        <a:spcBef>
                          <a:spcPts val="0"/>
                        </a:spcBef>
                        <a:spcAft>
                          <a:spcPts val="0"/>
                        </a:spcAft>
                        <a:buNone/>
                      </a:pPr>
                      <a:r>
                        <a:rPr lang="en" sz="1000">
                          <a:latin typeface="Times New Roman"/>
                          <a:ea typeface="Times New Roman"/>
                          <a:cs typeface="Times New Roman"/>
                          <a:sym typeface="Times New Roman"/>
                        </a:rPr>
                        <a:t>14</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a:latin typeface="Times New Roman"/>
                          <a:ea typeface="Times New Roman"/>
                          <a:cs typeface="Times New Roman"/>
                          <a:sym typeface="Times New Roman"/>
                        </a:rPr>
                        <a:t>Target</a:t>
                      </a:r>
                      <a:endParaRPr sz="10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1000" dirty="0">
                          <a:latin typeface="Times New Roman"/>
                          <a:ea typeface="Times New Roman"/>
                          <a:cs typeface="Times New Roman"/>
                          <a:sym typeface="Times New Roman"/>
                        </a:rPr>
                        <a:t>Heart Disease Result</a:t>
                      </a:r>
                      <a:endParaRPr sz="10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51" name="Google Shape;151;p28"/>
          <p:cNvSpPr txBox="1">
            <a:spLocks noGrp="1"/>
          </p:cNvSpPr>
          <p:nvPr>
            <p:ph type="body" idx="4294967295"/>
          </p:nvPr>
        </p:nvSpPr>
        <p:spPr>
          <a:xfrm>
            <a:off x="133375" y="663825"/>
            <a:ext cx="8776800" cy="9618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14 important attributes which are used in the research 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205565" y="1502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preprocessing</a:t>
            </a:r>
            <a:endParaRPr dirty="0"/>
          </a:p>
        </p:txBody>
      </p:sp>
      <p:sp>
        <p:nvSpPr>
          <p:cNvPr id="157" name="Google Shape;157;p29"/>
          <p:cNvSpPr txBox="1">
            <a:spLocks noGrp="1"/>
          </p:cNvSpPr>
          <p:nvPr>
            <p:ph type="body" idx="1"/>
          </p:nvPr>
        </p:nvSpPr>
        <p:spPr>
          <a:xfrm>
            <a:off x="311700" y="865414"/>
            <a:ext cx="8520600" cy="4049486"/>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rgbClr val="000000"/>
              </a:buClr>
              <a:buSzPts val="1600"/>
              <a:buFont typeface="Arial"/>
              <a:buChar char="❏"/>
            </a:pPr>
            <a:r>
              <a:rPr lang="en" sz="1600" b="1" dirty="0">
                <a:solidFill>
                  <a:srgbClr val="000000"/>
                </a:solidFill>
                <a:latin typeface="Arial"/>
                <a:ea typeface="Arial"/>
                <a:cs typeface="Arial"/>
                <a:sym typeface="Arial"/>
              </a:rPr>
              <a:t>Handling Null Values</a:t>
            </a:r>
            <a:endParaRPr sz="1600" b="1" dirty="0">
              <a:solidFill>
                <a:srgbClr val="000000"/>
              </a:solidFill>
              <a:latin typeface="Arial"/>
              <a:ea typeface="Arial"/>
              <a:cs typeface="Arial"/>
              <a:sym typeface="Arial"/>
            </a:endParaRPr>
          </a:p>
          <a:p>
            <a:pPr marL="457200" marR="0" lvl="0" indent="0" algn="just" rtl="0">
              <a:lnSpc>
                <a:spcPct val="115000"/>
              </a:lnSpc>
              <a:spcBef>
                <a:spcPts val="1200"/>
              </a:spcBef>
              <a:spcAft>
                <a:spcPts val="0"/>
              </a:spcAft>
              <a:buNone/>
            </a:pPr>
            <a:endParaRPr sz="1600" dirty="0">
              <a:solidFill>
                <a:srgbClr val="000000"/>
              </a:solidFill>
              <a:latin typeface="Arial"/>
              <a:ea typeface="Arial"/>
              <a:cs typeface="Arial"/>
              <a:sym typeface="Arial"/>
            </a:endParaRPr>
          </a:p>
          <a:p>
            <a:pPr marL="457200" marR="0" lvl="0" indent="0" algn="just" rtl="0">
              <a:lnSpc>
                <a:spcPct val="115000"/>
              </a:lnSpc>
              <a:spcBef>
                <a:spcPts val="1200"/>
              </a:spcBef>
              <a:spcAft>
                <a:spcPts val="0"/>
              </a:spcAft>
              <a:buNone/>
            </a:pPr>
            <a:endParaRPr sz="1600" dirty="0">
              <a:solidFill>
                <a:srgbClr val="000000"/>
              </a:solidFill>
              <a:latin typeface="Arial"/>
              <a:ea typeface="Arial"/>
              <a:cs typeface="Arial"/>
              <a:sym typeface="Arial"/>
            </a:endParaRPr>
          </a:p>
          <a:p>
            <a:pPr marL="0" marR="0" lvl="0" indent="0" algn="just" rtl="0">
              <a:lnSpc>
                <a:spcPct val="115000"/>
              </a:lnSpc>
              <a:spcBef>
                <a:spcPts val="1200"/>
              </a:spcBef>
              <a:spcAft>
                <a:spcPts val="0"/>
              </a:spcAft>
              <a:buNone/>
            </a:pPr>
            <a:endParaRPr sz="1600" dirty="0">
              <a:solidFill>
                <a:srgbClr val="000000"/>
              </a:solidFill>
              <a:latin typeface="Arial"/>
              <a:ea typeface="Arial"/>
              <a:cs typeface="Arial"/>
              <a:sym typeface="Arial"/>
            </a:endParaRPr>
          </a:p>
          <a:p>
            <a:pPr marL="0" marR="0" lvl="0" indent="0" algn="just" rtl="0">
              <a:lnSpc>
                <a:spcPct val="115000"/>
              </a:lnSpc>
              <a:spcBef>
                <a:spcPts val="1200"/>
              </a:spcBef>
              <a:spcAft>
                <a:spcPts val="0"/>
              </a:spcAft>
              <a:buNone/>
            </a:pPr>
            <a:endParaRPr sz="300" dirty="0">
              <a:solidFill>
                <a:srgbClr val="000000"/>
              </a:solidFill>
              <a:latin typeface="Arial"/>
              <a:ea typeface="Arial"/>
              <a:cs typeface="Arial"/>
              <a:sym typeface="Arial"/>
            </a:endParaRPr>
          </a:p>
          <a:p>
            <a:pPr marL="457200" marR="0" lvl="0" indent="-330200" algn="just" rtl="0">
              <a:lnSpc>
                <a:spcPct val="115000"/>
              </a:lnSpc>
              <a:spcBef>
                <a:spcPts val="1200"/>
              </a:spcBef>
              <a:spcAft>
                <a:spcPts val="0"/>
              </a:spcAft>
              <a:buClr>
                <a:srgbClr val="000000"/>
              </a:buClr>
              <a:buSzPts val="1600"/>
              <a:buFont typeface="Arial"/>
              <a:buChar char="❏"/>
            </a:pPr>
            <a:r>
              <a:rPr lang="en" sz="1600" b="1" dirty="0">
                <a:solidFill>
                  <a:srgbClr val="000000"/>
                </a:solidFill>
                <a:latin typeface="Arial"/>
                <a:ea typeface="Arial"/>
                <a:cs typeface="Arial"/>
                <a:sym typeface="Arial"/>
              </a:rPr>
              <a:t>Checking for duplicate values</a:t>
            </a:r>
            <a:endParaRPr sz="1600" b="1" dirty="0">
              <a:solidFill>
                <a:srgbClr val="000000"/>
              </a:solidFill>
              <a:latin typeface="Arial"/>
              <a:ea typeface="Arial"/>
              <a:cs typeface="Arial"/>
              <a:sym typeface="Arial"/>
            </a:endParaRPr>
          </a:p>
        </p:txBody>
      </p:sp>
      <p:pic>
        <p:nvPicPr>
          <p:cNvPr id="158" name="Google Shape;158;p29"/>
          <p:cNvPicPr preferRelativeResize="0"/>
          <p:nvPr/>
        </p:nvPicPr>
        <p:blipFill>
          <a:blip r:embed="rId3">
            <a:alphaModFix/>
          </a:blip>
          <a:stretch>
            <a:fillRect/>
          </a:stretch>
        </p:blipFill>
        <p:spPr>
          <a:xfrm>
            <a:off x="2391877" y="1286421"/>
            <a:ext cx="5143759" cy="1579243"/>
          </a:xfrm>
          <a:prstGeom prst="rect">
            <a:avLst/>
          </a:prstGeom>
          <a:noFill/>
          <a:ln>
            <a:noFill/>
          </a:ln>
        </p:spPr>
      </p:pic>
      <p:pic>
        <p:nvPicPr>
          <p:cNvPr id="159" name="Google Shape;159;p29"/>
          <p:cNvPicPr preferRelativeResize="0"/>
          <p:nvPr/>
        </p:nvPicPr>
        <p:blipFill>
          <a:blip r:embed="rId4">
            <a:alphaModFix/>
          </a:blip>
          <a:stretch>
            <a:fillRect/>
          </a:stretch>
        </p:blipFill>
        <p:spPr>
          <a:xfrm>
            <a:off x="2408032" y="3163717"/>
            <a:ext cx="5127604" cy="1604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rgbClr val="000000"/>
              </a:buClr>
              <a:buSzPts val="1600"/>
              <a:buFont typeface="Arial"/>
              <a:buChar char="❏"/>
            </a:pPr>
            <a:r>
              <a:rPr lang="en" sz="1600" b="1">
                <a:solidFill>
                  <a:srgbClr val="000000"/>
                </a:solidFill>
                <a:latin typeface="Arial"/>
                <a:ea typeface="Arial"/>
                <a:cs typeface="Arial"/>
                <a:sym typeface="Arial"/>
              </a:rPr>
              <a:t>Check for Outliers</a:t>
            </a:r>
            <a:endParaRPr sz="1600" b="1">
              <a:solidFill>
                <a:srgbClr val="000000"/>
              </a:solidFill>
              <a:latin typeface="Arial"/>
              <a:ea typeface="Arial"/>
              <a:cs typeface="Arial"/>
              <a:sym typeface="Arial"/>
            </a:endParaRPr>
          </a:p>
          <a:p>
            <a:pPr marL="457200" marR="0" lvl="0" indent="0" algn="just" rtl="0">
              <a:lnSpc>
                <a:spcPct val="115000"/>
              </a:lnSpc>
              <a:spcBef>
                <a:spcPts val="1200"/>
              </a:spcBef>
              <a:spcAft>
                <a:spcPts val="1200"/>
              </a:spcAft>
              <a:buNone/>
            </a:pPr>
            <a:r>
              <a:rPr lang="en" sz="1500">
                <a:solidFill>
                  <a:srgbClr val="000000"/>
                </a:solidFill>
                <a:latin typeface="Arial"/>
                <a:ea typeface="Arial"/>
                <a:cs typeface="Arial"/>
                <a:sym typeface="Arial"/>
              </a:rPr>
              <a:t>An observation that appears to differ significantly from other observations in the sample is known as an outlier. An outlier might represent flawed data or it can also point to important scientific phenomena.</a:t>
            </a:r>
            <a:endParaRPr sz="1500">
              <a:solidFill>
                <a:srgbClr val="000000"/>
              </a:solidFill>
              <a:latin typeface="Arial"/>
              <a:ea typeface="Arial"/>
              <a:cs typeface="Arial"/>
              <a:sym typeface="Arial"/>
            </a:endParaRPr>
          </a:p>
        </p:txBody>
      </p:sp>
      <p:pic>
        <p:nvPicPr>
          <p:cNvPr id="165" name="Google Shape;165;p30"/>
          <p:cNvPicPr preferRelativeResize="0"/>
          <p:nvPr/>
        </p:nvPicPr>
        <p:blipFill rotWithShape="1">
          <a:blip r:embed="rId3">
            <a:alphaModFix/>
          </a:blip>
          <a:srcRect b="8399"/>
          <a:stretch/>
        </p:blipFill>
        <p:spPr>
          <a:xfrm>
            <a:off x="478313" y="2148825"/>
            <a:ext cx="2442875" cy="2070232"/>
          </a:xfrm>
          <a:prstGeom prst="rect">
            <a:avLst/>
          </a:prstGeom>
          <a:noFill/>
          <a:ln>
            <a:noFill/>
          </a:ln>
        </p:spPr>
      </p:pic>
      <p:pic>
        <p:nvPicPr>
          <p:cNvPr id="166" name="Google Shape;166;p30"/>
          <p:cNvPicPr preferRelativeResize="0"/>
          <p:nvPr/>
        </p:nvPicPr>
        <p:blipFill>
          <a:blip r:embed="rId4">
            <a:alphaModFix/>
          </a:blip>
          <a:stretch>
            <a:fillRect/>
          </a:stretch>
        </p:blipFill>
        <p:spPr>
          <a:xfrm>
            <a:off x="2948863" y="2838963"/>
            <a:ext cx="2442867" cy="1196675"/>
          </a:xfrm>
          <a:prstGeom prst="rect">
            <a:avLst/>
          </a:prstGeom>
          <a:noFill/>
          <a:ln>
            <a:noFill/>
          </a:ln>
        </p:spPr>
      </p:pic>
      <p:pic>
        <p:nvPicPr>
          <p:cNvPr id="167" name="Google Shape;167;p30"/>
          <p:cNvPicPr preferRelativeResize="0"/>
          <p:nvPr/>
        </p:nvPicPr>
        <p:blipFill>
          <a:blip r:embed="rId5">
            <a:alphaModFix/>
          </a:blip>
          <a:stretch>
            <a:fillRect/>
          </a:stretch>
        </p:blipFill>
        <p:spPr>
          <a:xfrm>
            <a:off x="5561075" y="1761649"/>
            <a:ext cx="3312725" cy="2457400"/>
          </a:xfrm>
          <a:prstGeom prst="rect">
            <a:avLst/>
          </a:prstGeom>
          <a:noFill/>
          <a:ln>
            <a:noFill/>
          </a:ln>
        </p:spPr>
      </p:pic>
      <p:sp>
        <p:nvSpPr>
          <p:cNvPr id="168" name="Google Shape;168;p30"/>
          <p:cNvSpPr txBox="1"/>
          <p:nvPr/>
        </p:nvSpPr>
        <p:spPr>
          <a:xfrm>
            <a:off x="522711" y="4351700"/>
            <a:ext cx="2354100" cy="369300"/>
          </a:xfrm>
          <a:prstGeom prst="rect">
            <a:avLst/>
          </a:prstGeom>
          <a:noFill/>
          <a:ln>
            <a:noFill/>
          </a:ln>
        </p:spPr>
        <p:txBody>
          <a:bodyPr spcFirstLastPara="1" wrap="square" lIns="91425" tIns="91425" rIns="91425" bIns="91425" anchor="t" anchorCtr="0">
            <a:spAutoFit/>
          </a:bodyPr>
          <a:lstStyle/>
          <a:p>
            <a:pPr marL="457200" lvl="0" indent="-304800" algn="ctr" rtl="0">
              <a:spcBef>
                <a:spcPts val="0"/>
              </a:spcBef>
              <a:spcAft>
                <a:spcPts val="0"/>
              </a:spcAft>
              <a:buSzPts val="1200"/>
              <a:buFont typeface="Source Code Pro"/>
              <a:buAutoNum type="arabicPeriod"/>
            </a:pPr>
            <a:r>
              <a:rPr lang="en" sz="1200">
                <a:latin typeface="Source Code Pro"/>
                <a:ea typeface="Source Code Pro"/>
                <a:cs typeface="Source Code Pro"/>
                <a:sym typeface="Source Code Pro"/>
              </a:rPr>
              <a:t>Using Boxplot</a:t>
            </a:r>
            <a:endParaRPr sz="1200">
              <a:latin typeface="Source Code Pro"/>
              <a:ea typeface="Source Code Pro"/>
              <a:cs typeface="Source Code Pro"/>
              <a:sym typeface="Source Code Pro"/>
            </a:endParaRPr>
          </a:p>
        </p:txBody>
      </p:sp>
      <p:sp>
        <p:nvSpPr>
          <p:cNvPr id="169" name="Google Shape;169;p30"/>
          <p:cNvSpPr txBox="1"/>
          <p:nvPr/>
        </p:nvSpPr>
        <p:spPr>
          <a:xfrm>
            <a:off x="2921175" y="4351700"/>
            <a:ext cx="2354100" cy="3693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sz="1200">
                <a:latin typeface="Source Code Pro"/>
                <a:ea typeface="Source Code Pro"/>
                <a:cs typeface="Source Code Pro"/>
                <a:sym typeface="Source Code Pro"/>
              </a:rPr>
              <a:t>2. Using IQR Score</a:t>
            </a:r>
            <a:endParaRPr sz="1200">
              <a:latin typeface="Source Code Pro"/>
              <a:ea typeface="Source Code Pro"/>
              <a:cs typeface="Source Code Pro"/>
              <a:sym typeface="Source Code Pro"/>
            </a:endParaRPr>
          </a:p>
        </p:txBody>
      </p:sp>
      <p:sp>
        <p:nvSpPr>
          <p:cNvPr id="170" name="Google Shape;170;p30"/>
          <p:cNvSpPr txBox="1"/>
          <p:nvPr/>
        </p:nvSpPr>
        <p:spPr>
          <a:xfrm>
            <a:off x="6040398" y="4351700"/>
            <a:ext cx="2354100" cy="3693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sz="1200">
                <a:latin typeface="Source Code Pro"/>
                <a:ea typeface="Source Code Pro"/>
                <a:cs typeface="Source Code Pro"/>
                <a:sym typeface="Source Code Pro"/>
              </a:rPr>
              <a:t>3. Using Z Score</a:t>
            </a:r>
            <a:endParaRPr sz="1200">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4294967295"/>
          </p:nvPr>
        </p:nvSpPr>
        <p:spPr>
          <a:xfrm>
            <a:off x="311700" y="301825"/>
            <a:ext cx="8520600" cy="4403700"/>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Handling Categorical Values</a:t>
            </a:r>
            <a:endParaRPr sz="1600">
              <a:solidFill>
                <a:srgbClr val="000000"/>
              </a:solidFill>
              <a:latin typeface="Arial"/>
              <a:ea typeface="Arial"/>
              <a:cs typeface="Arial"/>
              <a:sym typeface="Arial"/>
            </a:endParaRPr>
          </a:p>
          <a:p>
            <a:pPr marL="457200" lvl="0" indent="0" algn="just" rtl="0">
              <a:lnSpc>
                <a:spcPct val="150000"/>
              </a:lnSpc>
              <a:spcBef>
                <a:spcPts val="1200"/>
              </a:spcBef>
              <a:spcAft>
                <a:spcPts val="0"/>
              </a:spcAft>
              <a:buNone/>
            </a:pPr>
            <a:r>
              <a:rPr lang="en" sz="1500">
                <a:solidFill>
                  <a:srgbClr val="000000"/>
                </a:solidFill>
                <a:latin typeface="Arial"/>
                <a:ea typeface="Arial"/>
                <a:cs typeface="Arial"/>
                <a:sym typeface="Arial"/>
              </a:rPr>
              <a:t>All input and output variables must be numbers for ML models. This means that in order to fit and assess a model, categorical data must first be converted to integers. Here, hot encoding is applied to that one. Each category value is transformed into a new categorical column in one-hot, and each column is given a binary value of 1 or 0.</a:t>
            </a:r>
            <a:endParaRPr sz="1500">
              <a:solidFill>
                <a:srgbClr val="000000"/>
              </a:solidFill>
              <a:latin typeface="Arial"/>
              <a:ea typeface="Arial"/>
              <a:cs typeface="Arial"/>
              <a:sym typeface="Arial"/>
            </a:endParaRPr>
          </a:p>
          <a:p>
            <a:pPr marL="457200" lvl="0" indent="0" algn="just" rtl="0">
              <a:lnSpc>
                <a:spcPct val="150000"/>
              </a:lnSpc>
              <a:spcBef>
                <a:spcPts val="1200"/>
              </a:spcBef>
              <a:spcAft>
                <a:spcPts val="0"/>
              </a:spcAft>
              <a:buNone/>
            </a:pPr>
            <a:endParaRPr sz="1500">
              <a:solidFill>
                <a:srgbClr val="000000"/>
              </a:solidFill>
              <a:latin typeface="Arial"/>
              <a:ea typeface="Arial"/>
              <a:cs typeface="Arial"/>
              <a:sym typeface="Arial"/>
            </a:endParaRPr>
          </a:p>
          <a:p>
            <a:pPr marL="457200" marR="0" lvl="0" indent="-330200" algn="just" rtl="0">
              <a:lnSpc>
                <a:spcPct val="115000"/>
              </a:lnSpc>
              <a:spcBef>
                <a:spcPts val="800"/>
              </a:spcBef>
              <a:spcAft>
                <a:spcPts val="0"/>
              </a:spcAft>
              <a:buClr>
                <a:srgbClr val="000000"/>
              </a:buClr>
              <a:buSzPts val="1600"/>
              <a:buFont typeface="Arial"/>
              <a:buChar char="❏"/>
            </a:pPr>
            <a:r>
              <a:rPr lang="en" sz="1600">
                <a:solidFill>
                  <a:srgbClr val="000000"/>
                </a:solidFill>
                <a:latin typeface="Arial"/>
                <a:ea typeface="Arial"/>
                <a:cs typeface="Arial"/>
                <a:sym typeface="Arial"/>
              </a:rPr>
              <a:t>Standardisation</a:t>
            </a:r>
            <a:endParaRPr sz="1600">
              <a:solidFill>
                <a:srgbClr val="000000"/>
              </a:solidFill>
              <a:latin typeface="Arial"/>
              <a:ea typeface="Arial"/>
              <a:cs typeface="Arial"/>
              <a:sym typeface="Arial"/>
            </a:endParaRPr>
          </a:p>
          <a:p>
            <a:pPr marL="457200" marR="0" lvl="0" indent="0" algn="just" rtl="0">
              <a:lnSpc>
                <a:spcPct val="115000"/>
              </a:lnSpc>
              <a:spcBef>
                <a:spcPts val="1200"/>
              </a:spcBef>
              <a:spcAft>
                <a:spcPts val="1200"/>
              </a:spcAft>
              <a:buNone/>
            </a:pPr>
            <a:r>
              <a:rPr lang="en" sz="1500">
                <a:solidFill>
                  <a:srgbClr val="000000"/>
                </a:solidFill>
                <a:latin typeface="Arial"/>
                <a:ea typeface="Arial"/>
                <a:cs typeface="Arial"/>
                <a:sym typeface="Arial"/>
              </a:rPr>
              <a:t>In this mean and standard deviation is used for scaling. It is used when we want to ensure zero mean and unit standard deviation and is not bounded to a certain range which is why its less affected by outliers.</a:t>
            </a:r>
            <a:endParaRPr sz="1600" b="1">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Table Of contents</a:t>
            </a:r>
            <a:endParaRPr dirty="0"/>
          </a:p>
        </p:txBody>
      </p:sp>
      <p:sp>
        <p:nvSpPr>
          <p:cNvPr id="66" name="Google Shape;66;p14"/>
          <p:cNvSpPr txBox="1">
            <a:spLocks noGrp="1"/>
          </p:cNvSpPr>
          <p:nvPr>
            <p:ph type="body" idx="1"/>
          </p:nvPr>
        </p:nvSpPr>
        <p:spPr>
          <a:xfrm>
            <a:off x="529550" y="1187425"/>
            <a:ext cx="7760700" cy="3340200"/>
          </a:xfrm>
          <a:prstGeom prst="rect">
            <a:avLst/>
          </a:prstGeom>
        </p:spPr>
        <p:txBody>
          <a:bodyPr spcFirstLastPara="1" wrap="square" lIns="91425" tIns="91425" rIns="91425" bIns="91425" anchor="t" anchorCtr="0">
            <a:noAutofit/>
          </a:bodyPr>
          <a:lstStyle/>
          <a:p>
            <a:pPr marL="342900" lvl="0" algn="l" rtl="0">
              <a:lnSpc>
                <a:spcPct val="50000"/>
              </a:lnSpc>
              <a:spcBef>
                <a:spcPts val="0"/>
              </a:spcBef>
              <a:spcAft>
                <a:spcPts val="0"/>
              </a:spcAft>
              <a:buFont typeface="+mj-lt"/>
              <a:buAutoNum type="arabicPeriod"/>
            </a:pPr>
            <a:r>
              <a:rPr lang="en" sz="1620" dirty="0">
                <a:solidFill>
                  <a:schemeClr val="accent1"/>
                </a:solidFill>
              </a:rPr>
              <a:t>Introduction</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Background</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Problem Statement</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Research Objectives</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Literature Survey</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System Requirements</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Architecture Design</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Flow of Project</a:t>
            </a:r>
            <a:endParaRPr sz="1620" dirty="0">
              <a:solidFill>
                <a:schemeClr val="accent1"/>
              </a:solidFill>
            </a:endParaRPr>
          </a:p>
          <a:p>
            <a:pPr marL="342900" lvl="0" algn="l" rtl="0">
              <a:lnSpc>
                <a:spcPct val="50000"/>
              </a:lnSpc>
              <a:spcBef>
                <a:spcPts val="1200"/>
              </a:spcBef>
              <a:spcAft>
                <a:spcPts val="0"/>
              </a:spcAft>
              <a:buFont typeface="+mj-lt"/>
              <a:buAutoNum type="arabicPeriod"/>
            </a:pPr>
            <a:r>
              <a:rPr lang="en" sz="1620" dirty="0">
                <a:solidFill>
                  <a:schemeClr val="accent1"/>
                </a:solidFill>
              </a:rPr>
              <a:t>Conclusion</a:t>
            </a:r>
            <a:endParaRPr sz="1620" dirty="0">
              <a:solidFill>
                <a:schemeClr val="accent1"/>
              </a:solidFill>
            </a:endParaRPr>
          </a:p>
          <a:p>
            <a:pPr marL="342900" lvl="0" algn="l" rtl="0">
              <a:lnSpc>
                <a:spcPct val="50000"/>
              </a:lnSpc>
              <a:spcBef>
                <a:spcPts val="1200"/>
              </a:spcBef>
              <a:spcAft>
                <a:spcPts val="1200"/>
              </a:spcAft>
              <a:buFont typeface="+mj-lt"/>
              <a:buAutoNum type="arabicPeriod"/>
            </a:pPr>
            <a:r>
              <a:rPr lang="en" sz="1620" dirty="0">
                <a:solidFill>
                  <a:schemeClr val="accent1"/>
                </a:solidFill>
              </a:rPr>
              <a:t>References</a:t>
            </a:r>
            <a:endParaRPr sz="1620"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SPLITTING</a:t>
            </a:r>
            <a:endParaRPr/>
          </a:p>
        </p:txBody>
      </p:sp>
      <p:sp>
        <p:nvSpPr>
          <p:cNvPr id="181" name="Google Shape;181;p32"/>
          <p:cNvSpPr txBox="1">
            <a:spLocks noGrp="1"/>
          </p:cNvSpPr>
          <p:nvPr>
            <p:ph type="body" idx="1"/>
          </p:nvPr>
        </p:nvSpPr>
        <p:spPr>
          <a:xfrm>
            <a:off x="311700" y="1000075"/>
            <a:ext cx="8520600" cy="80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95">
                <a:solidFill>
                  <a:srgbClr val="000000"/>
                </a:solidFill>
                <a:latin typeface="Arial"/>
                <a:ea typeface="Arial"/>
                <a:cs typeface="Arial"/>
                <a:sym typeface="Arial"/>
              </a:rPr>
              <a:t>The dataset is split in the ratio of 80:20, i.e. 80% for training all four models and 20% of the dataset for testing those models.</a:t>
            </a:r>
            <a:endParaRPr>
              <a:solidFill>
                <a:srgbClr val="000000"/>
              </a:solidFill>
            </a:endParaRPr>
          </a:p>
        </p:txBody>
      </p:sp>
      <p:sp>
        <p:nvSpPr>
          <p:cNvPr id="182" name="Google Shape;182;p32"/>
          <p:cNvSpPr txBox="1">
            <a:spLocks noGrp="1"/>
          </p:cNvSpPr>
          <p:nvPr>
            <p:ph type="title"/>
          </p:nvPr>
        </p:nvSpPr>
        <p:spPr>
          <a:xfrm>
            <a:off x="311700" y="1951675"/>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Techniques</a:t>
            </a:r>
            <a:endParaRPr/>
          </a:p>
        </p:txBody>
      </p:sp>
      <p:sp>
        <p:nvSpPr>
          <p:cNvPr id="183" name="Google Shape;183;p32"/>
          <p:cNvSpPr txBox="1">
            <a:spLocks noGrp="1"/>
          </p:cNvSpPr>
          <p:nvPr>
            <p:ph type="body" idx="1"/>
          </p:nvPr>
        </p:nvSpPr>
        <p:spPr>
          <a:xfrm>
            <a:off x="326800" y="2678450"/>
            <a:ext cx="4938900" cy="14466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695">
                <a:solidFill>
                  <a:srgbClr val="000000"/>
                </a:solidFill>
                <a:latin typeface="Arial"/>
                <a:ea typeface="Arial"/>
                <a:cs typeface="Arial"/>
                <a:sym typeface="Arial"/>
              </a:rPr>
              <a:t>For testing the results of the models, we used K-Fold validation technique to test the best model, followed by gaining all metric value for test. These metric values include:</a:t>
            </a:r>
            <a:endParaRPr sz="1695">
              <a:solidFill>
                <a:srgbClr val="000000"/>
              </a:solidFill>
              <a:latin typeface="Arial"/>
              <a:ea typeface="Arial"/>
              <a:cs typeface="Arial"/>
              <a:sym typeface="Arial"/>
            </a:endParaRPr>
          </a:p>
        </p:txBody>
      </p:sp>
      <p:sp>
        <p:nvSpPr>
          <p:cNvPr id="184" name="Google Shape;184;p32"/>
          <p:cNvSpPr txBox="1">
            <a:spLocks noGrp="1"/>
          </p:cNvSpPr>
          <p:nvPr>
            <p:ph type="body" idx="1"/>
          </p:nvPr>
        </p:nvSpPr>
        <p:spPr>
          <a:xfrm>
            <a:off x="424625" y="4125050"/>
            <a:ext cx="2610600" cy="8010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Confusion Matrix</a:t>
            </a:r>
            <a:endParaRPr sz="1650">
              <a:solidFill>
                <a:srgbClr val="000000"/>
              </a:solidFill>
              <a:latin typeface="Arial"/>
              <a:ea typeface="Arial"/>
              <a:cs typeface="Arial"/>
              <a:sym typeface="Arial"/>
            </a:endParaRPr>
          </a:p>
          <a:p>
            <a:pPr marL="457200" lvl="0" indent="-333375" algn="l" rtl="0">
              <a:spcBef>
                <a:spcPts val="0"/>
              </a:spcBef>
              <a:spcAft>
                <a:spcPts val="0"/>
              </a:spcAft>
              <a:buClr>
                <a:srgbClr val="000000"/>
              </a:buClr>
              <a:buSzPts val="1650"/>
              <a:buFont typeface="Arial"/>
              <a:buChar char="❏"/>
            </a:pPr>
            <a:r>
              <a:rPr lang="en" sz="1650">
                <a:solidFill>
                  <a:srgbClr val="000000"/>
                </a:solidFill>
                <a:latin typeface="Arial"/>
                <a:ea typeface="Arial"/>
                <a:cs typeface="Arial"/>
                <a:sym typeface="Arial"/>
              </a:rPr>
              <a:t>Precision</a:t>
            </a:r>
            <a:endParaRPr sz="1650">
              <a:solidFill>
                <a:srgbClr val="000000"/>
              </a:solidFill>
              <a:latin typeface="Arial"/>
              <a:ea typeface="Arial"/>
              <a:cs typeface="Arial"/>
              <a:sym typeface="Arial"/>
            </a:endParaRPr>
          </a:p>
        </p:txBody>
      </p:sp>
      <p:sp>
        <p:nvSpPr>
          <p:cNvPr id="185" name="Google Shape;185;p32"/>
          <p:cNvSpPr txBox="1">
            <a:spLocks noGrp="1"/>
          </p:cNvSpPr>
          <p:nvPr>
            <p:ph type="body" idx="1"/>
          </p:nvPr>
        </p:nvSpPr>
        <p:spPr>
          <a:xfrm>
            <a:off x="2960700" y="4125050"/>
            <a:ext cx="1923000" cy="801000"/>
          </a:xfrm>
          <a:prstGeom prst="rect">
            <a:avLst/>
          </a:prstGeom>
        </p:spPr>
        <p:txBody>
          <a:bodyPr spcFirstLastPara="1" wrap="square" lIns="91425" tIns="91425" rIns="91425" bIns="91425" anchor="t" anchorCtr="0">
            <a:normAutofit/>
          </a:bodyPr>
          <a:lstStyle/>
          <a:p>
            <a:pPr marL="457200" lvl="0" indent="-336232" algn="l" rtl="0">
              <a:spcBef>
                <a:spcPts val="0"/>
              </a:spcBef>
              <a:spcAft>
                <a:spcPts val="0"/>
              </a:spcAft>
              <a:buClr>
                <a:srgbClr val="000000"/>
              </a:buClr>
              <a:buSzPts val="1695"/>
              <a:buFont typeface="Arial"/>
              <a:buChar char="❏"/>
            </a:pPr>
            <a:r>
              <a:rPr lang="en" sz="1695">
                <a:solidFill>
                  <a:srgbClr val="000000"/>
                </a:solidFill>
                <a:latin typeface="Arial"/>
                <a:ea typeface="Arial"/>
                <a:cs typeface="Arial"/>
                <a:sym typeface="Arial"/>
              </a:rPr>
              <a:t>Recall</a:t>
            </a:r>
            <a:endParaRPr sz="1695">
              <a:solidFill>
                <a:srgbClr val="000000"/>
              </a:solidFill>
              <a:latin typeface="Arial"/>
              <a:ea typeface="Arial"/>
              <a:cs typeface="Arial"/>
              <a:sym typeface="Arial"/>
            </a:endParaRPr>
          </a:p>
          <a:p>
            <a:pPr marL="457200" lvl="0" indent="-336232" algn="l" rtl="0">
              <a:spcBef>
                <a:spcPts val="0"/>
              </a:spcBef>
              <a:spcAft>
                <a:spcPts val="0"/>
              </a:spcAft>
              <a:buClr>
                <a:srgbClr val="000000"/>
              </a:buClr>
              <a:buSzPts val="1695"/>
              <a:buFont typeface="Arial"/>
              <a:buChar char="❏"/>
            </a:pPr>
            <a:r>
              <a:rPr lang="en" sz="1695">
                <a:solidFill>
                  <a:srgbClr val="000000"/>
                </a:solidFill>
                <a:latin typeface="Arial"/>
                <a:ea typeface="Arial"/>
                <a:cs typeface="Arial"/>
                <a:sym typeface="Arial"/>
              </a:rPr>
              <a:t>F1 Score</a:t>
            </a:r>
            <a:endParaRPr sz="1695">
              <a:solidFill>
                <a:srgbClr val="000000"/>
              </a:solidFill>
              <a:latin typeface="Arial"/>
              <a:ea typeface="Arial"/>
              <a:cs typeface="Arial"/>
              <a:sym typeface="Arial"/>
            </a:endParaRPr>
          </a:p>
        </p:txBody>
      </p:sp>
      <p:pic>
        <p:nvPicPr>
          <p:cNvPr id="186" name="Google Shape;186;p32"/>
          <p:cNvPicPr preferRelativeResize="0"/>
          <p:nvPr/>
        </p:nvPicPr>
        <p:blipFill>
          <a:blip r:embed="rId3">
            <a:alphaModFix/>
          </a:blip>
          <a:stretch>
            <a:fillRect/>
          </a:stretch>
        </p:blipFill>
        <p:spPr>
          <a:xfrm>
            <a:off x="5571275" y="2571750"/>
            <a:ext cx="3185145" cy="238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and testing the models</a:t>
            </a:r>
            <a:endParaRPr/>
          </a:p>
        </p:txBody>
      </p:sp>
      <p:sp>
        <p:nvSpPr>
          <p:cNvPr id="192" name="Google Shape;192;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Logistic Regression</a:t>
            </a:r>
            <a:endParaRPr>
              <a:solidFill>
                <a:srgbClr val="000000"/>
              </a:solidFill>
              <a:latin typeface="Arial"/>
              <a:ea typeface="Arial"/>
              <a:cs typeface="Arial"/>
              <a:sym typeface="Arial"/>
            </a:endParaRPr>
          </a:p>
        </p:txBody>
      </p:sp>
      <p:pic>
        <p:nvPicPr>
          <p:cNvPr id="193" name="Google Shape;193;p33"/>
          <p:cNvPicPr preferRelativeResize="0"/>
          <p:nvPr/>
        </p:nvPicPr>
        <p:blipFill>
          <a:blip r:embed="rId3">
            <a:alphaModFix/>
          </a:blip>
          <a:stretch>
            <a:fillRect/>
          </a:stretch>
        </p:blipFill>
        <p:spPr>
          <a:xfrm>
            <a:off x="3538399" y="1393349"/>
            <a:ext cx="3802125" cy="2933550"/>
          </a:xfrm>
          <a:prstGeom prst="rect">
            <a:avLst/>
          </a:prstGeom>
          <a:noFill/>
          <a:ln>
            <a:noFill/>
          </a:ln>
        </p:spPr>
      </p:pic>
      <p:sp>
        <p:nvSpPr>
          <p:cNvPr id="194" name="Google Shape;194;p33"/>
          <p:cNvSpPr txBox="1"/>
          <p:nvPr/>
        </p:nvSpPr>
        <p:spPr>
          <a:xfrm>
            <a:off x="4283413" y="45688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latin typeface="Arial"/>
                <a:ea typeface="Arial"/>
                <a:cs typeface="Arial"/>
                <a:sym typeface="Arial"/>
              </a:rPr>
              <a:t>2. K Nearest Neighbor</a:t>
            </a:r>
            <a:endParaRPr>
              <a:solidFill>
                <a:srgbClr val="000000"/>
              </a:solidFill>
              <a:latin typeface="Arial"/>
              <a:ea typeface="Arial"/>
              <a:cs typeface="Arial"/>
              <a:sym typeface="Arial"/>
            </a:endParaRPr>
          </a:p>
        </p:txBody>
      </p:sp>
      <p:pic>
        <p:nvPicPr>
          <p:cNvPr id="200" name="Google Shape;200;p34"/>
          <p:cNvPicPr preferRelativeResize="0"/>
          <p:nvPr/>
        </p:nvPicPr>
        <p:blipFill>
          <a:blip r:embed="rId3">
            <a:alphaModFix/>
          </a:blip>
          <a:stretch>
            <a:fillRect/>
          </a:stretch>
        </p:blipFill>
        <p:spPr>
          <a:xfrm>
            <a:off x="257373" y="1150850"/>
            <a:ext cx="4712975" cy="2491175"/>
          </a:xfrm>
          <a:prstGeom prst="rect">
            <a:avLst/>
          </a:prstGeom>
          <a:noFill/>
          <a:ln>
            <a:noFill/>
          </a:ln>
        </p:spPr>
      </p:pic>
      <p:pic>
        <p:nvPicPr>
          <p:cNvPr id="201" name="Google Shape;201;p34" descr="Table&#10;&#10;Description automatically generated"/>
          <p:cNvPicPr preferRelativeResize="0"/>
          <p:nvPr/>
        </p:nvPicPr>
        <p:blipFill>
          <a:blip r:embed="rId4">
            <a:alphaModFix/>
          </a:blip>
          <a:stretch>
            <a:fillRect/>
          </a:stretch>
        </p:blipFill>
        <p:spPr>
          <a:xfrm>
            <a:off x="5157375" y="947199"/>
            <a:ext cx="3778050" cy="2912800"/>
          </a:xfrm>
          <a:prstGeom prst="rect">
            <a:avLst/>
          </a:prstGeom>
          <a:noFill/>
          <a:ln>
            <a:noFill/>
          </a:ln>
        </p:spPr>
      </p:pic>
      <p:sp>
        <p:nvSpPr>
          <p:cNvPr id="202" name="Google Shape;202;p34"/>
          <p:cNvSpPr txBox="1"/>
          <p:nvPr/>
        </p:nvSpPr>
        <p:spPr>
          <a:xfrm>
            <a:off x="1107175" y="4117775"/>
            <a:ext cx="29862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Finding Optimal Value of K</a:t>
            </a:r>
            <a:endParaRPr>
              <a:latin typeface="Source Code Pro"/>
              <a:ea typeface="Source Code Pro"/>
              <a:cs typeface="Source Code Pro"/>
              <a:sym typeface="Source Code Pro"/>
            </a:endParaRPr>
          </a:p>
        </p:txBody>
      </p:sp>
      <p:sp>
        <p:nvSpPr>
          <p:cNvPr id="203" name="Google Shape;203;p34"/>
          <p:cNvSpPr txBox="1"/>
          <p:nvPr/>
        </p:nvSpPr>
        <p:spPr>
          <a:xfrm>
            <a:off x="5890338"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latin typeface="Arial"/>
                <a:ea typeface="Arial"/>
                <a:cs typeface="Arial"/>
                <a:sym typeface="Arial"/>
              </a:rPr>
              <a:t>3. Support Vector Machine</a:t>
            </a:r>
            <a:endParaRPr>
              <a:solidFill>
                <a:srgbClr val="000000"/>
              </a:solidFill>
              <a:latin typeface="Arial"/>
              <a:ea typeface="Arial"/>
              <a:cs typeface="Arial"/>
              <a:sym typeface="Arial"/>
            </a:endParaRPr>
          </a:p>
        </p:txBody>
      </p:sp>
      <p:sp>
        <p:nvSpPr>
          <p:cNvPr id="209" name="Google Shape;209;p35"/>
          <p:cNvSpPr txBox="1"/>
          <p:nvPr/>
        </p:nvSpPr>
        <p:spPr>
          <a:xfrm>
            <a:off x="1444272"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Finding Best Kernel</a:t>
            </a:r>
            <a:endParaRPr>
              <a:latin typeface="Source Code Pro"/>
              <a:ea typeface="Source Code Pro"/>
              <a:cs typeface="Source Code Pro"/>
              <a:sym typeface="Source Code Pro"/>
            </a:endParaRPr>
          </a:p>
        </p:txBody>
      </p:sp>
      <p:sp>
        <p:nvSpPr>
          <p:cNvPr id="210" name="Google Shape;210;p35"/>
          <p:cNvSpPr txBox="1"/>
          <p:nvPr/>
        </p:nvSpPr>
        <p:spPr>
          <a:xfrm>
            <a:off x="5661738"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pic>
        <p:nvPicPr>
          <p:cNvPr id="211" name="Google Shape;211;p35"/>
          <p:cNvPicPr preferRelativeResize="0"/>
          <p:nvPr/>
        </p:nvPicPr>
        <p:blipFill>
          <a:blip r:embed="rId3">
            <a:alphaModFix/>
          </a:blip>
          <a:stretch>
            <a:fillRect/>
          </a:stretch>
        </p:blipFill>
        <p:spPr>
          <a:xfrm>
            <a:off x="863626" y="1069450"/>
            <a:ext cx="3473400" cy="3004600"/>
          </a:xfrm>
          <a:prstGeom prst="rect">
            <a:avLst/>
          </a:prstGeom>
          <a:noFill/>
          <a:ln>
            <a:noFill/>
          </a:ln>
        </p:spPr>
      </p:pic>
      <p:pic>
        <p:nvPicPr>
          <p:cNvPr id="212" name="Google Shape;212;p35" descr="A screenshot of a computer&#10;&#10;Description automatically generated with low confidence"/>
          <p:cNvPicPr preferRelativeResize="0"/>
          <p:nvPr/>
        </p:nvPicPr>
        <p:blipFill>
          <a:blip r:embed="rId4">
            <a:alphaModFix/>
          </a:blip>
          <a:stretch>
            <a:fillRect/>
          </a:stretch>
        </p:blipFill>
        <p:spPr>
          <a:xfrm>
            <a:off x="4925575" y="1059663"/>
            <a:ext cx="3784449" cy="2866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body" idx="4294967295"/>
          </p:nvPr>
        </p:nvSpPr>
        <p:spPr>
          <a:xfrm>
            <a:off x="311700" y="3018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latin typeface="Arial"/>
                <a:ea typeface="Arial"/>
                <a:cs typeface="Arial"/>
                <a:sym typeface="Arial"/>
              </a:rPr>
              <a:t>4. Random Forest Classifier</a:t>
            </a:r>
            <a:endParaRPr>
              <a:solidFill>
                <a:srgbClr val="000000"/>
              </a:solidFill>
              <a:latin typeface="Arial"/>
              <a:ea typeface="Arial"/>
              <a:cs typeface="Arial"/>
              <a:sym typeface="Arial"/>
            </a:endParaRPr>
          </a:p>
        </p:txBody>
      </p:sp>
      <p:sp>
        <p:nvSpPr>
          <p:cNvPr id="218" name="Google Shape;218;p36"/>
          <p:cNvSpPr txBox="1"/>
          <p:nvPr/>
        </p:nvSpPr>
        <p:spPr>
          <a:xfrm>
            <a:off x="470000" y="4117775"/>
            <a:ext cx="39558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Finding Optimal Value of Estimators</a:t>
            </a:r>
            <a:endParaRPr>
              <a:latin typeface="Source Code Pro"/>
              <a:ea typeface="Source Code Pro"/>
              <a:cs typeface="Source Code Pro"/>
              <a:sym typeface="Source Code Pro"/>
            </a:endParaRPr>
          </a:p>
        </p:txBody>
      </p:sp>
      <p:sp>
        <p:nvSpPr>
          <p:cNvPr id="219" name="Google Shape;219;p36"/>
          <p:cNvSpPr txBox="1"/>
          <p:nvPr/>
        </p:nvSpPr>
        <p:spPr>
          <a:xfrm>
            <a:off x="5661738" y="4117775"/>
            <a:ext cx="23121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Source Code Pro"/>
                <a:ea typeface="Source Code Pro"/>
                <a:cs typeface="Source Code Pro"/>
                <a:sym typeface="Source Code Pro"/>
              </a:rPr>
              <a:t>Model Test Result</a:t>
            </a:r>
            <a:endParaRPr>
              <a:latin typeface="Source Code Pro"/>
              <a:ea typeface="Source Code Pro"/>
              <a:cs typeface="Source Code Pro"/>
              <a:sym typeface="Source Code Pro"/>
            </a:endParaRPr>
          </a:p>
        </p:txBody>
      </p:sp>
      <p:pic>
        <p:nvPicPr>
          <p:cNvPr id="220" name="Google Shape;220;p36"/>
          <p:cNvPicPr preferRelativeResize="0"/>
          <p:nvPr/>
        </p:nvPicPr>
        <p:blipFill>
          <a:blip r:embed="rId3">
            <a:alphaModFix/>
          </a:blip>
          <a:stretch>
            <a:fillRect/>
          </a:stretch>
        </p:blipFill>
        <p:spPr>
          <a:xfrm>
            <a:off x="564226" y="1218163"/>
            <a:ext cx="3767351" cy="2707186"/>
          </a:xfrm>
          <a:prstGeom prst="rect">
            <a:avLst/>
          </a:prstGeom>
          <a:noFill/>
          <a:ln>
            <a:noFill/>
          </a:ln>
        </p:spPr>
      </p:pic>
      <p:pic>
        <p:nvPicPr>
          <p:cNvPr id="221" name="Google Shape;221;p36"/>
          <p:cNvPicPr preferRelativeResize="0"/>
          <p:nvPr/>
        </p:nvPicPr>
        <p:blipFill>
          <a:blip r:embed="rId4">
            <a:alphaModFix/>
          </a:blip>
          <a:stretch>
            <a:fillRect/>
          </a:stretch>
        </p:blipFill>
        <p:spPr>
          <a:xfrm>
            <a:off x="4654079" y="1138525"/>
            <a:ext cx="4327428" cy="28664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of Project</a:t>
            </a:r>
            <a:endParaRPr/>
          </a:p>
        </p:txBody>
      </p:sp>
      <p:sp>
        <p:nvSpPr>
          <p:cNvPr id="227" name="Google Shape;227;p37"/>
          <p:cNvSpPr txBox="1">
            <a:spLocks noGrp="1"/>
          </p:cNvSpPr>
          <p:nvPr>
            <p:ph type="body" idx="1"/>
          </p:nvPr>
        </p:nvSpPr>
        <p:spPr>
          <a:xfrm>
            <a:off x="311700" y="3844075"/>
            <a:ext cx="8520600" cy="1095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852"/>
              <a:buNone/>
            </a:pPr>
            <a:r>
              <a:rPr lang="en" sz="1695">
                <a:solidFill>
                  <a:srgbClr val="000000"/>
                </a:solidFill>
                <a:latin typeface="Arial"/>
                <a:ea typeface="Arial"/>
                <a:cs typeface="Arial"/>
                <a:sym typeface="Arial"/>
              </a:rPr>
              <a:t>The user uses the Web API to access the heart disease prediction system and provides input in form of attributes. These attributes are preprocessed and result is predicted after processing the input through the trained model. </a:t>
            </a:r>
            <a:endParaRPr sz="1695">
              <a:solidFill>
                <a:srgbClr val="000000"/>
              </a:solidFill>
              <a:latin typeface="Arial"/>
              <a:ea typeface="Arial"/>
              <a:cs typeface="Arial"/>
              <a:sym typeface="Arial"/>
            </a:endParaRPr>
          </a:p>
        </p:txBody>
      </p:sp>
      <p:pic>
        <p:nvPicPr>
          <p:cNvPr id="228" name="Google Shape;228;p37"/>
          <p:cNvPicPr preferRelativeResize="0"/>
          <p:nvPr/>
        </p:nvPicPr>
        <p:blipFill>
          <a:blip r:embed="rId3">
            <a:alphaModFix/>
          </a:blip>
          <a:stretch>
            <a:fillRect/>
          </a:stretch>
        </p:blipFill>
        <p:spPr>
          <a:xfrm>
            <a:off x="951775" y="1198100"/>
            <a:ext cx="7240450" cy="2374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164743" y="1349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234" name="Google Shape;234;p38"/>
          <p:cNvSpPr txBox="1">
            <a:spLocks noGrp="1"/>
          </p:cNvSpPr>
          <p:nvPr>
            <p:ph type="body" idx="1"/>
          </p:nvPr>
        </p:nvSpPr>
        <p:spPr>
          <a:xfrm>
            <a:off x="311700" y="767443"/>
            <a:ext cx="8520600" cy="4241107"/>
          </a:xfrm>
          <a:prstGeom prst="rect">
            <a:avLst/>
          </a:prstGeom>
        </p:spPr>
        <p:txBody>
          <a:bodyPr spcFirstLastPara="1" wrap="square" lIns="91425" tIns="91425" rIns="91425" bIns="91425" anchor="t" anchorCtr="0">
            <a:normAutofit/>
          </a:bodyPr>
          <a:lstStyle/>
          <a:p>
            <a:pPr marL="457200" marR="0" lvl="0" indent="-336232" algn="just" rtl="0">
              <a:lnSpc>
                <a:spcPct val="150000"/>
              </a:lnSpc>
              <a:spcBef>
                <a:spcPts val="0"/>
              </a:spcBef>
              <a:spcAft>
                <a:spcPts val="0"/>
              </a:spcAft>
              <a:buClr>
                <a:srgbClr val="000000"/>
              </a:buClr>
              <a:buSzPts val="1695"/>
              <a:buFont typeface="Arial"/>
              <a:buChar char="❏"/>
            </a:pPr>
            <a:r>
              <a:rPr lang="en" sz="1600" dirty="0">
                <a:solidFill>
                  <a:srgbClr val="000000"/>
                </a:solidFill>
                <a:latin typeface="Arial"/>
                <a:ea typeface="Arial"/>
                <a:cs typeface="Arial"/>
                <a:sym typeface="Arial"/>
              </a:rPr>
              <a:t>The project included the necessary data preprocessing and examination of the client data for heart disease. </a:t>
            </a:r>
            <a:endParaRPr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r>
              <a:rPr lang="en" sz="1600" dirty="0">
                <a:solidFill>
                  <a:srgbClr val="000000"/>
                </a:solidFill>
                <a:latin typeface="Arial"/>
                <a:ea typeface="Arial"/>
                <a:cs typeface="Arial"/>
                <a:sym typeface="Arial"/>
              </a:rPr>
              <a:t>Four models were trained and tested with maximum scores (accuracy), below follows a comparison of our results with the base papers.</a:t>
            </a: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120968" marR="0" lvl="0" indent="0" algn="just" rtl="0">
              <a:lnSpc>
                <a:spcPct val="150000"/>
              </a:lnSpc>
              <a:spcBef>
                <a:spcPts val="0"/>
              </a:spcBef>
              <a:spcAft>
                <a:spcPts val="0"/>
              </a:spcAft>
              <a:buClr>
                <a:srgbClr val="000000"/>
              </a:buClr>
              <a:buSzPts val="1695"/>
              <a:buNone/>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endParaRPr lang="en-IN" sz="1600" dirty="0">
              <a:solidFill>
                <a:srgbClr val="000000"/>
              </a:solidFill>
              <a:latin typeface="Arial"/>
              <a:ea typeface="Arial"/>
              <a:cs typeface="Arial"/>
              <a:sym typeface="Arial"/>
            </a:endParaRPr>
          </a:p>
          <a:p>
            <a:pPr marL="457200" marR="0" lvl="0" indent="-336232" algn="just" rtl="0">
              <a:lnSpc>
                <a:spcPct val="150000"/>
              </a:lnSpc>
              <a:spcBef>
                <a:spcPts val="0"/>
              </a:spcBef>
              <a:spcAft>
                <a:spcPts val="0"/>
              </a:spcAft>
              <a:buClr>
                <a:srgbClr val="000000"/>
              </a:buClr>
              <a:buSzPts val="1695"/>
              <a:buFont typeface="Arial"/>
              <a:buChar char="❏"/>
            </a:pPr>
            <a:r>
              <a:rPr lang="en-IN" sz="1600" dirty="0">
                <a:solidFill>
                  <a:srgbClr val="000000"/>
                </a:solidFill>
                <a:latin typeface="Arial"/>
                <a:ea typeface="Arial"/>
                <a:cs typeface="Arial"/>
                <a:sym typeface="Arial"/>
              </a:rPr>
              <a:t>From the above table we can conclude that the K-NN model gives us the highest accuracy of 91.80%.</a:t>
            </a:r>
            <a:endParaRPr sz="1600" dirty="0">
              <a:solidFill>
                <a:srgbClr val="000000"/>
              </a:solidFill>
              <a:latin typeface="Arial"/>
              <a:ea typeface="Arial"/>
              <a:cs typeface="Arial"/>
              <a:sym typeface="Arial"/>
            </a:endParaRPr>
          </a:p>
        </p:txBody>
      </p:sp>
      <p:graphicFrame>
        <p:nvGraphicFramePr>
          <p:cNvPr id="235" name="Google Shape;235;p38"/>
          <p:cNvGraphicFramePr/>
          <p:nvPr>
            <p:extLst>
              <p:ext uri="{D42A27DB-BD31-4B8C-83A1-F6EECF244321}">
                <p14:modId xmlns:p14="http://schemas.microsoft.com/office/powerpoint/2010/main" val="2445013863"/>
              </p:ext>
            </p:extLst>
          </p:nvPr>
        </p:nvGraphicFramePr>
        <p:xfrm>
          <a:off x="1600200" y="2416629"/>
          <a:ext cx="5943600" cy="1549400"/>
        </p:xfrm>
        <a:graphic>
          <a:graphicData uri="http://schemas.openxmlformats.org/drawingml/2006/table">
            <a:tbl>
              <a:tblPr bandRow="1">
                <a:noFill/>
                <a:tableStyleId>{9FCC757C-8EAF-42E5-9C53-BFF5788819D1}</a:tableStyleId>
              </a:tblPr>
              <a:tblGrid>
                <a:gridCol w="1610350">
                  <a:extLst>
                    <a:ext uri="{9D8B030D-6E8A-4147-A177-3AD203B41FA5}">
                      <a16:colId xmlns:a16="http://schemas.microsoft.com/office/drawing/2014/main" val="20000"/>
                    </a:ext>
                  </a:extLst>
                </a:gridCol>
                <a:gridCol w="1092029">
                  <a:extLst>
                    <a:ext uri="{9D8B030D-6E8A-4147-A177-3AD203B41FA5}">
                      <a16:colId xmlns:a16="http://schemas.microsoft.com/office/drawing/2014/main" val="20001"/>
                    </a:ext>
                  </a:extLst>
                </a:gridCol>
                <a:gridCol w="1122871">
                  <a:extLst>
                    <a:ext uri="{9D8B030D-6E8A-4147-A177-3AD203B41FA5}">
                      <a16:colId xmlns:a16="http://schemas.microsoft.com/office/drawing/2014/main" val="20002"/>
                    </a:ext>
                  </a:extLst>
                </a:gridCol>
                <a:gridCol w="2118350">
                  <a:extLst>
                    <a:ext uri="{9D8B030D-6E8A-4147-A177-3AD203B41FA5}">
                      <a16:colId xmlns:a16="http://schemas.microsoft.com/office/drawing/2014/main" val="20003"/>
                    </a:ext>
                  </a:extLst>
                </a:gridCol>
              </a:tblGrid>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Models\Results (%)</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[2]</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The proposed method</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87.5</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86.51</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88.52</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KNN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88.52</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91.80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SVM</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N/A</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79.77</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90.16</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Random Forest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85.1</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a:latin typeface="Times New Roman"/>
                          <a:ea typeface="Times New Roman"/>
                          <a:cs typeface="Times New Roman"/>
                          <a:sym typeface="Times New Roman"/>
                        </a:rPr>
                        <a:t>80.89</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800"/>
                        </a:spcAft>
                        <a:buNone/>
                      </a:pPr>
                      <a:r>
                        <a:rPr lang="en" sz="1200" dirty="0">
                          <a:latin typeface="Times New Roman"/>
                          <a:ea typeface="Times New Roman"/>
                          <a:cs typeface="Times New Roman"/>
                          <a:sym typeface="Times New Roman"/>
                        </a:rPr>
                        <a:t>86.88</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body" idx="1"/>
          </p:nvPr>
        </p:nvSpPr>
        <p:spPr>
          <a:xfrm>
            <a:off x="311700" y="358025"/>
            <a:ext cx="8520600" cy="3340200"/>
          </a:xfrm>
          <a:prstGeom prst="rect">
            <a:avLst/>
          </a:prstGeom>
        </p:spPr>
        <p:txBody>
          <a:bodyPr spcFirstLastPara="1" wrap="square" lIns="91425" tIns="91425" rIns="91425" bIns="91425" anchor="t" anchorCtr="0">
            <a:normAutofit/>
          </a:bodyPr>
          <a:lstStyle/>
          <a:p>
            <a:pPr marL="457200" marR="0" lvl="0"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The key factors from the dataset leading to heart diseases from the dataset are:</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Exercise Induced Angina</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Chest Pain</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ST Depression when workout compared to the amount of Rest taken</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Maximum heart rate achieved</a:t>
            </a:r>
            <a:endParaRPr sz="1695" dirty="0">
              <a:solidFill>
                <a:srgbClr val="000000"/>
              </a:solidFill>
              <a:latin typeface="Arial"/>
              <a:ea typeface="Arial"/>
              <a:cs typeface="Arial"/>
              <a:sym typeface="Arial"/>
            </a:endParaRPr>
          </a:p>
          <a:p>
            <a:pPr marL="914400" marR="0" lvl="1" indent="-336232" algn="just" rtl="0">
              <a:lnSpc>
                <a:spcPct val="100000"/>
              </a:lnSpc>
              <a:spcBef>
                <a:spcPts val="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Major vessels coloured by fluoroscopy</a:t>
            </a:r>
            <a:endParaRPr sz="1695" dirty="0">
              <a:solidFill>
                <a:srgbClr val="000000"/>
              </a:solidFill>
              <a:latin typeface="Arial"/>
              <a:ea typeface="Arial"/>
              <a:cs typeface="Arial"/>
              <a:sym typeface="Arial"/>
            </a:endParaRPr>
          </a:p>
          <a:p>
            <a:pPr marL="914400" marR="0" lvl="0" indent="0" algn="just" rtl="0">
              <a:lnSpc>
                <a:spcPct val="95000"/>
              </a:lnSpc>
              <a:spcBef>
                <a:spcPts val="1200"/>
              </a:spcBef>
              <a:spcAft>
                <a:spcPts val="0"/>
              </a:spcAft>
              <a:buNone/>
            </a:pPr>
            <a:endParaRPr sz="100" dirty="0">
              <a:solidFill>
                <a:srgbClr val="000000"/>
              </a:solidFill>
              <a:latin typeface="Arial"/>
              <a:ea typeface="Arial"/>
              <a:cs typeface="Arial"/>
              <a:sym typeface="Arial"/>
            </a:endParaRPr>
          </a:p>
          <a:p>
            <a:pPr marL="457200" marR="0" lvl="0" indent="-336232" algn="just" rtl="0">
              <a:lnSpc>
                <a:spcPct val="95000"/>
              </a:lnSpc>
              <a:spcBef>
                <a:spcPts val="1200"/>
              </a:spcBef>
              <a:spcAft>
                <a:spcPts val="0"/>
              </a:spcAft>
              <a:buClr>
                <a:srgbClr val="000000"/>
              </a:buClr>
              <a:buSzPts val="1695"/>
              <a:buFont typeface="Arial"/>
              <a:buChar char="❏"/>
            </a:pPr>
            <a:r>
              <a:rPr lang="en" sz="1695" dirty="0">
                <a:solidFill>
                  <a:srgbClr val="000000"/>
                </a:solidFill>
                <a:latin typeface="Arial"/>
                <a:ea typeface="Arial"/>
                <a:cs typeface="Arial"/>
                <a:sym typeface="Arial"/>
              </a:rPr>
              <a:t>Below follows a comparison of F1 score for the all 4 models:</a:t>
            </a:r>
            <a:endParaRPr sz="16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pic>
        <p:nvPicPr>
          <p:cNvPr id="241" name="Google Shape;241;p39"/>
          <p:cNvPicPr preferRelativeResize="0"/>
          <p:nvPr/>
        </p:nvPicPr>
        <p:blipFill>
          <a:blip r:embed="rId3">
            <a:alphaModFix/>
          </a:blip>
          <a:stretch>
            <a:fillRect/>
          </a:stretch>
        </p:blipFill>
        <p:spPr>
          <a:xfrm>
            <a:off x="1189150" y="2653393"/>
            <a:ext cx="6765700" cy="2326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247" name="Google Shape;247;p40"/>
          <p:cNvSpPr txBox="1">
            <a:spLocks noGrp="1"/>
          </p:cNvSpPr>
          <p:nvPr>
            <p:ph type="body" idx="1"/>
          </p:nvPr>
        </p:nvSpPr>
        <p:spPr>
          <a:xfrm>
            <a:off x="311700" y="1093850"/>
            <a:ext cx="8520600" cy="3876425"/>
          </a:xfrm>
          <a:prstGeom prst="rect">
            <a:avLst/>
          </a:prstGeom>
        </p:spPr>
        <p:txBody>
          <a:bodyPr spcFirstLastPara="1" wrap="square" lIns="91425" tIns="91425" rIns="91425" bIns="91425" anchor="t" anchorCtr="0">
            <a:noAutofit/>
          </a:bodyPr>
          <a:lstStyle/>
          <a:p>
            <a:pPr marL="457200" marR="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Jindal H, Agrawal S, Khera R, Jain R &amp; Nagrath P (2020). Heart disease prediction using machine learning algorithms. 1st International Conference on Computational Research and Data Analytics (ICCRDA 2020). </a:t>
            </a:r>
            <a:endParaRPr sz="1200" dirty="0">
              <a:solidFill>
                <a:srgbClr val="000000"/>
              </a:solidFill>
              <a:latin typeface="Arial"/>
              <a:ea typeface="Arial"/>
              <a:cs typeface="Arial"/>
              <a:sym typeface="Arial"/>
            </a:endParaRPr>
          </a:p>
          <a:p>
            <a:pPr marL="457200" marR="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Kumar G Dinesh; K Arumugaraj; Kumar D Santhosh; V Mareeswari (2018). Prediction of Cardiovascular Disease Using Machine Learning Algorithms. 2018 International Conference on Current Trends towards Converging Technologies (ICCTCT). </a:t>
            </a:r>
            <a:endParaRPr sz="1200" dirty="0">
              <a:solidFill>
                <a:srgbClr val="000000"/>
              </a:solidFill>
              <a:latin typeface="Arial"/>
              <a:ea typeface="Arial"/>
              <a:cs typeface="Arial"/>
              <a:sym typeface="Arial"/>
            </a:endParaRPr>
          </a:p>
          <a:p>
            <a:pPr marL="457200" marR="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Mohan K S; Thirumalai C; Srivastava G (2019). Effective Heart Disease Prediction Using Hybrid Machine Learning Techniques. IEEE Access ( Volume: 7).</a:t>
            </a:r>
            <a:endParaRPr sz="1200" dirty="0">
              <a:solidFill>
                <a:srgbClr val="000000"/>
              </a:solidFill>
              <a:latin typeface="Arial"/>
              <a:ea typeface="Arial"/>
              <a:cs typeface="Arial"/>
              <a:sym typeface="Arial"/>
            </a:endParaRPr>
          </a:p>
          <a:p>
            <a:pPr marL="45720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Ghosh P; Azam S; Jonkman J M; Karim A; Samrat F. M. J M; Ignatius E (2021).Efficient Prediction of Cardiovascular Disease Using Machine Learning Algorithms with Relief and LASSO Feature Selection Techniques. IEEE Access ( Volume: 9).</a:t>
            </a:r>
            <a:endParaRPr sz="1200" dirty="0">
              <a:solidFill>
                <a:srgbClr val="000000"/>
              </a:solidFill>
              <a:latin typeface="Arial"/>
              <a:ea typeface="Arial"/>
              <a:cs typeface="Arial"/>
              <a:sym typeface="Arial"/>
            </a:endParaRPr>
          </a:p>
          <a:p>
            <a:pPr marL="45720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Joshi R; Peng Z;Long X; Feijs L; Andriessen P (2019). Predictive Monitoring of Critical Cardiorespiratory Alarms in Neonates Under Intensive Care.IEEE Journal of Translational Engineering in Health and Medicine ( Volume: 7).</a:t>
            </a:r>
            <a:endParaRPr sz="1200" dirty="0">
              <a:solidFill>
                <a:srgbClr val="000000"/>
              </a:solidFill>
              <a:latin typeface="Arial"/>
              <a:ea typeface="Arial"/>
              <a:cs typeface="Arial"/>
              <a:sym typeface="Arial"/>
            </a:endParaRPr>
          </a:p>
          <a:p>
            <a:pPr marL="457200" lvl="0" indent="-302431" algn="just" rtl="0">
              <a:lnSpc>
                <a:spcPct val="150000"/>
              </a:lnSpc>
              <a:spcBef>
                <a:spcPts val="0"/>
              </a:spcBef>
              <a:spcAft>
                <a:spcPts val="0"/>
              </a:spcAft>
              <a:buClr>
                <a:srgbClr val="000000"/>
              </a:buClr>
              <a:buSzPct val="100000"/>
              <a:buFont typeface="Arial"/>
              <a:buAutoNum type="arabicPeriod"/>
            </a:pPr>
            <a:r>
              <a:rPr lang="en" sz="1200" dirty="0">
                <a:solidFill>
                  <a:srgbClr val="000000"/>
                </a:solidFill>
                <a:latin typeface="Arial"/>
                <a:ea typeface="Arial"/>
                <a:cs typeface="Arial"/>
                <a:sym typeface="Arial"/>
              </a:rPr>
              <a:t>Chen J; Valehi A; Razi A (2019). Smart Heart Monitoring: Early Prediction of Heart Problems Through Predictive Analysis of ECG Signals. IEEE Access ( Volume: 7).</a:t>
            </a:r>
            <a:endParaRPr sz="1200" dirty="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body" idx="1"/>
          </p:nvPr>
        </p:nvSpPr>
        <p:spPr>
          <a:xfrm>
            <a:off x="1780200" y="1972950"/>
            <a:ext cx="55836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800"/>
              <a:t>Thank You</a:t>
            </a:r>
            <a:endParaRPr sz="9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72" name="Google Shape;72;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0"/>
              </a:spcBef>
              <a:spcAft>
                <a:spcPts val="0"/>
              </a:spcAft>
              <a:buClr>
                <a:srgbClr val="000000"/>
              </a:buClr>
              <a:buSzPts val="1500"/>
              <a:buFont typeface="Arial"/>
              <a:buChar char="❏"/>
            </a:pPr>
            <a:r>
              <a:rPr lang="en" sz="1600" dirty="0">
                <a:solidFill>
                  <a:srgbClr val="000000"/>
                </a:solidFill>
                <a:latin typeface="Arial"/>
                <a:ea typeface="Arial"/>
                <a:cs typeface="Arial"/>
                <a:sym typeface="Arial"/>
              </a:rPr>
              <a:t>Modern life's hectic pace results in an unhealthy lifestyle that breeds anxiety and sadness. To deal with an inclination of immerse usage in excessive drinking, smoking and drug usage.  All of these factors are the underlying causes of a number of deadly diseases, such as cancer and cardiovascular conditions.</a:t>
            </a:r>
            <a:endParaRPr sz="1600" dirty="0">
              <a:solidFill>
                <a:srgbClr val="000000"/>
              </a:solidFill>
              <a:latin typeface="Arial"/>
              <a:ea typeface="Arial"/>
              <a:cs typeface="Arial"/>
              <a:sym typeface="Arial"/>
            </a:endParaRPr>
          </a:p>
          <a:p>
            <a:pPr marL="457200" lvl="0" indent="-323850" algn="just" rtl="0">
              <a:lnSpc>
                <a:spcPct val="150000"/>
              </a:lnSpc>
              <a:spcBef>
                <a:spcPts val="0"/>
              </a:spcBef>
              <a:spcAft>
                <a:spcPts val="0"/>
              </a:spcAft>
              <a:buClr>
                <a:srgbClr val="000000"/>
              </a:buClr>
              <a:buSzPts val="1500"/>
              <a:buFont typeface="Arial"/>
              <a:buChar char="❏"/>
            </a:pPr>
            <a:r>
              <a:rPr lang="en" sz="1600" dirty="0">
                <a:solidFill>
                  <a:srgbClr val="000000"/>
                </a:solidFill>
                <a:latin typeface="Arial"/>
                <a:ea typeface="Arial"/>
                <a:cs typeface="Arial"/>
                <a:sym typeface="Arial"/>
              </a:rPr>
              <a:t>Artificial intelligence refers to a machine's capacity to execute tasks that are traditionally handled by humans. Machine learning is a type of artificial intelligence that allows software applications to become more accurate at predicting outcomes without being explicitly programmed to do so.</a:t>
            </a:r>
            <a:endParaRPr sz="1600"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78" name="Google Shape;78;p1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457200" lvl="0" indent="-325755" algn="just" rtl="0">
              <a:lnSpc>
                <a:spcPct val="150000"/>
              </a:lnSpc>
              <a:spcBef>
                <a:spcPts val="0"/>
              </a:spcBef>
              <a:spcAft>
                <a:spcPts val="0"/>
              </a:spcAft>
              <a:buClr>
                <a:srgbClr val="000000"/>
              </a:buClr>
              <a:buSzPct val="100000"/>
              <a:buFont typeface="Arial"/>
              <a:buChar char="❏"/>
            </a:pPr>
            <a:r>
              <a:rPr lang="en" sz="1600" dirty="0">
                <a:solidFill>
                  <a:srgbClr val="000000"/>
                </a:solidFill>
                <a:latin typeface="Arial"/>
                <a:ea typeface="Arial"/>
                <a:cs typeface="Arial"/>
                <a:sym typeface="Arial"/>
              </a:rPr>
              <a:t>Cardiovascular diseases are a broad term that refers to a variety of conditions that can affect your heart. According to the World Health Organization, cardiovascular diseases cause 17.9 million deaths worldwide and hence it is the leading cause of death.</a:t>
            </a:r>
            <a:endParaRPr sz="1600" dirty="0">
              <a:solidFill>
                <a:srgbClr val="000000"/>
              </a:solidFill>
              <a:latin typeface="Arial"/>
              <a:ea typeface="Arial"/>
              <a:cs typeface="Arial"/>
              <a:sym typeface="Arial"/>
            </a:endParaRPr>
          </a:p>
          <a:p>
            <a:pPr marL="457200" lvl="0" indent="-325755" algn="just" rtl="0">
              <a:lnSpc>
                <a:spcPct val="150000"/>
              </a:lnSpc>
              <a:spcBef>
                <a:spcPts val="0"/>
              </a:spcBef>
              <a:spcAft>
                <a:spcPts val="0"/>
              </a:spcAft>
              <a:buClr>
                <a:srgbClr val="000000"/>
              </a:buClr>
              <a:buSzPct val="100000"/>
              <a:buFont typeface="Arial"/>
              <a:buChar char="❏"/>
            </a:pPr>
            <a:r>
              <a:rPr lang="en" sz="1600" dirty="0">
                <a:solidFill>
                  <a:srgbClr val="000000"/>
                </a:solidFill>
                <a:latin typeface="Arial"/>
                <a:ea typeface="Arial"/>
                <a:cs typeface="Arial"/>
                <a:sym typeface="Arial"/>
              </a:rPr>
              <a:t>Numerous studies have been conducted in an effort to properly identify all risks associated with heart disease and to establish particular risk factors. It is also known as a "silent killer", as it frequently results in death without showing any major symptoms of the condition until it's too late. It is crucial to anticipate these diseases early so that preventative actions can be undertaken before something terrible occurs.</a:t>
            </a:r>
            <a:endParaRPr sz="1600"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416378" y="366328"/>
            <a:ext cx="7894865"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84" name="Google Shape;84;p17"/>
          <p:cNvSpPr txBox="1">
            <a:spLocks noGrp="1"/>
          </p:cNvSpPr>
          <p:nvPr>
            <p:ph type="body" idx="1"/>
          </p:nvPr>
        </p:nvSpPr>
        <p:spPr>
          <a:xfrm>
            <a:off x="579663" y="1228675"/>
            <a:ext cx="7984673" cy="3340200"/>
          </a:xfrm>
          <a:prstGeom prst="rect">
            <a:avLst/>
          </a:prstGeom>
        </p:spPr>
        <p:txBody>
          <a:bodyPr spcFirstLastPara="1" wrap="square" lIns="91425" tIns="91425" rIns="91425" bIns="91425" anchor="t" anchorCtr="0">
            <a:normAutofit/>
          </a:bodyPr>
          <a:lstStyle/>
          <a:p>
            <a:pPr marL="0" lvl="0" indent="457200" algn="just" rtl="0">
              <a:lnSpc>
                <a:spcPct val="150000"/>
              </a:lnSpc>
              <a:spcBef>
                <a:spcPts val="0"/>
              </a:spcBef>
              <a:spcAft>
                <a:spcPts val="800"/>
              </a:spcAft>
              <a:buNone/>
            </a:pPr>
            <a:r>
              <a:rPr lang="en" sz="1600" dirty="0">
                <a:solidFill>
                  <a:srgbClr val="000000"/>
                </a:solidFill>
                <a:latin typeface="Arial"/>
                <a:ea typeface="Arial"/>
                <a:cs typeface="Arial"/>
                <a:sym typeface="Arial"/>
              </a:rPr>
              <a:t>Given a set of data pertaining to patients' clinical parameters, the problem is to clean the dataset and choose an appropriate algorithm which gives high accuracy in predicting the likelihood of diagnosing the patient with cardiovascular disease.</a:t>
            </a:r>
            <a:endParaRPr sz="16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Objectives</a:t>
            </a:r>
            <a:endParaRPr/>
          </a:p>
        </p:txBody>
      </p:sp>
      <p:sp>
        <p:nvSpPr>
          <p:cNvPr id="90" name="Google Shape;90;p1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 sz="1600" dirty="0">
                <a:solidFill>
                  <a:srgbClr val="000000"/>
                </a:solidFill>
                <a:latin typeface="Arial"/>
                <a:ea typeface="Arial"/>
                <a:cs typeface="Arial"/>
                <a:sym typeface="Arial"/>
              </a:rPr>
              <a:t>The primary objects of the work is:</a:t>
            </a:r>
            <a:endParaRPr sz="1600" dirty="0">
              <a:solidFill>
                <a:srgbClr val="000000"/>
              </a:solidFill>
              <a:latin typeface="Arial"/>
              <a:ea typeface="Arial"/>
              <a:cs typeface="Arial"/>
              <a:sym typeface="Arial"/>
            </a:endParaRPr>
          </a:p>
          <a:p>
            <a:pPr marL="457200" marR="0" lvl="0" indent="-330200" algn="just" rtl="0">
              <a:lnSpc>
                <a:spcPct val="150000"/>
              </a:lnSpc>
              <a:spcBef>
                <a:spcPts val="8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design and build a user-friendly interface that anyone can use to test the heart health status. </a:t>
            </a:r>
            <a:endParaRPr sz="1600"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preprocess the dataset in order to increase the efficiency of models by allowing for the accurate service possible when making decisions.</a:t>
            </a:r>
            <a:endParaRPr sz="1600"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select a suitable machine learning algorithm for the project with high accuracy of results.</a:t>
            </a:r>
            <a:endParaRPr sz="1600" dirty="0">
              <a:solidFill>
                <a:srgbClr val="000000"/>
              </a:solidFill>
              <a:latin typeface="Arial"/>
              <a:ea typeface="Arial"/>
              <a:cs typeface="Arial"/>
              <a:sym typeface="Arial"/>
            </a:endParaRPr>
          </a:p>
          <a:p>
            <a:pPr marL="457200" marR="0" lvl="0" indent="-330200" algn="just" rtl="0">
              <a:lnSpc>
                <a:spcPct val="150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to find the dominant factors resulting in cardiovascular diseases.</a:t>
            </a:r>
            <a:endParaRPr sz="16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survey</a:t>
            </a:r>
            <a:endParaRPr dirty="0"/>
          </a:p>
        </p:txBody>
      </p:sp>
      <p:sp>
        <p:nvSpPr>
          <p:cNvPr id="96" name="Google Shape;96;p19"/>
          <p:cNvSpPr txBox="1">
            <a:spLocks noGrp="1"/>
          </p:cNvSpPr>
          <p:nvPr>
            <p:ph type="body" idx="1"/>
          </p:nvPr>
        </p:nvSpPr>
        <p:spPr>
          <a:xfrm>
            <a:off x="311700" y="1175658"/>
            <a:ext cx="8520600" cy="3674992"/>
          </a:xfrm>
          <a:prstGeom prst="rect">
            <a:avLst/>
          </a:prstGeom>
        </p:spPr>
        <p:txBody>
          <a:bodyPr spcFirstLastPara="1" wrap="square" lIns="91425" tIns="91425" rIns="91425" bIns="91425" anchor="t" anchorCtr="0">
            <a:normAutofit fontScale="92500" lnSpcReduction="20000"/>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Heart disease prediction using machine learning algorithms (2020)</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300" b="1" dirty="0">
                <a:solidFill>
                  <a:srgbClr val="000000"/>
                </a:solidFill>
                <a:latin typeface="Arial"/>
                <a:ea typeface="Arial"/>
                <a:cs typeface="Arial"/>
                <a:sym typeface="Arial"/>
              </a:rPr>
              <a:t>Author:</a:t>
            </a:r>
            <a:r>
              <a:rPr lang="en" sz="1300" dirty="0">
                <a:solidFill>
                  <a:srgbClr val="000000"/>
                </a:solidFill>
                <a:latin typeface="Arial"/>
                <a:ea typeface="Arial"/>
                <a:cs typeface="Arial"/>
                <a:sym typeface="Arial"/>
              </a:rPr>
              <a:t> Harshit Jindal, Sarthak Agrawal, Rishabh Khera, Rachna Jain and Preeti Nagrath</a:t>
            </a:r>
            <a:endParaRPr sz="13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 </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700" dirty="0">
                <a:solidFill>
                  <a:srgbClr val="000000"/>
                </a:solidFill>
                <a:latin typeface="Arial"/>
                <a:ea typeface="Arial"/>
                <a:cs typeface="Arial"/>
                <a:sym typeface="Arial"/>
              </a:rPr>
              <a:t>Using a dataset of patients' medical histories, including information on chest pain, glucose levels, increased blood pressure, and other symptoms, this method estimates the likelihood that a patient will have cardiovascular disease.</a:t>
            </a:r>
            <a:endParaRPr sz="1700"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700" dirty="0">
                <a:solidFill>
                  <a:srgbClr val="000000"/>
                </a:solidFill>
                <a:latin typeface="Arial"/>
                <a:ea typeface="Arial"/>
                <a:cs typeface="Arial"/>
                <a:sym typeface="Arial"/>
              </a:rPr>
              <a:t>KNN, Random Forest Classifier, and Logistic Regression were used in the creation of the presented model. By cleaning the dataset and utilizing KNN and logistic regression to obtain an average accuracy of 87.5%</a:t>
            </a:r>
            <a:endParaRPr sz="1700" dirty="0">
              <a:solidFill>
                <a:srgbClr val="000000"/>
              </a:solidFill>
              <a:latin typeface="Arial"/>
              <a:ea typeface="Arial"/>
              <a:cs typeface="Arial"/>
              <a:sym typeface="Arial"/>
            </a:endParaRPr>
          </a:p>
          <a:p>
            <a:pPr marL="457200" lvl="0" indent="-317500" algn="just" rtl="0">
              <a:spcBef>
                <a:spcPts val="1000"/>
              </a:spcBef>
              <a:spcAft>
                <a:spcPts val="1200"/>
              </a:spcAft>
              <a:buClr>
                <a:srgbClr val="000000"/>
              </a:buClr>
              <a:buSzPts val="1400"/>
              <a:buFont typeface="Arial"/>
              <a:buChar char="●"/>
            </a:pPr>
            <a:r>
              <a:rPr lang="en" sz="1700" dirty="0">
                <a:solidFill>
                  <a:srgbClr val="000000"/>
                </a:solidFill>
                <a:latin typeface="Arial"/>
                <a:ea typeface="Arial"/>
                <a:cs typeface="Arial"/>
                <a:sym typeface="Arial"/>
              </a:rPr>
              <a:t>It is determined that KNN accuracy of 88.52 % is the greatest of the three algorithms they utilised. </a:t>
            </a:r>
            <a:endParaRPr sz="1700"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311700" y="623999"/>
            <a:ext cx="8520600" cy="4250079"/>
          </a:xfrm>
          <a:prstGeom prst="rect">
            <a:avLst/>
          </a:prstGeom>
        </p:spPr>
        <p:txBody>
          <a:bodyPr spcFirstLastPara="1" wrap="square" lIns="91425" tIns="91425" rIns="91425" bIns="91425" anchor="t" anchorCtr="0">
            <a:normAutofit fontScale="92500" lnSpcReduction="10000"/>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Prediction of Cardiovascular Disease Using Machine Learning Algorithms (2018)</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300" b="1" dirty="0">
                <a:solidFill>
                  <a:srgbClr val="000000"/>
                </a:solidFill>
                <a:latin typeface="Arial"/>
                <a:ea typeface="Arial"/>
                <a:cs typeface="Arial"/>
                <a:sym typeface="Arial"/>
              </a:rPr>
              <a:t>Author:</a:t>
            </a:r>
            <a:r>
              <a:rPr lang="en" sz="1300" dirty="0">
                <a:solidFill>
                  <a:srgbClr val="000000"/>
                </a:solidFill>
                <a:latin typeface="Arial"/>
                <a:ea typeface="Arial"/>
                <a:cs typeface="Arial"/>
                <a:sym typeface="Arial"/>
              </a:rPr>
              <a:t> Dinesh Kumar G, Arumugaraj K, Santhosh Kumar D, Mareeswari V</a:t>
            </a:r>
            <a:endParaRPr sz="13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Pre-data analysis is used in the proposed study to remove uncleaned data, delete data that isn't there, fill in default values when they're available, classify predictive qualities, and make decisions at various levels.</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Methods including categorization, precision, sensitivity, and relevance studies were used to assess the diagnostic model's efficacy. The prediction model can be used to detect cardiac issues and notify or diagnose the patient.</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Support vector machine, Random forest Classifier and Logistic regression were the classifiers employed.</a:t>
            </a:r>
            <a:endParaRPr sz="1600" dirty="0">
              <a:solidFill>
                <a:srgbClr val="000000"/>
              </a:solidFill>
              <a:latin typeface="Arial"/>
              <a:ea typeface="Arial"/>
              <a:cs typeface="Arial"/>
              <a:sym typeface="Arial"/>
            </a:endParaRPr>
          </a:p>
          <a:p>
            <a:pPr marL="457200" lvl="0" indent="-317500" algn="just" rtl="0">
              <a:spcBef>
                <a:spcPts val="1000"/>
              </a:spcBef>
              <a:spcAft>
                <a:spcPts val="1000"/>
              </a:spcAft>
              <a:buClr>
                <a:srgbClr val="000000"/>
              </a:buClr>
              <a:buSzPts val="1400"/>
              <a:buFont typeface="Arial"/>
              <a:buChar char="●"/>
            </a:pPr>
            <a:r>
              <a:rPr lang="en" sz="1600" dirty="0">
                <a:solidFill>
                  <a:srgbClr val="000000"/>
                </a:solidFill>
                <a:latin typeface="Arial"/>
                <a:ea typeface="Arial"/>
                <a:cs typeface="Arial"/>
                <a:sym typeface="Arial"/>
              </a:rPr>
              <a:t>The accuracy for these models were, SVM 79.77%, Random Forest 80.89%, and Logistic Regression 86.51%.</a:t>
            </a:r>
            <a:endParaRPr sz="1600"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body" idx="1"/>
          </p:nvPr>
        </p:nvSpPr>
        <p:spPr>
          <a:xfrm>
            <a:off x="296400" y="370200"/>
            <a:ext cx="8551200" cy="4536536"/>
          </a:xfrm>
          <a:prstGeom prst="rect">
            <a:avLst/>
          </a:prstGeom>
        </p:spPr>
        <p:txBody>
          <a:bodyPr spcFirstLastPara="1" wrap="square" lIns="91425" tIns="91425" rIns="91425" bIns="91425" anchor="t" anchorCtr="0">
            <a:normAutofit/>
          </a:bodyPr>
          <a:lstStyle/>
          <a:p>
            <a:pPr marL="0" lvl="0" indent="0" algn="just" rtl="0">
              <a:lnSpc>
                <a:spcPct val="160000"/>
              </a:lnSpc>
              <a:spcBef>
                <a:spcPts val="0"/>
              </a:spcBef>
              <a:spcAft>
                <a:spcPts val="0"/>
              </a:spcAft>
              <a:buNone/>
            </a:pPr>
            <a:r>
              <a:rPr lang="en" sz="1600" b="1" dirty="0">
                <a:solidFill>
                  <a:srgbClr val="000000"/>
                </a:solidFill>
                <a:latin typeface="Arial"/>
                <a:ea typeface="Arial"/>
                <a:cs typeface="Arial"/>
                <a:sym typeface="Arial"/>
              </a:rPr>
              <a:t>Title: Effective Heart Disease Prediction Using Hybrid Machine Learning Techniques</a:t>
            </a:r>
            <a:r>
              <a:rPr lang="en" sz="1200" dirty="0">
                <a:solidFill>
                  <a:srgbClr val="000000"/>
                </a:solidFill>
                <a:latin typeface="Times New Roman"/>
                <a:ea typeface="Times New Roman"/>
                <a:cs typeface="Times New Roman"/>
                <a:sym typeface="Times New Roman"/>
              </a:rPr>
              <a:t> </a:t>
            </a:r>
            <a:r>
              <a:rPr lang="en" sz="1600" b="1" dirty="0">
                <a:solidFill>
                  <a:srgbClr val="000000"/>
                </a:solidFill>
                <a:latin typeface="Arial"/>
                <a:ea typeface="Arial"/>
                <a:cs typeface="Arial"/>
                <a:sym typeface="Arial"/>
              </a:rPr>
              <a:t> (2019)</a:t>
            </a:r>
            <a:endParaRPr sz="1600" b="1" dirty="0">
              <a:solidFill>
                <a:srgbClr val="000000"/>
              </a:solidFill>
              <a:latin typeface="Arial"/>
              <a:ea typeface="Arial"/>
              <a:cs typeface="Arial"/>
              <a:sym typeface="Arial"/>
            </a:endParaRPr>
          </a:p>
          <a:p>
            <a:pPr marL="0" lvl="0" indent="0" algn="l" rtl="0">
              <a:spcBef>
                <a:spcPts val="0"/>
              </a:spcBef>
              <a:spcAft>
                <a:spcPts val="0"/>
              </a:spcAft>
              <a:buNone/>
            </a:pPr>
            <a:r>
              <a:rPr lang="en" sz="1200" b="1" dirty="0">
                <a:solidFill>
                  <a:srgbClr val="000000"/>
                </a:solidFill>
                <a:latin typeface="Arial"/>
                <a:ea typeface="Arial"/>
                <a:cs typeface="Arial"/>
                <a:sym typeface="Arial"/>
              </a:rPr>
              <a:t>Author:</a:t>
            </a:r>
            <a:r>
              <a:rPr lang="en" sz="1200" dirty="0">
                <a:solidFill>
                  <a:srgbClr val="000000"/>
                </a:solidFill>
                <a:latin typeface="Arial"/>
                <a:ea typeface="Arial"/>
                <a:cs typeface="Arial"/>
                <a:sym typeface="Arial"/>
              </a:rPr>
              <a:t> Senthil Kumar Mohan, Chandrasegar Thirumalai, And Gautam Srivastava</a:t>
            </a:r>
            <a:endParaRPr sz="1200" dirty="0">
              <a:solidFill>
                <a:srgbClr val="000000"/>
              </a:solidFill>
              <a:latin typeface="Arial"/>
              <a:ea typeface="Arial"/>
              <a:cs typeface="Arial"/>
              <a:sym typeface="Arial"/>
            </a:endParaRPr>
          </a:p>
          <a:p>
            <a:pPr marL="0" lvl="0" indent="0" algn="l" rtl="0">
              <a:spcBef>
                <a:spcPts val="1200"/>
              </a:spcBef>
              <a:spcAft>
                <a:spcPts val="0"/>
              </a:spcAft>
              <a:buNone/>
            </a:pPr>
            <a:r>
              <a:rPr lang="en" sz="1400" b="1" dirty="0">
                <a:solidFill>
                  <a:srgbClr val="000000"/>
                </a:solidFill>
                <a:latin typeface="Arial"/>
                <a:ea typeface="Arial"/>
                <a:cs typeface="Arial"/>
                <a:sym typeface="Arial"/>
              </a:rPr>
              <a:t>Contribution:</a:t>
            </a:r>
            <a:endParaRPr sz="1400" b="1" dirty="0">
              <a:solidFill>
                <a:srgbClr val="000000"/>
              </a:solidFill>
              <a:latin typeface="Arial"/>
              <a:ea typeface="Arial"/>
              <a:cs typeface="Arial"/>
              <a:sym typeface="Arial"/>
            </a:endParaRPr>
          </a:p>
          <a:p>
            <a:pPr marL="457200" lvl="0" indent="-317500" algn="just" rtl="0">
              <a:spcBef>
                <a:spcPts val="12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Machine learning algorithms were used in this work to analyse the raw data.</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The suggested Hybrid Random Forest Linear Model approach was created by combining the characteristics of Random Forest and Linear Method. It proved to be highly accurate in predicting heart disease.	</a:t>
            </a:r>
            <a:endParaRPr sz="1600" dirty="0">
              <a:solidFill>
                <a:srgbClr val="000000"/>
              </a:solidFill>
              <a:latin typeface="Arial"/>
              <a:ea typeface="Arial"/>
              <a:cs typeface="Arial"/>
              <a:sym typeface="Arial"/>
            </a:endParaRPr>
          </a:p>
          <a:p>
            <a:pPr marL="457200" lvl="0" indent="-317500" algn="just" rtl="0">
              <a:spcBef>
                <a:spcPts val="1000"/>
              </a:spcBef>
              <a:spcAft>
                <a:spcPts val="0"/>
              </a:spcAft>
              <a:buClr>
                <a:srgbClr val="000000"/>
              </a:buClr>
              <a:buSzPts val="1400"/>
              <a:buFont typeface="Arial"/>
              <a:buChar char="●"/>
            </a:pPr>
            <a:r>
              <a:rPr lang="en" sz="1600" dirty="0">
                <a:solidFill>
                  <a:srgbClr val="000000"/>
                </a:solidFill>
                <a:latin typeface="Arial"/>
                <a:ea typeface="Arial"/>
                <a:cs typeface="Arial"/>
                <a:sym typeface="Arial"/>
              </a:rPr>
              <a:t>This research can be conducted in the future using a variety of machine learning methodology combinations to improve prediction methods. </a:t>
            </a:r>
            <a:endParaRPr sz="1600" dirty="0">
              <a:solidFill>
                <a:srgbClr val="000000"/>
              </a:solidFill>
              <a:latin typeface="Arial"/>
              <a:ea typeface="Arial"/>
              <a:cs typeface="Arial"/>
              <a:sym typeface="Arial"/>
            </a:endParaRPr>
          </a:p>
          <a:p>
            <a:pPr marL="457200" lvl="0" indent="-317500" algn="just" rtl="0">
              <a:spcBef>
                <a:spcPts val="1000"/>
              </a:spcBef>
              <a:spcAft>
                <a:spcPts val="1000"/>
              </a:spcAft>
              <a:buClr>
                <a:srgbClr val="000000"/>
              </a:buClr>
              <a:buSzPts val="1400"/>
              <a:buFont typeface="Arial"/>
              <a:buChar char="●"/>
            </a:pPr>
            <a:r>
              <a:rPr lang="en" sz="1600" dirty="0">
                <a:solidFill>
                  <a:srgbClr val="000000"/>
                </a:solidFill>
                <a:latin typeface="Arial"/>
                <a:ea typeface="Arial"/>
                <a:cs typeface="Arial"/>
                <a:sym typeface="Arial"/>
              </a:rPr>
              <a:t>New feature selection methods can also be developed in order to gain a better grasp of the crucial elements and boost the precision of heart disease prediction.</a:t>
            </a:r>
            <a:endParaRPr sz="1600"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2144</Words>
  <Application>Microsoft Office PowerPoint</Application>
  <PresentationFormat>On-screen Show (16:9)</PresentationFormat>
  <Paragraphs>229</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Amatic SC</vt:lpstr>
      <vt:lpstr>Source Code Pro</vt:lpstr>
      <vt:lpstr>Arial</vt:lpstr>
      <vt:lpstr>Cambria</vt:lpstr>
      <vt:lpstr>Times New Roman</vt:lpstr>
      <vt:lpstr>Beach Day</vt:lpstr>
      <vt:lpstr>Heart Disease Percentile Prediction Team Number: 18PCS_36</vt:lpstr>
      <vt:lpstr>Table Of contents</vt:lpstr>
      <vt:lpstr>Introduction</vt:lpstr>
      <vt:lpstr>Background</vt:lpstr>
      <vt:lpstr>Problem Statement</vt:lpstr>
      <vt:lpstr>Research Objectives</vt:lpstr>
      <vt:lpstr>Literature survey</vt:lpstr>
      <vt:lpstr>PowerPoint Presentation</vt:lpstr>
      <vt:lpstr>PowerPoint Presentation</vt:lpstr>
      <vt:lpstr>PowerPoint Presentation</vt:lpstr>
      <vt:lpstr>System Requirements</vt:lpstr>
      <vt:lpstr>The Architectural Design </vt:lpstr>
      <vt:lpstr>Patient’s Database</vt:lpstr>
      <vt:lpstr>Feature Selection</vt:lpstr>
      <vt:lpstr>PowerPoint Presentation</vt:lpstr>
      <vt:lpstr>PowerPoint Presentation</vt:lpstr>
      <vt:lpstr>Data preprocessing</vt:lpstr>
      <vt:lpstr>PowerPoint Presentation</vt:lpstr>
      <vt:lpstr>PowerPoint Presentation</vt:lpstr>
      <vt:lpstr>DATA SPLITTING</vt:lpstr>
      <vt:lpstr>Training and testing the models</vt:lpstr>
      <vt:lpstr>PowerPoint Presentation</vt:lpstr>
      <vt:lpstr>PowerPoint Presentation</vt:lpstr>
      <vt:lpstr>PowerPoint Presentation</vt:lpstr>
      <vt:lpstr>Flow of Project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Percentile Prediction Team Number: 18PCS_36</dc:title>
  <cp:lastModifiedBy>Neha V M</cp:lastModifiedBy>
  <cp:revision>1</cp:revision>
  <dcterms:modified xsi:type="dcterms:W3CDTF">2022-07-11T18:29:59Z</dcterms:modified>
</cp:coreProperties>
</file>