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8"/>
  </p:notesMasterIdLst>
  <p:sldIdLst>
    <p:sldId id="256" r:id="rId2"/>
    <p:sldId id="257" r:id="rId3"/>
    <p:sldId id="258" r:id="rId4"/>
    <p:sldId id="259" r:id="rId5"/>
    <p:sldId id="260" r:id="rId6"/>
    <p:sldId id="261" r:id="rId7"/>
    <p:sldId id="262" r:id="rId8"/>
    <p:sldId id="263" r:id="rId9"/>
    <p:sldId id="282" r:id="rId10"/>
    <p:sldId id="268" r:id="rId11"/>
    <p:sldId id="297" r:id="rId12"/>
    <p:sldId id="298" r:id="rId13"/>
    <p:sldId id="301" r:id="rId14"/>
    <p:sldId id="269" r:id="rId15"/>
    <p:sldId id="273" r:id="rId16"/>
    <p:sldId id="293" r:id="rId17"/>
    <p:sldId id="274" r:id="rId18"/>
    <p:sldId id="275" r:id="rId19"/>
    <p:sldId id="285" r:id="rId20"/>
    <p:sldId id="299" r:id="rId21"/>
    <p:sldId id="291" r:id="rId22"/>
    <p:sldId id="290" r:id="rId23"/>
    <p:sldId id="284" r:id="rId24"/>
    <p:sldId id="277" r:id="rId25"/>
    <p:sldId id="292" r:id="rId26"/>
    <p:sldId id="286" r:id="rId27"/>
    <p:sldId id="278" r:id="rId28"/>
    <p:sldId id="294" r:id="rId29"/>
    <p:sldId id="283" r:id="rId30"/>
    <p:sldId id="276" r:id="rId31"/>
    <p:sldId id="296" r:id="rId32"/>
    <p:sldId id="272" r:id="rId33"/>
    <p:sldId id="300" r:id="rId34"/>
    <p:sldId id="270" r:id="rId35"/>
    <p:sldId id="271" r:id="rId36"/>
    <p:sldId id="289" r:id="rId3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9033FD-C770-434B-B937-AB1EE1C87767}">
  <a:tblStyle styleId="{839033FD-C770-434B-B937-AB1EE1C8776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Count of each Target Class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0</c:v>
                </c:pt>
                <c:pt idx="1">
                  <c:v>1</c:v>
                </c:pt>
              </c:numCache>
            </c:numRef>
          </c:cat>
          <c:val>
            <c:numRef>
              <c:f>Sheet1!$B$2:$B$3</c:f>
              <c:numCache>
                <c:formatCode>General</c:formatCode>
                <c:ptCount val="2"/>
                <c:pt idx="0">
                  <c:v>150</c:v>
                </c:pt>
                <c:pt idx="1">
                  <c:v>153</c:v>
                </c:pt>
              </c:numCache>
            </c:numRef>
          </c:val>
          <c:extLst>
            <c:ext xmlns:c16="http://schemas.microsoft.com/office/drawing/2014/chart" uri="{C3380CC4-5D6E-409C-BE32-E72D297353CC}">
              <c16:uniqueId val="{00000000-B939-4290-9E16-096E07DEB154}"/>
            </c:ext>
          </c:extLst>
        </c:ser>
        <c:dLbls>
          <c:dLblPos val="outEnd"/>
          <c:showLegendKey val="0"/>
          <c:showVal val="1"/>
          <c:showCatName val="0"/>
          <c:showSerName val="0"/>
          <c:showPercent val="0"/>
          <c:showBubbleSize val="0"/>
        </c:dLbls>
        <c:gapWidth val="219"/>
        <c:overlap val="-27"/>
        <c:axId val="378420544"/>
        <c:axId val="378420872"/>
      </c:barChart>
      <c:catAx>
        <c:axId val="37842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8420872"/>
        <c:crosses val="autoZero"/>
        <c:auto val="1"/>
        <c:lblAlgn val="ctr"/>
        <c:lblOffset val="100"/>
        <c:tickLblSkip val="1"/>
        <c:noMultiLvlLbl val="0"/>
      </c:catAx>
      <c:valAx>
        <c:axId val="378420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84205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11</a:t>
            </a:fld>
            <a:endParaRPr/>
          </a:p>
        </p:txBody>
      </p:sp>
    </p:spTree>
    <p:extLst>
      <p:ext uri="{BB962C8B-B14F-4D97-AF65-F5344CB8AC3E}">
        <p14:creationId xmlns:p14="http://schemas.microsoft.com/office/powerpoint/2010/main" val="904189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12</a:t>
            </a:fld>
            <a:endParaRPr/>
          </a:p>
        </p:txBody>
      </p:sp>
    </p:spTree>
    <p:extLst>
      <p:ext uri="{BB962C8B-B14F-4D97-AF65-F5344CB8AC3E}">
        <p14:creationId xmlns:p14="http://schemas.microsoft.com/office/powerpoint/2010/main" val="238377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13</a:t>
            </a:fld>
            <a:endParaRPr/>
          </a:p>
        </p:txBody>
      </p:sp>
    </p:spTree>
    <p:extLst>
      <p:ext uri="{BB962C8B-B14F-4D97-AF65-F5344CB8AC3E}">
        <p14:creationId xmlns:p14="http://schemas.microsoft.com/office/powerpoint/2010/main" val="2166125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15</a:t>
            </a:fld>
            <a:endParaRPr/>
          </a:p>
        </p:txBody>
      </p:sp>
    </p:spTree>
    <p:extLst>
      <p:ext uri="{BB962C8B-B14F-4D97-AF65-F5344CB8AC3E}">
        <p14:creationId xmlns:p14="http://schemas.microsoft.com/office/powerpoint/2010/main" val="2558008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16</a:t>
            </a:fld>
            <a:endParaRPr/>
          </a:p>
        </p:txBody>
      </p:sp>
    </p:spTree>
    <p:extLst>
      <p:ext uri="{BB962C8B-B14F-4D97-AF65-F5344CB8AC3E}">
        <p14:creationId xmlns:p14="http://schemas.microsoft.com/office/powerpoint/2010/main" val="3897460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17</a:t>
            </a:fld>
            <a:endParaRPr/>
          </a:p>
        </p:txBody>
      </p:sp>
    </p:spTree>
    <p:extLst>
      <p:ext uri="{BB962C8B-B14F-4D97-AF65-F5344CB8AC3E}">
        <p14:creationId xmlns:p14="http://schemas.microsoft.com/office/powerpoint/2010/main" val="2336400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18</a:t>
            </a:fld>
            <a:endParaRPr/>
          </a:p>
        </p:txBody>
      </p:sp>
    </p:spTree>
    <p:extLst>
      <p:ext uri="{BB962C8B-B14F-4D97-AF65-F5344CB8AC3E}">
        <p14:creationId xmlns:p14="http://schemas.microsoft.com/office/powerpoint/2010/main" val="2972587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19</a:t>
            </a:fld>
            <a:endParaRPr/>
          </a:p>
        </p:txBody>
      </p:sp>
    </p:spTree>
    <p:extLst>
      <p:ext uri="{BB962C8B-B14F-4D97-AF65-F5344CB8AC3E}">
        <p14:creationId xmlns:p14="http://schemas.microsoft.com/office/powerpoint/2010/main" val="4178428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20</a:t>
            </a:fld>
            <a:endParaRPr/>
          </a:p>
        </p:txBody>
      </p:sp>
    </p:spTree>
    <p:extLst>
      <p:ext uri="{BB962C8B-B14F-4D97-AF65-F5344CB8AC3E}">
        <p14:creationId xmlns:p14="http://schemas.microsoft.com/office/powerpoint/2010/main" val="3961548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21</a:t>
            </a:fld>
            <a:endParaRPr/>
          </a:p>
        </p:txBody>
      </p:sp>
    </p:spTree>
    <p:extLst>
      <p:ext uri="{BB962C8B-B14F-4D97-AF65-F5344CB8AC3E}">
        <p14:creationId xmlns:p14="http://schemas.microsoft.com/office/powerpoint/2010/main" val="3321622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22</a:t>
            </a:fld>
            <a:endParaRPr/>
          </a:p>
        </p:txBody>
      </p:sp>
    </p:spTree>
    <p:extLst>
      <p:ext uri="{BB962C8B-B14F-4D97-AF65-F5344CB8AC3E}">
        <p14:creationId xmlns:p14="http://schemas.microsoft.com/office/powerpoint/2010/main" val="32023455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23</a:t>
            </a:fld>
            <a:endParaRPr/>
          </a:p>
        </p:txBody>
      </p:sp>
    </p:spTree>
    <p:extLst>
      <p:ext uri="{BB962C8B-B14F-4D97-AF65-F5344CB8AC3E}">
        <p14:creationId xmlns:p14="http://schemas.microsoft.com/office/powerpoint/2010/main" val="474921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24</a:t>
            </a:fld>
            <a:endParaRPr/>
          </a:p>
        </p:txBody>
      </p:sp>
    </p:spTree>
    <p:extLst>
      <p:ext uri="{BB962C8B-B14F-4D97-AF65-F5344CB8AC3E}">
        <p14:creationId xmlns:p14="http://schemas.microsoft.com/office/powerpoint/2010/main" val="6993701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25</a:t>
            </a:fld>
            <a:endParaRPr/>
          </a:p>
        </p:txBody>
      </p:sp>
    </p:spTree>
    <p:extLst>
      <p:ext uri="{BB962C8B-B14F-4D97-AF65-F5344CB8AC3E}">
        <p14:creationId xmlns:p14="http://schemas.microsoft.com/office/powerpoint/2010/main" val="32364746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26</a:t>
            </a:fld>
            <a:endParaRPr/>
          </a:p>
        </p:txBody>
      </p:sp>
    </p:spTree>
    <p:extLst>
      <p:ext uri="{BB962C8B-B14F-4D97-AF65-F5344CB8AC3E}">
        <p14:creationId xmlns:p14="http://schemas.microsoft.com/office/powerpoint/2010/main" val="4162681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27</a:t>
            </a:fld>
            <a:endParaRPr/>
          </a:p>
        </p:txBody>
      </p:sp>
    </p:spTree>
    <p:extLst>
      <p:ext uri="{BB962C8B-B14F-4D97-AF65-F5344CB8AC3E}">
        <p14:creationId xmlns:p14="http://schemas.microsoft.com/office/powerpoint/2010/main" val="39072273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28</a:t>
            </a:fld>
            <a:endParaRPr/>
          </a:p>
        </p:txBody>
      </p:sp>
    </p:spTree>
    <p:extLst>
      <p:ext uri="{BB962C8B-B14F-4D97-AF65-F5344CB8AC3E}">
        <p14:creationId xmlns:p14="http://schemas.microsoft.com/office/powerpoint/2010/main" val="34080911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29</a:t>
            </a:fld>
            <a:endParaRPr/>
          </a:p>
        </p:txBody>
      </p:sp>
    </p:spTree>
    <p:extLst>
      <p:ext uri="{BB962C8B-B14F-4D97-AF65-F5344CB8AC3E}">
        <p14:creationId xmlns:p14="http://schemas.microsoft.com/office/powerpoint/2010/main" val="4273994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30</a:t>
            </a:fld>
            <a:endParaRPr/>
          </a:p>
        </p:txBody>
      </p:sp>
    </p:spTree>
    <p:extLst>
      <p:ext uri="{BB962C8B-B14F-4D97-AF65-F5344CB8AC3E}">
        <p14:creationId xmlns:p14="http://schemas.microsoft.com/office/powerpoint/2010/main" val="24522450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31</a:t>
            </a:fld>
            <a:endParaRPr/>
          </a:p>
        </p:txBody>
      </p:sp>
    </p:spTree>
    <p:extLst>
      <p:ext uri="{BB962C8B-B14F-4D97-AF65-F5344CB8AC3E}">
        <p14:creationId xmlns:p14="http://schemas.microsoft.com/office/powerpoint/2010/main" val="21513625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32</a:t>
            </a:fld>
            <a:endParaRPr/>
          </a:p>
        </p:txBody>
      </p:sp>
    </p:spTree>
    <p:extLst>
      <p:ext uri="{BB962C8B-B14F-4D97-AF65-F5344CB8AC3E}">
        <p14:creationId xmlns:p14="http://schemas.microsoft.com/office/powerpoint/2010/main" val="3738785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33</a:t>
            </a:fld>
            <a:endParaRPr/>
          </a:p>
        </p:txBody>
      </p:sp>
    </p:spTree>
    <p:extLst>
      <p:ext uri="{BB962C8B-B14F-4D97-AF65-F5344CB8AC3E}">
        <p14:creationId xmlns:p14="http://schemas.microsoft.com/office/powerpoint/2010/main" val="11058701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9" name="Google Shape;269;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9" name="Google Shape;269;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36</a:t>
            </a:fld>
            <a:endParaRPr/>
          </a:p>
        </p:txBody>
      </p:sp>
    </p:spTree>
    <p:extLst>
      <p:ext uri="{BB962C8B-B14F-4D97-AF65-F5344CB8AC3E}">
        <p14:creationId xmlns:p14="http://schemas.microsoft.com/office/powerpoint/2010/main" val="1679888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9</a:t>
            </a:fld>
            <a:endParaRPr/>
          </a:p>
        </p:txBody>
      </p:sp>
    </p:spTree>
    <p:extLst>
      <p:ext uri="{BB962C8B-B14F-4D97-AF65-F5344CB8AC3E}">
        <p14:creationId xmlns:p14="http://schemas.microsoft.com/office/powerpoint/2010/main" val="2080758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AY 2022 - 2023</a:t>
            </a:r>
            <a:endParaRPr/>
          </a:p>
        </p:txBody>
      </p:sp>
      <p:sp>
        <p:nvSpPr>
          <p:cNvPr id="20" name="Google Shape;20;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AY 2022 - 2023</a:t>
            </a:r>
            <a:endParaRPr/>
          </a:p>
        </p:txBody>
      </p:sp>
      <p:sp>
        <p:nvSpPr>
          <p:cNvPr id="77" name="Google Shape;77;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AY 2022 - 2023</a:t>
            </a:r>
            <a:endParaRPr/>
          </a:p>
        </p:txBody>
      </p:sp>
      <p:sp>
        <p:nvSpPr>
          <p:cNvPr id="83" name="Google Shape;83;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AY 2022 - 2023</a:t>
            </a:r>
            <a:endParaRPr/>
          </a:p>
        </p:txBody>
      </p:sp>
      <p:sp>
        <p:nvSpPr>
          <p:cNvPr id="26" name="Google Shape;26;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0" name="Google Shape;30;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AY 2022 - 2023</a:t>
            </a:r>
            <a:endParaRPr/>
          </a:p>
        </p:txBody>
      </p:sp>
      <p:sp>
        <p:nvSpPr>
          <p:cNvPr id="32" name="Google Shape;32;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AY 2022 - 2023</a:t>
            </a:r>
            <a:endParaRPr/>
          </a:p>
        </p:txBody>
      </p:sp>
      <p:sp>
        <p:nvSpPr>
          <p:cNvPr id="39" name="Google Shape;39;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3" name="Google Shape;43;p6"/>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5" name="Google Shape;45;p6"/>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AY 2022 - 2023</a:t>
            </a:r>
            <a:endParaRPr/>
          </a:p>
        </p:txBody>
      </p:sp>
      <p:sp>
        <p:nvSpPr>
          <p:cNvPr id="48" name="Google Shape;4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AY 2022 - 2023</a:t>
            </a:r>
            <a:endParaRPr/>
          </a:p>
        </p:txBody>
      </p:sp>
      <p:sp>
        <p:nvSpPr>
          <p:cNvPr id="53" name="Google Shape;53;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AY 2022 - 2023</a:t>
            </a:r>
            <a:endParaRPr/>
          </a:p>
        </p:txBody>
      </p:sp>
      <p:sp>
        <p:nvSpPr>
          <p:cNvPr id="57" name="Google Shape;57;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AY 2022 - 2023</a:t>
            </a:r>
            <a:endParaRPr/>
          </a:p>
        </p:txBody>
      </p:sp>
      <p:sp>
        <p:nvSpPr>
          <p:cNvPr id="64" name="Google Shape;64;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6"/>
            <a:ext cx="4629150" cy="4873625"/>
          </a:xfrm>
          <a:prstGeom prst="rect">
            <a:avLst/>
          </a:prstGeom>
          <a:noFill/>
          <a:ln>
            <a:noFill/>
          </a:ln>
        </p:spPr>
      </p:sp>
      <p:sp>
        <p:nvSpPr>
          <p:cNvPr id="68" name="Google Shape;68;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AY 2022 - 2023</a:t>
            </a:r>
            <a:endParaRPr/>
          </a:p>
        </p:txBody>
      </p:sp>
      <p:sp>
        <p:nvSpPr>
          <p:cNvPr id="71" name="Google Shape;71;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IN"/>
              <a:t>AY 2022 - 2023</a:t>
            </a:r>
            <a:endParaRPr/>
          </a:p>
        </p:txBody>
      </p:sp>
      <p:sp>
        <p:nvSpPr>
          <p:cNvPr id="14" name="Google Shape;14;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chart" Target="../charts/chart1.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jpg"/></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subTitle" idx="1"/>
          </p:nvPr>
        </p:nvSpPr>
        <p:spPr>
          <a:xfrm>
            <a:off x="1143000" y="2371725"/>
            <a:ext cx="6810375" cy="16764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1800"/>
              <a:buNone/>
            </a:pPr>
            <a:endParaRPr dirty="0"/>
          </a:p>
          <a:p>
            <a:pPr marL="0" lvl="0" indent="0" algn="ctr" rtl="0">
              <a:lnSpc>
                <a:spcPct val="90000"/>
              </a:lnSpc>
              <a:spcBef>
                <a:spcPts val="750"/>
              </a:spcBef>
              <a:spcAft>
                <a:spcPts val="0"/>
              </a:spcAft>
              <a:buClr>
                <a:schemeClr val="dk1"/>
              </a:buClr>
              <a:buSzPts val="3200"/>
              <a:buNone/>
            </a:pPr>
            <a:r>
              <a:rPr lang="en-GB" sz="3200" b="1" dirty="0">
                <a:latin typeface="Times New Roman" panose="02020603050405020304" pitchFamily="18" charset="0"/>
                <a:ea typeface="Times New Roman"/>
                <a:cs typeface="Times New Roman" panose="02020603050405020304" pitchFamily="18" charset="0"/>
                <a:sym typeface="Times New Roman"/>
              </a:rPr>
              <a:t>Heart Health Prediction WebApp</a:t>
            </a:r>
            <a:endParaRPr sz="3200" dirty="0">
              <a:latin typeface="Times New Roman" panose="02020603050405020304" pitchFamily="18" charset="0"/>
              <a:cs typeface="Times New Roman" panose="02020603050405020304" pitchFamily="18" charset="0"/>
            </a:endParaRPr>
          </a:p>
          <a:p>
            <a:pPr marL="0" lvl="0" indent="0" algn="ctr" rtl="0">
              <a:lnSpc>
                <a:spcPct val="90000"/>
              </a:lnSpc>
              <a:spcBef>
                <a:spcPts val="750"/>
              </a:spcBef>
              <a:spcAft>
                <a:spcPts val="0"/>
              </a:spcAft>
              <a:buClr>
                <a:schemeClr val="dk1"/>
              </a:buClr>
              <a:buSzPts val="1800"/>
              <a:buNone/>
            </a:pPr>
            <a:r>
              <a:rPr lang="en-GB" dirty="0">
                <a:latin typeface="Times New Roman" panose="02020603050405020304" pitchFamily="18" charset="0"/>
                <a:cs typeface="Times New Roman" panose="02020603050405020304" pitchFamily="18" charset="0"/>
              </a:rPr>
              <a:t>Team Number: </a:t>
            </a:r>
            <a:r>
              <a:rPr lang="en-GB">
                <a:latin typeface="Times New Roman" panose="02020603050405020304" pitchFamily="18" charset="0"/>
                <a:cs typeface="Times New Roman" panose="02020603050405020304" pitchFamily="18" charset="0"/>
              </a:rPr>
              <a:t>18PCS_36</a:t>
            </a:r>
            <a:endParaRPr dirty="0">
              <a:latin typeface="Times New Roman" panose="02020603050405020304" pitchFamily="18" charset="0"/>
              <a:cs typeface="Times New Roman" panose="02020603050405020304" pitchFamily="18" charset="0"/>
            </a:endParaRPr>
          </a:p>
          <a:p>
            <a:pPr marL="0" lvl="0" indent="0" algn="ctr" rtl="0">
              <a:lnSpc>
                <a:spcPct val="90000"/>
              </a:lnSpc>
              <a:spcBef>
                <a:spcPts val="750"/>
              </a:spcBef>
              <a:spcAft>
                <a:spcPts val="0"/>
              </a:spcAft>
              <a:buClr>
                <a:schemeClr val="dk1"/>
              </a:buClr>
              <a:buSzPts val="1800"/>
              <a:buNone/>
            </a:pPr>
            <a:endParaRPr dirty="0">
              <a:latin typeface="Times New Roman" panose="02020603050405020304" pitchFamily="18" charset="0"/>
              <a:cs typeface="Times New Roman" panose="02020603050405020304" pitchFamily="18" charset="0"/>
            </a:endParaRPr>
          </a:p>
          <a:p>
            <a:pPr marL="0" lvl="0" indent="0" algn="ctr" rtl="0">
              <a:lnSpc>
                <a:spcPct val="90000"/>
              </a:lnSpc>
              <a:spcBef>
                <a:spcPts val="750"/>
              </a:spcBef>
              <a:spcAft>
                <a:spcPts val="0"/>
              </a:spcAft>
              <a:buClr>
                <a:schemeClr val="dk1"/>
              </a:buClr>
              <a:buSzPts val="1800"/>
              <a:buNone/>
            </a:pPr>
            <a:endParaRPr dirty="0"/>
          </a:p>
        </p:txBody>
      </p:sp>
      <p:graphicFrame>
        <p:nvGraphicFramePr>
          <p:cNvPr id="90" name="Google Shape;90;p13"/>
          <p:cNvGraphicFramePr/>
          <p:nvPr/>
        </p:nvGraphicFramePr>
        <p:xfrm>
          <a:off x="762000" y="533400"/>
          <a:ext cx="7696200" cy="1447800"/>
        </p:xfrm>
        <a:graphic>
          <a:graphicData uri="http://schemas.openxmlformats.org/drawingml/2006/table">
            <a:tbl>
              <a:tblPr>
                <a:noFill/>
                <a:tableStyleId>{839033FD-C770-434B-B937-AB1EE1C87767}</a:tableStyleId>
              </a:tblPr>
              <a:tblGrid>
                <a:gridCol w="1075600">
                  <a:extLst>
                    <a:ext uri="{9D8B030D-6E8A-4147-A177-3AD203B41FA5}">
                      <a16:colId xmlns:a16="http://schemas.microsoft.com/office/drawing/2014/main" val="20000"/>
                    </a:ext>
                  </a:extLst>
                </a:gridCol>
                <a:gridCol w="5669625">
                  <a:extLst>
                    <a:ext uri="{9D8B030D-6E8A-4147-A177-3AD203B41FA5}">
                      <a16:colId xmlns:a16="http://schemas.microsoft.com/office/drawing/2014/main" val="20001"/>
                    </a:ext>
                  </a:extLst>
                </a:gridCol>
                <a:gridCol w="950975">
                  <a:extLst>
                    <a:ext uri="{9D8B030D-6E8A-4147-A177-3AD203B41FA5}">
                      <a16:colId xmlns:a16="http://schemas.microsoft.com/office/drawing/2014/main" val="20002"/>
                    </a:ext>
                  </a:extLst>
                </a:gridCol>
              </a:tblGrid>
              <a:tr h="934350">
                <a:tc>
                  <a:txBody>
                    <a:bodyPr/>
                    <a:lstStyle/>
                    <a:p>
                      <a:pPr marL="0" marR="0" lvl="0" indent="0" algn="l" rtl="0">
                        <a:lnSpc>
                          <a:spcPct val="150000"/>
                        </a:lnSpc>
                        <a:spcBef>
                          <a:spcPts val="0"/>
                        </a:spcBef>
                        <a:spcAft>
                          <a:spcPts val="0"/>
                        </a:spcAft>
                        <a:buNone/>
                      </a:pPr>
                      <a:br>
                        <a:rPr lang="en-GB" sz="1200" u="none" strike="noStrike" cap="none">
                          <a:latin typeface="Times New Roman"/>
                          <a:ea typeface="Times New Roman"/>
                          <a:cs typeface="Times New Roman"/>
                          <a:sym typeface="Times New Roman"/>
                        </a:rPr>
                      </a:br>
                      <a:endParaRPr sz="1200" u="none" strike="noStrike" cap="none">
                        <a:latin typeface="Cambria"/>
                        <a:ea typeface="Cambria"/>
                        <a:cs typeface="Cambria"/>
                        <a:sym typeface="Cambria"/>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u="none" strike="noStrike" cap="none">
                          <a:latin typeface="Cambria"/>
                          <a:ea typeface="Cambria"/>
                          <a:cs typeface="Cambria"/>
                          <a:sym typeface="Cambria"/>
                        </a:rPr>
                        <a:t>Nitte  Meenakshi Institute of Technology</a:t>
                      </a:r>
                      <a:endParaRPr sz="1100" u="none" strike="noStrike" cap="none">
                        <a:latin typeface="Calibri"/>
                        <a:ea typeface="Calibri"/>
                        <a:cs typeface="Calibri"/>
                        <a:sym typeface="Calibri"/>
                      </a:endParaRPr>
                    </a:p>
                    <a:p>
                      <a:pPr marL="0" marR="0" lvl="0" indent="0" algn="ctr" rtl="0">
                        <a:lnSpc>
                          <a:spcPct val="115000"/>
                        </a:lnSpc>
                        <a:spcBef>
                          <a:spcPts val="0"/>
                        </a:spcBef>
                        <a:spcAft>
                          <a:spcPts val="0"/>
                        </a:spcAft>
                        <a:buNone/>
                      </a:pPr>
                      <a:r>
                        <a:rPr lang="en-GB" sz="700" u="none" strike="noStrike" cap="none">
                          <a:latin typeface="Cambria"/>
                          <a:ea typeface="Cambria"/>
                          <a:cs typeface="Cambria"/>
                          <a:sym typeface="Cambria"/>
                        </a:rPr>
                        <a:t>(AN AUTONOMOUS INSTITUTION AFFILIATED TO VISVESVARAYA TECHNOLOGICAL UNIVERSITY, BELGAUM)</a:t>
                      </a:r>
                      <a:endParaRPr sz="1100" u="none" strike="noStrike" cap="none">
                        <a:latin typeface="Calibri"/>
                        <a:ea typeface="Calibri"/>
                        <a:cs typeface="Calibri"/>
                        <a:sym typeface="Calibri"/>
                      </a:endParaRPr>
                    </a:p>
                    <a:p>
                      <a:pPr marL="0" marR="0" lvl="0" indent="0" algn="ctr" rtl="0">
                        <a:lnSpc>
                          <a:spcPct val="115000"/>
                        </a:lnSpc>
                        <a:spcBef>
                          <a:spcPts val="0"/>
                        </a:spcBef>
                        <a:spcAft>
                          <a:spcPts val="0"/>
                        </a:spcAft>
                        <a:buNone/>
                      </a:pPr>
                      <a:r>
                        <a:rPr lang="en-GB" sz="800" u="none" strike="noStrike" cap="none">
                          <a:latin typeface="Cambria"/>
                          <a:ea typeface="Cambria"/>
                          <a:cs typeface="Cambria"/>
                          <a:sym typeface="Cambria"/>
                        </a:rPr>
                        <a:t>PB No. 6429, Yelahanka, Bangalore 560-064, Karnataka</a:t>
                      </a:r>
                      <a:endParaRPr sz="1100" u="none" strike="noStrike" cap="none">
                        <a:latin typeface="Calibri"/>
                        <a:ea typeface="Calibri"/>
                        <a:cs typeface="Calibri"/>
                        <a:sym typeface="Calibri"/>
                      </a:endParaRPr>
                    </a:p>
                    <a:p>
                      <a:pPr marL="0" marR="0" lvl="0" indent="0" algn="ctr" rtl="0">
                        <a:lnSpc>
                          <a:spcPct val="115000"/>
                        </a:lnSpc>
                        <a:spcBef>
                          <a:spcPts val="0"/>
                        </a:spcBef>
                        <a:spcAft>
                          <a:spcPts val="0"/>
                        </a:spcAft>
                        <a:buNone/>
                      </a:pPr>
                      <a:r>
                        <a:rPr lang="en-GB" sz="800" u="none" strike="noStrike" cap="none">
                          <a:latin typeface="Cambria"/>
                          <a:ea typeface="Cambria"/>
                          <a:cs typeface="Cambria"/>
                          <a:sym typeface="Cambria"/>
                        </a:rPr>
                        <a:t>Telephone: 080- 22167800, 22167860, Fax: 080 - 22167805</a:t>
                      </a:r>
                      <a:endParaRPr sz="1100" u="none" strike="noStrike" cap="none">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endParaRPr sz="1200" u="none" strike="noStrike" cap="none">
                        <a:latin typeface="Cambria"/>
                        <a:ea typeface="Cambria"/>
                        <a:cs typeface="Cambria"/>
                        <a:sym typeface="Cambria"/>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u="none" strike="noStrike" cap="none">
                          <a:latin typeface="Cambria"/>
                          <a:ea typeface="Cambria"/>
                          <a:cs typeface="Cambria"/>
                          <a:sym typeface="Cambria"/>
                        </a:rPr>
                        <a:t>Department of Computer Science and Engineering</a:t>
                      </a:r>
                      <a:endParaRPr sz="1100" u="none" strike="noStrike" cap="none">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grpSp>
        <p:nvGrpSpPr>
          <p:cNvPr id="91" name="Google Shape;91;p13"/>
          <p:cNvGrpSpPr/>
          <p:nvPr/>
        </p:nvGrpSpPr>
        <p:grpSpPr>
          <a:xfrm>
            <a:off x="1143000" y="609600"/>
            <a:ext cx="7267575" cy="771525"/>
            <a:chOff x="1143000" y="609600"/>
            <a:chExt cx="7267575" cy="771525"/>
          </a:xfrm>
        </p:grpSpPr>
        <p:pic>
          <p:nvPicPr>
            <p:cNvPr id="92" name="Google Shape;92;p13" descr="nitteimg-footer"/>
            <p:cNvPicPr preferRelativeResize="0"/>
            <p:nvPr/>
          </p:nvPicPr>
          <p:blipFill rotWithShape="1">
            <a:blip r:embed="rId3">
              <a:alphaModFix/>
            </a:blip>
            <a:srcRect/>
            <a:stretch/>
          </p:blipFill>
          <p:spPr>
            <a:xfrm>
              <a:off x="1143000" y="609600"/>
              <a:ext cx="723900" cy="390525"/>
            </a:xfrm>
            <a:prstGeom prst="rect">
              <a:avLst/>
            </a:prstGeom>
            <a:noFill/>
            <a:ln>
              <a:noFill/>
            </a:ln>
          </p:spPr>
        </p:pic>
        <p:pic>
          <p:nvPicPr>
            <p:cNvPr id="93" name="Google Shape;93;p13" descr="nmit"/>
            <p:cNvPicPr preferRelativeResize="0"/>
            <p:nvPr/>
          </p:nvPicPr>
          <p:blipFill rotWithShape="1">
            <a:blip r:embed="rId4">
              <a:alphaModFix/>
            </a:blip>
            <a:srcRect/>
            <a:stretch/>
          </p:blipFill>
          <p:spPr>
            <a:xfrm>
              <a:off x="7772400" y="609600"/>
              <a:ext cx="638175" cy="771525"/>
            </a:xfrm>
            <a:prstGeom prst="rect">
              <a:avLst/>
            </a:prstGeom>
            <a:noFill/>
            <a:ln>
              <a:noFill/>
            </a:ln>
          </p:spPr>
        </p:pic>
      </p:grpSp>
      <p:sp>
        <p:nvSpPr>
          <p:cNvPr id="96" name="Google Shape;96;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dirty="0"/>
              <a:t>AY 2022 - 2023</a:t>
            </a:r>
            <a:endParaRPr dirty="0"/>
          </a:p>
        </p:txBody>
      </p:sp>
      <p:sp>
        <p:nvSpPr>
          <p:cNvPr id="97" name="Google Shape;97;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a:t>
            </a:fld>
            <a:endParaRPr dirty="0"/>
          </a:p>
        </p:txBody>
      </p:sp>
      <p:sp>
        <p:nvSpPr>
          <p:cNvPr id="2" name="TextBox 1">
            <a:extLst>
              <a:ext uri="{FF2B5EF4-FFF2-40B4-BE49-F238E27FC236}">
                <a16:creationId xmlns:a16="http://schemas.microsoft.com/office/drawing/2014/main" id="{58A7D62D-F7AF-4669-8D86-5DDC1635024F}"/>
              </a:ext>
            </a:extLst>
          </p:cNvPr>
          <p:cNvSpPr txBox="1"/>
          <p:nvPr/>
        </p:nvSpPr>
        <p:spPr>
          <a:xfrm>
            <a:off x="1310049" y="4098044"/>
            <a:ext cx="7490114" cy="2031325"/>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Submitted by:</a:t>
            </a:r>
          </a:p>
          <a:p>
            <a:endParaRPr lang="en-US" sz="1800" dirty="0">
              <a:latin typeface="Times New Roman" panose="02020603050405020304" pitchFamily="18" charset="0"/>
              <a:cs typeface="Times New Roman" panose="02020603050405020304" pitchFamily="18" charset="0"/>
            </a:endParaRPr>
          </a:p>
          <a:p>
            <a:r>
              <a:rPr lang="en-US" sz="1800" dirty="0" err="1">
                <a:latin typeface="Times New Roman" panose="02020603050405020304" pitchFamily="18" charset="0"/>
                <a:cs typeface="Times New Roman" panose="02020603050405020304" pitchFamily="18" charset="0"/>
              </a:rPr>
              <a:t>Muskan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Khatwani</a:t>
            </a:r>
            <a:r>
              <a:rPr lang="en-US" sz="1800" dirty="0">
                <a:latin typeface="Times New Roman" panose="02020603050405020304" pitchFamily="18" charset="0"/>
                <a:cs typeface="Times New Roman" panose="02020603050405020304" pitchFamily="18" charset="0"/>
              </a:rPr>
              <a:t> 		 (1NT18IS202)</a:t>
            </a:r>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Neha V M 		 (1NT18CS106)</a:t>
            </a:r>
          </a:p>
          <a:p>
            <a:r>
              <a:rPr lang="en-US" sz="1800" dirty="0">
                <a:latin typeface="Times New Roman" panose="02020603050405020304" pitchFamily="18" charset="0"/>
                <a:cs typeface="Times New Roman" panose="02020603050405020304" pitchFamily="18" charset="0"/>
              </a:rPr>
              <a:t>Kinshuk Chaturvedi 	 (1NT18CS076)</a:t>
            </a:r>
          </a:p>
          <a:p>
            <a:r>
              <a:rPr lang="en-US" sz="1800" dirty="0">
                <a:latin typeface="Times New Roman" panose="02020603050405020304" pitchFamily="18" charset="0"/>
                <a:cs typeface="Times New Roman" panose="02020603050405020304" pitchFamily="18" charset="0"/>
              </a:rPr>
              <a:t>Anubhav Yadav 		 (1NT18CS017)</a:t>
            </a:r>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35" name="Google Shape;235;p25"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236" name="Google Shape;236;p25"/>
          <p:cNvSpPr txBox="1">
            <a:spLocks noGrp="1"/>
          </p:cNvSpPr>
          <p:nvPr>
            <p:ph type="title"/>
          </p:nvPr>
        </p:nvSpPr>
        <p:spPr>
          <a:xfrm>
            <a:off x="1752600" y="1802924"/>
            <a:ext cx="5638800" cy="48307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GB" sz="2400" b="1" dirty="0">
                <a:latin typeface="Times New Roman"/>
                <a:ea typeface="Times New Roman"/>
                <a:cs typeface="Times New Roman"/>
                <a:sym typeface="Times New Roman"/>
              </a:rPr>
              <a:t>SYSTEM REQUIREMENTS</a:t>
            </a:r>
            <a:endParaRPr lang="en-GB" sz="2400" b="1" dirty="0"/>
          </a:p>
        </p:txBody>
      </p:sp>
      <p:sp>
        <p:nvSpPr>
          <p:cNvPr id="237" name="Google Shape;237;p25"/>
          <p:cNvSpPr txBox="1">
            <a:spLocks noGrp="1"/>
          </p:cNvSpPr>
          <p:nvPr>
            <p:ph type="body" idx="1"/>
          </p:nvPr>
        </p:nvSpPr>
        <p:spPr>
          <a:xfrm>
            <a:off x="403228" y="2286000"/>
            <a:ext cx="8366017" cy="4343400"/>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1800"/>
              <a:buNone/>
            </a:pPr>
            <a:r>
              <a:rPr lang="en-US" sz="1800" b="1" dirty="0">
                <a:latin typeface="Times New Roman" panose="02020603050405020304" pitchFamily="18" charset="0"/>
                <a:cs typeface="Times New Roman" panose="02020603050405020304" pitchFamily="18" charset="0"/>
              </a:rPr>
              <a:t>Software Requirements: </a:t>
            </a:r>
          </a:p>
          <a:p>
            <a:pPr marL="342900" lvl="0" algn="just" rtl="0">
              <a:lnSpc>
                <a:spcPct val="150000"/>
              </a:lnSpc>
              <a:spcBef>
                <a:spcPts val="0"/>
              </a:spcBef>
              <a:spcAft>
                <a:spcPts val="0"/>
              </a:spcAft>
              <a:buClr>
                <a:schemeClr val="dk1"/>
              </a:buClr>
              <a:buSzPts val="1800"/>
              <a:buAutoNum type="arabicPeriod"/>
            </a:pPr>
            <a:r>
              <a:rPr lang="en-US" sz="1800" dirty="0">
                <a:latin typeface="Times New Roman" panose="02020603050405020304" pitchFamily="18" charset="0"/>
                <a:cs typeface="Times New Roman" panose="02020603050405020304" pitchFamily="18" charset="0"/>
              </a:rPr>
              <a:t>Programming Language : Python </a:t>
            </a:r>
          </a:p>
          <a:p>
            <a:pPr marL="342900" lvl="0" algn="just" rtl="0">
              <a:lnSpc>
                <a:spcPct val="150000"/>
              </a:lnSpc>
              <a:spcBef>
                <a:spcPts val="0"/>
              </a:spcBef>
              <a:spcAft>
                <a:spcPts val="0"/>
              </a:spcAft>
              <a:buClr>
                <a:schemeClr val="dk1"/>
              </a:buClr>
              <a:buSzPts val="1800"/>
              <a:buAutoNum type="arabicPeriod"/>
            </a:pPr>
            <a:r>
              <a:rPr lang="en-US" sz="1800" dirty="0">
                <a:latin typeface="Times New Roman" panose="02020603050405020304" pitchFamily="18" charset="0"/>
                <a:cs typeface="Times New Roman" panose="02020603050405020304" pitchFamily="18" charset="0"/>
              </a:rPr>
              <a:t>Machine Learning :</a:t>
            </a:r>
            <a:r>
              <a:rPr lang="en-US" dirty="0">
                <a:latin typeface="Times New Roman" panose="02020603050405020304" pitchFamily="18" charset="0"/>
                <a:cs typeface="Times New Roman" panose="02020603050405020304" pitchFamily="18" charset="0"/>
              </a:rPr>
              <a:t> Scikit-learn, </a:t>
            </a:r>
            <a:r>
              <a:rPr lang="en-US" dirty="0" err="1">
                <a:latin typeface="Times New Roman" panose="02020603050405020304" pitchFamily="18" charset="0"/>
                <a:cs typeface="Times New Roman" panose="02020603050405020304" pitchFamily="18" charset="0"/>
              </a:rPr>
              <a:t>Streamlit</a:t>
            </a:r>
            <a:endParaRPr lang="en-US" dirty="0">
              <a:latin typeface="Times New Roman" panose="02020603050405020304" pitchFamily="18" charset="0"/>
              <a:cs typeface="Times New Roman" panose="02020603050405020304" pitchFamily="18" charset="0"/>
            </a:endParaRPr>
          </a:p>
          <a:p>
            <a:pPr marL="342900" lvl="0" algn="just" rtl="0">
              <a:lnSpc>
                <a:spcPct val="150000"/>
              </a:lnSpc>
              <a:spcBef>
                <a:spcPts val="0"/>
              </a:spcBef>
              <a:spcAft>
                <a:spcPts val="0"/>
              </a:spcAft>
              <a:buClr>
                <a:schemeClr val="dk1"/>
              </a:buClr>
              <a:buSzPts val="1800"/>
              <a:buAutoNum type="arabicPeriod"/>
            </a:pPr>
            <a:r>
              <a:rPr lang="en-US" sz="1800" dirty="0">
                <a:latin typeface="Times New Roman" panose="02020603050405020304" pitchFamily="18" charset="0"/>
                <a:cs typeface="Times New Roman" panose="02020603050405020304" pitchFamily="18" charset="0"/>
              </a:rPr>
              <a:t>Data Preprocessing : NumPy, Pandas</a:t>
            </a:r>
          </a:p>
          <a:p>
            <a:pPr marL="342900" lvl="0" algn="just" rtl="0">
              <a:lnSpc>
                <a:spcPct val="150000"/>
              </a:lnSpc>
              <a:spcBef>
                <a:spcPts val="0"/>
              </a:spcBef>
              <a:spcAft>
                <a:spcPts val="0"/>
              </a:spcAft>
              <a:buClr>
                <a:schemeClr val="dk1"/>
              </a:buClr>
              <a:buSzPts val="1800"/>
              <a:buAutoNum type="arabicPeriod"/>
            </a:pPr>
            <a:r>
              <a:rPr lang="en-US" sz="1800" dirty="0">
                <a:latin typeface="Times New Roman" panose="02020603050405020304" pitchFamily="18" charset="0"/>
                <a:cs typeface="Times New Roman" panose="02020603050405020304" pitchFamily="18" charset="0"/>
              </a:rPr>
              <a:t>Data Visualization : Seaborn, Matplotlib</a:t>
            </a:r>
          </a:p>
          <a:p>
            <a:pPr marL="0" lvl="0" indent="0" algn="just" rtl="0">
              <a:lnSpc>
                <a:spcPct val="150000"/>
              </a:lnSpc>
              <a:spcBef>
                <a:spcPts val="0"/>
              </a:spcBef>
              <a:spcAft>
                <a:spcPts val="0"/>
              </a:spcAft>
              <a:buClr>
                <a:schemeClr val="dk1"/>
              </a:buClr>
              <a:buSzPts val="1800"/>
              <a:buNone/>
            </a:pPr>
            <a:r>
              <a:rPr lang="en-US" sz="1800" dirty="0">
                <a:latin typeface="Times New Roman" panose="02020603050405020304" pitchFamily="18" charset="0"/>
                <a:cs typeface="Times New Roman" panose="02020603050405020304" pitchFamily="18" charset="0"/>
              </a:rPr>
              <a:t> </a:t>
            </a:r>
            <a:endParaRPr sz="1800" dirty="0">
              <a:latin typeface="Times New Roman" panose="02020603050405020304" pitchFamily="18" charset="0"/>
              <a:ea typeface="Times New Roman"/>
              <a:cs typeface="Times New Roman" panose="02020603050405020304" pitchFamily="18" charset="0"/>
              <a:sym typeface="Times New Roman"/>
            </a:endParaRPr>
          </a:p>
        </p:txBody>
      </p:sp>
      <p:pic>
        <p:nvPicPr>
          <p:cNvPr id="238" name="Google Shape;238;p25"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39" name="Google Shape;239;p25"/>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40" name="Google Shape;240;p2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2022 - 2023</a:t>
            </a:r>
            <a:endParaRPr/>
          </a:p>
        </p:txBody>
      </p:sp>
      <p:sp>
        <p:nvSpPr>
          <p:cNvPr id="241" name="Google Shape;241;p2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35" name="Google Shape;235;p25"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237" name="Google Shape;237;p25"/>
          <p:cNvSpPr txBox="1">
            <a:spLocks noGrp="1"/>
          </p:cNvSpPr>
          <p:nvPr>
            <p:ph type="body" idx="1"/>
          </p:nvPr>
        </p:nvSpPr>
        <p:spPr>
          <a:xfrm>
            <a:off x="403228" y="2286000"/>
            <a:ext cx="8366017" cy="4343400"/>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1800"/>
              <a:buNone/>
            </a:pPr>
            <a:r>
              <a:rPr lang="en-US" sz="1800" b="1" dirty="0">
                <a:latin typeface="Times New Roman" panose="02020603050405020304" pitchFamily="18" charset="0"/>
                <a:cs typeface="Times New Roman" panose="02020603050405020304" pitchFamily="18" charset="0"/>
              </a:rPr>
              <a:t>Hardware Requirements:</a:t>
            </a:r>
          </a:p>
          <a:p>
            <a:pPr marL="342900" lvl="0" algn="just" rtl="0">
              <a:lnSpc>
                <a:spcPct val="150000"/>
              </a:lnSpc>
              <a:spcBef>
                <a:spcPts val="0"/>
              </a:spcBef>
              <a:spcAft>
                <a:spcPts val="0"/>
              </a:spcAft>
              <a:buClr>
                <a:schemeClr val="dk1"/>
              </a:buClr>
              <a:buSzPts val="1800"/>
              <a:buAutoNum type="arabicPeriod"/>
            </a:pPr>
            <a:r>
              <a:rPr lang="en-US" sz="1800" dirty="0">
                <a:latin typeface="Times New Roman" panose="02020603050405020304" pitchFamily="18" charset="0"/>
                <a:cs typeface="Times New Roman" panose="02020603050405020304" pitchFamily="18" charset="0"/>
              </a:rPr>
              <a:t>Cloud Computing(Kaggle, Google Collab) </a:t>
            </a:r>
          </a:p>
          <a:p>
            <a:pPr marL="342900" lvl="0" algn="just" rtl="0">
              <a:lnSpc>
                <a:spcPct val="150000"/>
              </a:lnSpc>
              <a:spcBef>
                <a:spcPts val="0"/>
              </a:spcBef>
              <a:spcAft>
                <a:spcPts val="0"/>
              </a:spcAft>
              <a:buClr>
                <a:schemeClr val="dk1"/>
              </a:buClr>
              <a:buSzPts val="1800"/>
              <a:buAutoNum type="arabicPeriod"/>
            </a:pPr>
            <a:r>
              <a:rPr lang="en-US" sz="1800" dirty="0">
                <a:latin typeface="Times New Roman" panose="02020603050405020304" pitchFamily="18" charset="0"/>
                <a:cs typeface="Times New Roman" panose="02020603050405020304" pitchFamily="18" charset="0"/>
              </a:rPr>
              <a:t>Existing System To date</a:t>
            </a:r>
          </a:p>
          <a:p>
            <a:pPr marL="342900" lvl="0" algn="just" rtl="0">
              <a:lnSpc>
                <a:spcPct val="150000"/>
              </a:lnSpc>
              <a:spcBef>
                <a:spcPts val="0"/>
              </a:spcBef>
              <a:spcAft>
                <a:spcPts val="0"/>
              </a:spcAft>
              <a:buClr>
                <a:schemeClr val="dk1"/>
              </a:buClr>
              <a:buSzPts val="1800"/>
              <a:buAutoNum type="arabicPeriod"/>
            </a:pPr>
            <a:r>
              <a:rPr lang="en-US" sz="1800" dirty="0">
                <a:latin typeface="Times New Roman" panose="02020603050405020304" pitchFamily="18" charset="0"/>
                <a:cs typeface="Times New Roman" panose="02020603050405020304" pitchFamily="18" charset="0"/>
              </a:rPr>
              <a:t>RAM : 8 Gb min</a:t>
            </a:r>
          </a:p>
          <a:p>
            <a:pPr marL="342900" lvl="0" algn="just" rtl="0">
              <a:lnSpc>
                <a:spcPct val="150000"/>
              </a:lnSpc>
              <a:spcBef>
                <a:spcPts val="0"/>
              </a:spcBef>
              <a:spcAft>
                <a:spcPts val="0"/>
              </a:spcAft>
              <a:buClr>
                <a:schemeClr val="dk1"/>
              </a:buClr>
              <a:buSzPts val="1800"/>
              <a:buAutoNum type="arabicPeriod"/>
            </a:pPr>
            <a:r>
              <a:rPr lang="en-US" sz="1800" dirty="0">
                <a:latin typeface="Times New Roman" panose="02020603050405020304" pitchFamily="18" charset="0"/>
                <a:cs typeface="Times New Roman" panose="02020603050405020304" pitchFamily="18" charset="0"/>
              </a:rPr>
              <a:t>HDD/SSD space : 64 GB</a:t>
            </a:r>
          </a:p>
          <a:p>
            <a:pPr marL="342900" lvl="0" algn="just" rtl="0">
              <a:lnSpc>
                <a:spcPct val="150000"/>
              </a:lnSpc>
              <a:spcBef>
                <a:spcPts val="0"/>
              </a:spcBef>
              <a:spcAft>
                <a:spcPts val="0"/>
              </a:spcAft>
              <a:buClr>
                <a:schemeClr val="dk1"/>
              </a:buClr>
              <a:buSzPts val="1800"/>
              <a:buAutoNum type="arabicPeriod"/>
            </a:pPr>
            <a:r>
              <a:rPr lang="en-US" sz="1800" dirty="0">
                <a:latin typeface="Times New Roman" panose="02020603050405020304" pitchFamily="18" charset="0"/>
                <a:cs typeface="Times New Roman" panose="02020603050405020304" pitchFamily="18" charset="0"/>
              </a:rPr>
              <a:t>GPU : GeForce 940 or </a:t>
            </a:r>
            <a:r>
              <a:rPr lang="en-US" sz="1800">
                <a:latin typeface="Times New Roman" panose="02020603050405020304" pitchFamily="18" charset="0"/>
                <a:cs typeface="Times New Roman" panose="02020603050405020304" pitchFamily="18" charset="0"/>
              </a:rPr>
              <a:t>higher with 4 Gb</a:t>
            </a:r>
            <a:endParaRPr lang="en-US" sz="1800" dirty="0">
              <a:latin typeface="Times New Roman" panose="02020603050405020304" pitchFamily="18" charset="0"/>
              <a:cs typeface="Times New Roman" panose="02020603050405020304" pitchFamily="18" charset="0"/>
            </a:endParaRPr>
          </a:p>
          <a:p>
            <a:pPr marL="342900" lvl="0" algn="just" rtl="0">
              <a:lnSpc>
                <a:spcPct val="150000"/>
              </a:lnSpc>
              <a:spcBef>
                <a:spcPts val="0"/>
              </a:spcBef>
              <a:spcAft>
                <a:spcPts val="0"/>
              </a:spcAft>
              <a:buClr>
                <a:schemeClr val="dk1"/>
              </a:buClr>
              <a:buSzPts val="1800"/>
              <a:buAutoNum type="arabicPeriod"/>
            </a:pPr>
            <a:r>
              <a:rPr lang="en-US" sz="1800" dirty="0">
                <a:latin typeface="Times New Roman" panose="02020603050405020304" pitchFamily="18" charset="0"/>
                <a:cs typeface="Times New Roman" panose="02020603050405020304" pitchFamily="18" charset="0"/>
              </a:rPr>
              <a:t>CPU : i5 5</a:t>
            </a:r>
            <a:r>
              <a:rPr lang="en-US" sz="1800" baseline="30000" dirty="0">
                <a:latin typeface="Times New Roman" panose="02020603050405020304" pitchFamily="18" charset="0"/>
                <a:cs typeface="Times New Roman" panose="02020603050405020304" pitchFamily="18" charset="0"/>
              </a:rPr>
              <a:t>th</a:t>
            </a:r>
            <a:r>
              <a:rPr lang="en-US" sz="1800" dirty="0">
                <a:latin typeface="Times New Roman" panose="02020603050405020304" pitchFamily="18" charset="0"/>
                <a:cs typeface="Times New Roman" panose="02020603050405020304" pitchFamily="18" charset="0"/>
              </a:rPr>
              <a:t> Gen min.</a:t>
            </a:r>
          </a:p>
        </p:txBody>
      </p:sp>
      <p:pic>
        <p:nvPicPr>
          <p:cNvPr id="238" name="Google Shape;238;p25"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39" name="Google Shape;239;p25"/>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dirty="0">
                          <a:latin typeface="Cambria"/>
                          <a:ea typeface="Cambria"/>
                          <a:cs typeface="Cambria"/>
                          <a:sym typeface="Cambria"/>
                        </a:rPr>
                        <a:t>Department of Computer Science and Engineering</a:t>
                      </a:r>
                      <a:endParaRPr sz="1100" dirty="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40" name="Google Shape;240;p2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2022 - 2023</a:t>
            </a:r>
            <a:endParaRPr/>
          </a:p>
        </p:txBody>
      </p:sp>
      <p:sp>
        <p:nvSpPr>
          <p:cNvPr id="241" name="Google Shape;241;p2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11</a:t>
            </a:fld>
            <a:endParaRPr/>
          </a:p>
        </p:txBody>
      </p:sp>
    </p:spTree>
    <p:extLst>
      <p:ext uri="{BB962C8B-B14F-4D97-AF65-F5344CB8AC3E}">
        <p14:creationId xmlns:p14="http://schemas.microsoft.com/office/powerpoint/2010/main" val="2814722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35" name="Google Shape;235;p25"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236" name="Google Shape;236;p25"/>
          <p:cNvSpPr txBox="1">
            <a:spLocks noGrp="1"/>
          </p:cNvSpPr>
          <p:nvPr>
            <p:ph type="title"/>
          </p:nvPr>
        </p:nvSpPr>
        <p:spPr>
          <a:xfrm>
            <a:off x="1752600" y="1802924"/>
            <a:ext cx="5638800" cy="48307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GB" sz="2400" b="1" dirty="0">
                <a:latin typeface="Times New Roman"/>
                <a:ea typeface="Times New Roman"/>
                <a:cs typeface="Times New Roman"/>
                <a:sym typeface="Times New Roman"/>
              </a:rPr>
              <a:t>DATASET</a:t>
            </a:r>
            <a:endParaRPr lang="en-GB" sz="2400" b="1" dirty="0"/>
          </a:p>
        </p:txBody>
      </p:sp>
      <p:sp>
        <p:nvSpPr>
          <p:cNvPr id="237" name="Google Shape;237;p25"/>
          <p:cNvSpPr txBox="1">
            <a:spLocks noGrp="1"/>
          </p:cNvSpPr>
          <p:nvPr>
            <p:ph type="body" idx="1"/>
          </p:nvPr>
        </p:nvSpPr>
        <p:spPr>
          <a:xfrm>
            <a:off x="403228" y="2272145"/>
            <a:ext cx="8366017" cy="4070351"/>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1800"/>
              <a:buNone/>
            </a:pPr>
            <a:r>
              <a:rPr lang="en-US" sz="1800" dirty="0">
                <a:latin typeface="Times New Roman" panose="02020603050405020304" pitchFamily="18" charset="0"/>
                <a:cs typeface="Times New Roman" panose="02020603050405020304" pitchFamily="18" charset="0"/>
              </a:rPr>
              <a:t> </a:t>
            </a:r>
            <a:endParaRPr sz="1800" dirty="0">
              <a:latin typeface="Times New Roman" panose="02020603050405020304" pitchFamily="18" charset="0"/>
              <a:ea typeface="Times New Roman"/>
              <a:cs typeface="Times New Roman" panose="02020603050405020304" pitchFamily="18" charset="0"/>
              <a:sym typeface="Times New Roman"/>
            </a:endParaRPr>
          </a:p>
        </p:txBody>
      </p:sp>
      <p:pic>
        <p:nvPicPr>
          <p:cNvPr id="238" name="Google Shape;238;p25"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39" name="Google Shape;239;p25"/>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40" name="Google Shape;240;p2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2022 - 2023</a:t>
            </a:r>
            <a:endParaRPr/>
          </a:p>
        </p:txBody>
      </p:sp>
      <p:sp>
        <p:nvSpPr>
          <p:cNvPr id="241" name="Google Shape;241;p2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12</a:t>
            </a:fld>
            <a:endParaRPr/>
          </a:p>
        </p:txBody>
      </p:sp>
      <p:sp>
        <p:nvSpPr>
          <p:cNvPr id="11" name="Google Shape;237;p25">
            <a:extLst>
              <a:ext uri="{FF2B5EF4-FFF2-40B4-BE49-F238E27FC236}">
                <a16:creationId xmlns:a16="http://schemas.microsoft.com/office/drawing/2014/main" id="{680B89F8-3379-FC7C-2618-D246606EBACB}"/>
              </a:ext>
            </a:extLst>
          </p:cNvPr>
          <p:cNvSpPr txBox="1">
            <a:spLocks/>
          </p:cNvSpPr>
          <p:nvPr/>
        </p:nvSpPr>
        <p:spPr>
          <a:xfrm>
            <a:off x="403228" y="2286000"/>
            <a:ext cx="8366017" cy="4070351"/>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750"/>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375"/>
              </a:spcBef>
              <a:spcAft>
                <a:spcPts val="0"/>
              </a:spcAft>
              <a:buClr>
                <a:schemeClr val="dk1"/>
              </a:buClr>
              <a:buSzPts val="1800"/>
              <a:buFont typeface="Arial"/>
              <a:buChar char="•"/>
              <a:defRPr sz="15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marL="342900" algn="just">
              <a:lnSpc>
                <a:spcPct val="150000"/>
              </a:lnSpc>
              <a:spcBef>
                <a:spcPts val="0"/>
              </a:spcBef>
              <a:buFont typeface="Arial"/>
              <a:buAutoNum type="arabicPeriod"/>
            </a:pPr>
            <a:r>
              <a:rPr lang="en-US" sz="1800" b="1" dirty="0">
                <a:latin typeface="Times New Roman" panose="02020603050405020304" pitchFamily="18" charset="0"/>
                <a:cs typeface="Times New Roman" panose="02020603050405020304" pitchFamily="18" charset="0"/>
              </a:rPr>
              <a:t>Title: Heart Disease Databases</a:t>
            </a:r>
          </a:p>
          <a:p>
            <a:pPr marL="342900" algn="just">
              <a:lnSpc>
                <a:spcPct val="150000"/>
              </a:lnSpc>
              <a:spcBef>
                <a:spcPts val="0"/>
              </a:spcBef>
              <a:buFont typeface="Arial"/>
              <a:buAutoNum type="arabicPeriod"/>
            </a:pPr>
            <a:r>
              <a:rPr lang="en-US" sz="1800" b="1" dirty="0">
                <a:latin typeface="Times New Roman" panose="02020603050405020304" pitchFamily="18" charset="0"/>
                <a:cs typeface="Times New Roman" panose="02020603050405020304" pitchFamily="18" charset="0"/>
              </a:rPr>
              <a:t>Source Information:   </a:t>
            </a:r>
          </a:p>
          <a:p>
            <a:pPr marL="800100" lvl="1" algn="just">
              <a:lnSpc>
                <a:spcPct val="150000"/>
              </a:lnSpc>
              <a:spcBef>
                <a:spcPts val="0"/>
              </a:spcBef>
              <a:buFont typeface="Arial"/>
              <a:buAutoNum type="arabicPeriod"/>
            </a:pPr>
            <a:r>
              <a:rPr lang="en-US" sz="1600" b="1" dirty="0">
                <a:latin typeface="Times New Roman" panose="02020603050405020304" pitchFamily="18" charset="0"/>
                <a:cs typeface="Times New Roman" panose="02020603050405020304" pitchFamily="18" charset="0"/>
              </a:rPr>
              <a:t>Creators :</a:t>
            </a:r>
            <a:r>
              <a:rPr lang="en-US" sz="1500" b="1" dirty="0">
                <a:latin typeface="Times New Roman" panose="02020603050405020304" pitchFamily="18" charset="0"/>
                <a:cs typeface="Times New Roman" panose="02020603050405020304" pitchFamily="18" charset="0"/>
              </a:rPr>
              <a:t> </a:t>
            </a:r>
          </a:p>
          <a:p>
            <a:pPr marL="1200150" lvl="2" indent="-285750" algn="just">
              <a:lnSpc>
                <a:spcPct val="150000"/>
              </a:lnSpc>
              <a:spcBef>
                <a:spcPts val="0"/>
              </a:spcBef>
            </a:pPr>
            <a:r>
              <a:rPr lang="en-US" sz="1400" dirty="0">
                <a:latin typeface="Times New Roman" panose="02020603050405020304" pitchFamily="18" charset="0"/>
                <a:cs typeface="Times New Roman" panose="02020603050405020304" pitchFamily="18" charset="0"/>
              </a:rPr>
              <a:t>Hungarian Institute of Cardiology. Budapest: Andras </a:t>
            </a:r>
            <a:r>
              <a:rPr lang="en-US" sz="1400" dirty="0" err="1">
                <a:latin typeface="Times New Roman" panose="02020603050405020304" pitchFamily="18" charset="0"/>
                <a:cs typeface="Times New Roman" panose="02020603050405020304" pitchFamily="18" charset="0"/>
              </a:rPr>
              <a:t>Janosi</a:t>
            </a:r>
            <a:r>
              <a:rPr lang="en-US" sz="1400" dirty="0">
                <a:latin typeface="Times New Roman" panose="02020603050405020304" pitchFamily="18" charset="0"/>
                <a:cs typeface="Times New Roman" panose="02020603050405020304" pitchFamily="18" charset="0"/>
              </a:rPr>
              <a:t>, M.D</a:t>
            </a:r>
          </a:p>
          <a:p>
            <a:pPr marL="1200150" lvl="2" indent="-285750" algn="just">
              <a:lnSpc>
                <a:spcPct val="150000"/>
              </a:lnSpc>
              <a:spcBef>
                <a:spcPts val="0"/>
              </a:spcBef>
            </a:pPr>
            <a:r>
              <a:rPr lang="en-US" sz="1400" dirty="0">
                <a:latin typeface="Times New Roman" panose="02020603050405020304" pitchFamily="18" charset="0"/>
                <a:cs typeface="Times New Roman" panose="02020603050405020304" pitchFamily="18" charset="0"/>
              </a:rPr>
              <a:t>University Hospital, Zurich, Switzerland: William </a:t>
            </a:r>
            <a:r>
              <a:rPr lang="en-US" sz="1400" dirty="0" err="1">
                <a:latin typeface="Times New Roman" panose="02020603050405020304" pitchFamily="18" charset="0"/>
                <a:cs typeface="Times New Roman" panose="02020603050405020304" pitchFamily="18" charset="0"/>
              </a:rPr>
              <a:t>Steinbrunn</a:t>
            </a:r>
            <a:r>
              <a:rPr lang="en-US" sz="1400" dirty="0">
                <a:latin typeface="Times New Roman" panose="02020603050405020304" pitchFamily="18" charset="0"/>
                <a:cs typeface="Times New Roman" panose="02020603050405020304" pitchFamily="18" charset="0"/>
              </a:rPr>
              <a:t>, M.D</a:t>
            </a:r>
          </a:p>
          <a:p>
            <a:pPr marL="1200150" lvl="2" indent="-285750" algn="just">
              <a:lnSpc>
                <a:spcPct val="150000"/>
              </a:lnSpc>
              <a:spcBef>
                <a:spcPts val="0"/>
              </a:spcBef>
            </a:pPr>
            <a:r>
              <a:rPr lang="en-US" sz="1400" dirty="0">
                <a:latin typeface="Times New Roman" panose="02020603050405020304" pitchFamily="18" charset="0"/>
                <a:cs typeface="Times New Roman" panose="02020603050405020304" pitchFamily="18" charset="0"/>
              </a:rPr>
              <a:t>University Hospital, Basel, Switzerland: Matthias </a:t>
            </a:r>
            <a:r>
              <a:rPr lang="en-US" sz="1400" dirty="0" err="1">
                <a:latin typeface="Times New Roman" panose="02020603050405020304" pitchFamily="18" charset="0"/>
                <a:cs typeface="Times New Roman" panose="02020603050405020304" pitchFamily="18" charset="0"/>
              </a:rPr>
              <a:t>Pfisterer</a:t>
            </a:r>
            <a:r>
              <a:rPr lang="en-US" sz="1400" dirty="0">
                <a:latin typeface="Times New Roman" panose="02020603050405020304" pitchFamily="18" charset="0"/>
                <a:cs typeface="Times New Roman" panose="02020603050405020304" pitchFamily="18" charset="0"/>
              </a:rPr>
              <a:t>, M.D</a:t>
            </a:r>
          </a:p>
          <a:p>
            <a:pPr marL="1200150" lvl="2" indent="-285750" algn="just">
              <a:lnSpc>
                <a:spcPct val="150000"/>
              </a:lnSpc>
              <a:spcBef>
                <a:spcPts val="0"/>
              </a:spcBef>
            </a:pPr>
            <a:r>
              <a:rPr lang="en-US" sz="1400" dirty="0">
                <a:latin typeface="Times New Roman" panose="02020603050405020304" pitchFamily="18" charset="0"/>
                <a:cs typeface="Times New Roman" panose="02020603050405020304" pitchFamily="18" charset="0"/>
              </a:rPr>
              <a:t>V.A. Medical Center, Long Beach and Cleveland Clinic Foundation: Robert </a:t>
            </a:r>
            <a:r>
              <a:rPr lang="en-US" sz="1400" dirty="0" err="1">
                <a:latin typeface="Times New Roman" panose="02020603050405020304" pitchFamily="18" charset="0"/>
                <a:cs typeface="Times New Roman" panose="02020603050405020304" pitchFamily="18" charset="0"/>
              </a:rPr>
              <a:t>Detrano</a:t>
            </a:r>
            <a:r>
              <a:rPr lang="en-US" sz="1400" dirty="0">
                <a:latin typeface="Times New Roman" panose="02020603050405020304" pitchFamily="18" charset="0"/>
                <a:cs typeface="Times New Roman" panose="02020603050405020304" pitchFamily="18" charset="0"/>
              </a:rPr>
              <a:t>, M.D., Ph.D.</a:t>
            </a:r>
          </a:p>
          <a:p>
            <a:pPr marL="800100" lvl="1" algn="just">
              <a:lnSpc>
                <a:spcPct val="150000"/>
              </a:lnSpc>
              <a:spcBef>
                <a:spcPts val="0"/>
              </a:spcBef>
              <a:buFont typeface="Arial"/>
              <a:buAutoNum type="arabicPeriod"/>
            </a:pPr>
            <a:r>
              <a:rPr lang="en-US" sz="1600" b="1" dirty="0">
                <a:latin typeface="Times New Roman" panose="02020603050405020304" pitchFamily="18" charset="0"/>
                <a:cs typeface="Times New Roman" panose="02020603050405020304" pitchFamily="18" charset="0"/>
              </a:rPr>
              <a:t>Donor :</a:t>
            </a:r>
          </a:p>
          <a:p>
            <a:pPr marL="457200" lvl="1" indent="0" algn="just">
              <a:lnSpc>
                <a:spcPct val="150000"/>
              </a:lnSpc>
              <a:spcBef>
                <a:spcPts val="0"/>
              </a:spcBef>
              <a:buNone/>
            </a:pPr>
            <a:r>
              <a:rPr lang="en-US" sz="16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David W. Aha (aha@ics.uci.edu) (714) 856-8779</a:t>
            </a:r>
          </a:p>
          <a:p>
            <a:pPr marL="457200" lvl="1" indent="0" algn="just">
              <a:lnSpc>
                <a:spcPct val="150000"/>
              </a:lnSpc>
              <a:spcBef>
                <a:spcPts val="0"/>
              </a:spcBef>
              <a:buNone/>
            </a:pPr>
            <a:r>
              <a:rPr lang="en-US" sz="1600" b="1" dirty="0">
                <a:latin typeface="Times New Roman" panose="02020603050405020304" pitchFamily="18" charset="0"/>
                <a:cs typeface="Times New Roman" panose="02020603050405020304" pitchFamily="18" charset="0"/>
              </a:rPr>
              <a:t>3.    Date:</a:t>
            </a:r>
            <a:r>
              <a:rPr lang="en-US" sz="15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July, 1988</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5984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35" name="Google Shape;235;p25"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238" name="Google Shape;238;p25"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39" name="Google Shape;239;p25"/>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40" name="Google Shape;240;p2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2022 - 2023</a:t>
            </a:r>
            <a:endParaRPr dirty="0"/>
          </a:p>
        </p:txBody>
      </p:sp>
      <p:sp>
        <p:nvSpPr>
          <p:cNvPr id="241" name="Google Shape;241;p2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13</a:t>
            </a:fld>
            <a:endParaRPr/>
          </a:p>
        </p:txBody>
      </p:sp>
      <p:sp>
        <p:nvSpPr>
          <p:cNvPr id="3" name="Text Placeholder 2">
            <a:extLst>
              <a:ext uri="{FF2B5EF4-FFF2-40B4-BE49-F238E27FC236}">
                <a16:creationId xmlns:a16="http://schemas.microsoft.com/office/drawing/2014/main" id="{EF71B94A-BEC0-CFAA-7EF3-373A888C8B04}"/>
              </a:ext>
            </a:extLst>
          </p:cNvPr>
          <p:cNvSpPr>
            <a:spLocks noGrp="1"/>
          </p:cNvSpPr>
          <p:nvPr>
            <p:ph type="body" idx="1"/>
          </p:nvPr>
        </p:nvSpPr>
        <p:spPr>
          <a:xfrm>
            <a:off x="5359980" y="2005013"/>
            <a:ext cx="3250623" cy="4351338"/>
          </a:xfrm>
        </p:spPr>
        <p:txBody>
          <a:bodyPr>
            <a:normAutofit/>
          </a:bodyPr>
          <a:lstStyle/>
          <a:p>
            <a:pPr marL="114300" indent="0" algn="just">
              <a:buNone/>
            </a:pPr>
            <a:r>
              <a:rPr lang="en-US" sz="1800" dirty="0">
                <a:latin typeface="Times New Roman" panose="02020603050405020304" pitchFamily="18" charset="0"/>
                <a:cs typeface="Times New Roman" panose="02020603050405020304" pitchFamily="18" charset="0"/>
              </a:rPr>
              <a:t>	This database contains 76 attributes, but all published experiments     refer to using a subset of 14 of them.  In particular, the Cleveland     database is the only one that has been used by ML researchers to      this date.  The "goal" field refers to the presence of heart disease     in the patient.  It is integer valued from 0 (no presence) and 1.     Experiments with the Cleveland database have concentrated on simply     attempting to distinguish presence from absence.</a:t>
            </a:r>
            <a:endParaRPr lang="en-IN" sz="1800" dirty="0">
              <a:latin typeface="Times New Roman" panose="02020603050405020304" pitchFamily="18" charset="0"/>
              <a:cs typeface="Times New Roman" panose="02020603050405020304" pitchFamily="18" charset="0"/>
            </a:endParaRPr>
          </a:p>
        </p:txBody>
      </p:sp>
      <p:pic>
        <p:nvPicPr>
          <p:cNvPr id="5" name="Picture 4" descr="Table&#10;&#10;Description automatically generated">
            <a:extLst>
              <a:ext uri="{FF2B5EF4-FFF2-40B4-BE49-F238E27FC236}">
                <a16:creationId xmlns:a16="http://schemas.microsoft.com/office/drawing/2014/main" id="{C312DB0C-9B51-86F5-ED5D-AC2E563361B9}"/>
              </a:ext>
            </a:extLst>
          </p:cNvPr>
          <p:cNvPicPr>
            <a:picLocks noChangeAspect="1"/>
          </p:cNvPicPr>
          <p:nvPr/>
        </p:nvPicPr>
        <p:blipFill rotWithShape="1">
          <a:blip r:embed="rId5"/>
          <a:srcRect l="5928" t="11935" r="56534" b="27075"/>
          <a:stretch/>
        </p:blipFill>
        <p:spPr>
          <a:xfrm>
            <a:off x="685800" y="1955165"/>
            <a:ext cx="4571735" cy="4171950"/>
          </a:xfrm>
          <a:prstGeom prst="rect">
            <a:avLst/>
          </a:prstGeom>
        </p:spPr>
      </p:pic>
    </p:spTree>
    <p:extLst>
      <p:ext uri="{BB962C8B-B14F-4D97-AF65-F5344CB8AC3E}">
        <p14:creationId xmlns:p14="http://schemas.microsoft.com/office/powerpoint/2010/main" val="2393860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6"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249" name="Google Shape;249;p26"/>
          <p:cNvSpPr txBox="1">
            <a:spLocks noGrp="1"/>
          </p:cNvSpPr>
          <p:nvPr>
            <p:ph type="title"/>
          </p:nvPr>
        </p:nvSpPr>
        <p:spPr>
          <a:xfrm>
            <a:off x="1600200" y="1828800"/>
            <a:ext cx="5638800" cy="48307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GB" sz="2400" b="1" dirty="0">
                <a:latin typeface="Times New Roman"/>
                <a:ea typeface="Times New Roman"/>
                <a:cs typeface="Times New Roman"/>
                <a:sym typeface="Times New Roman"/>
              </a:rPr>
              <a:t>THE DESIGN</a:t>
            </a:r>
            <a:endParaRPr lang="en-GB" sz="2400" b="1" dirty="0"/>
          </a:p>
        </p:txBody>
      </p:sp>
      <p:pic>
        <p:nvPicPr>
          <p:cNvPr id="250" name="Google Shape;250;p26"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51" name="Google Shape;251;p26"/>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2" name="Google Shape;25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2022 - 2023</a:t>
            </a:r>
            <a:endParaRPr/>
          </a:p>
        </p:txBody>
      </p:sp>
      <p:sp>
        <p:nvSpPr>
          <p:cNvPr id="253" name="Google Shape;25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14</a:t>
            </a:fld>
            <a:endParaRPr/>
          </a:p>
        </p:txBody>
      </p:sp>
      <p:pic>
        <p:nvPicPr>
          <p:cNvPr id="3" name="Picture 2">
            <a:extLst>
              <a:ext uri="{FF2B5EF4-FFF2-40B4-BE49-F238E27FC236}">
                <a16:creationId xmlns:a16="http://schemas.microsoft.com/office/drawing/2014/main" id="{A4B48007-1923-4225-88A0-6DE0D09E8CDF}"/>
              </a:ext>
            </a:extLst>
          </p:cNvPr>
          <p:cNvPicPr>
            <a:picLocks noChangeAspect="1"/>
          </p:cNvPicPr>
          <p:nvPr/>
        </p:nvPicPr>
        <p:blipFill>
          <a:blip r:embed="rId5"/>
          <a:stretch>
            <a:fillRect/>
          </a:stretch>
        </p:blipFill>
        <p:spPr>
          <a:xfrm>
            <a:off x="2590741" y="2414558"/>
            <a:ext cx="3657717" cy="383911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6"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249" name="Google Shape;249;p26"/>
          <p:cNvSpPr txBox="1">
            <a:spLocks noGrp="1"/>
          </p:cNvSpPr>
          <p:nvPr>
            <p:ph type="title"/>
          </p:nvPr>
        </p:nvSpPr>
        <p:spPr>
          <a:xfrm>
            <a:off x="1600200" y="1842654"/>
            <a:ext cx="5638800" cy="48307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US" sz="2400" b="1" dirty="0">
                <a:latin typeface="Times New Roman" panose="02020603050405020304" pitchFamily="18" charset="0"/>
                <a:cs typeface="Times New Roman" panose="02020603050405020304" pitchFamily="18" charset="0"/>
              </a:rPr>
              <a:t>ANALYZING DATA</a:t>
            </a:r>
          </a:p>
        </p:txBody>
      </p:sp>
      <p:pic>
        <p:nvPicPr>
          <p:cNvPr id="250" name="Google Shape;250;p26"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51" name="Google Shape;251;p26"/>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2" name="Google Shape;25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2022 - 2023</a:t>
            </a:r>
            <a:endParaRPr/>
          </a:p>
        </p:txBody>
      </p:sp>
      <p:sp>
        <p:nvSpPr>
          <p:cNvPr id="253" name="Google Shape;25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15</a:t>
            </a:fld>
            <a:endParaRPr/>
          </a:p>
        </p:txBody>
      </p:sp>
      <p:sp>
        <p:nvSpPr>
          <p:cNvPr id="10" name="TextBox 9">
            <a:extLst>
              <a:ext uri="{FF2B5EF4-FFF2-40B4-BE49-F238E27FC236}">
                <a16:creationId xmlns:a16="http://schemas.microsoft.com/office/drawing/2014/main" id="{17F1F2C8-8718-43A7-84E1-3DEDFF0DD9CD}"/>
              </a:ext>
            </a:extLst>
          </p:cNvPr>
          <p:cNvSpPr txBox="1"/>
          <p:nvPr/>
        </p:nvSpPr>
        <p:spPr>
          <a:xfrm>
            <a:off x="540636" y="2569495"/>
            <a:ext cx="4572000" cy="338554"/>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Heat-Map</a:t>
            </a:r>
            <a:r>
              <a:rPr lang="en-US" b="1" dirty="0">
                <a:latin typeface="Times New Roman" panose="02020603050405020304" pitchFamily="18" charset="0"/>
                <a:cs typeface="Times New Roman" panose="02020603050405020304" pitchFamily="18" charset="0"/>
              </a:rPr>
              <a:t>: </a:t>
            </a:r>
          </a:p>
        </p:txBody>
      </p:sp>
      <p:sp>
        <p:nvSpPr>
          <p:cNvPr id="14" name="TextBox 13">
            <a:extLst>
              <a:ext uri="{FF2B5EF4-FFF2-40B4-BE49-F238E27FC236}">
                <a16:creationId xmlns:a16="http://schemas.microsoft.com/office/drawing/2014/main" id="{3056D3D6-38C6-4CF7-BE17-80C19D148113}"/>
              </a:ext>
            </a:extLst>
          </p:cNvPr>
          <p:cNvSpPr txBox="1"/>
          <p:nvPr/>
        </p:nvSpPr>
        <p:spPr>
          <a:xfrm>
            <a:off x="544514" y="2998446"/>
            <a:ext cx="2143268" cy="1077218"/>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From Figure, it can be seen that correlation between independent variables is not high. </a:t>
            </a:r>
          </a:p>
        </p:txBody>
      </p:sp>
      <p:pic>
        <p:nvPicPr>
          <p:cNvPr id="2" name="Picture 1">
            <a:extLst>
              <a:ext uri="{FF2B5EF4-FFF2-40B4-BE49-F238E27FC236}">
                <a16:creationId xmlns:a16="http://schemas.microsoft.com/office/drawing/2014/main" id="{B57A4208-4FEF-453B-B93C-3C9C03BB546A}"/>
              </a:ext>
            </a:extLst>
          </p:cNvPr>
          <p:cNvPicPr>
            <a:picLocks noChangeAspect="1"/>
          </p:cNvPicPr>
          <p:nvPr/>
        </p:nvPicPr>
        <p:blipFill>
          <a:blip r:embed="rId5"/>
          <a:stretch>
            <a:fillRect/>
          </a:stretch>
        </p:blipFill>
        <p:spPr>
          <a:xfrm>
            <a:off x="3170756" y="2423779"/>
            <a:ext cx="5439847" cy="4230992"/>
          </a:xfrm>
          <a:prstGeom prst="rect">
            <a:avLst/>
          </a:prstGeom>
        </p:spPr>
      </p:pic>
    </p:spTree>
    <p:extLst>
      <p:ext uri="{BB962C8B-B14F-4D97-AF65-F5344CB8AC3E}">
        <p14:creationId xmlns:p14="http://schemas.microsoft.com/office/powerpoint/2010/main" val="564015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6"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250" name="Google Shape;250;p26"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51" name="Google Shape;251;p26"/>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2" name="Google Shape;25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2022 - 2023</a:t>
            </a:r>
            <a:endParaRPr/>
          </a:p>
        </p:txBody>
      </p:sp>
      <p:sp>
        <p:nvSpPr>
          <p:cNvPr id="253" name="Google Shape;25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16</a:t>
            </a:fld>
            <a:endParaRPr/>
          </a:p>
        </p:txBody>
      </p:sp>
      <p:sp>
        <p:nvSpPr>
          <p:cNvPr id="14" name="TextBox 13">
            <a:extLst>
              <a:ext uri="{FF2B5EF4-FFF2-40B4-BE49-F238E27FC236}">
                <a16:creationId xmlns:a16="http://schemas.microsoft.com/office/drawing/2014/main" id="{3056D3D6-38C6-4CF7-BE17-80C19D148113}"/>
              </a:ext>
            </a:extLst>
          </p:cNvPr>
          <p:cNvSpPr txBox="1"/>
          <p:nvPr/>
        </p:nvSpPr>
        <p:spPr>
          <a:xfrm>
            <a:off x="685800" y="5464163"/>
            <a:ext cx="8047038" cy="584775"/>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Similarly,  it can be seen from the above correlation that there is no single feature that has a very high correlation with the target.</a:t>
            </a:r>
          </a:p>
        </p:txBody>
      </p:sp>
      <p:pic>
        <p:nvPicPr>
          <p:cNvPr id="4" name="Picture 3">
            <a:extLst>
              <a:ext uri="{FF2B5EF4-FFF2-40B4-BE49-F238E27FC236}">
                <a16:creationId xmlns:a16="http://schemas.microsoft.com/office/drawing/2014/main" id="{4F2A1C7A-0585-FA01-C0A2-AC5D9413BD92}"/>
              </a:ext>
            </a:extLst>
          </p:cNvPr>
          <p:cNvPicPr>
            <a:picLocks noChangeAspect="1"/>
          </p:cNvPicPr>
          <p:nvPr/>
        </p:nvPicPr>
        <p:blipFill>
          <a:blip r:embed="rId5"/>
          <a:stretch>
            <a:fillRect/>
          </a:stretch>
        </p:blipFill>
        <p:spPr>
          <a:xfrm>
            <a:off x="503619" y="2033343"/>
            <a:ext cx="8640381" cy="3419158"/>
          </a:xfrm>
          <a:prstGeom prst="rect">
            <a:avLst/>
          </a:prstGeom>
        </p:spPr>
      </p:pic>
    </p:spTree>
    <p:extLst>
      <p:ext uri="{BB962C8B-B14F-4D97-AF65-F5344CB8AC3E}">
        <p14:creationId xmlns:p14="http://schemas.microsoft.com/office/powerpoint/2010/main" val="487764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6"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250" name="Google Shape;250;p26"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51" name="Google Shape;251;p26"/>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2" name="Google Shape;25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2022 - 2023</a:t>
            </a:r>
            <a:endParaRPr/>
          </a:p>
        </p:txBody>
      </p:sp>
      <p:sp>
        <p:nvSpPr>
          <p:cNvPr id="253" name="Google Shape;25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17</a:t>
            </a:fld>
            <a:endParaRPr/>
          </a:p>
        </p:txBody>
      </p:sp>
      <p:sp>
        <p:nvSpPr>
          <p:cNvPr id="10" name="TextBox 9">
            <a:extLst>
              <a:ext uri="{FF2B5EF4-FFF2-40B4-BE49-F238E27FC236}">
                <a16:creationId xmlns:a16="http://schemas.microsoft.com/office/drawing/2014/main" id="{17F1F2C8-8718-43A7-84E1-3DEDFF0DD9CD}"/>
              </a:ext>
            </a:extLst>
          </p:cNvPr>
          <p:cNvSpPr txBox="1"/>
          <p:nvPr/>
        </p:nvSpPr>
        <p:spPr>
          <a:xfrm>
            <a:off x="647842" y="2092425"/>
            <a:ext cx="4572000" cy="338554"/>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Histogram:</a:t>
            </a:r>
          </a:p>
        </p:txBody>
      </p:sp>
      <p:sp>
        <p:nvSpPr>
          <p:cNvPr id="14" name="TextBox 13">
            <a:extLst>
              <a:ext uri="{FF2B5EF4-FFF2-40B4-BE49-F238E27FC236}">
                <a16:creationId xmlns:a16="http://schemas.microsoft.com/office/drawing/2014/main" id="{3056D3D6-38C6-4CF7-BE17-80C19D148113}"/>
              </a:ext>
            </a:extLst>
          </p:cNvPr>
          <p:cNvSpPr txBox="1"/>
          <p:nvPr/>
        </p:nvSpPr>
        <p:spPr>
          <a:xfrm>
            <a:off x="647842" y="2570699"/>
            <a:ext cx="2152934" cy="3785652"/>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The figure depicts how each feature and label is spread throughout multiple ranges, confirming the requirement for scaling. Following that, the discrete bars indicate that each of them is a categorical variable. Before implementing Machine Learning, these categorical variables must be addressed.</a:t>
            </a:r>
          </a:p>
        </p:txBody>
      </p:sp>
      <p:pic>
        <p:nvPicPr>
          <p:cNvPr id="3" name="Picture 2">
            <a:extLst>
              <a:ext uri="{FF2B5EF4-FFF2-40B4-BE49-F238E27FC236}">
                <a16:creationId xmlns:a16="http://schemas.microsoft.com/office/drawing/2014/main" id="{F999AB0C-6A08-4B53-980F-6DA0E94C551E}"/>
              </a:ext>
            </a:extLst>
          </p:cNvPr>
          <p:cNvPicPr>
            <a:picLocks noChangeAspect="1"/>
          </p:cNvPicPr>
          <p:nvPr/>
        </p:nvPicPr>
        <p:blipFill>
          <a:blip r:embed="rId5"/>
          <a:stretch>
            <a:fillRect/>
          </a:stretch>
        </p:blipFill>
        <p:spPr>
          <a:xfrm>
            <a:off x="3028950" y="2004684"/>
            <a:ext cx="5870378" cy="4089022"/>
          </a:xfrm>
          <a:prstGeom prst="rect">
            <a:avLst/>
          </a:prstGeom>
        </p:spPr>
      </p:pic>
    </p:spTree>
    <p:extLst>
      <p:ext uri="{BB962C8B-B14F-4D97-AF65-F5344CB8AC3E}">
        <p14:creationId xmlns:p14="http://schemas.microsoft.com/office/powerpoint/2010/main" val="2315949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6"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250" name="Google Shape;250;p26"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51" name="Google Shape;251;p26"/>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dirty="0">
                          <a:latin typeface="Cambria"/>
                          <a:ea typeface="Cambria"/>
                          <a:cs typeface="Cambria"/>
                          <a:sym typeface="Cambria"/>
                        </a:rPr>
                        <a:t>Department of Computer Science and Engineering</a:t>
                      </a:r>
                      <a:endParaRPr sz="1100" dirty="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2" name="Google Shape;25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2022 - 2023</a:t>
            </a:r>
            <a:endParaRPr/>
          </a:p>
        </p:txBody>
      </p:sp>
      <p:sp>
        <p:nvSpPr>
          <p:cNvPr id="253" name="Google Shape;25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18</a:t>
            </a:fld>
            <a:endParaRPr/>
          </a:p>
        </p:txBody>
      </p:sp>
      <p:sp>
        <p:nvSpPr>
          <p:cNvPr id="10" name="TextBox 9">
            <a:extLst>
              <a:ext uri="{FF2B5EF4-FFF2-40B4-BE49-F238E27FC236}">
                <a16:creationId xmlns:a16="http://schemas.microsoft.com/office/drawing/2014/main" id="{17F1F2C8-8718-43A7-84E1-3DEDFF0DD9CD}"/>
              </a:ext>
            </a:extLst>
          </p:cNvPr>
          <p:cNvSpPr txBox="1"/>
          <p:nvPr/>
        </p:nvSpPr>
        <p:spPr>
          <a:xfrm>
            <a:off x="685800" y="2338626"/>
            <a:ext cx="4572000" cy="338554"/>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Target Bar Chart :</a:t>
            </a:r>
          </a:p>
        </p:txBody>
      </p:sp>
      <p:sp>
        <p:nvSpPr>
          <p:cNvPr id="14" name="TextBox 13">
            <a:extLst>
              <a:ext uri="{FF2B5EF4-FFF2-40B4-BE49-F238E27FC236}">
                <a16:creationId xmlns:a16="http://schemas.microsoft.com/office/drawing/2014/main" id="{3056D3D6-38C6-4CF7-BE17-80C19D148113}"/>
              </a:ext>
            </a:extLst>
          </p:cNvPr>
          <p:cNvSpPr txBox="1"/>
          <p:nvPr/>
        </p:nvSpPr>
        <p:spPr>
          <a:xfrm>
            <a:off x="628650" y="2997077"/>
            <a:ext cx="2810586" cy="2800767"/>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An unbalanced dataset is one in which the distribution of the classes in the dataset is highly skewed. This indicates that a dataset is skewed towards one of the dataset's classes. If the dataset favors one class, an algorithm trained on the same data will favor the same class. From Figure, it can be seen that the target is balanced. </a:t>
            </a:r>
          </a:p>
        </p:txBody>
      </p:sp>
      <p:graphicFrame>
        <p:nvGraphicFramePr>
          <p:cNvPr id="5" name="Chart 4">
            <a:extLst>
              <a:ext uri="{FF2B5EF4-FFF2-40B4-BE49-F238E27FC236}">
                <a16:creationId xmlns:a16="http://schemas.microsoft.com/office/drawing/2014/main" id="{36E4D36A-5159-EA02-5C6C-519AD630ED7D}"/>
              </a:ext>
            </a:extLst>
          </p:cNvPr>
          <p:cNvGraphicFramePr/>
          <p:nvPr>
            <p:extLst>
              <p:ext uri="{D42A27DB-BD31-4B8C-83A1-F6EECF244321}">
                <p14:modId xmlns:p14="http://schemas.microsoft.com/office/powerpoint/2010/main" val="3493788739"/>
              </p:ext>
            </p:extLst>
          </p:nvPr>
        </p:nvGraphicFramePr>
        <p:xfrm>
          <a:off x="3629894" y="2269019"/>
          <a:ext cx="4980709" cy="3487219"/>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607944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6"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250" name="Google Shape;250;p26"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51" name="Google Shape;251;p26"/>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2" name="Google Shape;25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dirty="0"/>
              <a:t>AY 2022 - 2023</a:t>
            </a:r>
            <a:endParaRPr dirty="0"/>
          </a:p>
        </p:txBody>
      </p:sp>
      <p:sp>
        <p:nvSpPr>
          <p:cNvPr id="253" name="Google Shape;25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19</a:t>
            </a:fld>
            <a:endParaRPr/>
          </a:p>
        </p:txBody>
      </p:sp>
      <p:sp>
        <p:nvSpPr>
          <p:cNvPr id="10" name="TextBox 9">
            <a:extLst>
              <a:ext uri="{FF2B5EF4-FFF2-40B4-BE49-F238E27FC236}">
                <a16:creationId xmlns:a16="http://schemas.microsoft.com/office/drawing/2014/main" id="{17F1F2C8-8718-43A7-84E1-3DEDFF0DD9CD}"/>
              </a:ext>
            </a:extLst>
          </p:cNvPr>
          <p:cNvSpPr txBox="1"/>
          <p:nvPr/>
        </p:nvSpPr>
        <p:spPr>
          <a:xfrm>
            <a:off x="685800" y="2469674"/>
            <a:ext cx="7924803" cy="3416320"/>
          </a:xfrm>
          <a:prstGeom prst="rect">
            <a:avLst/>
          </a:prstGeom>
          <a:no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1. Handling Null Values.</a:t>
            </a:r>
          </a:p>
          <a:p>
            <a:pPr lvl="6" algn="just"/>
            <a:r>
              <a:rPr lang="en-US" sz="1800" dirty="0">
                <a:latin typeface="Times New Roman" panose="02020603050405020304" pitchFamily="18" charset="0"/>
                <a:cs typeface="Times New Roman" panose="02020603050405020304" pitchFamily="18" charset="0"/>
              </a:rPr>
              <a:t>	There are no null values in the dataset.</a:t>
            </a:r>
          </a:p>
          <a:p>
            <a:pPr algn="just"/>
            <a:r>
              <a:rPr lang="en-US" sz="1800" dirty="0">
                <a:latin typeface="Times New Roman" panose="02020603050405020304" pitchFamily="18" charset="0"/>
                <a:cs typeface="Times New Roman" panose="02020603050405020304" pitchFamily="18" charset="0"/>
              </a:rPr>
              <a:t>2. Check for Duplicate Values.</a:t>
            </a:r>
          </a:p>
          <a:p>
            <a:pPr lvl="1" algn="just"/>
            <a:r>
              <a:rPr lang="en-US" sz="1800" dirty="0">
                <a:latin typeface="Times New Roman" panose="02020603050405020304" pitchFamily="18" charset="0"/>
                <a:cs typeface="Times New Roman" panose="02020603050405020304" pitchFamily="18" charset="0"/>
              </a:rPr>
              <a:t>	There is one duplicate value, which is removed.</a:t>
            </a:r>
          </a:p>
          <a:p>
            <a:pPr algn="just"/>
            <a:r>
              <a:rPr lang="en-US" sz="1800" dirty="0">
                <a:latin typeface="Times New Roman" panose="02020603050405020304" pitchFamily="18" charset="0"/>
                <a:cs typeface="Times New Roman" panose="02020603050405020304" pitchFamily="18" charset="0"/>
              </a:rPr>
              <a:t>3. Check for Outliers (Boxplots, Z Score vs IQR Score).</a:t>
            </a:r>
          </a:p>
          <a:p>
            <a:pPr algn="just"/>
            <a:r>
              <a:rPr lang="en-US" sz="1800" dirty="0">
                <a:latin typeface="Times New Roman" panose="02020603050405020304" pitchFamily="18" charset="0"/>
                <a:cs typeface="Times New Roman" panose="02020603050405020304" pitchFamily="18" charset="0"/>
              </a:rPr>
              <a:t>	We found outliers in the </a:t>
            </a:r>
            <a:r>
              <a:rPr lang="en-US" sz="1800" dirty="0" err="1">
                <a:latin typeface="Times New Roman" panose="02020603050405020304" pitchFamily="18" charset="0"/>
                <a:cs typeface="Times New Roman" panose="02020603050405020304" pitchFamily="18" charset="0"/>
              </a:rPr>
              <a:t>coulmns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trestbps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chol</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thalach</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oldpeak</a:t>
            </a:r>
            <a:r>
              <a:rPr lang="en-US" sz="1800" dirty="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4. Handling Categorical Values.</a:t>
            </a:r>
          </a:p>
          <a:p>
            <a:pPr algn="just"/>
            <a:r>
              <a:rPr lang="en-US" sz="1800" dirty="0">
                <a:latin typeface="Times New Roman" panose="02020603050405020304" pitchFamily="18" charset="0"/>
                <a:cs typeface="Times New Roman" panose="02020603050405020304" pitchFamily="18" charset="0"/>
              </a:rPr>
              <a:t>	Dummy columns must be created for columns </a:t>
            </a:r>
            <a:r>
              <a:rPr lang="en-IN" sz="1800" dirty="0">
                <a:latin typeface="Times New Roman" panose="02020603050405020304" pitchFamily="18" charset="0"/>
                <a:cs typeface="Times New Roman" panose="02020603050405020304" pitchFamily="18" charset="0"/>
              </a:rPr>
              <a:t>sex, cp, </a:t>
            </a:r>
            <a:r>
              <a:rPr lang="en-IN" sz="1800" dirty="0" err="1">
                <a:latin typeface="Times New Roman" panose="02020603050405020304" pitchFamily="18" charset="0"/>
                <a:cs typeface="Times New Roman" panose="02020603050405020304" pitchFamily="18" charset="0"/>
              </a:rPr>
              <a:t>fbs</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restecg</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exang</a:t>
            </a:r>
            <a:r>
              <a:rPr lang="en-IN" sz="1800" dirty="0">
                <a:latin typeface="Times New Roman" panose="02020603050405020304" pitchFamily="18" charset="0"/>
                <a:cs typeface="Times New Roman" panose="02020603050405020304" pitchFamily="18" charset="0"/>
              </a:rPr>
              <a:t>, 	slope, ca, </a:t>
            </a:r>
            <a:r>
              <a:rPr lang="en-IN" sz="1800" dirty="0" err="1">
                <a:latin typeface="Times New Roman" panose="02020603050405020304" pitchFamily="18" charset="0"/>
                <a:cs typeface="Times New Roman" panose="02020603050405020304" pitchFamily="18" charset="0"/>
              </a:rPr>
              <a:t>thal</a:t>
            </a:r>
            <a:r>
              <a:rPr lang="en-IN"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5 .Standardization V/S Normalization.</a:t>
            </a:r>
          </a:p>
          <a:p>
            <a:pPr algn="just"/>
            <a:r>
              <a:rPr lang="en-US" sz="1800" dirty="0">
                <a:latin typeface="Times New Roman" panose="02020603050405020304" pitchFamily="18" charset="0"/>
                <a:cs typeface="Times New Roman" panose="02020603050405020304" pitchFamily="18" charset="0"/>
              </a:rPr>
              <a:t>	It is much less affected by outliers and uses mean and standard deviation 	for scaling.</a:t>
            </a:r>
          </a:p>
        </p:txBody>
      </p:sp>
      <p:sp>
        <p:nvSpPr>
          <p:cNvPr id="9" name="Google Shape;249;p26">
            <a:extLst>
              <a:ext uri="{FF2B5EF4-FFF2-40B4-BE49-F238E27FC236}">
                <a16:creationId xmlns:a16="http://schemas.microsoft.com/office/drawing/2014/main" id="{53D303BD-D152-4AA1-87A0-9071A7E37528}"/>
              </a:ext>
            </a:extLst>
          </p:cNvPr>
          <p:cNvSpPr txBox="1">
            <a:spLocks noGrp="1"/>
          </p:cNvSpPr>
          <p:nvPr>
            <p:ph type="title"/>
          </p:nvPr>
        </p:nvSpPr>
        <p:spPr>
          <a:xfrm>
            <a:off x="1687515" y="1856264"/>
            <a:ext cx="5638800" cy="48307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US" sz="2400" b="1">
                <a:latin typeface="Times New Roman" panose="02020603050405020304" pitchFamily="18" charset="0"/>
                <a:cs typeface="Times New Roman" panose="02020603050405020304" pitchFamily="18" charset="0"/>
              </a:rPr>
              <a:t>DATA PREPROCESSING</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6968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14"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104" name="Google Shape;104;p14"/>
          <p:cNvSpPr txBox="1">
            <a:spLocks noGrp="1"/>
          </p:cNvSpPr>
          <p:nvPr>
            <p:ph type="title"/>
          </p:nvPr>
        </p:nvSpPr>
        <p:spPr>
          <a:xfrm>
            <a:off x="1687515" y="2244328"/>
            <a:ext cx="5638800" cy="48307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GB" sz="2800" b="1" dirty="0">
                <a:latin typeface="Times New Roman"/>
                <a:ea typeface="Times New Roman"/>
                <a:cs typeface="Times New Roman"/>
                <a:sym typeface="Times New Roman"/>
              </a:rPr>
              <a:t>TABLE OF CONTENTS</a:t>
            </a:r>
            <a:endParaRPr sz="2800" b="1" dirty="0">
              <a:latin typeface="Times New Roman"/>
              <a:ea typeface="Times New Roman"/>
              <a:cs typeface="Times New Roman"/>
              <a:sym typeface="Times New Roman"/>
            </a:endParaRPr>
          </a:p>
        </p:txBody>
      </p:sp>
      <p:sp>
        <p:nvSpPr>
          <p:cNvPr id="105" name="Google Shape;105;p14"/>
          <p:cNvSpPr txBox="1">
            <a:spLocks noGrp="1"/>
          </p:cNvSpPr>
          <p:nvPr>
            <p:ph type="body" idx="1"/>
          </p:nvPr>
        </p:nvSpPr>
        <p:spPr>
          <a:xfrm>
            <a:off x="403228" y="2083633"/>
            <a:ext cx="8207375" cy="4545767"/>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rmAutofit fontScale="85000" lnSpcReduction="20000"/>
          </a:bodyPr>
          <a:lstStyle/>
          <a:p>
            <a:pPr lvl="0" indent="-457200" algn="l" rtl="0">
              <a:lnSpc>
                <a:spcPct val="90000"/>
              </a:lnSpc>
              <a:spcBef>
                <a:spcPts val="0"/>
              </a:spcBef>
              <a:spcAft>
                <a:spcPts val="0"/>
              </a:spcAft>
              <a:buClr>
                <a:schemeClr val="dk1"/>
              </a:buClr>
              <a:buSzPts val="1800"/>
              <a:buFont typeface="+mj-lt"/>
              <a:buAutoNum type="arabicParenR"/>
            </a:pPr>
            <a:endParaRPr lang="en-US" sz="2000" dirty="0">
              <a:latin typeface="Times New Roman" panose="02020603050405020304" pitchFamily="18" charset="0"/>
              <a:ea typeface="Times New Roman"/>
              <a:cs typeface="Times New Roman" panose="02020603050405020304" pitchFamily="18" charset="0"/>
              <a:sym typeface="Times New Roman"/>
            </a:endParaRPr>
          </a:p>
          <a:p>
            <a:pPr lvl="0" indent="-457200" algn="l" rtl="0">
              <a:lnSpc>
                <a:spcPct val="90000"/>
              </a:lnSpc>
              <a:spcBef>
                <a:spcPts val="0"/>
              </a:spcBef>
              <a:spcAft>
                <a:spcPts val="0"/>
              </a:spcAft>
              <a:buClr>
                <a:schemeClr val="dk1"/>
              </a:buClr>
              <a:buSzPts val="1800"/>
              <a:buFont typeface="+mj-lt"/>
              <a:buAutoNum type="arabicParenR"/>
            </a:pPr>
            <a:endParaRPr lang="en-US" sz="2000" dirty="0">
              <a:latin typeface="Times New Roman" panose="02020603050405020304" pitchFamily="18" charset="0"/>
              <a:ea typeface="Times New Roman"/>
              <a:cs typeface="Times New Roman" panose="02020603050405020304" pitchFamily="18" charset="0"/>
              <a:sym typeface="Times New Roman"/>
            </a:endParaRPr>
          </a:p>
          <a:p>
            <a:pPr lvl="0" indent="-457200" algn="l" rtl="0">
              <a:lnSpc>
                <a:spcPct val="90000"/>
              </a:lnSpc>
              <a:spcBef>
                <a:spcPts val="0"/>
              </a:spcBef>
              <a:spcAft>
                <a:spcPts val="0"/>
              </a:spcAft>
              <a:buClr>
                <a:schemeClr val="dk1"/>
              </a:buClr>
              <a:buSzPts val="1800"/>
              <a:buFont typeface="+mj-lt"/>
              <a:buAutoNum type="arabicParenR"/>
            </a:pPr>
            <a:endParaRPr lang="en-US" sz="2000" dirty="0">
              <a:latin typeface="Times New Roman" panose="02020603050405020304" pitchFamily="18" charset="0"/>
              <a:ea typeface="Times New Roman"/>
              <a:cs typeface="Times New Roman" panose="02020603050405020304" pitchFamily="18" charset="0"/>
              <a:sym typeface="Times New Roman"/>
            </a:endParaRPr>
          </a:p>
          <a:p>
            <a:pPr lvl="0" indent="-457200" algn="l" rtl="0">
              <a:lnSpc>
                <a:spcPct val="90000"/>
              </a:lnSpc>
              <a:spcBef>
                <a:spcPts val="0"/>
              </a:spcBef>
              <a:spcAft>
                <a:spcPts val="0"/>
              </a:spcAft>
              <a:buClr>
                <a:schemeClr val="dk1"/>
              </a:buClr>
              <a:buSzPts val="1800"/>
              <a:buFont typeface="+mj-lt"/>
              <a:buAutoNum type="arabicParenR"/>
            </a:pPr>
            <a:r>
              <a:rPr lang="en-US" sz="2000" dirty="0">
                <a:latin typeface="Times New Roman" panose="02020603050405020304" pitchFamily="18" charset="0"/>
                <a:ea typeface="Times New Roman"/>
                <a:cs typeface="Times New Roman" panose="02020603050405020304" pitchFamily="18" charset="0"/>
                <a:sym typeface="Times New Roman"/>
              </a:rPr>
              <a:t>Introduction</a:t>
            </a:r>
          </a:p>
          <a:p>
            <a:pPr lvl="0" indent="-457200" algn="l" rtl="0">
              <a:lnSpc>
                <a:spcPct val="90000"/>
              </a:lnSpc>
              <a:spcBef>
                <a:spcPts val="750"/>
              </a:spcBef>
              <a:spcAft>
                <a:spcPts val="0"/>
              </a:spcAft>
              <a:buClr>
                <a:schemeClr val="dk1"/>
              </a:buClr>
              <a:buSzPts val="1800"/>
              <a:buFont typeface="+mj-lt"/>
              <a:buAutoNum type="arabicParenR"/>
            </a:pPr>
            <a:r>
              <a:rPr lang="en-US" sz="2000" dirty="0">
                <a:latin typeface="Times New Roman" panose="02020603050405020304" pitchFamily="18" charset="0"/>
                <a:ea typeface="Times New Roman"/>
                <a:cs typeface="Times New Roman" panose="02020603050405020304" pitchFamily="18" charset="0"/>
                <a:sym typeface="Times New Roman"/>
              </a:rPr>
              <a:t>Background</a:t>
            </a:r>
          </a:p>
          <a:p>
            <a:pPr lvl="0" indent="-457200" algn="l" rtl="0">
              <a:lnSpc>
                <a:spcPct val="90000"/>
              </a:lnSpc>
              <a:spcBef>
                <a:spcPts val="750"/>
              </a:spcBef>
              <a:spcAft>
                <a:spcPts val="0"/>
              </a:spcAft>
              <a:buClr>
                <a:schemeClr val="dk1"/>
              </a:buClr>
              <a:buSzPts val="1800"/>
              <a:buFont typeface="+mj-lt"/>
              <a:buAutoNum type="arabicParenR"/>
            </a:pPr>
            <a:r>
              <a:rPr lang="en-US" sz="2000" dirty="0">
                <a:latin typeface="Times New Roman" panose="02020603050405020304" pitchFamily="18" charset="0"/>
                <a:ea typeface="Times New Roman"/>
                <a:cs typeface="Times New Roman" panose="02020603050405020304" pitchFamily="18" charset="0"/>
                <a:sym typeface="Times New Roman"/>
              </a:rPr>
              <a:t>Research Motivation</a:t>
            </a:r>
          </a:p>
          <a:p>
            <a:pPr lvl="0" indent="-457200" algn="l" rtl="0">
              <a:lnSpc>
                <a:spcPct val="90000"/>
              </a:lnSpc>
              <a:spcBef>
                <a:spcPts val="750"/>
              </a:spcBef>
              <a:spcAft>
                <a:spcPts val="0"/>
              </a:spcAft>
              <a:buClr>
                <a:schemeClr val="dk1"/>
              </a:buClr>
              <a:buSzPts val="1800"/>
              <a:buFont typeface="+mj-lt"/>
              <a:buAutoNum type="arabicParenR"/>
            </a:pPr>
            <a:r>
              <a:rPr lang="en-US" sz="2000" dirty="0">
                <a:latin typeface="Times New Roman" panose="02020603050405020304" pitchFamily="18" charset="0"/>
                <a:ea typeface="Times New Roman"/>
                <a:cs typeface="Times New Roman" panose="02020603050405020304" pitchFamily="18" charset="0"/>
                <a:sym typeface="Times New Roman"/>
              </a:rPr>
              <a:t>Problem Statement</a:t>
            </a:r>
          </a:p>
          <a:p>
            <a:pPr lvl="0" indent="-457200" algn="l" rtl="0">
              <a:lnSpc>
                <a:spcPct val="90000"/>
              </a:lnSpc>
              <a:spcBef>
                <a:spcPts val="750"/>
              </a:spcBef>
              <a:spcAft>
                <a:spcPts val="0"/>
              </a:spcAft>
              <a:buClr>
                <a:schemeClr val="dk1"/>
              </a:buClr>
              <a:buSzPts val="1800"/>
              <a:buFont typeface="+mj-lt"/>
              <a:buAutoNum type="arabicParenR"/>
            </a:pPr>
            <a:r>
              <a:rPr lang="en-US" sz="2000" dirty="0">
                <a:latin typeface="Times New Roman" panose="02020603050405020304" pitchFamily="18" charset="0"/>
                <a:ea typeface="Times New Roman"/>
                <a:cs typeface="Times New Roman" panose="02020603050405020304" pitchFamily="18" charset="0"/>
                <a:sym typeface="Times New Roman"/>
              </a:rPr>
              <a:t>Research Objectives</a:t>
            </a:r>
            <a:endParaRPr lang="en-US" sz="2000" dirty="0">
              <a:latin typeface="Times New Roman" panose="02020603050405020304" pitchFamily="18" charset="0"/>
              <a:cs typeface="Times New Roman" panose="02020603050405020304" pitchFamily="18" charset="0"/>
            </a:endParaRPr>
          </a:p>
          <a:p>
            <a:pPr lvl="0" indent="-457200" algn="just" rtl="0">
              <a:lnSpc>
                <a:spcPct val="90000"/>
              </a:lnSpc>
              <a:spcBef>
                <a:spcPts val="750"/>
              </a:spcBef>
              <a:spcAft>
                <a:spcPts val="0"/>
              </a:spcAft>
              <a:buClr>
                <a:schemeClr val="dk1"/>
              </a:buClr>
              <a:buSzPts val="1800"/>
              <a:buFont typeface="+mj-lt"/>
              <a:buAutoNum type="arabicParenR"/>
            </a:pPr>
            <a:r>
              <a:rPr lang="en-US" sz="2000" dirty="0">
                <a:latin typeface="Times New Roman" panose="02020603050405020304" pitchFamily="18" charset="0"/>
                <a:ea typeface="Times New Roman"/>
                <a:cs typeface="Times New Roman" panose="02020603050405020304" pitchFamily="18" charset="0"/>
                <a:sym typeface="Times New Roman"/>
              </a:rPr>
              <a:t>Literature Survey </a:t>
            </a:r>
            <a:endParaRPr lang="en-US" sz="2000" dirty="0">
              <a:latin typeface="Times New Roman" panose="02020603050405020304" pitchFamily="18" charset="0"/>
              <a:cs typeface="Times New Roman" panose="02020603050405020304" pitchFamily="18" charset="0"/>
            </a:endParaRPr>
          </a:p>
          <a:p>
            <a:pPr lvl="0" indent="-457200" algn="l" rtl="0">
              <a:lnSpc>
                <a:spcPct val="90000"/>
              </a:lnSpc>
              <a:spcBef>
                <a:spcPts val="750"/>
              </a:spcBef>
              <a:spcAft>
                <a:spcPts val="0"/>
              </a:spcAft>
              <a:buClr>
                <a:schemeClr val="dk1"/>
              </a:buClr>
              <a:buSzPts val="1800"/>
              <a:buFont typeface="+mj-lt"/>
              <a:buAutoNum type="arabicParenR"/>
            </a:pPr>
            <a:r>
              <a:rPr lang="en-US" sz="2000" dirty="0">
                <a:latin typeface="Times New Roman" panose="02020603050405020304" pitchFamily="18" charset="0"/>
                <a:ea typeface="Times New Roman"/>
                <a:cs typeface="Times New Roman" panose="02020603050405020304" pitchFamily="18" charset="0"/>
                <a:sym typeface="Times New Roman"/>
              </a:rPr>
              <a:t>System Requirements</a:t>
            </a:r>
          </a:p>
          <a:p>
            <a:pPr lvl="0" indent="-457200" algn="l" rtl="0">
              <a:lnSpc>
                <a:spcPct val="90000"/>
              </a:lnSpc>
              <a:spcBef>
                <a:spcPts val="750"/>
              </a:spcBef>
              <a:spcAft>
                <a:spcPts val="0"/>
              </a:spcAft>
              <a:buClr>
                <a:schemeClr val="dk1"/>
              </a:buClr>
              <a:buSzPts val="1800"/>
              <a:buFont typeface="+mj-lt"/>
              <a:buAutoNum type="arabicParenR"/>
            </a:pPr>
            <a:r>
              <a:rPr lang="en-US" sz="2000" dirty="0">
                <a:latin typeface="Times New Roman" panose="02020603050405020304" pitchFamily="18" charset="0"/>
                <a:cs typeface="Times New Roman" panose="02020603050405020304" pitchFamily="18" charset="0"/>
              </a:rPr>
              <a:t>Dataset</a:t>
            </a:r>
          </a:p>
          <a:p>
            <a:pPr lvl="0" indent="-457200" algn="l" rtl="0">
              <a:lnSpc>
                <a:spcPct val="90000"/>
              </a:lnSpc>
              <a:spcBef>
                <a:spcPts val="750"/>
              </a:spcBef>
              <a:spcAft>
                <a:spcPts val="0"/>
              </a:spcAft>
              <a:buClr>
                <a:schemeClr val="dk1"/>
              </a:buClr>
              <a:buSzPts val="1800"/>
              <a:buFont typeface="+mj-lt"/>
              <a:buAutoNum type="arabicParenR"/>
            </a:pPr>
            <a:r>
              <a:rPr lang="en-US" sz="2000" dirty="0">
                <a:latin typeface="Times New Roman" panose="02020603050405020304" pitchFamily="18" charset="0"/>
                <a:cs typeface="Times New Roman" panose="02020603050405020304" pitchFamily="18" charset="0"/>
                <a:sym typeface="Times New Roman"/>
              </a:rPr>
              <a:t>The Design</a:t>
            </a:r>
          </a:p>
          <a:p>
            <a:pPr lvl="0" indent="-457200" algn="l" rtl="0">
              <a:lnSpc>
                <a:spcPct val="90000"/>
              </a:lnSpc>
              <a:spcBef>
                <a:spcPts val="750"/>
              </a:spcBef>
              <a:spcAft>
                <a:spcPts val="0"/>
              </a:spcAft>
              <a:buClr>
                <a:schemeClr val="dk1"/>
              </a:buClr>
              <a:buSzPts val="1800"/>
              <a:buFont typeface="+mj-lt"/>
              <a:buAutoNum type="arabicParenR"/>
            </a:pPr>
            <a:r>
              <a:rPr lang="en-US" sz="2000" dirty="0">
                <a:latin typeface="Times New Roman" panose="02020603050405020304" pitchFamily="18" charset="0"/>
                <a:cs typeface="Times New Roman" panose="02020603050405020304" pitchFamily="18" charset="0"/>
                <a:sym typeface="Times New Roman"/>
              </a:rPr>
              <a:t>Analyzing Data</a:t>
            </a:r>
          </a:p>
          <a:p>
            <a:pPr lvl="0" indent="-457200" algn="l" rtl="0">
              <a:lnSpc>
                <a:spcPct val="90000"/>
              </a:lnSpc>
              <a:spcBef>
                <a:spcPts val="750"/>
              </a:spcBef>
              <a:spcAft>
                <a:spcPts val="0"/>
              </a:spcAft>
              <a:buClr>
                <a:schemeClr val="dk1"/>
              </a:buClr>
              <a:buSzPts val="1800"/>
              <a:buFont typeface="+mj-lt"/>
              <a:buAutoNum type="arabicParenR"/>
            </a:pPr>
            <a:r>
              <a:rPr lang="en-US" sz="2000" dirty="0">
                <a:latin typeface="Times New Roman" panose="02020603050405020304" pitchFamily="18" charset="0"/>
                <a:cs typeface="Times New Roman" panose="02020603050405020304" pitchFamily="18" charset="0"/>
                <a:sym typeface="Times New Roman"/>
              </a:rPr>
              <a:t>Data Preprocessing</a:t>
            </a:r>
          </a:p>
          <a:p>
            <a:pPr lvl="0" indent="-457200" algn="l" rtl="0">
              <a:lnSpc>
                <a:spcPct val="90000"/>
              </a:lnSpc>
              <a:spcBef>
                <a:spcPts val="750"/>
              </a:spcBef>
              <a:spcAft>
                <a:spcPts val="0"/>
              </a:spcAft>
              <a:buClr>
                <a:schemeClr val="dk1"/>
              </a:buClr>
              <a:buSzPts val="1800"/>
              <a:buFont typeface="+mj-lt"/>
              <a:buAutoNum type="arabicParenR"/>
            </a:pPr>
            <a:r>
              <a:rPr lang="en-US" sz="2000" dirty="0">
                <a:latin typeface="Times New Roman" panose="02020603050405020304" pitchFamily="18" charset="0"/>
                <a:cs typeface="Times New Roman" panose="02020603050405020304" pitchFamily="18" charset="0"/>
              </a:rPr>
              <a:t>Model Creation and Testing</a:t>
            </a:r>
          </a:p>
          <a:p>
            <a:pPr lvl="0" indent="-457200" algn="l" rtl="0">
              <a:lnSpc>
                <a:spcPct val="90000"/>
              </a:lnSpc>
              <a:spcBef>
                <a:spcPts val="750"/>
              </a:spcBef>
              <a:spcAft>
                <a:spcPts val="0"/>
              </a:spcAft>
              <a:buClr>
                <a:schemeClr val="dk1"/>
              </a:buClr>
              <a:buSzPts val="1800"/>
              <a:buFont typeface="+mj-lt"/>
              <a:buAutoNum type="arabicParenR"/>
            </a:pPr>
            <a:r>
              <a:rPr lang="en-US" sz="2000" dirty="0">
                <a:latin typeface="Times New Roman" panose="02020603050405020304" pitchFamily="18" charset="0"/>
                <a:cs typeface="Times New Roman" panose="02020603050405020304" pitchFamily="18" charset="0"/>
              </a:rPr>
              <a:t>Conclusion</a:t>
            </a:r>
          </a:p>
          <a:p>
            <a:pPr lvl="0" indent="-457200" algn="l" rtl="0">
              <a:lnSpc>
                <a:spcPct val="90000"/>
              </a:lnSpc>
              <a:spcBef>
                <a:spcPts val="750"/>
              </a:spcBef>
              <a:spcAft>
                <a:spcPts val="0"/>
              </a:spcAft>
              <a:buClr>
                <a:schemeClr val="dk1"/>
              </a:buClr>
              <a:buSzPts val="1800"/>
              <a:buFont typeface="+mj-lt"/>
              <a:buAutoNum type="arabicParenR"/>
            </a:pPr>
            <a:r>
              <a:rPr lang="en-US" sz="2000" dirty="0">
                <a:latin typeface="Times New Roman" panose="02020603050405020304" pitchFamily="18" charset="0"/>
                <a:ea typeface="Times New Roman"/>
                <a:cs typeface="Times New Roman" panose="02020603050405020304" pitchFamily="18" charset="0"/>
                <a:sym typeface="Times New Roman"/>
              </a:rPr>
              <a:t>References</a:t>
            </a:r>
            <a:endParaRPr sz="2000" dirty="0">
              <a:latin typeface="Times New Roman" panose="02020603050405020304" pitchFamily="18" charset="0"/>
              <a:cs typeface="Times New Roman" panose="02020603050405020304" pitchFamily="18" charset="0"/>
            </a:endParaRPr>
          </a:p>
        </p:txBody>
      </p:sp>
      <p:pic>
        <p:nvPicPr>
          <p:cNvPr id="106" name="Google Shape;106;p14"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107" name="Google Shape;107;p14"/>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108" name="Google Shape;108;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2022 - 2023</a:t>
            </a:r>
            <a:endParaRPr/>
          </a:p>
        </p:txBody>
      </p:sp>
      <p:sp>
        <p:nvSpPr>
          <p:cNvPr id="109" name="Google Shape;109;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6"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250" name="Google Shape;250;p26"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51" name="Google Shape;251;p26"/>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2" name="Google Shape;25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2022 - 2023</a:t>
            </a:r>
            <a:endParaRPr/>
          </a:p>
        </p:txBody>
      </p:sp>
      <p:sp>
        <p:nvSpPr>
          <p:cNvPr id="253" name="Google Shape;25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20</a:t>
            </a:fld>
            <a:endParaRPr/>
          </a:p>
        </p:txBody>
      </p:sp>
      <p:sp>
        <p:nvSpPr>
          <p:cNvPr id="10" name="TextBox 9">
            <a:extLst>
              <a:ext uri="{FF2B5EF4-FFF2-40B4-BE49-F238E27FC236}">
                <a16:creationId xmlns:a16="http://schemas.microsoft.com/office/drawing/2014/main" id="{17F1F2C8-8718-43A7-84E1-3DEDFF0DD9CD}"/>
              </a:ext>
            </a:extLst>
          </p:cNvPr>
          <p:cNvSpPr txBox="1"/>
          <p:nvPr/>
        </p:nvSpPr>
        <p:spPr>
          <a:xfrm>
            <a:off x="685800" y="2667520"/>
            <a:ext cx="457200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Logistic Regression</a:t>
            </a:r>
            <a:r>
              <a:rPr lang="en-US" sz="1800" dirty="0">
                <a:latin typeface="Times New Roman" panose="02020603050405020304" pitchFamily="18" charset="0"/>
                <a:cs typeface="Times New Roman" panose="02020603050405020304" pitchFamily="18" charset="0"/>
              </a:rPr>
              <a:t>:</a:t>
            </a:r>
          </a:p>
        </p:txBody>
      </p:sp>
      <p:sp>
        <p:nvSpPr>
          <p:cNvPr id="14" name="TextBox 13">
            <a:extLst>
              <a:ext uri="{FF2B5EF4-FFF2-40B4-BE49-F238E27FC236}">
                <a16:creationId xmlns:a16="http://schemas.microsoft.com/office/drawing/2014/main" id="{3056D3D6-38C6-4CF7-BE17-80C19D148113}"/>
              </a:ext>
            </a:extLst>
          </p:cNvPr>
          <p:cNvSpPr txBox="1"/>
          <p:nvPr/>
        </p:nvSpPr>
        <p:spPr>
          <a:xfrm>
            <a:off x="665327" y="3195601"/>
            <a:ext cx="7746517" cy="152516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b="0" dirty="0">
                <a:solidFill>
                  <a:srgbClr val="000000"/>
                </a:solidFill>
                <a:effectLst/>
                <a:latin typeface="Times New Roman" panose="02020603050405020304" pitchFamily="18" charset="0"/>
                <a:cs typeface="Times New Roman" panose="02020603050405020304" pitchFamily="18" charset="0"/>
              </a:rPr>
              <a:t>This classifier predicts the output of a categorical dependent variable. Therefore the outcome must be a categorical or discrete value. </a:t>
            </a:r>
          </a:p>
          <a:p>
            <a:pPr marL="285750" indent="-285750" algn="just">
              <a:lnSpc>
                <a:spcPct val="150000"/>
              </a:lnSpc>
              <a:buFont typeface="Arial" panose="020B0604020202020204" pitchFamily="34" charset="0"/>
              <a:buChar char="•"/>
            </a:pPr>
            <a:r>
              <a:rPr lang="en-US" sz="1600" b="0" dirty="0">
                <a:solidFill>
                  <a:srgbClr val="000000"/>
                </a:solidFill>
                <a:effectLst/>
                <a:latin typeface="Times New Roman" panose="02020603050405020304" pitchFamily="18" charset="0"/>
                <a:cs typeface="Times New Roman" panose="02020603050405020304" pitchFamily="18" charset="0"/>
              </a:rPr>
              <a:t>It can be either Yes or No, 0 or 1, true or False, etc. but instead of giving the exact value as 0 and 1, it gives the probabilistic values which lie between 0 and 1.</a:t>
            </a:r>
            <a:endParaRPr lang="en-US" sz="1200" dirty="0">
              <a:latin typeface="Times New Roman" panose="02020603050405020304" pitchFamily="18" charset="0"/>
              <a:cs typeface="Times New Roman" panose="02020603050405020304" pitchFamily="18" charset="0"/>
            </a:endParaRPr>
          </a:p>
        </p:txBody>
      </p:sp>
      <p:sp>
        <p:nvSpPr>
          <p:cNvPr id="9" name="Google Shape;249;p26">
            <a:extLst>
              <a:ext uri="{FF2B5EF4-FFF2-40B4-BE49-F238E27FC236}">
                <a16:creationId xmlns:a16="http://schemas.microsoft.com/office/drawing/2014/main" id="{53D303BD-D152-4AA1-87A0-9071A7E37528}"/>
              </a:ext>
            </a:extLst>
          </p:cNvPr>
          <p:cNvSpPr txBox="1">
            <a:spLocks noGrp="1"/>
          </p:cNvSpPr>
          <p:nvPr>
            <p:ph type="title"/>
          </p:nvPr>
        </p:nvSpPr>
        <p:spPr>
          <a:xfrm>
            <a:off x="1687515" y="1856264"/>
            <a:ext cx="5638800" cy="48307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US" sz="2400" b="1" dirty="0">
                <a:latin typeface="Times New Roman" panose="02020603050405020304" pitchFamily="18" charset="0"/>
                <a:cs typeface="Times New Roman" panose="02020603050405020304" pitchFamily="18" charset="0"/>
              </a:rPr>
              <a:t>MODEL CREATION AND TRAINING</a:t>
            </a:r>
          </a:p>
        </p:txBody>
      </p:sp>
      <p:pic>
        <p:nvPicPr>
          <p:cNvPr id="3" name="Picture 2">
            <a:extLst>
              <a:ext uri="{FF2B5EF4-FFF2-40B4-BE49-F238E27FC236}">
                <a16:creationId xmlns:a16="http://schemas.microsoft.com/office/drawing/2014/main" id="{E2FAF242-05D1-315C-3942-6B4C82F0E8FF}"/>
              </a:ext>
            </a:extLst>
          </p:cNvPr>
          <p:cNvPicPr>
            <a:picLocks noChangeAspect="1"/>
          </p:cNvPicPr>
          <p:nvPr/>
        </p:nvPicPr>
        <p:blipFill>
          <a:blip r:embed="rId5"/>
          <a:stretch>
            <a:fillRect/>
          </a:stretch>
        </p:blipFill>
        <p:spPr>
          <a:xfrm>
            <a:off x="1255812" y="4976990"/>
            <a:ext cx="6632376" cy="1310922"/>
          </a:xfrm>
          <a:prstGeom prst="rect">
            <a:avLst/>
          </a:prstGeom>
        </p:spPr>
      </p:pic>
    </p:spTree>
    <p:extLst>
      <p:ext uri="{BB962C8B-B14F-4D97-AF65-F5344CB8AC3E}">
        <p14:creationId xmlns:p14="http://schemas.microsoft.com/office/powerpoint/2010/main" val="194913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6"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250" name="Google Shape;250;p26"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51" name="Google Shape;251;p26"/>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2" name="Google Shape;25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2022 - 2023</a:t>
            </a:r>
            <a:endParaRPr/>
          </a:p>
        </p:txBody>
      </p:sp>
      <p:sp>
        <p:nvSpPr>
          <p:cNvPr id="253" name="Google Shape;25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21</a:t>
            </a:fld>
            <a:endParaRPr/>
          </a:p>
        </p:txBody>
      </p:sp>
      <p:pic>
        <p:nvPicPr>
          <p:cNvPr id="3" name="Picture 2">
            <a:extLst>
              <a:ext uri="{FF2B5EF4-FFF2-40B4-BE49-F238E27FC236}">
                <a16:creationId xmlns:a16="http://schemas.microsoft.com/office/drawing/2014/main" id="{1D6F5B40-B7E8-D721-1F71-1F69512509A2}"/>
              </a:ext>
            </a:extLst>
          </p:cNvPr>
          <p:cNvPicPr>
            <a:picLocks noChangeAspect="1"/>
          </p:cNvPicPr>
          <p:nvPr/>
        </p:nvPicPr>
        <p:blipFill>
          <a:blip r:embed="rId5"/>
          <a:stretch>
            <a:fillRect/>
          </a:stretch>
        </p:blipFill>
        <p:spPr>
          <a:xfrm>
            <a:off x="1690884" y="2286861"/>
            <a:ext cx="5762231" cy="3508558"/>
          </a:xfrm>
          <a:prstGeom prst="rect">
            <a:avLst/>
          </a:prstGeom>
        </p:spPr>
      </p:pic>
    </p:spTree>
    <p:extLst>
      <p:ext uri="{BB962C8B-B14F-4D97-AF65-F5344CB8AC3E}">
        <p14:creationId xmlns:p14="http://schemas.microsoft.com/office/powerpoint/2010/main" val="404765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6"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250" name="Google Shape;250;p26"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51" name="Google Shape;251;p26"/>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dirty="0">
                          <a:latin typeface="Cambria"/>
                          <a:ea typeface="Cambria"/>
                          <a:cs typeface="Cambria"/>
                          <a:sym typeface="Cambria"/>
                        </a:rPr>
                        <a:t>Department of Computer Science and Engineering</a:t>
                      </a:r>
                      <a:endParaRPr sz="1100" dirty="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2" name="Google Shape;25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2022 - 2023</a:t>
            </a:r>
            <a:endParaRPr/>
          </a:p>
        </p:txBody>
      </p:sp>
      <p:sp>
        <p:nvSpPr>
          <p:cNvPr id="253" name="Google Shape;25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22</a:t>
            </a:fld>
            <a:endParaRPr/>
          </a:p>
        </p:txBody>
      </p:sp>
      <p:sp>
        <p:nvSpPr>
          <p:cNvPr id="10" name="TextBox 9">
            <a:extLst>
              <a:ext uri="{FF2B5EF4-FFF2-40B4-BE49-F238E27FC236}">
                <a16:creationId xmlns:a16="http://schemas.microsoft.com/office/drawing/2014/main" id="{17F1F2C8-8718-43A7-84E1-3DEDFF0DD9CD}"/>
              </a:ext>
            </a:extLst>
          </p:cNvPr>
          <p:cNvSpPr txBox="1"/>
          <p:nvPr/>
        </p:nvSpPr>
        <p:spPr>
          <a:xfrm>
            <a:off x="685800" y="1974794"/>
            <a:ext cx="457200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K-Nearest Neighbors Classifier</a:t>
            </a:r>
            <a:r>
              <a:rPr lang="en-US" sz="1800" dirty="0">
                <a:latin typeface="Times New Roman" panose="02020603050405020304" pitchFamily="18" charset="0"/>
                <a:cs typeface="Times New Roman" panose="02020603050405020304" pitchFamily="18" charset="0"/>
              </a:rPr>
              <a:t>:</a:t>
            </a:r>
          </a:p>
        </p:txBody>
      </p:sp>
      <p:sp>
        <p:nvSpPr>
          <p:cNvPr id="14" name="TextBox 13">
            <a:extLst>
              <a:ext uri="{FF2B5EF4-FFF2-40B4-BE49-F238E27FC236}">
                <a16:creationId xmlns:a16="http://schemas.microsoft.com/office/drawing/2014/main" id="{3056D3D6-38C6-4CF7-BE17-80C19D148113}"/>
              </a:ext>
            </a:extLst>
          </p:cNvPr>
          <p:cNvSpPr txBox="1"/>
          <p:nvPr/>
        </p:nvSpPr>
        <p:spPr>
          <a:xfrm>
            <a:off x="665327" y="2502875"/>
            <a:ext cx="7746517" cy="337207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K-Nearest Neighbor method is based on the Supervised Learning approach. </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assumes that the new case/data and existing cases are comparable and places the new case in the category that is most like the existing categories.</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method saves all available data and classifies a new data point based on its similarity to the existing data. </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implies that fresh data may be quickly sorted into a well-defined category using the K-NN method. </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approach may be used for both regression and classification, however, it is more commonly utilized for classification tasks. </a:t>
            </a:r>
          </a:p>
        </p:txBody>
      </p:sp>
    </p:spTree>
    <p:extLst>
      <p:ext uri="{BB962C8B-B14F-4D97-AF65-F5344CB8AC3E}">
        <p14:creationId xmlns:p14="http://schemas.microsoft.com/office/powerpoint/2010/main" val="743540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6"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250" name="Google Shape;250;p26"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51" name="Google Shape;251;p26"/>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2" name="Google Shape;25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2022 - 2023</a:t>
            </a:r>
            <a:endParaRPr/>
          </a:p>
        </p:txBody>
      </p:sp>
      <p:sp>
        <p:nvSpPr>
          <p:cNvPr id="253" name="Google Shape;25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23</a:t>
            </a:fld>
            <a:endParaRPr/>
          </a:p>
        </p:txBody>
      </p:sp>
      <p:pic>
        <p:nvPicPr>
          <p:cNvPr id="11" name="Picture 10">
            <a:extLst>
              <a:ext uri="{FF2B5EF4-FFF2-40B4-BE49-F238E27FC236}">
                <a16:creationId xmlns:a16="http://schemas.microsoft.com/office/drawing/2014/main" id="{69E7EDB0-5E7A-4C0B-BD15-0659126333C6}"/>
              </a:ext>
            </a:extLst>
          </p:cNvPr>
          <p:cNvPicPr>
            <a:picLocks noChangeAspect="1"/>
          </p:cNvPicPr>
          <p:nvPr/>
        </p:nvPicPr>
        <p:blipFill>
          <a:blip r:embed="rId5"/>
          <a:stretch>
            <a:fillRect/>
          </a:stretch>
        </p:blipFill>
        <p:spPr>
          <a:xfrm>
            <a:off x="1185675" y="2909153"/>
            <a:ext cx="6772649" cy="1729919"/>
          </a:xfrm>
          <a:prstGeom prst="rect">
            <a:avLst/>
          </a:prstGeom>
        </p:spPr>
      </p:pic>
      <p:sp>
        <p:nvSpPr>
          <p:cNvPr id="10" name="TextBox 9">
            <a:extLst>
              <a:ext uri="{FF2B5EF4-FFF2-40B4-BE49-F238E27FC236}">
                <a16:creationId xmlns:a16="http://schemas.microsoft.com/office/drawing/2014/main" id="{A5329843-EAF2-480F-BC2E-685116F3D1CD}"/>
              </a:ext>
            </a:extLst>
          </p:cNvPr>
          <p:cNvSpPr txBox="1"/>
          <p:nvPr/>
        </p:nvSpPr>
        <p:spPr>
          <a:xfrm>
            <a:off x="403227" y="1994466"/>
            <a:ext cx="8207375" cy="584775"/>
          </a:xfrm>
          <a:prstGeom prst="rect">
            <a:avLst/>
          </a:prstGeom>
          <a:noFill/>
        </p:spPr>
        <p:txBody>
          <a:bodyPr wrap="square">
            <a:spAutoFit/>
          </a:bodyPr>
          <a:lstStyle/>
          <a:p>
            <a:pPr algn="just"/>
            <a:r>
              <a:rPr lang="en-US" sz="1600" b="0" dirty="0">
                <a:solidFill>
                  <a:schemeClr val="tx1"/>
                </a:solidFill>
                <a:effectLst/>
                <a:latin typeface="Times New Roman" panose="02020603050405020304" pitchFamily="18" charset="0"/>
                <a:cs typeface="Times New Roman" panose="02020603050405020304" pitchFamily="18" charset="0"/>
              </a:rPr>
              <a:t>As the number of neighbors can be varied. We varied them from 1 to 20 neighbors and calculated the test score in each case.</a:t>
            </a:r>
          </a:p>
        </p:txBody>
      </p:sp>
    </p:spTree>
    <p:extLst>
      <p:ext uri="{BB962C8B-B14F-4D97-AF65-F5344CB8AC3E}">
        <p14:creationId xmlns:p14="http://schemas.microsoft.com/office/powerpoint/2010/main" val="2659798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7" name="Picture 6">
            <a:extLst>
              <a:ext uri="{FF2B5EF4-FFF2-40B4-BE49-F238E27FC236}">
                <a16:creationId xmlns:a16="http://schemas.microsoft.com/office/drawing/2014/main" id="{C88C5FD8-781C-46FD-981A-D90263070944}"/>
              </a:ext>
            </a:extLst>
          </p:cNvPr>
          <p:cNvPicPr>
            <a:picLocks noChangeAspect="1"/>
          </p:cNvPicPr>
          <p:nvPr/>
        </p:nvPicPr>
        <p:blipFill rotWithShape="1">
          <a:blip r:embed="rId3"/>
          <a:srcRect b="9443"/>
          <a:stretch/>
        </p:blipFill>
        <p:spPr>
          <a:xfrm>
            <a:off x="491551" y="1839785"/>
            <a:ext cx="8163400" cy="3549634"/>
          </a:xfrm>
          <a:prstGeom prst="rect">
            <a:avLst/>
          </a:prstGeom>
        </p:spPr>
      </p:pic>
      <p:pic>
        <p:nvPicPr>
          <p:cNvPr id="248" name="Google Shape;248;p26" descr="C:\Users\user\Pictures\nmit.jpg"/>
          <p:cNvPicPr preferRelativeResize="0"/>
          <p:nvPr/>
        </p:nvPicPr>
        <p:blipFill rotWithShape="1">
          <a:blip r:embed="rId4">
            <a:alphaModFix/>
          </a:blip>
          <a:srcRect/>
          <a:stretch/>
        </p:blipFill>
        <p:spPr>
          <a:xfrm>
            <a:off x="7772400" y="228600"/>
            <a:ext cx="639445" cy="773430"/>
          </a:xfrm>
          <a:prstGeom prst="rect">
            <a:avLst/>
          </a:prstGeom>
          <a:noFill/>
          <a:ln>
            <a:noFill/>
          </a:ln>
        </p:spPr>
      </p:pic>
      <p:pic>
        <p:nvPicPr>
          <p:cNvPr id="250" name="Google Shape;250;p26" descr="nitteimg-footer"/>
          <p:cNvPicPr preferRelativeResize="0"/>
          <p:nvPr/>
        </p:nvPicPr>
        <p:blipFill rotWithShape="1">
          <a:blip r:embed="rId5">
            <a:alphaModFix/>
          </a:blip>
          <a:srcRect/>
          <a:stretch/>
        </p:blipFill>
        <p:spPr>
          <a:xfrm>
            <a:off x="685800" y="368667"/>
            <a:ext cx="914400" cy="493295"/>
          </a:xfrm>
          <a:prstGeom prst="rect">
            <a:avLst/>
          </a:prstGeom>
          <a:noFill/>
          <a:ln>
            <a:noFill/>
          </a:ln>
        </p:spPr>
      </p:pic>
      <p:graphicFrame>
        <p:nvGraphicFramePr>
          <p:cNvPr id="251" name="Google Shape;251;p26"/>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2" name="Google Shape;25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2022 - 2023</a:t>
            </a:r>
            <a:endParaRPr/>
          </a:p>
        </p:txBody>
      </p:sp>
      <p:sp>
        <p:nvSpPr>
          <p:cNvPr id="253" name="Google Shape;25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24</a:t>
            </a:fld>
            <a:endParaRPr/>
          </a:p>
        </p:txBody>
      </p:sp>
      <p:sp>
        <p:nvSpPr>
          <p:cNvPr id="11" name="TextBox 10">
            <a:extLst>
              <a:ext uri="{FF2B5EF4-FFF2-40B4-BE49-F238E27FC236}">
                <a16:creationId xmlns:a16="http://schemas.microsoft.com/office/drawing/2014/main" id="{029BED20-E0A0-4EBB-A36A-AE2E99F83652}"/>
              </a:ext>
            </a:extLst>
          </p:cNvPr>
          <p:cNvSpPr txBox="1"/>
          <p:nvPr/>
        </p:nvSpPr>
        <p:spPr>
          <a:xfrm>
            <a:off x="468312" y="5633867"/>
            <a:ext cx="8207376" cy="417422"/>
          </a:xfrm>
          <a:prstGeom prst="rect">
            <a:avLst/>
          </a:prstGeom>
          <a:noFill/>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Its clear that model achieved the maximum score of 91.8% when the number of neighbors was 8. </a:t>
            </a:r>
          </a:p>
        </p:txBody>
      </p:sp>
    </p:spTree>
    <p:extLst>
      <p:ext uri="{BB962C8B-B14F-4D97-AF65-F5344CB8AC3E}">
        <p14:creationId xmlns:p14="http://schemas.microsoft.com/office/powerpoint/2010/main" val="2634548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6"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250" name="Google Shape;250;p26"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51" name="Google Shape;251;p26"/>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2" name="Google Shape;25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2022 - 2023</a:t>
            </a:r>
            <a:endParaRPr/>
          </a:p>
        </p:txBody>
      </p:sp>
      <p:sp>
        <p:nvSpPr>
          <p:cNvPr id="253" name="Google Shape;25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25</a:t>
            </a:fld>
            <a:endParaRPr/>
          </a:p>
        </p:txBody>
      </p:sp>
      <p:pic>
        <p:nvPicPr>
          <p:cNvPr id="4" name="Picture 3">
            <a:extLst>
              <a:ext uri="{FF2B5EF4-FFF2-40B4-BE49-F238E27FC236}">
                <a16:creationId xmlns:a16="http://schemas.microsoft.com/office/drawing/2014/main" id="{3AB74DD9-F396-1B11-D628-DCFBCC9A1FE3}"/>
              </a:ext>
            </a:extLst>
          </p:cNvPr>
          <p:cNvPicPr>
            <a:picLocks noChangeAspect="1"/>
          </p:cNvPicPr>
          <p:nvPr/>
        </p:nvPicPr>
        <p:blipFill>
          <a:blip r:embed="rId5"/>
          <a:stretch>
            <a:fillRect/>
          </a:stretch>
        </p:blipFill>
        <p:spPr>
          <a:xfrm>
            <a:off x="1755432" y="2283936"/>
            <a:ext cx="5633135" cy="3659664"/>
          </a:xfrm>
          <a:prstGeom prst="rect">
            <a:avLst/>
          </a:prstGeom>
        </p:spPr>
      </p:pic>
    </p:spTree>
    <p:extLst>
      <p:ext uri="{BB962C8B-B14F-4D97-AF65-F5344CB8AC3E}">
        <p14:creationId xmlns:p14="http://schemas.microsoft.com/office/powerpoint/2010/main" val="2797711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6"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250" name="Google Shape;250;p26"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51" name="Google Shape;251;p26"/>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2" name="Google Shape;25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2022 - 2023</a:t>
            </a:r>
            <a:endParaRPr/>
          </a:p>
        </p:txBody>
      </p:sp>
      <p:sp>
        <p:nvSpPr>
          <p:cNvPr id="253" name="Google Shape;25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26</a:t>
            </a:fld>
            <a:endParaRPr/>
          </a:p>
        </p:txBody>
      </p:sp>
      <p:pic>
        <p:nvPicPr>
          <p:cNvPr id="6" name="Picture 5">
            <a:extLst>
              <a:ext uri="{FF2B5EF4-FFF2-40B4-BE49-F238E27FC236}">
                <a16:creationId xmlns:a16="http://schemas.microsoft.com/office/drawing/2014/main" id="{2A7DC4EC-FB4F-4923-8533-C455C511E036}"/>
              </a:ext>
            </a:extLst>
          </p:cNvPr>
          <p:cNvPicPr>
            <a:picLocks noChangeAspect="1"/>
          </p:cNvPicPr>
          <p:nvPr/>
        </p:nvPicPr>
        <p:blipFill>
          <a:blip r:embed="rId5"/>
          <a:stretch>
            <a:fillRect/>
          </a:stretch>
        </p:blipFill>
        <p:spPr>
          <a:xfrm>
            <a:off x="1426891" y="4149012"/>
            <a:ext cx="6290218" cy="1782006"/>
          </a:xfrm>
          <a:prstGeom prst="rect">
            <a:avLst/>
          </a:prstGeom>
        </p:spPr>
      </p:pic>
      <p:sp>
        <p:nvSpPr>
          <p:cNvPr id="10" name="TextBox 9">
            <a:extLst>
              <a:ext uri="{FF2B5EF4-FFF2-40B4-BE49-F238E27FC236}">
                <a16:creationId xmlns:a16="http://schemas.microsoft.com/office/drawing/2014/main" id="{9F4D947D-F14A-4E37-A8B2-49F6363C00B3}"/>
              </a:ext>
            </a:extLst>
          </p:cNvPr>
          <p:cNvSpPr txBox="1"/>
          <p:nvPr/>
        </p:nvSpPr>
        <p:spPr>
          <a:xfrm>
            <a:off x="299723" y="2646461"/>
            <a:ext cx="8310880" cy="1077218"/>
          </a:xfrm>
          <a:prstGeom prst="rect">
            <a:avLst/>
          </a:prstGeom>
          <a:noFill/>
        </p:spPr>
        <p:txBody>
          <a:bodyPr wrap="square">
            <a:spAutoFit/>
          </a:bodyPr>
          <a:lstStyle/>
          <a:p>
            <a:pPr marL="285750" indent="-285750" algn="just">
              <a:buFont typeface="Arial" panose="020B0604020202020204" pitchFamily="34" charset="0"/>
              <a:buChar char="•"/>
            </a:pPr>
            <a:r>
              <a:rPr lang="en-US" sz="1600" b="0" dirty="0">
                <a:solidFill>
                  <a:schemeClr val="tx1"/>
                </a:solidFill>
                <a:effectLst/>
                <a:latin typeface="Times New Roman" panose="02020603050405020304" pitchFamily="18" charset="0"/>
                <a:cs typeface="Times New Roman" panose="02020603050405020304" pitchFamily="18" charset="0"/>
              </a:rPr>
              <a:t>This classifier aims at forming a hyperplane that can separate the classes as much as possible by adjusting the distance between the data points and the hyperplane. </a:t>
            </a:r>
          </a:p>
          <a:p>
            <a:pPr marL="285750" indent="-285750" algn="just">
              <a:buFont typeface="Arial" panose="020B0604020202020204" pitchFamily="34" charset="0"/>
              <a:buChar char="•"/>
            </a:pPr>
            <a:r>
              <a:rPr lang="en-US" sz="1600" b="0" dirty="0">
                <a:solidFill>
                  <a:schemeClr val="tx1"/>
                </a:solidFill>
                <a:effectLst/>
                <a:latin typeface="Times New Roman" panose="02020603050405020304" pitchFamily="18" charset="0"/>
                <a:cs typeface="Times New Roman" panose="02020603050405020304" pitchFamily="18" charset="0"/>
              </a:rPr>
              <a:t>There are several kernels based on which the hyperplane is decided. We tried four kernels namely, linear, poly, </a:t>
            </a:r>
            <a:r>
              <a:rPr lang="en-US" sz="1600" b="0" dirty="0" err="1">
                <a:solidFill>
                  <a:schemeClr val="tx1"/>
                </a:solidFill>
                <a:effectLst/>
                <a:latin typeface="Times New Roman" panose="02020603050405020304" pitchFamily="18" charset="0"/>
                <a:cs typeface="Times New Roman" panose="02020603050405020304" pitchFamily="18" charset="0"/>
              </a:rPr>
              <a:t>rbf</a:t>
            </a:r>
            <a:r>
              <a:rPr lang="en-US" sz="1600" b="0" dirty="0">
                <a:solidFill>
                  <a:schemeClr val="tx1"/>
                </a:solidFill>
                <a:effectLst/>
                <a:latin typeface="Times New Roman" panose="02020603050405020304" pitchFamily="18" charset="0"/>
                <a:cs typeface="Times New Roman" panose="02020603050405020304" pitchFamily="18" charset="0"/>
              </a:rPr>
              <a:t>, and sigmoid.</a:t>
            </a:r>
          </a:p>
        </p:txBody>
      </p:sp>
      <p:sp>
        <p:nvSpPr>
          <p:cNvPr id="11" name="TextBox 10">
            <a:extLst>
              <a:ext uri="{FF2B5EF4-FFF2-40B4-BE49-F238E27FC236}">
                <a16:creationId xmlns:a16="http://schemas.microsoft.com/office/drawing/2014/main" id="{16B8DA55-1D25-441F-B649-82D82F7C8EA1}"/>
              </a:ext>
            </a:extLst>
          </p:cNvPr>
          <p:cNvSpPr txBox="1"/>
          <p:nvPr/>
        </p:nvSpPr>
        <p:spPr>
          <a:xfrm>
            <a:off x="299723" y="1954853"/>
            <a:ext cx="457200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Support Vector Classifier:</a:t>
            </a:r>
          </a:p>
        </p:txBody>
      </p:sp>
    </p:spTree>
    <p:extLst>
      <p:ext uri="{BB962C8B-B14F-4D97-AF65-F5344CB8AC3E}">
        <p14:creationId xmlns:p14="http://schemas.microsoft.com/office/powerpoint/2010/main" val="146149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6"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250" name="Google Shape;250;p26"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51" name="Google Shape;251;p26"/>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2" name="Google Shape;25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2022 - 2023</a:t>
            </a:r>
            <a:endParaRPr/>
          </a:p>
        </p:txBody>
      </p:sp>
      <p:sp>
        <p:nvSpPr>
          <p:cNvPr id="253" name="Google Shape;25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27</a:t>
            </a:fld>
            <a:endParaRPr/>
          </a:p>
        </p:txBody>
      </p:sp>
      <p:sp>
        <p:nvSpPr>
          <p:cNvPr id="14" name="TextBox 13">
            <a:extLst>
              <a:ext uri="{FF2B5EF4-FFF2-40B4-BE49-F238E27FC236}">
                <a16:creationId xmlns:a16="http://schemas.microsoft.com/office/drawing/2014/main" id="{3056D3D6-38C6-4CF7-BE17-80C19D148113}"/>
              </a:ext>
            </a:extLst>
          </p:cNvPr>
          <p:cNvSpPr txBox="1"/>
          <p:nvPr/>
        </p:nvSpPr>
        <p:spPr>
          <a:xfrm>
            <a:off x="403228" y="5763490"/>
            <a:ext cx="8207375" cy="584775"/>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It can be seen from the figure; the RBF kernel performed the best for this dataset and achieved a score of 90.16%.</a:t>
            </a:r>
          </a:p>
        </p:txBody>
      </p:sp>
      <p:pic>
        <p:nvPicPr>
          <p:cNvPr id="3" name="Picture 2">
            <a:extLst>
              <a:ext uri="{FF2B5EF4-FFF2-40B4-BE49-F238E27FC236}">
                <a16:creationId xmlns:a16="http://schemas.microsoft.com/office/drawing/2014/main" id="{2363C52A-7552-479F-86A8-46C210004505}"/>
              </a:ext>
            </a:extLst>
          </p:cNvPr>
          <p:cNvPicPr>
            <a:picLocks noChangeAspect="1"/>
          </p:cNvPicPr>
          <p:nvPr/>
        </p:nvPicPr>
        <p:blipFill>
          <a:blip r:embed="rId5"/>
          <a:stretch>
            <a:fillRect/>
          </a:stretch>
        </p:blipFill>
        <p:spPr>
          <a:xfrm>
            <a:off x="2039436" y="1903747"/>
            <a:ext cx="4934957" cy="3859743"/>
          </a:xfrm>
          <a:prstGeom prst="rect">
            <a:avLst/>
          </a:prstGeom>
        </p:spPr>
      </p:pic>
    </p:spTree>
    <p:extLst>
      <p:ext uri="{BB962C8B-B14F-4D97-AF65-F5344CB8AC3E}">
        <p14:creationId xmlns:p14="http://schemas.microsoft.com/office/powerpoint/2010/main" val="3584110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6"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250" name="Google Shape;250;p26"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51" name="Google Shape;251;p26"/>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2" name="Google Shape;25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2022 - 2023</a:t>
            </a:r>
            <a:endParaRPr/>
          </a:p>
        </p:txBody>
      </p:sp>
      <p:sp>
        <p:nvSpPr>
          <p:cNvPr id="253" name="Google Shape;25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28</a:t>
            </a:fld>
            <a:endParaRPr/>
          </a:p>
        </p:txBody>
      </p:sp>
      <p:pic>
        <p:nvPicPr>
          <p:cNvPr id="3" name="Picture 2">
            <a:extLst>
              <a:ext uri="{FF2B5EF4-FFF2-40B4-BE49-F238E27FC236}">
                <a16:creationId xmlns:a16="http://schemas.microsoft.com/office/drawing/2014/main" id="{669ACEA5-4CC5-A9A6-2D0D-1191303BF187}"/>
              </a:ext>
            </a:extLst>
          </p:cNvPr>
          <p:cNvPicPr>
            <a:picLocks noChangeAspect="1"/>
          </p:cNvPicPr>
          <p:nvPr/>
        </p:nvPicPr>
        <p:blipFill>
          <a:blip r:embed="rId5"/>
          <a:stretch>
            <a:fillRect/>
          </a:stretch>
        </p:blipFill>
        <p:spPr>
          <a:xfrm>
            <a:off x="1824013" y="2342606"/>
            <a:ext cx="5495973" cy="3397069"/>
          </a:xfrm>
          <a:prstGeom prst="rect">
            <a:avLst/>
          </a:prstGeom>
        </p:spPr>
      </p:pic>
    </p:spTree>
    <p:extLst>
      <p:ext uri="{BB962C8B-B14F-4D97-AF65-F5344CB8AC3E}">
        <p14:creationId xmlns:p14="http://schemas.microsoft.com/office/powerpoint/2010/main" val="35574001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6"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250" name="Google Shape;250;p26"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51" name="Google Shape;251;p26"/>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2" name="Google Shape;25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2022 - 2023</a:t>
            </a:r>
            <a:endParaRPr/>
          </a:p>
        </p:txBody>
      </p:sp>
      <p:sp>
        <p:nvSpPr>
          <p:cNvPr id="253" name="Google Shape;25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29</a:t>
            </a:fld>
            <a:endParaRPr/>
          </a:p>
        </p:txBody>
      </p:sp>
      <p:pic>
        <p:nvPicPr>
          <p:cNvPr id="6" name="Picture 5">
            <a:extLst>
              <a:ext uri="{FF2B5EF4-FFF2-40B4-BE49-F238E27FC236}">
                <a16:creationId xmlns:a16="http://schemas.microsoft.com/office/drawing/2014/main" id="{4724DF1C-4EFC-48FE-9D57-CD3515E27A32}"/>
              </a:ext>
            </a:extLst>
          </p:cNvPr>
          <p:cNvPicPr>
            <a:picLocks noChangeAspect="1"/>
          </p:cNvPicPr>
          <p:nvPr/>
        </p:nvPicPr>
        <p:blipFill>
          <a:blip r:embed="rId5"/>
          <a:stretch>
            <a:fillRect/>
          </a:stretch>
        </p:blipFill>
        <p:spPr>
          <a:xfrm>
            <a:off x="944544" y="3923497"/>
            <a:ext cx="7254912" cy="1715618"/>
          </a:xfrm>
          <a:prstGeom prst="rect">
            <a:avLst/>
          </a:prstGeom>
        </p:spPr>
      </p:pic>
      <p:sp>
        <p:nvSpPr>
          <p:cNvPr id="10" name="TextBox 9">
            <a:extLst>
              <a:ext uri="{FF2B5EF4-FFF2-40B4-BE49-F238E27FC236}">
                <a16:creationId xmlns:a16="http://schemas.microsoft.com/office/drawing/2014/main" id="{8D08DDAC-6196-49E3-8018-943055D21CA8}"/>
              </a:ext>
            </a:extLst>
          </p:cNvPr>
          <p:cNvSpPr txBox="1"/>
          <p:nvPr/>
        </p:nvSpPr>
        <p:spPr>
          <a:xfrm>
            <a:off x="273056" y="2357667"/>
            <a:ext cx="8467718" cy="1077218"/>
          </a:xfrm>
          <a:prstGeom prst="rect">
            <a:avLst/>
          </a:prstGeom>
          <a:noFill/>
        </p:spPr>
        <p:txBody>
          <a:bodyPr wrap="square">
            <a:spAutoFit/>
          </a:bodyPr>
          <a:lstStyle/>
          <a:p>
            <a:pPr marL="285750" indent="-285750" algn="just">
              <a:buFont typeface="Arial" panose="020B0604020202020204" pitchFamily="34" charset="0"/>
              <a:buChar char="•"/>
            </a:pPr>
            <a:r>
              <a:rPr lang="en-US" sz="1600" b="0" dirty="0">
                <a:solidFill>
                  <a:schemeClr val="tx1"/>
                </a:solidFill>
                <a:effectLst/>
                <a:latin typeface="Times New Roman" panose="02020603050405020304" pitchFamily="18" charset="0"/>
                <a:cs typeface="Times New Roman" panose="02020603050405020304" pitchFamily="18" charset="0"/>
              </a:rPr>
              <a:t>This classifier takes the concept of decision trees to the next level. It creates a forest of trees where each tree is formed by a random selection of features from the total features.</a:t>
            </a:r>
          </a:p>
          <a:p>
            <a:pPr marL="285750" indent="-285750" algn="just">
              <a:buFont typeface="Arial" panose="020B0604020202020204" pitchFamily="34" charset="0"/>
              <a:buChar char="•"/>
            </a:pPr>
            <a:r>
              <a:rPr lang="en-US" sz="1600" b="0" dirty="0">
                <a:solidFill>
                  <a:schemeClr val="tx1"/>
                </a:solidFill>
                <a:effectLst/>
                <a:latin typeface="Times New Roman" panose="02020603050405020304" pitchFamily="18" charset="0"/>
                <a:cs typeface="Times New Roman" panose="02020603050405020304" pitchFamily="18" charset="0"/>
              </a:rPr>
              <a:t>Here, we can vary the number of trees that will be used to predict the class.</a:t>
            </a:r>
          </a:p>
          <a:p>
            <a:pPr marL="285750" indent="-285750" algn="just">
              <a:buFont typeface="Arial" panose="020B0604020202020204" pitchFamily="34" charset="0"/>
              <a:buChar char="•"/>
            </a:pPr>
            <a:r>
              <a:rPr lang="en-US" sz="1600" b="0" dirty="0">
                <a:solidFill>
                  <a:schemeClr val="tx1"/>
                </a:solidFill>
                <a:effectLst/>
                <a:latin typeface="Times New Roman" panose="02020603050405020304" pitchFamily="18" charset="0"/>
                <a:cs typeface="Times New Roman" panose="02020603050405020304" pitchFamily="18" charset="0"/>
              </a:rPr>
              <a:t>We calculate test scores over 10, 100, 200, 500 and 1000 trees.</a:t>
            </a:r>
          </a:p>
        </p:txBody>
      </p:sp>
      <p:sp>
        <p:nvSpPr>
          <p:cNvPr id="13" name="TextBox 12">
            <a:extLst>
              <a:ext uri="{FF2B5EF4-FFF2-40B4-BE49-F238E27FC236}">
                <a16:creationId xmlns:a16="http://schemas.microsoft.com/office/drawing/2014/main" id="{8B13EF9C-B9C4-4B2F-8F34-34BFE3E90974}"/>
              </a:ext>
            </a:extLst>
          </p:cNvPr>
          <p:cNvSpPr txBox="1"/>
          <p:nvPr/>
        </p:nvSpPr>
        <p:spPr>
          <a:xfrm>
            <a:off x="273056" y="1807129"/>
            <a:ext cx="457200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Random Forest Classifier:</a:t>
            </a:r>
          </a:p>
        </p:txBody>
      </p:sp>
    </p:spTree>
    <p:extLst>
      <p:ext uri="{BB962C8B-B14F-4D97-AF65-F5344CB8AC3E}">
        <p14:creationId xmlns:p14="http://schemas.microsoft.com/office/powerpoint/2010/main" val="1477482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15"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116" name="Google Shape;116;p15"/>
          <p:cNvSpPr txBox="1">
            <a:spLocks noGrp="1"/>
          </p:cNvSpPr>
          <p:nvPr>
            <p:ph type="title"/>
          </p:nvPr>
        </p:nvSpPr>
        <p:spPr>
          <a:xfrm>
            <a:off x="0" y="1761359"/>
            <a:ext cx="9144000" cy="48307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GB" sz="2400" b="1" dirty="0">
                <a:latin typeface="Times New Roman"/>
                <a:ea typeface="Times New Roman"/>
                <a:cs typeface="Times New Roman"/>
                <a:sym typeface="Times New Roman"/>
              </a:rPr>
              <a:t>INTRODUCTION </a:t>
            </a:r>
          </a:p>
        </p:txBody>
      </p:sp>
      <p:sp>
        <p:nvSpPr>
          <p:cNvPr id="117" name="Google Shape;117;p15"/>
          <p:cNvSpPr txBox="1">
            <a:spLocks noGrp="1"/>
          </p:cNvSpPr>
          <p:nvPr>
            <p:ph type="body" idx="1"/>
          </p:nvPr>
        </p:nvSpPr>
        <p:spPr>
          <a:xfrm>
            <a:off x="403228" y="2258290"/>
            <a:ext cx="8207375" cy="4203333"/>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800"/>
              <a:buNone/>
            </a:pPr>
            <a:r>
              <a:rPr lang="en-US" sz="1800" b="0" i="0" dirty="0">
                <a:solidFill>
                  <a:schemeClr val="tx1"/>
                </a:solidFill>
                <a:effectLst/>
                <a:latin typeface="Times New Roman" panose="02020603050405020304" pitchFamily="18" charset="0"/>
                <a:cs typeface="Times New Roman" panose="02020603050405020304" pitchFamily="18" charset="0"/>
              </a:rPr>
              <a:t>	Machine learning is a type of artificial intelligence that allows software applications to become more accurate at predicting outcomes without being explicitly programmed to do so.</a:t>
            </a:r>
          </a:p>
          <a:p>
            <a:pPr marL="0" lvl="0" indent="0" algn="just" rtl="0">
              <a:lnSpc>
                <a:spcPct val="150000"/>
              </a:lnSpc>
              <a:spcBef>
                <a:spcPts val="0"/>
              </a:spcBef>
              <a:spcAft>
                <a:spcPts val="0"/>
              </a:spcAft>
              <a:buClr>
                <a:schemeClr val="dk1"/>
              </a:buClr>
              <a:buSzPts val="1800"/>
              <a:buNone/>
            </a:pPr>
            <a:r>
              <a:rPr lang="en-US" sz="1800" dirty="0">
                <a:solidFill>
                  <a:schemeClr val="tx1"/>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Machine learning includes supervised, unsupervised, and learning classifiers that are used to predict and find the accuracy of a dataset. </a:t>
            </a:r>
          </a:p>
          <a:p>
            <a:pPr marL="0" lvl="0" indent="0" algn="just" rtl="0">
              <a:lnSpc>
                <a:spcPct val="150000"/>
              </a:lnSpc>
              <a:spcBef>
                <a:spcPts val="0"/>
              </a:spcBef>
              <a:spcAft>
                <a:spcPts val="0"/>
              </a:spcAft>
              <a:buClr>
                <a:schemeClr val="dk1"/>
              </a:buClr>
              <a:buSzPts val="1800"/>
              <a:buNone/>
            </a:pPr>
            <a:r>
              <a:rPr lang="en-US" sz="1800" dirty="0">
                <a:latin typeface="Times New Roman" panose="02020603050405020304" pitchFamily="18" charset="0"/>
                <a:cs typeface="Times New Roman" panose="02020603050405020304" pitchFamily="18" charset="0"/>
              </a:rPr>
              <a:t>	Cardiovascular diseases are a broad term that refers to a variety of conditions that can affect your heart. According to the World Health Organization, (Cardiovascular diseases), CVDs cause 17.9 million deaths worldwide . It is the leading cause of death among adults. With the help of their medical history, our project can help predict who is likely to be diagnosed with heart disease . </a:t>
            </a:r>
          </a:p>
        </p:txBody>
      </p:sp>
      <p:pic>
        <p:nvPicPr>
          <p:cNvPr id="118" name="Google Shape;118;p15"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119" name="Google Shape;119;p15"/>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dirty="0">
                          <a:latin typeface="Cambria"/>
                          <a:ea typeface="Cambria"/>
                          <a:cs typeface="Cambria"/>
                          <a:sym typeface="Cambria"/>
                        </a:rPr>
                        <a:t>Department of Computer Science and Engineering</a:t>
                      </a:r>
                      <a:endParaRPr sz="1100" dirty="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120" name="Google Shape;120;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2022 - 2023</a:t>
            </a:r>
            <a:endParaRPr/>
          </a:p>
        </p:txBody>
      </p:sp>
      <p:sp>
        <p:nvSpPr>
          <p:cNvPr id="121" name="Google Shape;121;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6"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250" name="Google Shape;250;p26"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51" name="Google Shape;251;p26"/>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dirty="0">
                          <a:latin typeface="Cambria"/>
                          <a:ea typeface="Cambria"/>
                          <a:cs typeface="Cambria"/>
                          <a:sym typeface="Cambria"/>
                        </a:rPr>
                        <a:t>Department of Computer Science and Engineering</a:t>
                      </a:r>
                      <a:endParaRPr sz="1100" dirty="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2" name="Google Shape;25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2022 - 2023</a:t>
            </a:r>
            <a:endParaRPr/>
          </a:p>
        </p:txBody>
      </p:sp>
      <p:sp>
        <p:nvSpPr>
          <p:cNvPr id="253" name="Google Shape;25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30</a:t>
            </a:fld>
            <a:endParaRPr/>
          </a:p>
        </p:txBody>
      </p:sp>
      <p:sp>
        <p:nvSpPr>
          <p:cNvPr id="14" name="TextBox 13">
            <a:extLst>
              <a:ext uri="{FF2B5EF4-FFF2-40B4-BE49-F238E27FC236}">
                <a16:creationId xmlns:a16="http://schemas.microsoft.com/office/drawing/2014/main" id="{3056D3D6-38C6-4CF7-BE17-80C19D148113}"/>
              </a:ext>
            </a:extLst>
          </p:cNvPr>
          <p:cNvSpPr txBox="1"/>
          <p:nvPr/>
        </p:nvSpPr>
        <p:spPr>
          <a:xfrm>
            <a:off x="403229" y="5499889"/>
            <a:ext cx="8207374" cy="338554"/>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We can see that the maximum score of 86.88% was achieved for 100, 200,500, and 1000 trees. </a:t>
            </a:r>
          </a:p>
        </p:txBody>
      </p:sp>
      <p:pic>
        <p:nvPicPr>
          <p:cNvPr id="3" name="Picture 2">
            <a:extLst>
              <a:ext uri="{FF2B5EF4-FFF2-40B4-BE49-F238E27FC236}">
                <a16:creationId xmlns:a16="http://schemas.microsoft.com/office/drawing/2014/main" id="{7E5B7AE1-925C-43E7-9089-65818DEC833C}"/>
              </a:ext>
            </a:extLst>
          </p:cNvPr>
          <p:cNvPicPr>
            <a:picLocks noChangeAspect="1"/>
          </p:cNvPicPr>
          <p:nvPr/>
        </p:nvPicPr>
        <p:blipFill rotWithShape="1">
          <a:blip r:embed="rId5"/>
          <a:srcRect b="5685"/>
          <a:stretch/>
        </p:blipFill>
        <p:spPr>
          <a:xfrm>
            <a:off x="2299963" y="1837710"/>
            <a:ext cx="4852338" cy="3482435"/>
          </a:xfrm>
          <a:prstGeom prst="rect">
            <a:avLst/>
          </a:prstGeom>
        </p:spPr>
      </p:pic>
    </p:spTree>
    <p:extLst>
      <p:ext uri="{BB962C8B-B14F-4D97-AF65-F5344CB8AC3E}">
        <p14:creationId xmlns:p14="http://schemas.microsoft.com/office/powerpoint/2010/main" val="8675625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6"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250" name="Google Shape;250;p26"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51" name="Google Shape;251;p26"/>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2" name="Google Shape;25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2022 - 2023</a:t>
            </a:r>
            <a:endParaRPr/>
          </a:p>
        </p:txBody>
      </p:sp>
      <p:sp>
        <p:nvSpPr>
          <p:cNvPr id="253" name="Google Shape;25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31</a:t>
            </a:fld>
            <a:endParaRPr/>
          </a:p>
        </p:txBody>
      </p:sp>
      <p:pic>
        <p:nvPicPr>
          <p:cNvPr id="3" name="Picture 2">
            <a:extLst>
              <a:ext uri="{FF2B5EF4-FFF2-40B4-BE49-F238E27FC236}">
                <a16:creationId xmlns:a16="http://schemas.microsoft.com/office/drawing/2014/main" id="{917AB3AC-3962-7771-8447-81877ABA145C}"/>
              </a:ext>
            </a:extLst>
          </p:cNvPr>
          <p:cNvPicPr>
            <a:picLocks noChangeAspect="1"/>
          </p:cNvPicPr>
          <p:nvPr/>
        </p:nvPicPr>
        <p:blipFill>
          <a:blip r:embed="rId5"/>
          <a:stretch>
            <a:fillRect/>
          </a:stretch>
        </p:blipFill>
        <p:spPr>
          <a:xfrm>
            <a:off x="1718537" y="2152731"/>
            <a:ext cx="5703765" cy="3776818"/>
          </a:xfrm>
          <a:prstGeom prst="rect">
            <a:avLst/>
          </a:prstGeom>
        </p:spPr>
      </p:pic>
    </p:spTree>
    <p:extLst>
      <p:ext uri="{BB962C8B-B14F-4D97-AF65-F5344CB8AC3E}">
        <p14:creationId xmlns:p14="http://schemas.microsoft.com/office/powerpoint/2010/main" val="1571526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6"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250" name="Google Shape;250;p26"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51" name="Google Shape;251;p26"/>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2" name="Google Shape;25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2022 - 2023</a:t>
            </a:r>
            <a:endParaRPr/>
          </a:p>
        </p:txBody>
      </p:sp>
      <p:sp>
        <p:nvSpPr>
          <p:cNvPr id="253" name="Google Shape;25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32</a:t>
            </a:fld>
            <a:endParaRPr/>
          </a:p>
        </p:txBody>
      </p:sp>
      <p:sp>
        <p:nvSpPr>
          <p:cNvPr id="2" name="TextBox 1">
            <a:extLst>
              <a:ext uri="{FF2B5EF4-FFF2-40B4-BE49-F238E27FC236}">
                <a16:creationId xmlns:a16="http://schemas.microsoft.com/office/drawing/2014/main" id="{CA8D770F-7FAC-48C0-9467-79824CFA1F83}"/>
              </a:ext>
            </a:extLst>
          </p:cNvPr>
          <p:cNvSpPr txBox="1"/>
          <p:nvPr/>
        </p:nvSpPr>
        <p:spPr>
          <a:xfrm>
            <a:off x="2875581" y="1885586"/>
            <a:ext cx="3262668"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CONCLUSION</a:t>
            </a:r>
            <a:endParaRPr lang="en-SG" sz="2400" dirty="0"/>
          </a:p>
        </p:txBody>
      </p:sp>
      <p:sp>
        <p:nvSpPr>
          <p:cNvPr id="10" name="TextBox 9">
            <a:extLst>
              <a:ext uri="{FF2B5EF4-FFF2-40B4-BE49-F238E27FC236}">
                <a16:creationId xmlns:a16="http://schemas.microsoft.com/office/drawing/2014/main" id="{76945411-A717-8374-FE24-7C52429F73D5}"/>
              </a:ext>
            </a:extLst>
          </p:cNvPr>
          <p:cNvSpPr txBox="1"/>
          <p:nvPr/>
        </p:nvSpPr>
        <p:spPr>
          <a:xfrm>
            <a:off x="403228" y="5740706"/>
            <a:ext cx="8112122" cy="338554"/>
          </a:xfrm>
          <a:prstGeom prst="rect">
            <a:avLst/>
          </a:prstGeom>
          <a:noFill/>
        </p:spPr>
        <p:txBody>
          <a:bodyPr wrap="square">
            <a:spAutoFit/>
          </a:bodyPr>
          <a:lstStyle/>
          <a:p>
            <a:pPr algn="ctr"/>
            <a:r>
              <a:rPr lang="en-US" sz="1600" dirty="0">
                <a:latin typeface="Times New Roman" panose="02020603050405020304" pitchFamily="18" charset="0"/>
                <a:cs typeface="Times New Roman" panose="02020603050405020304" pitchFamily="18" charset="0"/>
              </a:rPr>
              <a:t>Among these models, K Neighbors Classifier performs the best. </a:t>
            </a:r>
            <a:endParaRPr lang="en-IN" sz="1600" dirty="0"/>
          </a:p>
        </p:txBody>
      </p:sp>
      <p:sp>
        <p:nvSpPr>
          <p:cNvPr id="12" name="TextBox 11">
            <a:extLst>
              <a:ext uri="{FF2B5EF4-FFF2-40B4-BE49-F238E27FC236}">
                <a16:creationId xmlns:a16="http://schemas.microsoft.com/office/drawing/2014/main" id="{4C6CD797-97F7-A4BB-F8E3-9CFA9B3A4F60}"/>
              </a:ext>
            </a:extLst>
          </p:cNvPr>
          <p:cNvSpPr txBox="1"/>
          <p:nvPr/>
        </p:nvSpPr>
        <p:spPr>
          <a:xfrm>
            <a:off x="403228" y="2598003"/>
            <a:ext cx="8352846" cy="830997"/>
          </a:xfrm>
          <a:prstGeom prst="rect">
            <a:avLst/>
          </a:prstGeom>
          <a:noFill/>
        </p:spPr>
        <p:txBody>
          <a:bodyPr wrap="square">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project involved analysis of the heart disease patient dataset with proper data processing.</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Four models were trained and tested with maximum scores (accuracy), below follows a comparison of our results with the base papers:</a:t>
            </a:r>
            <a:endParaRPr lang="en-IN" sz="1600" dirty="0"/>
          </a:p>
        </p:txBody>
      </p:sp>
      <p:graphicFrame>
        <p:nvGraphicFramePr>
          <p:cNvPr id="7" name="Table 7">
            <a:extLst>
              <a:ext uri="{FF2B5EF4-FFF2-40B4-BE49-F238E27FC236}">
                <a16:creationId xmlns:a16="http://schemas.microsoft.com/office/drawing/2014/main" id="{DCFB9000-17C9-A7AC-150F-0F0066C22800}"/>
              </a:ext>
            </a:extLst>
          </p:cNvPr>
          <p:cNvGraphicFramePr>
            <a:graphicFrameLocks noGrp="1"/>
          </p:cNvGraphicFramePr>
          <p:nvPr>
            <p:extLst>
              <p:ext uri="{D42A27DB-BD31-4B8C-83A1-F6EECF244321}">
                <p14:modId xmlns:p14="http://schemas.microsoft.com/office/powerpoint/2010/main" val="326625173"/>
              </p:ext>
            </p:extLst>
          </p:nvPr>
        </p:nvGraphicFramePr>
        <p:xfrm>
          <a:off x="1143000" y="3716166"/>
          <a:ext cx="6256052" cy="1817270"/>
        </p:xfrm>
        <a:graphic>
          <a:graphicData uri="http://schemas.openxmlformats.org/drawingml/2006/table">
            <a:tbl>
              <a:tblPr firstRow="1" bandRow="1">
                <a:tableStyleId>{839033FD-C770-434B-B937-AB1EE1C87767}</a:tableStyleId>
              </a:tblPr>
              <a:tblGrid>
                <a:gridCol w="2376055">
                  <a:extLst>
                    <a:ext uri="{9D8B030D-6E8A-4147-A177-3AD203B41FA5}">
                      <a16:colId xmlns:a16="http://schemas.microsoft.com/office/drawing/2014/main" val="531808873"/>
                    </a:ext>
                  </a:extLst>
                </a:gridCol>
                <a:gridCol w="1302327">
                  <a:extLst>
                    <a:ext uri="{9D8B030D-6E8A-4147-A177-3AD203B41FA5}">
                      <a16:colId xmlns:a16="http://schemas.microsoft.com/office/drawing/2014/main" val="3187908585"/>
                    </a:ext>
                  </a:extLst>
                </a:gridCol>
                <a:gridCol w="1330036">
                  <a:extLst>
                    <a:ext uri="{9D8B030D-6E8A-4147-A177-3AD203B41FA5}">
                      <a16:colId xmlns:a16="http://schemas.microsoft.com/office/drawing/2014/main" val="762346208"/>
                    </a:ext>
                  </a:extLst>
                </a:gridCol>
                <a:gridCol w="1247634">
                  <a:extLst>
                    <a:ext uri="{9D8B030D-6E8A-4147-A177-3AD203B41FA5}">
                      <a16:colId xmlns:a16="http://schemas.microsoft.com/office/drawing/2014/main" val="1216182566"/>
                    </a:ext>
                  </a:extLst>
                </a:gridCol>
              </a:tblGrid>
              <a:tr h="363454">
                <a:tc>
                  <a:txBody>
                    <a:bodyPr/>
                    <a:lstStyle/>
                    <a:p>
                      <a:pPr algn="ctr"/>
                      <a:r>
                        <a:rPr lang="en-US" b="1" dirty="0"/>
                        <a:t>Models\Results(%)</a:t>
                      </a:r>
                      <a:endParaRPr lang="en-IN" b="1" dirty="0"/>
                    </a:p>
                  </a:txBody>
                  <a:tcPr/>
                </a:tc>
                <a:tc>
                  <a:txBody>
                    <a:bodyPr/>
                    <a:lstStyle/>
                    <a:p>
                      <a:pPr algn="ctr"/>
                      <a:r>
                        <a:rPr lang="en-US" b="1" dirty="0"/>
                        <a:t>Base Paper 1</a:t>
                      </a:r>
                      <a:endParaRPr lang="en-IN" b="1" dirty="0"/>
                    </a:p>
                  </a:txBody>
                  <a:tcPr/>
                </a:tc>
                <a:tc>
                  <a:txBody>
                    <a:bodyPr/>
                    <a:lstStyle/>
                    <a:p>
                      <a:pPr algn="ctr"/>
                      <a:r>
                        <a:rPr lang="en-US" b="1" dirty="0"/>
                        <a:t>Base Paper 2</a:t>
                      </a:r>
                      <a:endParaRPr lang="en-IN" b="1" dirty="0"/>
                    </a:p>
                  </a:txBody>
                  <a:tcPr/>
                </a:tc>
                <a:tc>
                  <a:txBody>
                    <a:bodyPr/>
                    <a:lstStyle/>
                    <a:p>
                      <a:pPr algn="ctr"/>
                      <a:r>
                        <a:rPr lang="en-US" b="1" dirty="0"/>
                        <a:t>Our Results</a:t>
                      </a:r>
                      <a:endParaRPr lang="en-IN" b="1" dirty="0"/>
                    </a:p>
                  </a:txBody>
                  <a:tcPr/>
                </a:tc>
                <a:extLst>
                  <a:ext uri="{0D108BD9-81ED-4DB2-BD59-A6C34878D82A}">
                    <a16:rowId xmlns:a16="http://schemas.microsoft.com/office/drawing/2014/main" val="1925297762"/>
                  </a:ext>
                </a:extLst>
              </a:tr>
              <a:tr h="363454">
                <a:tc>
                  <a:txBody>
                    <a:bodyPr/>
                    <a:lstStyle/>
                    <a:p>
                      <a:pPr algn="ctr"/>
                      <a:r>
                        <a:rPr lang="en-US" b="1" dirty="0"/>
                        <a:t>Logistic Regression</a:t>
                      </a:r>
                      <a:endParaRPr lang="en-IN" b="1" dirty="0"/>
                    </a:p>
                  </a:txBody>
                  <a:tcPr/>
                </a:tc>
                <a:tc>
                  <a:txBody>
                    <a:bodyPr/>
                    <a:lstStyle/>
                    <a:p>
                      <a:pPr algn="ctr"/>
                      <a:r>
                        <a:rPr lang="en-US" dirty="0"/>
                        <a:t>87.5</a:t>
                      </a:r>
                      <a:endParaRPr lang="en-IN" dirty="0"/>
                    </a:p>
                  </a:txBody>
                  <a:tcPr/>
                </a:tc>
                <a:tc>
                  <a:txBody>
                    <a:bodyPr/>
                    <a:lstStyle/>
                    <a:p>
                      <a:pPr algn="ctr"/>
                      <a:r>
                        <a:rPr lang="en-US" dirty="0"/>
                        <a:t>86.51</a:t>
                      </a:r>
                      <a:endParaRPr lang="en-IN" dirty="0"/>
                    </a:p>
                  </a:txBody>
                  <a:tcPr/>
                </a:tc>
                <a:tc>
                  <a:txBody>
                    <a:bodyPr/>
                    <a:lstStyle/>
                    <a:p>
                      <a:pPr algn="ctr"/>
                      <a:r>
                        <a:rPr lang="en-US" dirty="0"/>
                        <a:t>88.52</a:t>
                      </a:r>
                      <a:endParaRPr lang="en-IN" dirty="0"/>
                    </a:p>
                  </a:txBody>
                  <a:tcPr/>
                </a:tc>
                <a:extLst>
                  <a:ext uri="{0D108BD9-81ED-4DB2-BD59-A6C34878D82A}">
                    <a16:rowId xmlns:a16="http://schemas.microsoft.com/office/drawing/2014/main" val="3321104669"/>
                  </a:ext>
                </a:extLst>
              </a:tr>
              <a:tr h="363454">
                <a:tc>
                  <a:txBody>
                    <a:bodyPr/>
                    <a:lstStyle/>
                    <a:p>
                      <a:pPr algn="ctr"/>
                      <a:r>
                        <a:rPr lang="en-US" b="1" dirty="0"/>
                        <a:t>KNN</a:t>
                      </a:r>
                      <a:endParaRPr lang="en-IN" b="1" dirty="0"/>
                    </a:p>
                  </a:txBody>
                  <a:tcPr/>
                </a:tc>
                <a:tc>
                  <a:txBody>
                    <a:bodyPr/>
                    <a:lstStyle/>
                    <a:p>
                      <a:pPr algn="ctr"/>
                      <a:r>
                        <a:rPr lang="en-US" dirty="0"/>
                        <a:t>88.52</a:t>
                      </a:r>
                      <a:endParaRPr lang="en-IN" dirty="0"/>
                    </a:p>
                  </a:txBody>
                  <a:tcPr/>
                </a:tc>
                <a:tc>
                  <a:txBody>
                    <a:bodyPr/>
                    <a:lstStyle/>
                    <a:p>
                      <a:pPr algn="ctr"/>
                      <a:r>
                        <a:rPr lang="en-US" dirty="0"/>
                        <a:t>N/A</a:t>
                      </a:r>
                      <a:endParaRPr lang="en-IN" dirty="0"/>
                    </a:p>
                  </a:txBody>
                  <a:tcPr/>
                </a:tc>
                <a:tc>
                  <a:txBody>
                    <a:bodyPr/>
                    <a:lstStyle/>
                    <a:p>
                      <a:pPr algn="ctr"/>
                      <a:r>
                        <a:rPr lang="en-US" dirty="0"/>
                        <a:t>91.80</a:t>
                      </a:r>
                      <a:endParaRPr lang="en-IN" dirty="0"/>
                    </a:p>
                  </a:txBody>
                  <a:tcPr/>
                </a:tc>
                <a:extLst>
                  <a:ext uri="{0D108BD9-81ED-4DB2-BD59-A6C34878D82A}">
                    <a16:rowId xmlns:a16="http://schemas.microsoft.com/office/drawing/2014/main" val="252601093"/>
                  </a:ext>
                </a:extLst>
              </a:tr>
              <a:tr h="363454">
                <a:tc>
                  <a:txBody>
                    <a:bodyPr/>
                    <a:lstStyle/>
                    <a:p>
                      <a:pPr algn="ctr"/>
                      <a:r>
                        <a:rPr lang="en-US" b="1" dirty="0"/>
                        <a:t>SVM</a:t>
                      </a:r>
                      <a:endParaRPr lang="en-IN" b="1" dirty="0"/>
                    </a:p>
                  </a:txBody>
                  <a:tcPr/>
                </a:tc>
                <a:tc>
                  <a:txBody>
                    <a:bodyPr/>
                    <a:lstStyle/>
                    <a:p>
                      <a:pPr algn="ctr"/>
                      <a:r>
                        <a:rPr lang="en-US" dirty="0"/>
                        <a:t>N/A</a:t>
                      </a:r>
                      <a:endParaRPr lang="en-IN" dirty="0"/>
                    </a:p>
                  </a:txBody>
                  <a:tcPr/>
                </a:tc>
                <a:tc>
                  <a:txBody>
                    <a:bodyPr/>
                    <a:lstStyle/>
                    <a:p>
                      <a:pPr algn="ctr"/>
                      <a:r>
                        <a:rPr lang="en-US" dirty="0"/>
                        <a:t>79.77</a:t>
                      </a:r>
                      <a:endParaRPr lang="en-IN" dirty="0"/>
                    </a:p>
                  </a:txBody>
                  <a:tcPr/>
                </a:tc>
                <a:tc>
                  <a:txBody>
                    <a:bodyPr/>
                    <a:lstStyle/>
                    <a:p>
                      <a:pPr algn="ctr"/>
                      <a:r>
                        <a:rPr lang="en-US" dirty="0"/>
                        <a:t>90.16</a:t>
                      </a:r>
                      <a:endParaRPr lang="en-IN" dirty="0"/>
                    </a:p>
                  </a:txBody>
                  <a:tcPr/>
                </a:tc>
                <a:extLst>
                  <a:ext uri="{0D108BD9-81ED-4DB2-BD59-A6C34878D82A}">
                    <a16:rowId xmlns:a16="http://schemas.microsoft.com/office/drawing/2014/main" val="521084619"/>
                  </a:ext>
                </a:extLst>
              </a:tr>
              <a:tr h="363454">
                <a:tc>
                  <a:txBody>
                    <a:bodyPr/>
                    <a:lstStyle/>
                    <a:p>
                      <a:pPr algn="ctr"/>
                      <a:r>
                        <a:rPr lang="en-US" b="1" dirty="0"/>
                        <a:t>Random Forest</a:t>
                      </a:r>
                      <a:endParaRPr lang="en-IN" b="1" dirty="0"/>
                    </a:p>
                  </a:txBody>
                  <a:tcPr/>
                </a:tc>
                <a:tc>
                  <a:txBody>
                    <a:bodyPr/>
                    <a:lstStyle/>
                    <a:p>
                      <a:pPr algn="ctr"/>
                      <a:r>
                        <a:rPr lang="en-US" dirty="0"/>
                        <a:t>85.1</a:t>
                      </a:r>
                      <a:endParaRPr lang="en-IN" dirty="0"/>
                    </a:p>
                  </a:txBody>
                  <a:tcPr/>
                </a:tc>
                <a:tc>
                  <a:txBody>
                    <a:bodyPr/>
                    <a:lstStyle/>
                    <a:p>
                      <a:pPr algn="ctr"/>
                      <a:r>
                        <a:rPr lang="en-US" dirty="0"/>
                        <a:t>80.89</a:t>
                      </a:r>
                      <a:endParaRPr lang="en-IN" dirty="0"/>
                    </a:p>
                  </a:txBody>
                  <a:tcPr/>
                </a:tc>
                <a:tc>
                  <a:txBody>
                    <a:bodyPr/>
                    <a:lstStyle/>
                    <a:p>
                      <a:pPr algn="ctr"/>
                      <a:r>
                        <a:rPr lang="en-US" dirty="0"/>
                        <a:t>86.88</a:t>
                      </a:r>
                      <a:endParaRPr lang="en-IN" dirty="0"/>
                    </a:p>
                  </a:txBody>
                  <a:tcPr/>
                </a:tc>
                <a:extLst>
                  <a:ext uri="{0D108BD9-81ED-4DB2-BD59-A6C34878D82A}">
                    <a16:rowId xmlns:a16="http://schemas.microsoft.com/office/drawing/2014/main" val="4060365365"/>
                  </a:ext>
                </a:extLst>
              </a:tr>
            </a:tbl>
          </a:graphicData>
        </a:graphic>
      </p:graphicFrame>
    </p:spTree>
    <p:extLst>
      <p:ext uri="{BB962C8B-B14F-4D97-AF65-F5344CB8AC3E}">
        <p14:creationId xmlns:p14="http://schemas.microsoft.com/office/powerpoint/2010/main" val="7142952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6"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250" name="Google Shape;250;p26"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51" name="Google Shape;251;p26"/>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2" name="Google Shape;25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2022 - 2023</a:t>
            </a:r>
            <a:endParaRPr/>
          </a:p>
        </p:txBody>
      </p:sp>
      <p:sp>
        <p:nvSpPr>
          <p:cNvPr id="253" name="Google Shape;25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33</a:t>
            </a:fld>
            <a:endParaRPr/>
          </a:p>
        </p:txBody>
      </p:sp>
      <p:sp>
        <p:nvSpPr>
          <p:cNvPr id="10" name="TextBox 9">
            <a:extLst>
              <a:ext uri="{FF2B5EF4-FFF2-40B4-BE49-F238E27FC236}">
                <a16:creationId xmlns:a16="http://schemas.microsoft.com/office/drawing/2014/main" id="{76945411-A717-8374-FE24-7C52429F73D5}"/>
              </a:ext>
            </a:extLst>
          </p:cNvPr>
          <p:cNvSpPr txBox="1"/>
          <p:nvPr/>
        </p:nvSpPr>
        <p:spPr>
          <a:xfrm>
            <a:off x="450854" y="6017797"/>
            <a:ext cx="8112122" cy="338554"/>
          </a:xfrm>
          <a:prstGeom prst="rect">
            <a:avLst/>
          </a:prstGeom>
          <a:noFill/>
        </p:spPr>
        <p:txBody>
          <a:bodyPr wrap="square">
            <a:spAutoFit/>
          </a:bodyPr>
          <a:lstStyle/>
          <a:p>
            <a:pPr algn="ctr"/>
            <a:r>
              <a:rPr lang="en-US" sz="1600" dirty="0">
                <a:latin typeface="Times New Roman" panose="02020603050405020304" pitchFamily="18" charset="0"/>
                <a:cs typeface="Times New Roman" panose="02020603050405020304" pitchFamily="18" charset="0"/>
              </a:rPr>
              <a:t>Among these models, K Neighbors Classifier performs the best. </a:t>
            </a:r>
            <a:endParaRPr lang="en-IN" sz="1600" dirty="0"/>
          </a:p>
        </p:txBody>
      </p:sp>
      <p:sp>
        <p:nvSpPr>
          <p:cNvPr id="12" name="TextBox 11">
            <a:extLst>
              <a:ext uri="{FF2B5EF4-FFF2-40B4-BE49-F238E27FC236}">
                <a16:creationId xmlns:a16="http://schemas.microsoft.com/office/drawing/2014/main" id="{4C6CD797-97F7-A4BB-F8E3-9CFA9B3A4F60}"/>
              </a:ext>
            </a:extLst>
          </p:cNvPr>
          <p:cNvSpPr txBox="1"/>
          <p:nvPr/>
        </p:nvSpPr>
        <p:spPr>
          <a:xfrm>
            <a:off x="330492" y="1933200"/>
            <a:ext cx="8352846" cy="2062103"/>
          </a:xfrm>
          <a:prstGeom prst="rect">
            <a:avLst/>
          </a:prstGeom>
          <a:noFill/>
        </p:spPr>
        <p:txBody>
          <a:bodyPr wrap="square">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key factors from the dataset leading to heart diseases from the dataset are:</a:t>
            </a:r>
          </a:p>
          <a:p>
            <a:pPr lvl="2" algn="just"/>
            <a:r>
              <a:rPr lang="en-US" sz="1600" dirty="0">
                <a:latin typeface="Times New Roman" panose="02020603050405020304" pitchFamily="18" charset="0"/>
                <a:cs typeface="Times New Roman" panose="02020603050405020304" pitchFamily="18" charset="0"/>
              </a:rPr>
              <a:t>	1. Exercise Induced Angina</a:t>
            </a:r>
          </a:p>
          <a:p>
            <a:pPr lvl="2" algn="just"/>
            <a:r>
              <a:rPr lang="en-US" sz="1600" dirty="0">
                <a:latin typeface="Times New Roman" panose="02020603050405020304" pitchFamily="18" charset="0"/>
                <a:cs typeface="Times New Roman" panose="02020603050405020304" pitchFamily="18" charset="0"/>
              </a:rPr>
              <a:t>	2. Chest Pain</a:t>
            </a:r>
          </a:p>
          <a:p>
            <a:pPr lvl="2" algn="just"/>
            <a:r>
              <a:rPr lang="en-US" sz="1600" dirty="0">
                <a:latin typeface="Times New Roman" panose="02020603050405020304" pitchFamily="18" charset="0"/>
                <a:cs typeface="Times New Roman" panose="02020603050405020304" pitchFamily="18" charset="0"/>
              </a:rPr>
              <a:t>	3. ST Depression when workout compared to the amount of Rest taken</a:t>
            </a:r>
          </a:p>
          <a:p>
            <a:pPr lvl="2" algn="just"/>
            <a:r>
              <a:rPr lang="en-US" sz="1600" dirty="0">
                <a:latin typeface="Times New Roman" panose="02020603050405020304" pitchFamily="18" charset="0"/>
                <a:cs typeface="Times New Roman" panose="02020603050405020304" pitchFamily="18" charset="0"/>
              </a:rPr>
              <a:t>	4. Maximum heart rate achieved</a:t>
            </a:r>
          </a:p>
          <a:p>
            <a:pPr lvl="2" algn="just"/>
            <a:r>
              <a:rPr lang="en-US" sz="1600" dirty="0">
                <a:latin typeface="Times New Roman" panose="02020603050405020304" pitchFamily="18" charset="0"/>
                <a:cs typeface="Times New Roman" panose="02020603050405020304" pitchFamily="18" charset="0"/>
              </a:rPr>
              <a:t>	5. Major vessels </a:t>
            </a:r>
            <a:r>
              <a:rPr lang="en-US" sz="1600" dirty="0" err="1">
                <a:latin typeface="Times New Roman" panose="02020603050405020304" pitchFamily="18" charset="0"/>
                <a:cs typeface="Times New Roman" panose="02020603050405020304" pitchFamily="18" charset="0"/>
              </a:rPr>
              <a:t>coloured</a:t>
            </a:r>
            <a:r>
              <a:rPr lang="en-US" sz="1600" dirty="0">
                <a:latin typeface="Times New Roman" panose="02020603050405020304" pitchFamily="18" charset="0"/>
                <a:cs typeface="Times New Roman" panose="02020603050405020304" pitchFamily="18" charset="0"/>
              </a:rPr>
              <a:t> by fluoroscopy</a:t>
            </a:r>
          </a:p>
          <a:p>
            <a:pPr lvl="2" algn="just"/>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Below follows a comparison of F1 score for the all 4 models:</a:t>
            </a:r>
            <a:endParaRPr lang="en-IN" sz="1600" dirty="0"/>
          </a:p>
        </p:txBody>
      </p:sp>
      <p:graphicFrame>
        <p:nvGraphicFramePr>
          <p:cNvPr id="7" name="Table 7">
            <a:extLst>
              <a:ext uri="{FF2B5EF4-FFF2-40B4-BE49-F238E27FC236}">
                <a16:creationId xmlns:a16="http://schemas.microsoft.com/office/drawing/2014/main" id="{DCFB9000-17C9-A7AC-150F-0F0066C22800}"/>
              </a:ext>
            </a:extLst>
          </p:cNvPr>
          <p:cNvGraphicFramePr>
            <a:graphicFrameLocks noGrp="1"/>
          </p:cNvGraphicFramePr>
          <p:nvPr>
            <p:extLst>
              <p:ext uri="{D42A27DB-BD31-4B8C-83A1-F6EECF244321}">
                <p14:modId xmlns:p14="http://schemas.microsoft.com/office/powerpoint/2010/main" val="3904620483"/>
              </p:ext>
            </p:extLst>
          </p:nvPr>
        </p:nvGraphicFramePr>
        <p:xfrm>
          <a:off x="2732809" y="4039482"/>
          <a:ext cx="3678382" cy="1817270"/>
        </p:xfrm>
        <a:graphic>
          <a:graphicData uri="http://schemas.openxmlformats.org/drawingml/2006/table">
            <a:tbl>
              <a:tblPr firstRow="1" bandRow="1">
                <a:tableStyleId>{839033FD-C770-434B-B937-AB1EE1C87767}</a:tableStyleId>
              </a:tblPr>
              <a:tblGrid>
                <a:gridCol w="2376055">
                  <a:extLst>
                    <a:ext uri="{9D8B030D-6E8A-4147-A177-3AD203B41FA5}">
                      <a16:colId xmlns:a16="http://schemas.microsoft.com/office/drawing/2014/main" val="531808873"/>
                    </a:ext>
                  </a:extLst>
                </a:gridCol>
                <a:gridCol w="1302327">
                  <a:extLst>
                    <a:ext uri="{9D8B030D-6E8A-4147-A177-3AD203B41FA5}">
                      <a16:colId xmlns:a16="http://schemas.microsoft.com/office/drawing/2014/main" val="3187908585"/>
                    </a:ext>
                  </a:extLst>
                </a:gridCol>
              </a:tblGrid>
              <a:tr h="363454">
                <a:tc>
                  <a:txBody>
                    <a:bodyPr/>
                    <a:lstStyle/>
                    <a:p>
                      <a:pPr algn="ctr"/>
                      <a:r>
                        <a:rPr lang="en-US" b="1" dirty="0"/>
                        <a:t>Models\Results(%)</a:t>
                      </a:r>
                      <a:endParaRPr lang="en-IN" b="1" dirty="0"/>
                    </a:p>
                  </a:txBody>
                  <a:tcPr/>
                </a:tc>
                <a:tc>
                  <a:txBody>
                    <a:bodyPr/>
                    <a:lstStyle/>
                    <a:p>
                      <a:pPr algn="ctr"/>
                      <a:r>
                        <a:rPr lang="en-US" b="1" dirty="0"/>
                        <a:t>F1_score</a:t>
                      </a:r>
                      <a:endParaRPr lang="en-IN" b="1" dirty="0"/>
                    </a:p>
                  </a:txBody>
                  <a:tcPr/>
                </a:tc>
                <a:extLst>
                  <a:ext uri="{0D108BD9-81ED-4DB2-BD59-A6C34878D82A}">
                    <a16:rowId xmlns:a16="http://schemas.microsoft.com/office/drawing/2014/main" val="1925297762"/>
                  </a:ext>
                </a:extLst>
              </a:tr>
              <a:tr h="363454">
                <a:tc>
                  <a:txBody>
                    <a:bodyPr/>
                    <a:lstStyle/>
                    <a:p>
                      <a:pPr algn="ctr"/>
                      <a:r>
                        <a:rPr lang="en-US" b="1" dirty="0"/>
                        <a:t>Logistic Regression</a:t>
                      </a:r>
                      <a:endParaRPr lang="en-IN" b="1" dirty="0"/>
                    </a:p>
                  </a:txBody>
                  <a:tcPr/>
                </a:tc>
                <a:tc>
                  <a:txBody>
                    <a:bodyPr/>
                    <a:lstStyle/>
                    <a:p>
                      <a:pPr algn="ctr"/>
                      <a:r>
                        <a:rPr lang="en-US" dirty="0"/>
                        <a:t>89</a:t>
                      </a:r>
                      <a:endParaRPr lang="en-IN" dirty="0"/>
                    </a:p>
                  </a:txBody>
                  <a:tcPr/>
                </a:tc>
                <a:extLst>
                  <a:ext uri="{0D108BD9-81ED-4DB2-BD59-A6C34878D82A}">
                    <a16:rowId xmlns:a16="http://schemas.microsoft.com/office/drawing/2014/main" val="3321104669"/>
                  </a:ext>
                </a:extLst>
              </a:tr>
              <a:tr h="363454">
                <a:tc>
                  <a:txBody>
                    <a:bodyPr/>
                    <a:lstStyle/>
                    <a:p>
                      <a:pPr algn="ctr"/>
                      <a:r>
                        <a:rPr lang="en-US" b="1" dirty="0"/>
                        <a:t>KNN</a:t>
                      </a:r>
                      <a:endParaRPr lang="en-IN" b="1" dirty="0"/>
                    </a:p>
                  </a:txBody>
                  <a:tcPr/>
                </a:tc>
                <a:tc>
                  <a:txBody>
                    <a:bodyPr/>
                    <a:lstStyle/>
                    <a:p>
                      <a:pPr algn="ctr"/>
                      <a:r>
                        <a:rPr lang="en-US" dirty="0"/>
                        <a:t>90</a:t>
                      </a:r>
                      <a:endParaRPr lang="en-IN" dirty="0"/>
                    </a:p>
                  </a:txBody>
                  <a:tcPr/>
                </a:tc>
                <a:extLst>
                  <a:ext uri="{0D108BD9-81ED-4DB2-BD59-A6C34878D82A}">
                    <a16:rowId xmlns:a16="http://schemas.microsoft.com/office/drawing/2014/main" val="252601093"/>
                  </a:ext>
                </a:extLst>
              </a:tr>
              <a:tr h="363454">
                <a:tc>
                  <a:txBody>
                    <a:bodyPr/>
                    <a:lstStyle/>
                    <a:p>
                      <a:pPr algn="ctr"/>
                      <a:r>
                        <a:rPr lang="en-US" b="1" dirty="0"/>
                        <a:t>SVM</a:t>
                      </a:r>
                      <a:endParaRPr lang="en-IN" b="1" dirty="0"/>
                    </a:p>
                  </a:txBody>
                  <a:tcPr/>
                </a:tc>
                <a:tc>
                  <a:txBody>
                    <a:bodyPr/>
                    <a:lstStyle/>
                    <a:p>
                      <a:pPr algn="ctr"/>
                      <a:r>
                        <a:rPr lang="en-US" dirty="0"/>
                        <a:t>92</a:t>
                      </a:r>
                      <a:endParaRPr lang="en-IN" dirty="0"/>
                    </a:p>
                  </a:txBody>
                  <a:tcPr/>
                </a:tc>
                <a:extLst>
                  <a:ext uri="{0D108BD9-81ED-4DB2-BD59-A6C34878D82A}">
                    <a16:rowId xmlns:a16="http://schemas.microsoft.com/office/drawing/2014/main" val="521084619"/>
                  </a:ext>
                </a:extLst>
              </a:tr>
              <a:tr h="363454">
                <a:tc>
                  <a:txBody>
                    <a:bodyPr/>
                    <a:lstStyle/>
                    <a:p>
                      <a:pPr algn="ctr"/>
                      <a:r>
                        <a:rPr lang="en-US" b="1" dirty="0"/>
                        <a:t>Random Forest</a:t>
                      </a:r>
                      <a:endParaRPr lang="en-IN" b="1" dirty="0"/>
                    </a:p>
                  </a:txBody>
                  <a:tcPr/>
                </a:tc>
                <a:tc>
                  <a:txBody>
                    <a:bodyPr/>
                    <a:lstStyle/>
                    <a:p>
                      <a:pPr algn="ctr"/>
                      <a:r>
                        <a:rPr lang="en-US" dirty="0"/>
                        <a:t>87</a:t>
                      </a:r>
                      <a:endParaRPr lang="en-IN" dirty="0"/>
                    </a:p>
                  </a:txBody>
                  <a:tcPr/>
                </a:tc>
                <a:extLst>
                  <a:ext uri="{0D108BD9-81ED-4DB2-BD59-A6C34878D82A}">
                    <a16:rowId xmlns:a16="http://schemas.microsoft.com/office/drawing/2014/main" val="4060365365"/>
                  </a:ext>
                </a:extLst>
              </a:tr>
            </a:tbl>
          </a:graphicData>
        </a:graphic>
      </p:graphicFrame>
    </p:spTree>
    <p:extLst>
      <p:ext uri="{BB962C8B-B14F-4D97-AF65-F5344CB8AC3E}">
        <p14:creationId xmlns:p14="http://schemas.microsoft.com/office/powerpoint/2010/main" val="6608053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27"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261" name="Google Shape;261;p27"/>
          <p:cNvSpPr txBox="1">
            <a:spLocks noGrp="1"/>
          </p:cNvSpPr>
          <p:nvPr>
            <p:ph type="title"/>
          </p:nvPr>
        </p:nvSpPr>
        <p:spPr>
          <a:xfrm>
            <a:off x="1600200" y="1828800"/>
            <a:ext cx="5638800" cy="48307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GB" sz="2400" b="1" dirty="0">
                <a:latin typeface="Times New Roman"/>
                <a:ea typeface="Times New Roman"/>
                <a:cs typeface="Times New Roman"/>
                <a:sym typeface="Times New Roman"/>
              </a:rPr>
              <a:t>REFERENCES</a:t>
            </a:r>
            <a:endParaRPr lang="en-GB" sz="2400" b="1" dirty="0"/>
          </a:p>
        </p:txBody>
      </p:sp>
      <p:sp>
        <p:nvSpPr>
          <p:cNvPr id="262" name="Google Shape;262;p27"/>
          <p:cNvSpPr txBox="1">
            <a:spLocks noGrp="1"/>
          </p:cNvSpPr>
          <p:nvPr>
            <p:ph type="body" idx="1"/>
          </p:nvPr>
        </p:nvSpPr>
        <p:spPr>
          <a:xfrm>
            <a:off x="403229" y="2285999"/>
            <a:ext cx="8304044" cy="4203333"/>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Autofit/>
          </a:bodyPr>
          <a:lstStyle/>
          <a:p>
            <a:pPr marL="342900" lvl="0" algn="just" rtl="0">
              <a:lnSpc>
                <a:spcPct val="150000"/>
              </a:lnSpc>
              <a:spcBef>
                <a:spcPts val="0"/>
              </a:spcBef>
              <a:spcAft>
                <a:spcPts val="0"/>
              </a:spcAft>
              <a:buClr>
                <a:schemeClr val="dk1"/>
              </a:buClr>
              <a:buSzPts val="1800"/>
              <a:buFont typeface="+mj-lt"/>
              <a:buAutoNum type="arabicParenR"/>
            </a:pPr>
            <a:r>
              <a:rPr lang="en-GB" sz="1800" dirty="0">
                <a:latin typeface="Times New Roman" panose="02020603050405020304" pitchFamily="18" charset="0"/>
                <a:ea typeface="Times New Roman"/>
                <a:cs typeface="Times New Roman" panose="02020603050405020304" pitchFamily="18" charset="0"/>
                <a:sym typeface="Times New Roman"/>
              </a:rPr>
              <a:t>Sneha </a:t>
            </a:r>
            <a:r>
              <a:rPr lang="en-GB" sz="1800" dirty="0" err="1">
                <a:latin typeface="Times New Roman" panose="02020603050405020304" pitchFamily="18" charset="0"/>
                <a:ea typeface="Times New Roman"/>
                <a:cs typeface="Times New Roman" panose="02020603050405020304" pitchFamily="18" charset="0"/>
                <a:sym typeface="Times New Roman"/>
              </a:rPr>
              <a:t>Grampurohit</a:t>
            </a:r>
            <a:r>
              <a:rPr lang="en-GB" sz="1800" dirty="0">
                <a:latin typeface="Times New Roman" panose="02020603050405020304" pitchFamily="18" charset="0"/>
                <a:ea typeface="Times New Roman"/>
                <a:cs typeface="Times New Roman" panose="02020603050405020304" pitchFamily="18" charset="0"/>
                <a:sym typeface="Times New Roman"/>
              </a:rPr>
              <a:t> and Chetan </a:t>
            </a:r>
            <a:r>
              <a:rPr lang="en-GB" sz="1800" dirty="0" err="1">
                <a:latin typeface="Times New Roman" panose="02020603050405020304" pitchFamily="18" charset="0"/>
                <a:ea typeface="Times New Roman"/>
                <a:cs typeface="Times New Roman" panose="02020603050405020304" pitchFamily="18" charset="0"/>
                <a:sym typeface="Times New Roman"/>
              </a:rPr>
              <a:t>Sagarnal</a:t>
            </a:r>
            <a:r>
              <a:rPr lang="en-GB" sz="1800" dirty="0">
                <a:latin typeface="Times New Roman" panose="02020603050405020304" pitchFamily="18" charset="0"/>
                <a:ea typeface="Times New Roman"/>
                <a:cs typeface="Times New Roman" panose="02020603050405020304" pitchFamily="18" charset="0"/>
                <a:sym typeface="Times New Roman"/>
              </a:rPr>
              <a:t> "Disease Prediction using Machine Learning Algorithms" 2020 International Conference for Emerging Technology (INCET) Belgaum, India. Jun 5-7, 2020</a:t>
            </a:r>
          </a:p>
          <a:p>
            <a:pPr marL="342900" lvl="0" algn="just" rtl="0">
              <a:lnSpc>
                <a:spcPct val="150000"/>
              </a:lnSpc>
              <a:spcBef>
                <a:spcPts val="0"/>
              </a:spcBef>
              <a:spcAft>
                <a:spcPts val="0"/>
              </a:spcAft>
              <a:buClr>
                <a:schemeClr val="dk1"/>
              </a:buClr>
              <a:buSzPts val="1800"/>
              <a:buFont typeface="+mj-lt"/>
              <a:buAutoNum type="arabicParenR"/>
            </a:pPr>
            <a:r>
              <a:rPr lang="en-GB" sz="1800" dirty="0" err="1">
                <a:latin typeface="Times New Roman" panose="02020603050405020304" pitchFamily="18" charset="0"/>
                <a:ea typeface="Times New Roman"/>
                <a:cs typeface="Times New Roman" panose="02020603050405020304" pitchFamily="18" charset="0"/>
                <a:sym typeface="Times New Roman"/>
              </a:rPr>
              <a:t>Chinmayi</a:t>
            </a:r>
            <a:r>
              <a:rPr lang="en-GB" sz="1800" dirty="0">
                <a:latin typeface="Times New Roman" panose="02020603050405020304" pitchFamily="18" charset="0"/>
                <a:ea typeface="Times New Roman"/>
                <a:cs typeface="Times New Roman" panose="02020603050405020304" pitchFamily="18" charset="0"/>
                <a:sym typeface="Times New Roman"/>
              </a:rPr>
              <a:t> </a:t>
            </a:r>
            <a:r>
              <a:rPr lang="en-GB" sz="1800" dirty="0" err="1">
                <a:latin typeface="Times New Roman" panose="02020603050405020304" pitchFamily="18" charset="0"/>
                <a:ea typeface="Times New Roman"/>
                <a:cs typeface="Times New Roman" panose="02020603050405020304" pitchFamily="18" charset="0"/>
                <a:sym typeface="Times New Roman"/>
              </a:rPr>
              <a:t>Chitnis</a:t>
            </a:r>
            <a:r>
              <a:rPr lang="en-GB" sz="1800" dirty="0">
                <a:latin typeface="Times New Roman" panose="02020603050405020304" pitchFamily="18" charset="0"/>
                <a:ea typeface="Times New Roman"/>
                <a:cs typeface="Times New Roman" panose="02020603050405020304" pitchFamily="18" charset="0"/>
                <a:sym typeface="Times New Roman"/>
              </a:rPr>
              <a:t> and Roger Lee “Improving Health-Care Systems by Disease Prediction” 2018 International Conference on Computational Science and Computational Intelligence (CSCI)</a:t>
            </a:r>
            <a:endParaRPr sz="1800" dirty="0">
              <a:latin typeface="Times New Roman" panose="02020603050405020304" pitchFamily="18" charset="0"/>
              <a:cs typeface="Times New Roman" panose="02020603050405020304" pitchFamily="18" charset="0"/>
            </a:endParaRPr>
          </a:p>
          <a:p>
            <a:pPr marL="342900" lvl="0" algn="just" rtl="0">
              <a:lnSpc>
                <a:spcPct val="150000"/>
              </a:lnSpc>
              <a:spcBef>
                <a:spcPts val="800"/>
              </a:spcBef>
              <a:spcAft>
                <a:spcPts val="0"/>
              </a:spcAft>
              <a:buClr>
                <a:schemeClr val="dk1"/>
              </a:buClr>
              <a:buSzPts val="1800"/>
              <a:buFont typeface="+mj-lt"/>
              <a:buAutoNum type="arabicParenR"/>
            </a:pPr>
            <a:r>
              <a:rPr lang="en-GB" sz="1800" b="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R. </a:t>
            </a:r>
            <a:r>
              <a:rPr lang="en-GB" sz="1800" b="0" i="0" u="none" strike="noStrike" dirty="0" err="1">
                <a:solidFill>
                  <a:srgbClr val="000000"/>
                </a:solidFill>
                <a:latin typeface="Times New Roman" panose="02020603050405020304" pitchFamily="18" charset="0"/>
                <a:ea typeface="Times New Roman"/>
                <a:cs typeface="Times New Roman" panose="02020603050405020304" pitchFamily="18" charset="0"/>
                <a:sym typeface="Times New Roman"/>
              </a:rPr>
              <a:t>Aroul</a:t>
            </a:r>
            <a:r>
              <a:rPr lang="en-GB" sz="18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GB" sz="1800" b="0" i="0" u="none" strike="noStrike" dirty="0" err="1">
                <a:solidFill>
                  <a:srgbClr val="000000"/>
                </a:solidFill>
                <a:latin typeface="Times New Roman" panose="02020603050405020304" pitchFamily="18" charset="0"/>
                <a:ea typeface="Times New Roman"/>
                <a:cs typeface="Times New Roman" panose="02020603050405020304" pitchFamily="18" charset="0"/>
                <a:sym typeface="Times New Roman"/>
              </a:rPr>
              <a:t>canessane,R</a:t>
            </a:r>
            <a:r>
              <a:rPr lang="en-GB" sz="1800" b="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GB" sz="1800" b="0" i="0" u="none" strike="noStrike" dirty="0" err="1">
                <a:solidFill>
                  <a:srgbClr val="000000"/>
                </a:solidFill>
                <a:latin typeface="Times New Roman" panose="02020603050405020304" pitchFamily="18" charset="0"/>
                <a:ea typeface="Times New Roman"/>
                <a:cs typeface="Times New Roman" panose="02020603050405020304" pitchFamily="18" charset="0"/>
                <a:sym typeface="Times New Roman"/>
              </a:rPr>
              <a:t>Dhanalakshmi</a:t>
            </a:r>
            <a:r>
              <a:rPr lang="en-GB" sz="1800" b="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 B. </a:t>
            </a:r>
            <a:r>
              <a:rPr lang="en-GB" sz="1800" b="0" i="0" u="none" strike="noStrike" dirty="0" err="1">
                <a:solidFill>
                  <a:srgbClr val="000000"/>
                </a:solidFill>
                <a:latin typeface="Times New Roman" panose="02020603050405020304" pitchFamily="18" charset="0"/>
                <a:ea typeface="Times New Roman"/>
                <a:cs typeface="Times New Roman" panose="02020603050405020304" pitchFamily="18" charset="0"/>
                <a:sym typeface="Times New Roman"/>
              </a:rPr>
              <a:t>Muthukumar</a:t>
            </a:r>
            <a:r>
              <a:rPr lang="en-GB" sz="1800" b="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GB" sz="1800" b="0" i="0" u="none" strike="noStrike" dirty="0" err="1">
                <a:solidFill>
                  <a:srgbClr val="000000"/>
                </a:solidFill>
                <a:latin typeface="Times New Roman" panose="02020603050405020304" pitchFamily="18" charset="0"/>
                <a:ea typeface="Times New Roman"/>
                <a:cs typeface="Times New Roman" panose="02020603050405020304" pitchFamily="18" charset="0"/>
                <a:sym typeface="Times New Roman"/>
              </a:rPr>
              <a:t>Cheedella</a:t>
            </a:r>
            <a:r>
              <a:rPr lang="en-GB" sz="1800" b="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 Venkata Sailaja, </a:t>
            </a:r>
            <a:r>
              <a:rPr lang="en-GB" sz="1800" b="0" i="0" u="none" strike="noStrike" dirty="0" err="1">
                <a:solidFill>
                  <a:srgbClr val="000000"/>
                </a:solidFill>
                <a:latin typeface="Times New Roman" panose="02020603050405020304" pitchFamily="18" charset="0"/>
                <a:ea typeface="Times New Roman"/>
                <a:cs typeface="Times New Roman" panose="02020603050405020304" pitchFamily="18" charset="0"/>
                <a:sym typeface="Times New Roman"/>
              </a:rPr>
              <a:t>Cheedella</a:t>
            </a:r>
            <a:r>
              <a:rPr lang="en-GB" sz="1800" b="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 Venkata Sailaja, S. </a:t>
            </a:r>
            <a:r>
              <a:rPr lang="en-GB" sz="1800" b="0" i="0" u="none" strike="noStrike" dirty="0" err="1">
                <a:solidFill>
                  <a:srgbClr val="000000"/>
                </a:solidFill>
                <a:latin typeface="Times New Roman" panose="02020603050405020304" pitchFamily="18" charset="0"/>
                <a:ea typeface="Times New Roman"/>
                <a:cs typeface="Times New Roman" panose="02020603050405020304" pitchFamily="18" charset="0"/>
                <a:sym typeface="Times New Roman"/>
              </a:rPr>
              <a:t>Dhamodaran</a:t>
            </a:r>
            <a:r>
              <a:rPr lang="en-GB" sz="1800" b="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 “ Diabetes To Heart Disease: A Survey”  2019 Fifth International Conference on Science Technology Engineering and Mathematics (ICONSTEM)</a:t>
            </a:r>
            <a:endParaRPr sz="1800" dirty="0">
              <a:latin typeface="Times New Roman" panose="02020603050405020304" pitchFamily="18" charset="0"/>
              <a:ea typeface="Times New Roman"/>
              <a:cs typeface="Times New Roman" panose="02020603050405020304" pitchFamily="18" charset="0"/>
              <a:sym typeface="Times New Roman"/>
            </a:endParaRPr>
          </a:p>
          <a:p>
            <a:pPr marL="342900" lvl="0" algn="just" rtl="0">
              <a:lnSpc>
                <a:spcPct val="100000"/>
              </a:lnSpc>
              <a:spcBef>
                <a:spcPts val="0"/>
              </a:spcBef>
              <a:spcAft>
                <a:spcPts val="0"/>
              </a:spcAft>
              <a:buClr>
                <a:schemeClr val="dk1"/>
              </a:buClr>
              <a:buSzPts val="1800"/>
              <a:buFont typeface="+mj-lt"/>
              <a:buAutoNum type="arabicParenR"/>
            </a:pPr>
            <a:endParaRPr lang="en-GB" sz="1800" b="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90000"/>
              </a:lnSpc>
              <a:spcBef>
                <a:spcPts val="750"/>
              </a:spcBef>
              <a:spcAft>
                <a:spcPts val="0"/>
              </a:spcAft>
              <a:buClr>
                <a:schemeClr val="dk1"/>
              </a:buClr>
              <a:buSzPts val="1400"/>
              <a:buNone/>
            </a:pPr>
            <a:br>
              <a:rPr lang="en-GB" sz="1400" dirty="0"/>
            </a:br>
            <a:endParaRPr sz="1800" dirty="0">
              <a:latin typeface="Times New Roman"/>
              <a:ea typeface="Times New Roman"/>
              <a:cs typeface="Times New Roman"/>
              <a:sym typeface="Times New Roman"/>
            </a:endParaRPr>
          </a:p>
        </p:txBody>
      </p:sp>
      <p:pic>
        <p:nvPicPr>
          <p:cNvPr id="263" name="Google Shape;263;p27"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64" name="Google Shape;264;p27"/>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65" name="Google Shape;265;p2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2022 - 2023</a:t>
            </a:r>
            <a:endParaRPr/>
          </a:p>
        </p:txBody>
      </p:sp>
      <p:sp>
        <p:nvSpPr>
          <p:cNvPr id="266" name="Google Shape;266;p2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72" name="Google Shape;272;p28"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274" name="Google Shape;274;p28"/>
          <p:cNvSpPr txBox="1">
            <a:spLocks noGrp="1"/>
          </p:cNvSpPr>
          <p:nvPr>
            <p:ph type="body" idx="1"/>
          </p:nvPr>
        </p:nvSpPr>
        <p:spPr>
          <a:xfrm>
            <a:off x="403228" y="1879653"/>
            <a:ext cx="8207374" cy="4609680"/>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Autofit/>
          </a:bodyPr>
          <a:lstStyle/>
          <a:p>
            <a:pPr marL="342900" lvl="0" algn="just" rtl="0">
              <a:lnSpc>
                <a:spcPct val="150000"/>
              </a:lnSpc>
              <a:spcBef>
                <a:spcPts val="0"/>
              </a:spcBef>
              <a:spcAft>
                <a:spcPts val="0"/>
              </a:spcAft>
              <a:buClr>
                <a:schemeClr val="dk1"/>
              </a:buClr>
              <a:buSzPts val="1800"/>
              <a:buFont typeface="+mj-lt"/>
              <a:buAutoNum type="arabicParenR" startAt="4"/>
            </a:pPr>
            <a:r>
              <a:rPr lang="en-US" sz="1800" b="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C. </a:t>
            </a:r>
            <a:r>
              <a:rPr lang="en-US" sz="1800" b="0" i="0" u="none" strike="noStrike" dirty="0" err="1">
                <a:solidFill>
                  <a:srgbClr val="000000"/>
                </a:solidFill>
                <a:latin typeface="Times New Roman" panose="02020603050405020304" pitchFamily="18" charset="0"/>
                <a:ea typeface="Times New Roman"/>
                <a:cs typeface="Times New Roman" panose="02020603050405020304" pitchFamily="18" charset="0"/>
                <a:sym typeface="Times New Roman"/>
              </a:rPr>
              <a:t>Kalaiselvi</a:t>
            </a:r>
            <a:r>
              <a:rPr lang="en-US" sz="1800" b="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 and Dr. G .M. </a:t>
            </a:r>
            <a:r>
              <a:rPr lang="en-US" sz="1800" b="0" i="0" u="none" strike="noStrike" dirty="0" err="1">
                <a:solidFill>
                  <a:srgbClr val="000000"/>
                </a:solidFill>
                <a:latin typeface="Times New Roman" panose="02020603050405020304" pitchFamily="18" charset="0"/>
                <a:ea typeface="Times New Roman"/>
                <a:cs typeface="Times New Roman" panose="02020603050405020304" pitchFamily="18" charset="0"/>
                <a:sym typeface="Times New Roman"/>
              </a:rPr>
              <a:t>Nasira</a:t>
            </a:r>
            <a:r>
              <a:rPr lang="en-US" sz="1800" b="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 Ph.D. “A New Approach for Diagnosis of Diabetes and Prediction of Cancer using ANFIS” 2018 World Congress on Computing and Communication Technologies</a:t>
            </a:r>
            <a:endParaRPr lang="en-GB" sz="1800" b="0" i="0" u="none" strike="noStrike" dirty="0">
              <a:solidFill>
                <a:srgbClr val="000000"/>
              </a:solidFill>
              <a:latin typeface="Times New Roman"/>
              <a:ea typeface="Times New Roman"/>
              <a:cs typeface="Times New Roman"/>
              <a:sym typeface="Times New Roman"/>
            </a:endParaRPr>
          </a:p>
          <a:p>
            <a:pPr marL="342900" lvl="0" algn="just" rtl="0">
              <a:lnSpc>
                <a:spcPct val="150000"/>
              </a:lnSpc>
              <a:spcBef>
                <a:spcPts val="0"/>
              </a:spcBef>
              <a:spcAft>
                <a:spcPts val="0"/>
              </a:spcAft>
              <a:buClr>
                <a:schemeClr val="dk1"/>
              </a:buClr>
              <a:buSzPts val="1800"/>
              <a:buFont typeface="+mj-lt"/>
              <a:buAutoNum type="arabicParenR" startAt="4"/>
            </a:pPr>
            <a:r>
              <a:rPr lang="en-GB" sz="1800" b="0" i="0" u="none" strike="noStrike" dirty="0">
                <a:solidFill>
                  <a:srgbClr val="000000"/>
                </a:solidFill>
                <a:latin typeface="Times New Roman"/>
                <a:ea typeface="Times New Roman"/>
                <a:cs typeface="Times New Roman"/>
                <a:sym typeface="Times New Roman"/>
              </a:rPr>
              <a:t>Harshit Jindal “Heart disease prediction using machine learning algorithms” 2021 IOP Conf. Ser.: Mater. Sci. Eng. 1022 012072</a:t>
            </a:r>
            <a:endParaRPr sz="1800" i="0" u="none" strike="noStrike" dirty="0">
              <a:solidFill>
                <a:srgbClr val="000000"/>
              </a:solidFill>
              <a:latin typeface="Times New Roman"/>
              <a:ea typeface="Times New Roman"/>
              <a:cs typeface="Times New Roman"/>
              <a:sym typeface="Times New Roman"/>
            </a:endParaRPr>
          </a:p>
          <a:p>
            <a:pPr marL="342900" lvl="0" algn="just" rtl="0">
              <a:lnSpc>
                <a:spcPct val="150000"/>
              </a:lnSpc>
              <a:spcBef>
                <a:spcPts val="0"/>
              </a:spcBef>
              <a:spcAft>
                <a:spcPts val="0"/>
              </a:spcAft>
              <a:buClr>
                <a:schemeClr val="dk1"/>
              </a:buClr>
              <a:buSzPts val="1800"/>
              <a:buFont typeface="+mj-lt"/>
              <a:buAutoNum type="arabicParenR" startAt="4"/>
            </a:pPr>
            <a:r>
              <a:rPr lang="en-GB" sz="1800" b="0" i="0" u="none" strike="noStrike" dirty="0">
                <a:solidFill>
                  <a:srgbClr val="000000"/>
                </a:solidFill>
                <a:latin typeface="Times New Roman"/>
                <a:ea typeface="Times New Roman"/>
                <a:cs typeface="Times New Roman"/>
                <a:sym typeface="Times New Roman"/>
              </a:rPr>
              <a:t>Valentina O. </a:t>
            </a:r>
            <a:r>
              <a:rPr lang="en-GB" sz="1800" b="0" i="0" u="none" strike="noStrike" dirty="0" err="1">
                <a:solidFill>
                  <a:srgbClr val="000000"/>
                </a:solidFill>
                <a:latin typeface="Times New Roman"/>
                <a:ea typeface="Times New Roman"/>
                <a:cs typeface="Times New Roman"/>
                <a:sym typeface="Times New Roman"/>
              </a:rPr>
              <a:t>Puntmann</a:t>
            </a:r>
            <a:r>
              <a:rPr lang="en-GB" sz="1800" b="0" i="0" u="none" strike="noStrike" dirty="0">
                <a:solidFill>
                  <a:srgbClr val="000000"/>
                </a:solidFill>
                <a:latin typeface="Times New Roman"/>
                <a:ea typeface="Times New Roman"/>
                <a:cs typeface="Times New Roman"/>
                <a:sym typeface="Times New Roman"/>
              </a:rPr>
              <a:t> “Outcomes of Cardiovascular Magnetic Resonance Imaging in Patients Recently Recovered From Coronavirus Disease 2019 (COVID-19)” July 27, 2020. doi:10.1001/jamacardio.2020.3557</a:t>
            </a:r>
            <a:endParaRPr sz="1800" dirty="0">
              <a:latin typeface="Times New Roman"/>
              <a:ea typeface="Times New Roman"/>
              <a:cs typeface="Times New Roman"/>
              <a:sym typeface="Times New Roman"/>
            </a:endParaRPr>
          </a:p>
          <a:p>
            <a:pPr marL="342900" lvl="0" algn="just" rtl="0">
              <a:lnSpc>
                <a:spcPct val="150000"/>
              </a:lnSpc>
              <a:spcBef>
                <a:spcPts val="0"/>
              </a:spcBef>
              <a:spcAft>
                <a:spcPts val="0"/>
              </a:spcAft>
              <a:buClr>
                <a:schemeClr val="dk1"/>
              </a:buClr>
              <a:buSzPts val="1800"/>
              <a:buFont typeface="+mj-lt"/>
              <a:buAutoNum type="arabicParenR" startAt="4"/>
            </a:pPr>
            <a:r>
              <a:rPr lang="en-GB" sz="1800" b="0" i="0" u="none" strike="noStrike" dirty="0" err="1">
                <a:solidFill>
                  <a:srgbClr val="000000"/>
                </a:solidFill>
                <a:latin typeface="Times New Roman"/>
                <a:ea typeface="Times New Roman"/>
                <a:cs typeface="Times New Roman"/>
                <a:sym typeface="Times New Roman"/>
              </a:rPr>
              <a:t>Lukma</a:t>
            </a:r>
            <a:r>
              <a:rPr lang="en-GB" sz="1800" b="0" i="0" u="none" strike="noStrike" dirty="0">
                <a:solidFill>
                  <a:srgbClr val="000000"/>
                </a:solidFill>
                <a:latin typeface="Times New Roman"/>
                <a:ea typeface="Times New Roman"/>
                <a:cs typeface="Times New Roman"/>
                <a:sym typeface="Times New Roman"/>
              </a:rPr>
              <a:t> Ali and H Ahmed Anwar Relationships between Obesity and Cardiovascular Diseases Published in final edited form as: J Health Care Poor Underserved. 2011; 22(4 </a:t>
            </a:r>
            <a:r>
              <a:rPr lang="en-GB" sz="1800" b="0" i="0" u="none" strike="noStrike" dirty="0" err="1">
                <a:solidFill>
                  <a:srgbClr val="000000"/>
                </a:solidFill>
                <a:latin typeface="Times New Roman"/>
                <a:ea typeface="Times New Roman"/>
                <a:cs typeface="Times New Roman"/>
                <a:sym typeface="Times New Roman"/>
              </a:rPr>
              <a:t>Suppl</a:t>
            </a:r>
            <a:r>
              <a:rPr lang="en-GB" sz="1800" b="0" i="0" u="none" strike="noStrike" dirty="0">
                <a:solidFill>
                  <a:srgbClr val="000000"/>
                </a:solidFill>
                <a:latin typeface="Times New Roman"/>
                <a:ea typeface="Times New Roman"/>
                <a:cs typeface="Times New Roman"/>
                <a:sym typeface="Times New Roman"/>
              </a:rPr>
              <a:t>): 61–72. </a:t>
            </a:r>
            <a:r>
              <a:rPr lang="en-GB" sz="1800" b="0" i="0" u="none" strike="noStrike" dirty="0" err="1">
                <a:solidFill>
                  <a:srgbClr val="000000"/>
                </a:solidFill>
                <a:latin typeface="Times New Roman"/>
                <a:ea typeface="Times New Roman"/>
                <a:cs typeface="Times New Roman"/>
                <a:sym typeface="Times New Roman"/>
              </a:rPr>
              <a:t>doi</a:t>
            </a:r>
            <a:r>
              <a:rPr lang="en-GB" sz="1800" b="0" i="0" u="none" strike="noStrike" dirty="0">
                <a:solidFill>
                  <a:srgbClr val="000000"/>
                </a:solidFill>
                <a:latin typeface="Times New Roman"/>
                <a:ea typeface="Times New Roman"/>
                <a:cs typeface="Times New Roman"/>
                <a:sym typeface="Times New Roman"/>
              </a:rPr>
              <a:t>: 10.1353/hpu.2011.0166</a:t>
            </a:r>
          </a:p>
          <a:p>
            <a:pPr marL="0" lvl="0" indent="0" algn="just" rtl="0">
              <a:lnSpc>
                <a:spcPct val="107000"/>
              </a:lnSpc>
              <a:spcBef>
                <a:spcPts val="750"/>
              </a:spcBef>
              <a:spcAft>
                <a:spcPts val="0"/>
              </a:spcAft>
              <a:buClr>
                <a:schemeClr val="dk1"/>
              </a:buClr>
              <a:buSzPts val="1800"/>
              <a:buNone/>
            </a:pPr>
            <a:endParaRPr sz="1800" dirty="0">
              <a:latin typeface="Times New Roman"/>
              <a:ea typeface="Times New Roman"/>
              <a:cs typeface="Times New Roman"/>
              <a:sym typeface="Times New Roman"/>
            </a:endParaRPr>
          </a:p>
        </p:txBody>
      </p:sp>
      <p:pic>
        <p:nvPicPr>
          <p:cNvPr id="275" name="Google Shape;275;p28"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76" name="Google Shape;276;p28"/>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dirty="0">
                          <a:latin typeface="Cambria"/>
                          <a:ea typeface="Cambria"/>
                          <a:cs typeface="Cambria"/>
                          <a:sym typeface="Cambria"/>
                        </a:rPr>
                        <a:t>Department of Computer Science and Engineering</a:t>
                      </a:r>
                      <a:endParaRPr sz="1100" dirty="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77" name="Google Shape;277;p2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2022 - 2023</a:t>
            </a:r>
            <a:endParaRPr/>
          </a:p>
        </p:txBody>
      </p:sp>
      <p:sp>
        <p:nvSpPr>
          <p:cNvPr id="278" name="Google Shape;278;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72" name="Google Shape;272;p28"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275" name="Google Shape;275;p28"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76" name="Google Shape;276;p28"/>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dirty="0">
                          <a:latin typeface="Cambria"/>
                          <a:ea typeface="Cambria"/>
                          <a:cs typeface="Cambria"/>
                          <a:sym typeface="Cambria"/>
                        </a:rPr>
                        <a:t>Department of Computer Science and Engineering</a:t>
                      </a:r>
                      <a:endParaRPr sz="1100" dirty="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77" name="Google Shape;277;p2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2022 - 2023</a:t>
            </a:r>
            <a:endParaRPr/>
          </a:p>
        </p:txBody>
      </p:sp>
      <p:sp>
        <p:nvSpPr>
          <p:cNvPr id="278" name="Google Shape;278;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36</a:t>
            </a:fld>
            <a:endParaRPr/>
          </a:p>
        </p:txBody>
      </p:sp>
      <p:sp>
        <p:nvSpPr>
          <p:cNvPr id="9" name="TextBox 8">
            <a:extLst>
              <a:ext uri="{FF2B5EF4-FFF2-40B4-BE49-F238E27FC236}">
                <a16:creationId xmlns:a16="http://schemas.microsoft.com/office/drawing/2014/main" id="{CB6F2C0E-9EAB-40CE-924A-1EB635C3B7A4}"/>
              </a:ext>
            </a:extLst>
          </p:cNvPr>
          <p:cNvSpPr txBox="1"/>
          <p:nvPr/>
        </p:nvSpPr>
        <p:spPr>
          <a:xfrm>
            <a:off x="-65085" y="2651383"/>
            <a:ext cx="9144000" cy="1555234"/>
          </a:xfrm>
          <a:prstGeom prst="rect">
            <a:avLst/>
          </a:prstGeom>
          <a:noFill/>
        </p:spPr>
        <p:txBody>
          <a:bodyPr wrap="square">
            <a:spAutoFit/>
          </a:bodyPr>
          <a:lstStyle/>
          <a:p>
            <a:pPr marL="0" lvl="0" indent="0" algn="ctr" rtl="0">
              <a:lnSpc>
                <a:spcPct val="150000"/>
              </a:lnSpc>
              <a:spcBef>
                <a:spcPts val="0"/>
              </a:spcBef>
              <a:spcAft>
                <a:spcPts val="0"/>
              </a:spcAft>
              <a:buClr>
                <a:schemeClr val="dk1"/>
              </a:buClr>
              <a:buSzPts val="1800"/>
              <a:buNone/>
            </a:pPr>
            <a:r>
              <a:rPr lang="en-US" sz="7200" b="1"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Thank You</a:t>
            </a:r>
            <a:endParaRPr lang="en-US" sz="7200" b="1" dirty="0">
              <a:latin typeface="Times New Roman"/>
              <a:ea typeface="Times New Roman"/>
              <a:cs typeface="Times New Roman"/>
              <a:sym typeface="Times New Roman"/>
            </a:endParaRPr>
          </a:p>
        </p:txBody>
      </p:sp>
      <p:sp>
        <p:nvSpPr>
          <p:cNvPr id="2" name="Rectangle 1">
            <a:extLst>
              <a:ext uri="{FF2B5EF4-FFF2-40B4-BE49-F238E27FC236}">
                <a16:creationId xmlns:a16="http://schemas.microsoft.com/office/drawing/2014/main" id="{5B3BBCB8-53A2-47D6-A994-655B4EF22B7D}"/>
              </a:ext>
            </a:extLst>
          </p:cNvPr>
          <p:cNvSpPr/>
          <p:nvPr/>
        </p:nvSpPr>
        <p:spPr>
          <a:xfrm>
            <a:off x="403228" y="1925782"/>
            <a:ext cx="8207375" cy="44305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8519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16"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128" name="Google Shape;128;p16"/>
          <p:cNvSpPr txBox="1">
            <a:spLocks noGrp="1"/>
          </p:cNvSpPr>
          <p:nvPr>
            <p:ph type="title"/>
          </p:nvPr>
        </p:nvSpPr>
        <p:spPr>
          <a:xfrm>
            <a:off x="0" y="1761605"/>
            <a:ext cx="9144000" cy="48307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GB" sz="2400" b="1" dirty="0">
                <a:latin typeface="Times New Roman"/>
                <a:ea typeface="Times New Roman"/>
                <a:cs typeface="Times New Roman"/>
                <a:sym typeface="Times New Roman"/>
              </a:rPr>
              <a:t>BACKGROUND</a:t>
            </a:r>
          </a:p>
        </p:txBody>
      </p:sp>
      <p:sp>
        <p:nvSpPr>
          <p:cNvPr id="129" name="Google Shape;129;p16"/>
          <p:cNvSpPr txBox="1">
            <a:spLocks noGrp="1"/>
          </p:cNvSpPr>
          <p:nvPr>
            <p:ph type="body" idx="1"/>
          </p:nvPr>
        </p:nvSpPr>
        <p:spPr>
          <a:xfrm>
            <a:off x="403229" y="2286000"/>
            <a:ext cx="8207374" cy="4070351"/>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800"/>
              <a:buNone/>
            </a:pPr>
            <a:r>
              <a:rPr lang="en-US" sz="1800" dirty="0">
                <a:latin typeface="Times New Roman"/>
                <a:ea typeface="Times New Roman"/>
                <a:cs typeface="Times New Roman"/>
                <a:sym typeface="Times New Roman"/>
              </a:rPr>
              <a:t>	"Health is wealth“ another frequently heard quote sounds too understandable but one gets the gist only when he/she undergoes difficult times due to their own lifestyle. The most important fact is that all these can be avoided easily just by precautionary measure whenever starts giving us the symptoms and hints.</a:t>
            </a:r>
          </a:p>
          <a:p>
            <a:pPr marL="0" lvl="0" indent="0" algn="just" rtl="0">
              <a:lnSpc>
                <a:spcPct val="150000"/>
              </a:lnSpc>
              <a:spcBef>
                <a:spcPts val="750"/>
              </a:spcBef>
              <a:spcAft>
                <a:spcPts val="0"/>
              </a:spcAft>
              <a:buClr>
                <a:schemeClr val="dk1"/>
              </a:buClr>
              <a:buSzPts val="1800"/>
              <a:buNone/>
            </a:pPr>
            <a:r>
              <a:rPr lang="en-US" sz="1800" dirty="0">
                <a:latin typeface="Times New Roman"/>
                <a:ea typeface="Times New Roman"/>
                <a:cs typeface="Times New Roman"/>
                <a:sym typeface="Times New Roman"/>
              </a:rPr>
              <a:t>	Our project focuses on these atomic factors, their importance, and their role in heart health.</a:t>
            </a:r>
            <a:endParaRPr lang="en-US" sz="1800" dirty="0"/>
          </a:p>
          <a:p>
            <a:pPr marL="0" lvl="0" indent="0" algn="just" rtl="0">
              <a:lnSpc>
                <a:spcPct val="150000"/>
              </a:lnSpc>
              <a:spcBef>
                <a:spcPts val="750"/>
              </a:spcBef>
              <a:spcAft>
                <a:spcPts val="0"/>
              </a:spcAft>
              <a:buClr>
                <a:schemeClr val="dk1"/>
              </a:buClr>
              <a:buSzPts val="1800"/>
              <a:buNone/>
            </a:pPr>
            <a:r>
              <a:rPr lang="en-US" sz="1800" dirty="0">
                <a:latin typeface="Times New Roman"/>
                <a:ea typeface="Times New Roman"/>
                <a:cs typeface="Times New Roman"/>
                <a:sym typeface="Times New Roman"/>
              </a:rPr>
              <a:t>	In this project, we attempt to predict the heart health status using relevant data and machine learning algorithms.</a:t>
            </a:r>
          </a:p>
        </p:txBody>
      </p:sp>
      <p:pic>
        <p:nvPicPr>
          <p:cNvPr id="130" name="Google Shape;130;p16"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131" name="Google Shape;131;p16"/>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132" name="Google Shape;132;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2022 - 2023</a:t>
            </a:r>
            <a:endParaRPr/>
          </a:p>
        </p:txBody>
      </p:sp>
      <p:sp>
        <p:nvSpPr>
          <p:cNvPr id="133" name="Google Shape;133;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17"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140" name="Google Shape;140;p17"/>
          <p:cNvSpPr txBox="1">
            <a:spLocks noGrp="1"/>
          </p:cNvSpPr>
          <p:nvPr>
            <p:ph type="title"/>
          </p:nvPr>
        </p:nvSpPr>
        <p:spPr>
          <a:xfrm>
            <a:off x="0" y="1761359"/>
            <a:ext cx="9144000" cy="48307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GB" sz="2400" b="1" dirty="0">
                <a:latin typeface="Times New Roman"/>
                <a:ea typeface="Times New Roman"/>
                <a:cs typeface="Times New Roman"/>
                <a:sym typeface="Times New Roman"/>
              </a:rPr>
              <a:t>RESEARCH MOTIVATION</a:t>
            </a:r>
          </a:p>
        </p:txBody>
      </p:sp>
      <p:sp>
        <p:nvSpPr>
          <p:cNvPr id="141" name="Google Shape;141;p17"/>
          <p:cNvSpPr txBox="1">
            <a:spLocks noGrp="1"/>
          </p:cNvSpPr>
          <p:nvPr>
            <p:ph type="body" idx="1"/>
          </p:nvPr>
        </p:nvSpPr>
        <p:spPr>
          <a:xfrm>
            <a:off x="403228" y="2286000"/>
            <a:ext cx="8207375" cy="3919928"/>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rmAutofit fontScale="92500" lnSpcReduction="20000"/>
          </a:bodyPr>
          <a:lstStyle/>
          <a:p>
            <a:pPr marL="0" lvl="0" indent="0" algn="just" rtl="0">
              <a:lnSpc>
                <a:spcPct val="150000"/>
              </a:lnSpc>
              <a:spcBef>
                <a:spcPts val="750"/>
              </a:spcBef>
              <a:spcAft>
                <a:spcPts val="0"/>
              </a:spcAft>
              <a:buClr>
                <a:schemeClr val="dk1"/>
              </a:buClr>
              <a:buSzPts val="1800"/>
              <a:buNone/>
            </a:pPr>
            <a:r>
              <a:rPr lang="en-US" sz="1800" dirty="0">
                <a:latin typeface="Times New Roman"/>
                <a:ea typeface="Times New Roman"/>
                <a:cs typeface="Times New Roman"/>
                <a:sym typeface="Times New Roman"/>
              </a:rPr>
              <a:t>	In India, 78 percent of households have single earning family members which mostly are men. Men have a 70-89% more chance of</a:t>
            </a:r>
            <a:r>
              <a:rPr lang="en-US" sz="1800" dirty="0">
                <a:ea typeface="Times New Roman"/>
              </a:rPr>
              <a:t> </a:t>
            </a:r>
            <a:r>
              <a:rPr lang="en-US" sz="1800" dirty="0">
                <a:latin typeface="Times New Roman"/>
                <a:ea typeface="Times New Roman"/>
                <a:cs typeface="Times New Roman"/>
                <a:sym typeface="Times New Roman"/>
              </a:rPr>
              <a:t>getting a heart attack. In a middle-class family losing the earning member can lead to a very tough life ahead and economic pressure on the entire family. India is a country with the young people as its backbone. It is disheartening that nowadays young Indians are getting heart-related diseases. </a:t>
            </a:r>
          </a:p>
          <a:p>
            <a:pPr marL="0" lvl="0" indent="0" algn="just" rtl="0">
              <a:lnSpc>
                <a:spcPct val="150000"/>
              </a:lnSpc>
              <a:spcBef>
                <a:spcPts val="750"/>
              </a:spcBef>
              <a:spcAft>
                <a:spcPts val="0"/>
              </a:spcAft>
              <a:buClr>
                <a:schemeClr val="dk1"/>
              </a:buClr>
              <a:buSzPts val="1800"/>
              <a:buNone/>
            </a:pPr>
            <a:r>
              <a:rPr lang="en-US" sz="1800" dirty="0">
                <a:latin typeface="Times New Roman"/>
                <a:ea typeface="Times New Roman"/>
                <a:cs typeface="Times New Roman"/>
                <a:sym typeface="Times New Roman"/>
              </a:rPr>
              <a:t>	Recently we have lost many young actors like  Dr. Puneeth Rajkumar, Mr. Sidharth Shukla, the list goes on. The demise of such young and talented personalities has a lot of impact on society.</a:t>
            </a:r>
            <a:endParaRPr lang="en-US" sz="1800" dirty="0"/>
          </a:p>
          <a:p>
            <a:pPr marL="0" lvl="0" indent="0" algn="just" rtl="0">
              <a:lnSpc>
                <a:spcPct val="150000"/>
              </a:lnSpc>
              <a:spcBef>
                <a:spcPts val="750"/>
              </a:spcBef>
              <a:spcAft>
                <a:spcPts val="0"/>
              </a:spcAft>
              <a:buClr>
                <a:schemeClr val="dk1"/>
              </a:buClr>
              <a:buSzPts val="1800"/>
              <a:buNone/>
            </a:pPr>
            <a:r>
              <a:rPr lang="en-US" sz="1800" dirty="0">
                <a:latin typeface="Times New Roman"/>
                <a:ea typeface="Times New Roman"/>
                <a:cs typeface="Times New Roman"/>
                <a:sym typeface="Times New Roman"/>
              </a:rPr>
              <a:t>	This problem has driven us to work on the factors contributing to cardiac problems and predict heart problems way before any bad counters.</a:t>
            </a:r>
          </a:p>
        </p:txBody>
      </p:sp>
      <p:pic>
        <p:nvPicPr>
          <p:cNvPr id="142" name="Google Shape;142;p17"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143" name="Google Shape;143;p17"/>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144" name="Google Shape;144;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2022 - 2023</a:t>
            </a:r>
            <a:endParaRPr/>
          </a:p>
        </p:txBody>
      </p:sp>
      <p:sp>
        <p:nvSpPr>
          <p:cNvPr id="145" name="Google Shape;145;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18"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152" name="Google Shape;152;p18"/>
          <p:cNvSpPr txBox="1">
            <a:spLocks noGrp="1"/>
          </p:cNvSpPr>
          <p:nvPr>
            <p:ph type="title"/>
          </p:nvPr>
        </p:nvSpPr>
        <p:spPr>
          <a:xfrm>
            <a:off x="0" y="1828800"/>
            <a:ext cx="9144000" cy="48307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GB" sz="2400" b="1" dirty="0">
                <a:latin typeface="Times New Roman"/>
                <a:ea typeface="Times New Roman"/>
                <a:cs typeface="Times New Roman"/>
                <a:sym typeface="Times New Roman"/>
              </a:rPr>
              <a:t>PROBLEM STATEMENT</a:t>
            </a:r>
          </a:p>
        </p:txBody>
      </p:sp>
      <p:sp>
        <p:nvSpPr>
          <p:cNvPr id="153" name="Google Shape;153;p18"/>
          <p:cNvSpPr txBox="1">
            <a:spLocks noGrp="1"/>
          </p:cNvSpPr>
          <p:nvPr>
            <p:ph type="body" idx="1"/>
          </p:nvPr>
        </p:nvSpPr>
        <p:spPr>
          <a:xfrm>
            <a:off x="403229" y="2414746"/>
            <a:ext cx="8207374" cy="3701241"/>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1800"/>
              <a:buNone/>
            </a:pPr>
            <a:r>
              <a:rPr lang="en-GB" sz="1800" dirty="0">
                <a:latin typeface="Times New Roman" panose="02020603050405020304" pitchFamily="18" charset="0"/>
                <a:ea typeface="Times New Roman"/>
                <a:cs typeface="Times New Roman" panose="02020603050405020304" pitchFamily="18" charset="0"/>
                <a:sym typeface="Times New Roman"/>
              </a:rPr>
              <a:t>	Prediction of heart health way before any harm based on inputs from the user for different factors affecting heart health, directly and indirectly, integration of the machine learning model in a user-friendly manner, making it easy for anyone to use and achieving a great user experience. </a:t>
            </a:r>
          </a:p>
          <a:p>
            <a:pPr marL="0" lvl="0" indent="0" algn="just" rtl="0">
              <a:lnSpc>
                <a:spcPct val="150000"/>
              </a:lnSpc>
              <a:spcBef>
                <a:spcPts val="0"/>
              </a:spcBef>
              <a:spcAft>
                <a:spcPts val="0"/>
              </a:spcAft>
              <a:buClr>
                <a:schemeClr val="dk1"/>
              </a:buClr>
              <a:buSzPts val="1800"/>
              <a:buNone/>
            </a:pPr>
            <a:r>
              <a:rPr lang="en-US" sz="1800" dirty="0">
                <a:latin typeface="Times New Roman" panose="02020603050405020304" pitchFamily="18" charset="0"/>
                <a:cs typeface="Times New Roman" panose="02020603050405020304" pitchFamily="18" charset="0"/>
              </a:rPr>
              <a:t>	The problem is aiming to automate the process of Heart disease identification and resolve the human error done by medical professionals.</a:t>
            </a:r>
            <a:endParaRPr sz="1800" dirty="0">
              <a:latin typeface="Times New Roman" panose="02020603050405020304" pitchFamily="18" charset="0"/>
              <a:cs typeface="Times New Roman" panose="02020603050405020304" pitchFamily="18" charset="0"/>
            </a:endParaRPr>
          </a:p>
        </p:txBody>
      </p:sp>
      <p:pic>
        <p:nvPicPr>
          <p:cNvPr id="154" name="Google Shape;154;p18"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155" name="Google Shape;155;p18"/>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156" name="Google Shape;156;p1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2022 - 2023</a:t>
            </a:r>
            <a:endParaRPr/>
          </a:p>
        </p:txBody>
      </p:sp>
      <p:sp>
        <p:nvSpPr>
          <p:cNvPr id="157" name="Google Shape;157;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19"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164" name="Google Shape;164;p19"/>
          <p:cNvSpPr txBox="1">
            <a:spLocks noGrp="1"/>
          </p:cNvSpPr>
          <p:nvPr>
            <p:ph type="title"/>
          </p:nvPr>
        </p:nvSpPr>
        <p:spPr>
          <a:xfrm>
            <a:off x="1687515" y="1802924"/>
            <a:ext cx="5638800" cy="48307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GB" sz="2400" b="1" dirty="0">
                <a:latin typeface="Times New Roman"/>
                <a:ea typeface="Times New Roman"/>
                <a:cs typeface="Times New Roman"/>
                <a:sym typeface="Times New Roman"/>
              </a:rPr>
              <a:t>RESEARCH OBJECTIVES</a:t>
            </a:r>
            <a:endParaRPr sz="2400" dirty="0">
              <a:latin typeface="Times New Roman"/>
              <a:ea typeface="Times New Roman"/>
              <a:cs typeface="Times New Roman"/>
              <a:sym typeface="Times New Roman"/>
            </a:endParaRPr>
          </a:p>
        </p:txBody>
      </p:sp>
      <p:sp>
        <p:nvSpPr>
          <p:cNvPr id="165" name="Google Shape;165;p19"/>
          <p:cNvSpPr txBox="1">
            <a:spLocks noGrp="1"/>
          </p:cNvSpPr>
          <p:nvPr>
            <p:ph type="body" idx="1"/>
          </p:nvPr>
        </p:nvSpPr>
        <p:spPr>
          <a:xfrm>
            <a:off x="628651" y="2286000"/>
            <a:ext cx="7981952" cy="3859967"/>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85750" indent="-285750" algn="just">
              <a:lnSpc>
                <a:spcPct val="150000"/>
              </a:lnSpc>
              <a:spcBef>
                <a:spcPts val="0"/>
              </a:spcBef>
              <a:buFont typeface="Wingdings" panose="05000000000000000000" pitchFamily="2" charset="2"/>
              <a:buChar char="§"/>
            </a:pPr>
            <a:r>
              <a:rPr lang="en-GB" sz="1800" dirty="0">
                <a:latin typeface="Times New Roman" panose="02020603050405020304" pitchFamily="18" charset="0"/>
                <a:cs typeface="Times New Roman" panose="02020603050405020304" pitchFamily="18" charset="0"/>
              </a:rPr>
              <a:t>To look for factors affecting heart health and mapping them with heart health status.</a:t>
            </a:r>
            <a:endParaRPr sz="18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To identify best ML algorithm which can be used in Heart disease.</a:t>
            </a:r>
            <a:endParaRPr sz="18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
            </a:pPr>
            <a:r>
              <a:rPr lang="en-GB" sz="1800" dirty="0">
                <a:latin typeface="Times New Roman" panose="02020603050405020304" pitchFamily="18" charset="0"/>
                <a:cs typeface="Times New Roman" panose="02020603050405020304" pitchFamily="18" charset="0"/>
              </a:rPr>
              <a:t>Integration of model into a user-friendly format/platform.</a:t>
            </a:r>
            <a:endParaRPr sz="18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
            </a:pPr>
            <a:r>
              <a:rPr lang="en-GB" sz="1800" dirty="0">
                <a:latin typeface="Times New Roman" panose="02020603050405020304" pitchFamily="18" charset="0"/>
                <a:cs typeface="Times New Roman" panose="02020603050405020304" pitchFamily="18" charset="0"/>
              </a:rPr>
              <a:t>Test for accuracy and F1 score for different models.</a:t>
            </a:r>
          </a:p>
          <a:p>
            <a:pPr marL="0" lvl="0" indent="0" algn="l" rtl="0">
              <a:lnSpc>
                <a:spcPct val="90000"/>
              </a:lnSpc>
              <a:spcBef>
                <a:spcPts val="750"/>
              </a:spcBef>
              <a:spcAft>
                <a:spcPts val="0"/>
              </a:spcAft>
              <a:buClr>
                <a:schemeClr val="dk1"/>
              </a:buClr>
              <a:buSzPts val="2000"/>
              <a:buNone/>
            </a:pPr>
            <a:endParaRPr sz="2000" dirty="0"/>
          </a:p>
        </p:txBody>
      </p:sp>
      <p:pic>
        <p:nvPicPr>
          <p:cNvPr id="166" name="Google Shape;166;p19"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167" name="Google Shape;167;p19"/>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168" name="Google Shape;168;p1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2022 - 2023</a:t>
            </a:r>
            <a:endParaRPr/>
          </a:p>
        </p:txBody>
      </p:sp>
      <p:sp>
        <p:nvSpPr>
          <p:cNvPr id="169" name="Google Shape;169;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20"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176" name="Google Shape;176;p20"/>
          <p:cNvSpPr txBox="1">
            <a:spLocks noGrp="1"/>
          </p:cNvSpPr>
          <p:nvPr>
            <p:ph type="title"/>
          </p:nvPr>
        </p:nvSpPr>
        <p:spPr>
          <a:xfrm>
            <a:off x="1752600" y="1763269"/>
            <a:ext cx="5638800" cy="48307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GB" sz="2400" b="1" dirty="0">
                <a:latin typeface="Times New Roman"/>
                <a:ea typeface="Times New Roman"/>
                <a:cs typeface="Times New Roman"/>
                <a:sym typeface="Times New Roman"/>
              </a:rPr>
              <a:t>LITERATURE SURVEY</a:t>
            </a:r>
            <a:endParaRPr lang="en-GB" sz="2400" b="1" dirty="0"/>
          </a:p>
        </p:txBody>
      </p:sp>
      <p:sp>
        <p:nvSpPr>
          <p:cNvPr id="177" name="Google Shape;177;p20"/>
          <p:cNvSpPr txBox="1">
            <a:spLocks noGrp="1"/>
          </p:cNvSpPr>
          <p:nvPr>
            <p:ph type="body" idx="1"/>
          </p:nvPr>
        </p:nvSpPr>
        <p:spPr>
          <a:xfrm>
            <a:off x="388065" y="2273668"/>
            <a:ext cx="8222538" cy="4082683"/>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160000"/>
              </a:lnSpc>
              <a:spcBef>
                <a:spcPts val="0"/>
              </a:spcBef>
              <a:spcAft>
                <a:spcPts val="0"/>
              </a:spcAft>
              <a:buClr>
                <a:srgbClr val="000000"/>
              </a:buClr>
              <a:buSzPts val="1800"/>
              <a:buNone/>
            </a:pPr>
            <a:r>
              <a:rPr lang="en-US" sz="1900" b="1" dirty="0">
                <a:latin typeface="Times New Roman" panose="02020603050405020304" pitchFamily="18" charset="0"/>
                <a:cs typeface="Times New Roman" panose="02020603050405020304" pitchFamily="18" charset="0"/>
              </a:rPr>
              <a:t>Paper 1</a:t>
            </a:r>
          </a:p>
          <a:p>
            <a:pPr marL="0" lvl="0" indent="0" algn="just" rtl="0">
              <a:lnSpc>
                <a:spcPct val="160000"/>
              </a:lnSpc>
              <a:spcBef>
                <a:spcPts val="0"/>
              </a:spcBef>
              <a:spcAft>
                <a:spcPts val="0"/>
              </a:spcAft>
              <a:buClr>
                <a:srgbClr val="000000"/>
              </a:buClr>
              <a:buSzPts val="1800"/>
              <a:buNone/>
            </a:pPr>
            <a:r>
              <a:rPr lang="en-US" sz="1900" b="1" dirty="0">
                <a:latin typeface="Times New Roman" panose="02020603050405020304" pitchFamily="18" charset="0"/>
                <a:cs typeface="Times New Roman" panose="02020603050405020304" pitchFamily="18" charset="0"/>
              </a:rPr>
              <a:t>Title: </a:t>
            </a:r>
            <a:r>
              <a:rPr lang="en-US" sz="1800" b="1" dirty="0">
                <a:latin typeface="Times New Roman" panose="02020603050405020304" pitchFamily="18" charset="0"/>
                <a:cs typeface="Times New Roman" panose="02020603050405020304" pitchFamily="18" charset="0"/>
              </a:rPr>
              <a:t>Heart disease prediction using machine learning algorithms</a:t>
            </a:r>
            <a:endParaRPr lang="en-US" sz="1700" b="1" dirty="0">
              <a:latin typeface="Times New Roman" panose="02020603050405020304" pitchFamily="18" charset="0"/>
              <a:cs typeface="Times New Roman" panose="02020603050405020304" pitchFamily="18" charset="0"/>
            </a:endParaRPr>
          </a:p>
          <a:p>
            <a:pPr marL="0" lvl="0" indent="0" algn="just" rtl="0">
              <a:lnSpc>
                <a:spcPct val="160000"/>
              </a:lnSpc>
              <a:spcBef>
                <a:spcPts val="0"/>
              </a:spcBef>
              <a:spcAft>
                <a:spcPts val="0"/>
              </a:spcAft>
              <a:buClr>
                <a:srgbClr val="000000"/>
              </a:buClr>
              <a:buSzPts val="1800"/>
              <a:buNone/>
            </a:pPr>
            <a:r>
              <a:rPr lang="en-US" sz="1900" b="1" dirty="0">
                <a:latin typeface="Times New Roman" panose="02020603050405020304" pitchFamily="18" charset="0"/>
                <a:cs typeface="Times New Roman" panose="02020603050405020304" pitchFamily="18" charset="0"/>
              </a:rPr>
              <a:t>Author: </a:t>
            </a:r>
            <a:r>
              <a:rPr lang="en-IN" sz="1800" b="1" dirty="0">
                <a:latin typeface="Times New Roman" panose="02020603050405020304" pitchFamily="18" charset="0"/>
                <a:cs typeface="Times New Roman" panose="02020603050405020304" pitchFamily="18" charset="0"/>
              </a:rPr>
              <a:t>Harshit Jindal, Sarthak Agrawal, Rishabh Khera1, Rachna Jain and </a:t>
            </a:r>
            <a:r>
              <a:rPr lang="en-IN" sz="1800" b="1" dirty="0" err="1">
                <a:latin typeface="Times New Roman" panose="02020603050405020304" pitchFamily="18" charset="0"/>
                <a:cs typeface="Times New Roman" panose="02020603050405020304" pitchFamily="18" charset="0"/>
              </a:rPr>
              <a:t>Preeti</a:t>
            </a:r>
            <a:r>
              <a:rPr lang="en-IN" sz="1800" b="1" dirty="0">
                <a:latin typeface="Times New Roman" panose="02020603050405020304" pitchFamily="18" charset="0"/>
                <a:cs typeface="Times New Roman" panose="02020603050405020304" pitchFamily="18" charset="0"/>
              </a:rPr>
              <a:t> </a:t>
            </a:r>
            <a:r>
              <a:rPr lang="en-IN" sz="1800" b="1" dirty="0" err="1">
                <a:latin typeface="Times New Roman" panose="02020603050405020304" pitchFamily="18" charset="0"/>
                <a:cs typeface="Times New Roman" panose="02020603050405020304" pitchFamily="18" charset="0"/>
              </a:rPr>
              <a:t>Nagrath</a:t>
            </a:r>
            <a:r>
              <a:rPr lang="en-IN"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marL="0" lvl="0" indent="0" algn="just" rtl="0">
              <a:lnSpc>
                <a:spcPct val="160000"/>
              </a:lnSpc>
              <a:spcBef>
                <a:spcPts val="0"/>
              </a:spcBef>
              <a:spcAft>
                <a:spcPts val="0"/>
              </a:spcAft>
              <a:buClr>
                <a:srgbClr val="000000"/>
              </a:buClr>
              <a:buSzPts val="1800"/>
              <a:buNone/>
            </a:pPr>
            <a:r>
              <a:rPr lang="en-US" sz="19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 cardiovascular disease detection model was developed using three ML classification modelling techniques. The algorithms used in building the given model were Logistic regression, Random Forest Classifier and KNN. They concluded that accuracy of KNN was highest between the three algorithms that they used i.e. 88.52%.</a:t>
            </a:r>
          </a:p>
          <a:p>
            <a:pPr marL="0" lvl="0" indent="0" algn="just" rtl="0">
              <a:lnSpc>
                <a:spcPct val="170000"/>
              </a:lnSpc>
              <a:spcBef>
                <a:spcPts val="0"/>
              </a:spcBef>
              <a:spcAft>
                <a:spcPts val="0"/>
              </a:spcAft>
              <a:buClr>
                <a:srgbClr val="000000"/>
              </a:buClr>
              <a:buSzPts val="1800"/>
              <a:buNone/>
            </a:pPr>
            <a:endParaRPr lang="en-US" dirty="0">
              <a:latin typeface="Times New Roman" panose="02020603050405020304" pitchFamily="18" charset="0"/>
              <a:cs typeface="Times New Roman" panose="02020603050405020304" pitchFamily="18" charset="0"/>
            </a:endParaRPr>
          </a:p>
        </p:txBody>
      </p:sp>
      <p:pic>
        <p:nvPicPr>
          <p:cNvPr id="178" name="Google Shape;178;p20"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179" name="Google Shape;179;p20"/>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180" name="Google Shape;180;p2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2022 - 2023</a:t>
            </a:r>
            <a:endParaRPr/>
          </a:p>
        </p:txBody>
      </p:sp>
      <p:sp>
        <p:nvSpPr>
          <p:cNvPr id="181" name="Google Shape;181;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20"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177" name="Google Shape;177;p20"/>
          <p:cNvSpPr txBox="1">
            <a:spLocks noGrp="1"/>
          </p:cNvSpPr>
          <p:nvPr>
            <p:ph type="body" idx="1"/>
          </p:nvPr>
        </p:nvSpPr>
        <p:spPr>
          <a:xfrm>
            <a:off x="388065" y="2273668"/>
            <a:ext cx="8336210" cy="4215665"/>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just" rtl="0">
              <a:lnSpc>
                <a:spcPct val="170000"/>
              </a:lnSpc>
              <a:spcBef>
                <a:spcPts val="0"/>
              </a:spcBef>
              <a:spcAft>
                <a:spcPts val="0"/>
              </a:spcAft>
              <a:buClr>
                <a:srgbClr val="000000"/>
              </a:buClr>
              <a:buSzPts val="1800"/>
              <a:buNone/>
            </a:pPr>
            <a:r>
              <a:rPr lang="en-US" sz="1800" b="1" dirty="0">
                <a:latin typeface="Times New Roman" panose="02020603050405020304" pitchFamily="18" charset="0"/>
                <a:cs typeface="Times New Roman" panose="02020603050405020304" pitchFamily="18" charset="0"/>
              </a:rPr>
              <a:t>Paper 2</a:t>
            </a:r>
          </a:p>
          <a:p>
            <a:pPr marL="0" lvl="0" indent="0" algn="just" rtl="0">
              <a:lnSpc>
                <a:spcPct val="170000"/>
              </a:lnSpc>
              <a:spcBef>
                <a:spcPts val="0"/>
              </a:spcBef>
              <a:spcAft>
                <a:spcPts val="0"/>
              </a:spcAft>
              <a:buClr>
                <a:srgbClr val="000000"/>
              </a:buClr>
              <a:buSzPts val="1800"/>
              <a:buNone/>
            </a:pPr>
            <a:r>
              <a:rPr lang="en-US" sz="1800" b="1" dirty="0">
                <a:latin typeface="Times New Roman" panose="02020603050405020304" pitchFamily="18" charset="0"/>
                <a:cs typeface="Times New Roman" panose="02020603050405020304" pitchFamily="18" charset="0"/>
              </a:rPr>
              <a:t>Title: Prediction of Cardiovascular Disease Using Machine Learning Algorithms</a:t>
            </a:r>
          </a:p>
          <a:p>
            <a:pPr marL="0" lvl="0" indent="0" algn="just" rtl="0">
              <a:lnSpc>
                <a:spcPct val="170000"/>
              </a:lnSpc>
              <a:spcBef>
                <a:spcPts val="0"/>
              </a:spcBef>
              <a:spcAft>
                <a:spcPts val="0"/>
              </a:spcAft>
              <a:buClr>
                <a:srgbClr val="000000"/>
              </a:buClr>
              <a:buSzPts val="1800"/>
              <a:buNone/>
            </a:pPr>
            <a:r>
              <a:rPr lang="en-US" sz="1800" b="1" dirty="0">
                <a:latin typeface="Times New Roman" panose="02020603050405020304" pitchFamily="18" charset="0"/>
                <a:cs typeface="Times New Roman" panose="02020603050405020304" pitchFamily="18" charset="0"/>
              </a:rPr>
              <a:t>Author: </a:t>
            </a:r>
            <a:r>
              <a:rPr lang="en-IN" sz="1800" b="1" dirty="0">
                <a:latin typeface="Times New Roman" panose="02020603050405020304" pitchFamily="18" charset="0"/>
                <a:cs typeface="Times New Roman" panose="02020603050405020304" pitchFamily="18" charset="0"/>
              </a:rPr>
              <a:t>Dinesh Kumar G , </a:t>
            </a:r>
            <a:r>
              <a:rPr lang="en-IN" sz="1800" b="1" dirty="0" err="1">
                <a:latin typeface="Times New Roman" panose="02020603050405020304" pitchFamily="18" charset="0"/>
                <a:cs typeface="Times New Roman" panose="02020603050405020304" pitchFamily="18" charset="0"/>
              </a:rPr>
              <a:t>Arumugaraj</a:t>
            </a:r>
            <a:r>
              <a:rPr lang="en-IN" sz="1800" b="1" dirty="0">
                <a:latin typeface="Times New Roman" panose="02020603050405020304" pitchFamily="18" charset="0"/>
                <a:cs typeface="Times New Roman" panose="02020603050405020304" pitchFamily="18" charset="0"/>
              </a:rPr>
              <a:t> K, Santhosh Kumar D , </a:t>
            </a:r>
            <a:r>
              <a:rPr lang="en-IN" sz="1800" b="1" dirty="0" err="1">
                <a:latin typeface="Times New Roman" panose="02020603050405020304" pitchFamily="18" charset="0"/>
                <a:cs typeface="Times New Roman" panose="02020603050405020304" pitchFamily="18" charset="0"/>
              </a:rPr>
              <a:t>Mareeswari</a:t>
            </a:r>
            <a:r>
              <a:rPr lang="en-IN" sz="1800" b="1" dirty="0">
                <a:latin typeface="Times New Roman" panose="02020603050405020304" pitchFamily="18" charset="0"/>
                <a:cs typeface="Times New Roman" panose="02020603050405020304" pitchFamily="18" charset="0"/>
              </a:rPr>
              <a:t> V</a:t>
            </a:r>
          </a:p>
          <a:p>
            <a:pPr marL="0" lvl="0" indent="0" algn="just" rtl="0">
              <a:lnSpc>
                <a:spcPct val="170000"/>
              </a:lnSpc>
              <a:spcBef>
                <a:spcPts val="0"/>
              </a:spcBef>
              <a:spcAft>
                <a:spcPts val="0"/>
              </a:spcAft>
              <a:buClr>
                <a:srgbClr val="000000"/>
              </a:buClr>
              <a:buSzPts val="1800"/>
              <a:buNone/>
            </a:pPr>
            <a:r>
              <a:rPr lang="en-US" sz="18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This paper was nonethical study which aimed to use available machine learning techniques in R software. The machine learning techniques used were Logistic regression, Random Forest Classifier and SVM. The accuracy recorded for these models by the authors were:</a:t>
            </a:r>
            <a:endParaRPr lang="en-US" sz="1600" dirty="0">
              <a:latin typeface="Times New Roman" panose="02020603050405020304" pitchFamily="18" charset="0"/>
              <a:ea typeface="Times New Roman"/>
              <a:cs typeface="Times New Roman" panose="02020603050405020304" pitchFamily="18" charset="0"/>
              <a:sym typeface="Times New Roman"/>
            </a:endParaRPr>
          </a:p>
        </p:txBody>
      </p:sp>
      <p:pic>
        <p:nvPicPr>
          <p:cNvPr id="178" name="Google Shape;178;p20"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179" name="Google Shape;179;p20"/>
          <p:cNvGraphicFramePr/>
          <p:nvPr>
            <p:extLst>
              <p:ext uri="{D42A27DB-BD31-4B8C-83A1-F6EECF244321}">
                <p14:modId xmlns:p14="http://schemas.microsoft.com/office/powerpoint/2010/main" val="1659460940"/>
              </p:ext>
            </p:extLst>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dirty="0">
                          <a:latin typeface="Cambria"/>
                          <a:ea typeface="Cambria"/>
                          <a:cs typeface="Cambria"/>
                          <a:sym typeface="Cambria"/>
                        </a:rPr>
                        <a:t>Department of Computer Science and Engineering</a:t>
                      </a:r>
                      <a:endParaRPr sz="1100" dirty="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180" name="Google Shape;180;p2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2022 - 2023</a:t>
            </a:r>
            <a:endParaRPr dirty="0"/>
          </a:p>
        </p:txBody>
      </p:sp>
      <p:sp>
        <p:nvSpPr>
          <p:cNvPr id="181" name="Google Shape;181;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9</a:t>
            </a:fld>
            <a:endParaRPr/>
          </a:p>
        </p:txBody>
      </p:sp>
      <p:graphicFrame>
        <p:nvGraphicFramePr>
          <p:cNvPr id="2" name="Table 2">
            <a:extLst>
              <a:ext uri="{FF2B5EF4-FFF2-40B4-BE49-F238E27FC236}">
                <a16:creationId xmlns:a16="http://schemas.microsoft.com/office/drawing/2014/main" id="{03FA97CF-3C2F-D6A2-EDDF-9E1445FECBB4}"/>
              </a:ext>
            </a:extLst>
          </p:cNvPr>
          <p:cNvGraphicFramePr>
            <a:graphicFrameLocks noGrp="1"/>
          </p:cNvGraphicFramePr>
          <p:nvPr>
            <p:extLst>
              <p:ext uri="{D42A27DB-BD31-4B8C-83A1-F6EECF244321}">
                <p14:modId xmlns:p14="http://schemas.microsoft.com/office/powerpoint/2010/main" val="3399427547"/>
              </p:ext>
            </p:extLst>
          </p:nvPr>
        </p:nvGraphicFramePr>
        <p:xfrm>
          <a:off x="3292850" y="5029199"/>
          <a:ext cx="2558299" cy="1327152"/>
        </p:xfrm>
        <a:graphic>
          <a:graphicData uri="http://schemas.openxmlformats.org/drawingml/2006/table">
            <a:tbl>
              <a:tblPr firstRow="1" bandRow="1">
                <a:tableStyleId>{839033FD-C770-434B-B937-AB1EE1C87767}</a:tableStyleId>
              </a:tblPr>
              <a:tblGrid>
                <a:gridCol w="1643927">
                  <a:extLst>
                    <a:ext uri="{9D8B030D-6E8A-4147-A177-3AD203B41FA5}">
                      <a16:colId xmlns:a16="http://schemas.microsoft.com/office/drawing/2014/main" val="147470246"/>
                    </a:ext>
                  </a:extLst>
                </a:gridCol>
                <a:gridCol w="914372">
                  <a:extLst>
                    <a:ext uri="{9D8B030D-6E8A-4147-A177-3AD203B41FA5}">
                      <a16:colId xmlns:a16="http://schemas.microsoft.com/office/drawing/2014/main" val="263266402"/>
                    </a:ext>
                  </a:extLst>
                </a:gridCol>
              </a:tblGrid>
              <a:tr h="331788">
                <a:tc>
                  <a:txBody>
                    <a:bodyPr/>
                    <a:lstStyle/>
                    <a:p>
                      <a:pPr algn="ctr"/>
                      <a:r>
                        <a:rPr lang="en-US" sz="1200" b="1" dirty="0"/>
                        <a:t>Algorithm Name</a:t>
                      </a:r>
                      <a:endParaRPr lang="en-IN" sz="1200" b="1" dirty="0"/>
                    </a:p>
                  </a:txBody>
                  <a:tcPr/>
                </a:tc>
                <a:tc>
                  <a:txBody>
                    <a:bodyPr/>
                    <a:lstStyle/>
                    <a:p>
                      <a:pPr algn="ctr"/>
                      <a:r>
                        <a:rPr lang="en-US" sz="1200" b="1" dirty="0"/>
                        <a:t>Accuracy</a:t>
                      </a:r>
                      <a:endParaRPr lang="en-IN" sz="1200" b="1" dirty="0"/>
                    </a:p>
                  </a:txBody>
                  <a:tcPr/>
                </a:tc>
                <a:extLst>
                  <a:ext uri="{0D108BD9-81ED-4DB2-BD59-A6C34878D82A}">
                    <a16:rowId xmlns:a16="http://schemas.microsoft.com/office/drawing/2014/main" val="1120570797"/>
                  </a:ext>
                </a:extLst>
              </a:tr>
              <a:tr h="331788">
                <a:tc>
                  <a:txBody>
                    <a:bodyPr/>
                    <a:lstStyle/>
                    <a:p>
                      <a:r>
                        <a:rPr lang="en-US" sz="1200" dirty="0"/>
                        <a:t>Logistic Regression</a:t>
                      </a:r>
                      <a:endParaRPr lang="en-IN" sz="1200" dirty="0"/>
                    </a:p>
                  </a:txBody>
                  <a:tcPr/>
                </a:tc>
                <a:tc>
                  <a:txBody>
                    <a:bodyPr/>
                    <a:lstStyle/>
                    <a:p>
                      <a:pPr algn="ctr"/>
                      <a:r>
                        <a:rPr lang="en-US" sz="1200" dirty="0"/>
                        <a:t>86.51%</a:t>
                      </a:r>
                      <a:endParaRPr lang="en-IN" sz="1200" dirty="0"/>
                    </a:p>
                  </a:txBody>
                  <a:tcPr/>
                </a:tc>
                <a:extLst>
                  <a:ext uri="{0D108BD9-81ED-4DB2-BD59-A6C34878D82A}">
                    <a16:rowId xmlns:a16="http://schemas.microsoft.com/office/drawing/2014/main" val="3856755471"/>
                  </a:ext>
                </a:extLst>
              </a:tr>
              <a:tr h="331788">
                <a:tc>
                  <a:txBody>
                    <a:bodyPr/>
                    <a:lstStyle/>
                    <a:p>
                      <a:r>
                        <a:rPr lang="en-US" sz="1200" dirty="0"/>
                        <a:t>Random Forest</a:t>
                      </a:r>
                      <a:endParaRPr lang="en-IN" sz="1200" dirty="0"/>
                    </a:p>
                  </a:txBody>
                  <a:tcPr/>
                </a:tc>
                <a:tc>
                  <a:txBody>
                    <a:bodyPr/>
                    <a:lstStyle/>
                    <a:p>
                      <a:pPr algn="ctr"/>
                      <a:r>
                        <a:rPr lang="en-US" sz="1200" dirty="0"/>
                        <a:t>80.89%</a:t>
                      </a:r>
                      <a:endParaRPr lang="en-IN" sz="1200" dirty="0"/>
                    </a:p>
                  </a:txBody>
                  <a:tcPr/>
                </a:tc>
                <a:extLst>
                  <a:ext uri="{0D108BD9-81ED-4DB2-BD59-A6C34878D82A}">
                    <a16:rowId xmlns:a16="http://schemas.microsoft.com/office/drawing/2014/main" val="2753243274"/>
                  </a:ext>
                </a:extLst>
              </a:tr>
              <a:tr h="331788">
                <a:tc>
                  <a:txBody>
                    <a:bodyPr/>
                    <a:lstStyle/>
                    <a:p>
                      <a:r>
                        <a:rPr lang="en-US" sz="1200" dirty="0"/>
                        <a:t>SVM</a:t>
                      </a:r>
                      <a:endParaRPr lang="en-IN" sz="1200" dirty="0"/>
                    </a:p>
                  </a:txBody>
                  <a:tcPr/>
                </a:tc>
                <a:tc>
                  <a:txBody>
                    <a:bodyPr/>
                    <a:lstStyle/>
                    <a:p>
                      <a:pPr algn="ctr"/>
                      <a:r>
                        <a:rPr lang="en-US" sz="1200" dirty="0"/>
                        <a:t>79.77%</a:t>
                      </a:r>
                      <a:endParaRPr lang="en-IN" sz="1200" dirty="0"/>
                    </a:p>
                  </a:txBody>
                  <a:tcPr/>
                </a:tc>
                <a:extLst>
                  <a:ext uri="{0D108BD9-81ED-4DB2-BD59-A6C34878D82A}">
                    <a16:rowId xmlns:a16="http://schemas.microsoft.com/office/drawing/2014/main" val="3145882058"/>
                  </a:ext>
                </a:extLst>
              </a:tr>
            </a:tbl>
          </a:graphicData>
        </a:graphic>
      </p:graphicFrame>
    </p:spTree>
    <p:extLst>
      <p:ext uri="{BB962C8B-B14F-4D97-AF65-F5344CB8AC3E}">
        <p14:creationId xmlns:p14="http://schemas.microsoft.com/office/powerpoint/2010/main" val="72837506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TotalTime>
  <Words>3990</Words>
  <Application>Microsoft Office PowerPoint</Application>
  <PresentationFormat>On-screen Show (4:3)</PresentationFormat>
  <Paragraphs>477</Paragraphs>
  <Slides>36</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Cambria</vt:lpstr>
      <vt:lpstr>Times New Roman</vt:lpstr>
      <vt:lpstr>Wingdings</vt:lpstr>
      <vt:lpstr>Office Theme</vt:lpstr>
      <vt:lpstr>PowerPoint Presentation</vt:lpstr>
      <vt:lpstr>TABLE OF CONTENTS</vt:lpstr>
      <vt:lpstr>INTRODUCTION </vt:lpstr>
      <vt:lpstr>BACKGROUND</vt:lpstr>
      <vt:lpstr>RESEARCH MOTIVATION</vt:lpstr>
      <vt:lpstr>PROBLEM STATEMENT</vt:lpstr>
      <vt:lpstr>RESEARCH OBJECTIVES</vt:lpstr>
      <vt:lpstr>LITERATURE SURVEY</vt:lpstr>
      <vt:lpstr>PowerPoint Presentation</vt:lpstr>
      <vt:lpstr>SYSTEM REQUIREMENTS</vt:lpstr>
      <vt:lpstr>PowerPoint Presentation</vt:lpstr>
      <vt:lpstr>DATASET</vt:lpstr>
      <vt:lpstr>PowerPoint Presentation</vt:lpstr>
      <vt:lpstr>THE DESIGN</vt:lpstr>
      <vt:lpstr>ANALYZING DATA</vt:lpstr>
      <vt:lpstr>PowerPoint Presentation</vt:lpstr>
      <vt:lpstr>PowerPoint Presentation</vt:lpstr>
      <vt:lpstr>PowerPoint Presentation</vt:lpstr>
      <vt:lpstr>DATA PREPROCESSING</vt:lpstr>
      <vt:lpstr>MODEL CREATION AND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Hemant K</dc:creator>
  <cp:lastModifiedBy>Anubhav Yadav</cp:lastModifiedBy>
  <cp:revision>30</cp:revision>
  <dcterms:modified xsi:type="dcterms:W3CDTF">2022-06-26T11:16:39Z</dcterms:modified>
</cp:coreProperties>
</file>