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251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7/11/2022</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6858000" cy="1760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251505" y="6715"/>
            <a:ext cx="4639118" cy="700192"/>
          </a:xfrm>
          <a:prstGeom prst="rect">
            <a:avLst/>
          </a:prstGeom>
          <a:solidFill>
            <a:srgbClr val="0070C0"/>
          </a:solidFill>
        </p:spPr>
        <p:txBody>
          <a:bodyPr wrap="square" rtlCol="0">
            <a:spAutoFit/>
          </a:bodyPr>
          <a:lstStyle/>
          <a:p>
            <a:pPr algn="ctr"/>
            <a:r>
              <a:rPr lang="en-US" dirty="0">
                <a:solidFill>
                  <a:srgbClr val="002060"/>
                </a:solidFill>
                <a:latin typeface="Calibri" panose="020F0502020204030204" pitchFamily="34" charset="0"/>
                <a:cs typeface="Calibri" panose="020F0502020204030204" pitchFamily="34" charset="0"/>
              </a:rPr>
              <a:t> </a:t>
            </a:r>
            <a:r>
              <a:rPr lang="en-US" sz="1400">
                <a:ln w="18415" cmpd="sng">
                  <a:solidFill>
                    <a:srgbClr val="FFFFFF"/>
                  </a:solidFill>
                  <a:prstDash val="solid"/>
                </a:ln>
                <a:solidFill>
                  <a:srgbClr val="FFFFFF"/>
                </a:solidFill>
                <a:latin typeface="Calibri" panose="020F0502020204030204" pitchFamily="34" charset="0"/>
                <a:cs typeface="Calibri" panose="020F0502020204030204" pitchFamily="34" charset="0"/>
              </a:rPr>
              <a:t>NITTE </a:t>
            </a:r>
            <a:r>
              <a:rPr lang="en-US" sz="1400" dirty="0">
                <a:ln w="18415" cmpd="sng">
                  <a:solidFill>
                    <a:srgbClr val="FFFFFF"/>
                  </a:solidFill>
                  <a:prstDash val="solid"/>
                </a:ln>
                <a:solidFill>
                  <a:srgbClr val="FFFFFF"/>
                </a:solidFill>
                <a:latin typeface="Calibri" panose="020F0502020204030204" pitchFamily="34" charset="0"/>
                <a:cs typeface="Calibri" panose="020F0502020204030204" pitchFamily="34" charset="0"/>
              </a:rPr>
              <a:t>MEENAKSHI INSTITUTE OF TECHNOLOGY</a:t>
            </a:r>
          </a:p>
          <a:p>
            <a:pPr algn="ctr"/>
            <a:r>
              <a:rPr lang="en-US" sz="1050" dirty="0">
                <a:ln w="18415" cmpd="sng">
                  <a:solidFill>
                    <a:srgbClr val="FFFFFF"/>
                  </a:solidFill>
                  <a:prstDash val="solid"/>
                </a:ln>
                <a:solidFill>
                  <a:srgbClr val="FFFFFF"/>
                </a:solidFill>
                <a:latin typeface="Calibri" panose="020F0502020204030204" pitchFamily="34" charset="0"/>
                <a:cs typeface="Calibri" panose="020F0502020204030204" pitchFamily="34" charset="0"/>
              </a:rPr>
              <a:t>(An Autonomous Institution)</a:t>
            </a:r>
          </a:p>
          <a:p>
            <a:pPr algn="ctr"/>
            <a:r>
              <a:rPr lang="en-US" sz="1100" dirty="0">
                <a:ln w="18415" cmpd="sng">
                  <a:solidFill>
                    <a:srgbClr val="FFFFFF"/>
                  </a:solidFill>
                  <a:prstDash val="solid"/>
                </a:ln>
                <a:solidFill>
                  <a:srgbClr val="FFFFFF"/>
                </a:solidFill>
                <a:latin typeface="Calibri" panose="020F0502020204030204" pitchFamily="34" charset="0"/>
                <a:cs typeface="Calibri" panose="020F0502020204030204" pitchFamily="34" charset="0"/>
              </a:rPr>
              <a:t>DEPARTMENT OF COMPUTER SCIENCE AND ENGINEERING</a:t>
            </a:r>
          </a:p>
        </p:txBody>
      </p:sp>
      <p:sp>
        <p:nvSpPr>
          <p:cNvPr id="7" name="TextBox 6"/>
          <p:cNvSpPr txBox="1"/>
          <p:nvPr/>
        </p:nvSpPr>
        <p:spPr>
          <a:xfrm>
            <a:off x="56866" y="719332"/>
            <a:ext cx="669887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TITLE OF THE PROJECT</a:t>
            </a:r>
          </a:p>
        </p:txBody>
      </p:sp>
      <p:sp>
        <p:nvSpPr>
          <p:cNvPr id="8" name="TextBox 7"/>
          <p:cNvSpPr txBox="1"/>
          <p:nvPr/>
        </p:nvSpPr>
        <p:spPr>
          <a:xfrm>
            <a:off x="0" y="1748145"/>
            <a:ext cx="6858000" cy="1446550"/>
          </a:xfrm>
          <a:prstGeom prst="rect">
            <a:avLst/>
          </a:prstGeom>
          <a:noFill/>
          <a:ln>
            <a:solidFill>
              <a:schemeClr val="tx1"/>
            </a:solidFill>
          </a:ln>
        </p:spPr>
        <p:txBody>
          <a:bodyPr wrap="square" rtlCol="0">
            <a:spAutoFit/>
          </a:bodyPr>
          <a:lstStyle/>
          <a:p>
            <a:r>
              <a:rPr lang="en-US" sz="1400" b="1" dirty="0">
                <a:latin typeface="Times New Roman" panose="02020603050405020304" pitchFamily="18" charset="0"/>
                <a:cs typeface="Times New Roman" panose="02020603050405020304" pitchFamily="18" charset="0"/>
              </a:rPr>
              <a:t>OBJECTIVES:</a:t>
            </a:r>
          </a:p>
          <a:p>
            <a:pPr algn="just"/>
            <a:r>
              <a:rPr lang="en-IN" sz="1200" dirty="0">
                <a:latin typeface="Times New Roman" panose="02020603050405020304" pitchFamily="18" charset="0"/>
                <a:cs typeface="Times New Roman" panose="02020603050405020304" pitchFamily="18" charset="0"/>
              </a:rPr>
              <a:t>1. </a:t>
            </a:r>
            <a:r>
              <a:rPr lang="en-US" sz="1200" dirty="0">
                <a:latin typeface="Times New Roman" panose="02020603050405020304" pitchFamily="18" charset="0"/>
                <a:cs typeface="Times New Roman" panose="02020603050405020304" pitchFamily="18" charset="0"/>
              </a:rPr>
              <a:t>T</a:t>
            </a:r>
            <a:r>
              <a:rPr lang="en-US" sz="1200" dirty="0"/>
              <a:t>o design and build a user-friendly interface that anyone irrespective of their age or gender can use to test the heart health status.</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2. T</a:t>
            </a:r>
            <a:r>
              <a:rPr lang="en-US" sz="1200" dirty="0"/>
              <a:t>o pre-process the dataset so to help boost general productivity by allowing for the accurate service possible when making decisions. </a:t>
            </a:r>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3. </a:t>
            </a:r>
            <a:r>
              <a:rPr lang="en-US" sz="1200" dirty="0">
                <a:latin typeface="Times New Roman" panose="02020603050405020304" pitchFamily="18" charset="0"/>
                <a:cs typeface="Times New Roman" panose="02020603050405020304" pitchFamily="18" charset="0"/>
              </a:rPr>
              <a:t>T</a:t>
            </a:r>
            <a:r>
              <a:rPr lang="en-US" sz="1200" dirty="0"/>
              <a:t>o select a suitable machine learning algorithm for the project with high accuracy of results. </a:t>
            </a:r>
          </a:p>
          <a:p>
            <a:pPr algn="just"/>
            <a:r>
              <a:rPr lang="en-IN" sz="1200" dirty="0">
                <a:latin typeface="Times New Roman" panose="02020603050405020304" pitchFamily="18" charset="0"/>
                <a:cs typeface="Times New Roman" panose="02020603050405020304" pitchFamily="18" charset="0"/>
              </a:rPr>
              <a:t>4. </a:t>
            </a:r>
            <a:r>
              <a:rPr lang="en-US" sz="1200" dirty="0"/>
              <a:t>to specifically mention the percentile chances of heart disease.</a:t>
            </a:r>
            <a:endParaRPr lang="en-US" sz="1200" b="1" dirty="0"/>
          </a:p>
        </p:txBody>
      </p:sp>
      <p:sp>
        <p:nvSpPr>
          <p:cNvPr id="9" name="TextBox 8"/>
          <p:cNvSpPr txBox="1"/>
          <p:nvPr/>
        </p:nvSpPr>
        <p:spPr>
          <a:xfrm>
            <a:off x="13598" y="3174331"/>
            <a:ext cx="6831331" cy="738664"/>
          </a:xfrm>
          <a:prstGeom prst="rect">
            <a:avLst/>
          </a:prstGeom>
          <a:noFill/>
          <a:ln>
            <a:solidFill>
              <a:schemeClr val="tx1"/>
            </a:solidFill>
          </a:ln>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 </a:t>
            </a:r>
            <a:r>
              <a:rPr lang="en-US" sz="1400" dirty="0"/>
              <a:t>Given a set of data pertaining to patients' clinical parameters, the problem is to clean the dataset and choose an appropriate algorithm which gives high accuracy in predicting the likelihood of diagnosing the patient with cardiovascular disease</a:t>
            </a:r>
            <a:r>
              <a:rPr lang="en-US" sz="1400" b="1" dirty="0">
                <a:latin typeface="Times New Roman" panose="02020603050405020304" pitchFamily="18" charset="0"/>
                <a:cs typeface="Times New Roman" panose="02020603050405020304" pitchFamily="18" charset="0"/>
              </a:rPr>
              <a:t>.</a:t>
            </a:r>
          </a:p>
        </p:txBody>
      </p:sp>
      <p:pic>
        <p:nvPicPr>
          <p:cNvPr id="1027" name="Picture 3" descr="D:\NCC\yoga\New folder\nmit logo.png"/>
          <p:cNvPicPr>
            <a:picLocks noChangeAspect="1" noChangeArrowheads="1"/>
          </p:cNvPicPr>
          <p:nvPr/>
        </p:nvPicPr>
        <p:blipFill>
          <a:blip r:embed="rId2" cstate="print"/>
          <a:srcRect/>
          <a:stretch>
            <a:fillRect/>
          </a:stretch>
        </p:blipFill>
        <p:spPr bwMode="auto">
          <a:xfrm>
            <a:off x="5937248" y="59994"/>
            <a:ext cx="959865" cy="702006"/>
          </a:xfrm>
          <a:prstGeom prst="rect">
            <a:avLst/>
          </a:prstGeom>
          <a:noFill/>
        </p:spPr>
      </p:pic>
      <p:sp>
        <p:nvSpPr>
          <p:cNvPr id="15" name="TextBox 14"/>
          <p:cNvSpPr txBox="1"/>
          <p:nvPr/>
        </p:nvSpPr>
        <p:spPr>
          <a:xfrm>
            <a:off x="1514" y="6277627"/>
            <a:ext cx="6858000" cy="1231106"/>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Times New Roman" panose="02020603050405020304" pitchFamily="18" charset="0"/>
                <a:cs typeface="Times New Roman" panose="02020603050405020304" pitchFamily="18" charset="0"/>
              </a:rPr>
              <a:t>RESULT:</a:t>
            </a:r>
            <a:r>
              <a:rPr lang="en-US" sz="1200" b="1" dirty="0">
                <a:solidFill>
                  <a:schemeClr val="tx1"/>
                </a:solidFill>
                <a:latin typeface="Times New Roman" panose="02020603050405020304" pitchFamily="18" charset="0"/>
                <a:cs typeface="Calibri"/>
                <a:sym typeface="Calibri"/>
              </a:rPr>
              <a:t> </a:t>
            </a:r>
            <a:r>
              <a:rPr lang="en-US" sz="1200" dirty="0"/>
              <a:t>All four machine learning algorithms are assessed based on their accuracies and out of which one is selected. In order to evaluate all of the algorithms, it is expected to use numerous assessment metrics, including the confusion matrix, accuracy, precision, f1-score, recall and select one which predicts the disease efficiently. When these four are compared, the K-Nearest Neighbor model has the most accuracy of 91.80.%. Therefore, for predicting heart disease, the K-Nearest Neighbor classifier is used in the model. </a:t>
            </a:r>
            <a:endParaRPr lang="en-US" sz="12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8785" y="7567028"/>
            <a:ext cx="4162906" cy="141577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FUTURE SCOPE:</a:t>
            </a:r>
          </a:p>
          <a:p>
            <a:pPr algn="just"/>
            <a:r>
              <a:rPr lang="en-US" sz="1200" dirty="0"/>
              <a:t>▪ With the help of more dataset training on lab result variables an option to analyze a patient's lab results and determine the type of the heart condition can be created. </a:t>
            </a:r>
          </a:p>
          <a:p>
            <a:pPr algn="just"/>
            <a:r>
              <a:rPr lang="en-US" sz="1200" dirty="0"/>
              <a:t>▪ Based on the heart condition this can be further extended to provide general dos and don’ts instruction for taking care of himself until a diagnosis test is not conducted by a professional.. </a:t>
            </a:r>
            <a:endParaRPr lang="en-US" sz="12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46442" y="869086"/>
            <a:ext cx="6539262" cy="1094787"/>
          </a:xfrm>
          <a:prstGeom prst="rect">
            <a:avLst/>
          </a:prstGeom>
          <a:noFill/>
          <a:ln w="9525">
            <a:noFill/>
          </a:ln>
        </p:spPr>
        <p:txBody>
          <a:bodyPr wrap="square" rtlCol="0">
            <a:spAutoFit/>
          </a:bodyPr>
          <a:lstStyle/>
          <a:p>
            <a:r>
              <a:rPr lang="en-US" sz="1400" b="1" dirty="0">
                <a:latin typeface="Times New Roman" panose="02020603050405020304" pitchFamily="18" charset="0"/>
                <a:cs typeface="Times New Roman" panose="02020603050405020304" pitchFamily="18" charset="0"/>
              </a:rPr>
              <a:t>TEAM MEMBERS:</a:t>
            </a:r>
          </a:p>
          <a:p>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 Anubhav Yadav            3. Neha VM   </a:t>
            </a:r>
          </a:p>
          <a:p>
            <a:pPr>
              <a:lnSpc>
                <a:spcPct val="150000"/>
              </a:lnSpc>
            </a:pPr>
            <a:r>
              <a:rPr lang="en-US" sz="1400" dirty="0">
                <a:latin typeface="Times New Roman" panose="02020603050405020304" pitchFamily="18" charset="0"/>
                <a:cs typeface="Times New Roman" panose="02020603050405020304" pitchFamily="18" charset="0"/>
              </a:rPr>
              <a:t> 2. Kinshuk Chaturvedi     4. </a:t>
            </a:r>
            <a:r>
              <a:rPr lang="en-US" sz="1400" dirty="0" err="1">
                <a:latin typeface="Times New Roman" panose="02020603050405020304" pitchFamily="18" charset="0"/>
                <a:cs typeface="Times New Roman" panose="02020603050405020304" pitchFamily="18" charset="0"/>
              </a:rPr>
              <a:t>Muskan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Khatwani</a:t>
            </a:r>
            <a:r>
              <a:rPr lang="en-US" sz="1400" dirty="0">
                <a:latin typeface="Times New Roman" panose="02020603050405020304" pitchFamily="18" charset="0"/>
                <a:cs typeface="Times New Roman" panose="02020603050405020304" pitchFamily="18" charset="0"/>
              </a:rPr>
              <a:t> </a:t>
            </a:r>
          </a:p>
          <a:p>
            <a:pPr>
              <a:lnSpc>
                <a:spcPct val="150000"/>
              </a:lnSpc>
            </a:pPr>
            <a:r>
              <a:rPr lang="en-US" sz="1200" dirty="0"/>
              <a:t>			</a:t>
            </a:r>
          </a:p>
        </p:txBody>
      </p:sp>
      <p:sp>
        <p:nvSpPr>
          <p:cNvPr id="12" name="TextBox 11"/>
          <p:cNvSpPr txBox="1"/>
          <p:nvPr/>
        </p:nvSpPr>
        <p:spPr>
          <a:xfrm>
            <a:off x="4505491" y="856661"/>
            <a:ext cx="2770264" cy="954107"/>
          </a:xfrm>
          <a:prstGeom prst="rect">
            <a:avLst/>
          </a:prstGeom>
          <a:noFill/>
        </p:spPr>
        <p:txBody>
          <a:bodyPr wrap="square" rtlCol="0">
            <a:spAutoFit/>
          </a:bodyPr>
          <a:lstStyle/>
          <a:p>
            <a:r>
              <a:rPr lang="en-IN" sz="1400" b="1" dirty="0"/>
              <a:t>Under the guidance of:</a:t>
            </a:r>
          </a:p>
          <a:p>
            <a:r>
              <a:rPr lang="en-IN" sz="1400" dirty="0"/>
              <a:t>DR. VASANTHAKUMAR G.U , ASSOCIATE PROFESSOR</a:t>
            </a:r>
          </a:p>
          <a:p>
            <a:r>
              <a:rPr lang="en-IN" sz="1400" dirty="0"/>
              <a:t>Dept. of  CSE, NMIT, Bangalore</a:t>
            </a:r>
          </a:p>
        </p:txBody>
      </p:sp>
      <p:sp>
        <p:nvSpPr>
          <p:cNvPr id="19" name="TextBox 18"/>
          <p:cNvSpPr txBox="1"/>
          <p:nvPr/>
        </p:nvSpPr>
        <p:spPr>
          <a:xfrm>
            <a:off x="4217669" y="7567028"/>
            <a:ext cx="2640331" cy="141577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References:</a:t>
            </a:r>
          </a:p>
          <a:p>
            <a:pPr algn="just"/>
            <a:r>
              <a:rPr lang="en-US" sz="1200" b="1" dirty="0">
                <a:latin typeface="Times New Roman" panose="02020603050405020304" pitchFamily="18" charset="0"/>
                <a:ea typeface="Calibri"/>
                <a:cs typeface="Times New Roman" panose="02020603050405020304" pitchFamily="18" charset="0"/>
                <a:sym typeface="Calibri"/>
              </a:rPr>
              <a:t>[1]</a:t>
            </a:r>
            <a:r>
              <a:rPr lang="en-US" sz="1200" dirty="0"/>
              <a:t> Jindal H, Agrawal S, </a:t>
            </a:r>
            <a:r>
              <a:rPr lang="en-US" sz="1200" dirty="0" err="1"/>
              <a:t>Khera</a:t>
            </a:r>
            <a:r>
              <a:rPr lang="en-US" sz="1200" dirty="0"/>
              <a:t> R, Jain R &amp; </a:t>
            </a:r>
            <a:r>
              <a:rPr lang="en-US" sz="1200" dirty="0" err="1"/>
              <a:t>Nagrath</a:t>
            </a:r>
            <a:r>
              <a:rPr lang="en-US" sz="1200" dirty="0"/>
              <a:t> P (2020). Heart disease prediction using machine learning algorithms. 1st International Conference on Computational Research and Data Analytics (ICCRDA 2020). </a:t>
            </a:r>
            <a:endParaRPr lang="en-US" sz="1200" dirty="0">
              <a:latin typeface="Calibri" pitchFamily="34" charset="0"/>
              <a:ea typeface="Calibri"/>
              <a:cs typeface="Arial" pitchFamily="34" charset="0"/>
              <a:sym typeface="Calibri"/>
            </a:endParaRPr>
          </a:p>
        </p:txBody>
      </p:sp>
      <p:pic>
        <p:nvPicPr>
          <p:cNvPr id="17" name="Picture 16" descr="C:\Users\user\Pictures\nitteimg-foote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66" y="27984"/>
            <a:ext cx="1012664" cy="565408"/>
          </a:xfrm>
          <a:prstGeom prst="rect">
            <a:avLst/>
          </a:prstGeom>
          <a:noFill/>
          <a:ln>
            <a:noFill/>
          </a:ln>
        </p:spPr>
      </p:pic>
      <p:sp>
        <p:nvSpPr>
          <p:cNvPr id="2" name="Rectangle 1">
            <a:extLst>
              <a:ext uri="{FF2B5EF4-FFF2-40B4-BE49-F238E27FC236}">
                <a16:creationId xmlns:a16="http://schemas.microsoft.com/office/drawing/2014/main" id="{018F6403-FBEF-4036-9CB9-30AA0746DEBD}"/>
              </a:ext>
            </a:extLst>
          </p:cNvPr>
          <p:cNvSpPr/>
          <p:nvPr/>
        </p:nvSpPr>
        <p:spPr>
          <a:xfrm>
            <a:off x="45985" y="4343400"/>
            <a:ext cx="4210334" cy="1905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 DIAGRAM</a:t>
            </a:r>
            <a:endParaRPr lang="en-IN" dirty="0"/>
          </a:p>
        </p:txBody>
      </p:sp>
      <p:sp>
        <p:nvSpPr>
          <p:cNvPr id="3" name="Rectangle 2">
            <a:extLst>
              <a:ext uri="{FF2B5EF4-FFF2-40B4-BE49-F238E27FC236}">
                <a16:creationId xmlns:a16="http://schemas.microsoft.com/office/drawing/2014/main" id="{5E546EBE-E2D3-4BC7-9136-B40D4F6E3F08}"/>
              </a:ext>
            </a:extLst>
          </p:cNvPr>
          <p:cNvSpPr/>
          <p:nvPr/>
        </p:nvSpPr>
        <p:spPr>
          <a:xfrm>
            <a:off x="4419600" y="4343400"/>
            <a:ext cx="2305940" cy="1905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CHARTS</a:t>
            </a:r>
            <a:endParaRPr lang="en-IN" dirty="0"/>
          </a:p>
        </p:txBody>
      </p:sp>
      <p:pic>
        <p:nvPicPr>
          <p:cNvPr id="20" name="Picture 19">
            <a:extLst>
              <a:ext uri="{FF2B5EF4-FFF2-40B4-BE49-F238E27FC236}">
                <a16:creationId xmlns:a16="http://schemas.microsoft.com/office/drawing/2014/main" id="{CA6C5329-A651-7B10-45A8-E164DA8ABF58}"/>
              </a:ext>
            </a:extLst>
          </p:cNvPr>
          <p:cNvPicPr>
            <a:picLocks noChangeAspect="1"/>
          </p:cNvPicPr>
          <p:nvPr/>
        </p:nvPicPr>
        <p:blipFill>
          <a:blip r:embed="rId4"/>
          <a:stretch>
            <a:fillRect/>
          </a:stretch>
        </p:blipFill>
        <p:spPr>
          <a:xfrm>
            <a:off x="279102" y="4413338"/>
            <a:ext cx="3922589" cy="1809698"/>
          </a:xfrm>
          <a:prstGeom prst="rect">
            <a:avLst/>
          </a:prstGeom>
        </p:spPr>
      </p:pic>
      <p:pic>
        <p:nvPicPr>
          <p:cNvPr id="13" name="Picture 12">
            <a:extLst>
              <a:ext uri="{FF2B5EF4-FFF2-40B4-BE49-F238E27FC236}">
                <a16:creationId xmlns:a16="http://schemas.microsoft.com/office/drawing/2014/main" id="{A237087F-C32C-2373-9E82-212D59583413}"/>
              </a:ext>
            </a:extLst>
          </p:cNvPr>
          <p:cNvPicPr>
            <a:picLocks noChangeAspect="1"/>
          </p:cNvPicPr>
          <p:nvPr/>
        </p:nvPicPr>
        <p:blipFill>
          <a:blip r:embed="rId5"/>
          <a:stretch>
            <a:fillRect/>
          </a:stretch>
        </p:blipFill>
        <p:spPr>
          <a:xfrm>
            <a:off x="4538411" y="4407268"/>
            <a:ext cx="2090990" cy="17649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400</Words>
  <Application>Microsoft Office PowerPoint</Application>
  <PresentationFormat>On-screen Show (4:3)</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ECE-DCN-01</dc:creator>
  <cp:lastModifiedBy>kinshuk chaturvedi</cp:lastModifiedBy>
  <cp:revision>71</cp:revision>
  <dcterms:created xsi:type="dcterms:W3CDTF">2006-08-16T00:00:00Z</dcterms:created>
  <dcterms:modified xsi:type="dcterms:W3CDTF">2022-07-11T18:10:55Z</dcterms:modified>
</cp:coreProperties>
</file>