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E426A3-B821-4D7D-BEBE-2C9E6EFBF9F8}">
          <p14:sldIdLst>
            <p14:sldId id="256"/>
          </p14:sldIdLst>
        </p14:section>
        <p14:section name="Untitled Section" id="{366239DF-A0E8-48A4-AABE-B40382B33F13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33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6252-2A0E-166A-7280-AF0ABE7CF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8519E-3743-9CA3-D38A-8DD1EBF3E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3070-FED9-99DE-3834-A859EAB0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D67CD-3262-3632-4523-06D0DA7C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7453-4543-1645-2D13-8818646B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7ACC-45E8-85C5-C536-00681F88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E5A59-EE79-111F-EEEB-F5644A05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244E-4B6B-9667-5ACC-1E67654A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D223-F42C-B392-E341-D2F25EDE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B01B-4EE5-BBB3-1DC9-4F218403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5828E-8BFC-90F6-3CC2-85B9AA042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22ED4-8924-9342-AB59-E0503E26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9F9C-4689-937E-25B2-E4EF1D2F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7589-23FF-4836-88BB-185E111F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EC70-83BB-83F1-B332-2E468C9F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2DBA-01B0-F3A7-E8DD-CA064049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F67C-6EE7-FBD7-486B-6F3A1ED3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5ACC6-0DDF-87CA-5062-58E7A30E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6D35-738E-1B97-5007-438CDB60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5DC1-7C5B-42F5-CEC8-C3BDD2C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7956-CE82-F0AD-01EF-605FFE0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F726-C8FB-985F-D500-40A245C0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A3CA-8334-116F-6254-1ECE379D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7140-C453-1A17-A1F4-56EF4D6D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9952-889B-82DF-A8B4-C8B2935A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E8A1-FBC0-D1FE-BAD7-5962B4FC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53D8-9CFD-2722-74F9-0E1BCFC36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E6605-93E8-9606-D249-6DD2F8990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1D8C1-965A-6CB8-B4CF-BC3E737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A1E1-EB7D-7610-572C-CA58D840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85B6-8C07-D999-6FFB-DDA7F201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CA-D943-FE2F-06B3-FCCC7F42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8047D-B4BA-887D-ABE5-AE08158C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06FCE-5090-C63A-650C-BD6B45AF1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025A5-2877-B281-15B2-45B6F8908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EE973-BE75-594E-5170-1474692F5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DE2E8-E312-D3B4-6AD3-4F03F6FE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118A2-DD61-1646-1504-E4EE3F8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836C6-E82B-1A59-F3DF-066D1E5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6919-F8C0-AA4F-2EE7-6564C8A9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736CD-038E-154A-E30F-03F1F4D2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72BBE-ECAA-1A3A-8BB6-7BEEA49F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D8881-E4F7-E63A-3A98-F8AC0DE8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2F85-3B8C-08C8-32A6-200E3EF8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19DD0-0AD0-D76F-BA9E-B8A7438C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1B46-BA69-6E50-AE94-78F0C43B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0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6D27-AED9-7345-827A-BB2DD3DD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D68B-C920-9097-12D7-EAB3D7CF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DF6D0-598C-8A2E-2057-A239373E6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CA12-E600-051C-CA93-AE50C3FE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04E6-128B-597A-2838-02CE3D21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DEE9E-2FAD-67B6-C254-550959B2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E1F1-2D4C-FA24-CEBA-1541E473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40F74-F81D-F35F-DD9A-95D89249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1E9C-27F5-455F-D8D8-C0AD220A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1C4EC-3630-6BB7-063B-66440B68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9292-42A9-277F-DE80-3B57B361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3EF0-6C00-86B5-D35A-82AEB4EB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3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3A749-3E1B-0C03-ADEC-4E27DCBF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25CC4-3016-C97F-1F3C-D6FE4586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CFD6-EA71-8B5F-4CE4-8BC3CCA85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7A1C-0169-4F06-8314-E4604CC1B275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BE11-53FA-E324-7AD4-C4524CB78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2B6C-FC7D-6E00-147F-1BAA56C94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D86C-5480-4FAC-9669-D9E0CEAC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85DE-E33F-1AB5-D5D6-2AF4D5AC8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IPL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614A6-F670-6845-ADC3-32D7DCF34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73903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2D467-6DB9-0B1F-8FCD-7A2A3E961A4F}"/>
              </a:ext>
            </a:extLst>
          </p:cNvPr>
          <p:cNvSpPr txBox="1"/>
          <p:nvPr/>
        </p:nvSpPr>
        <p:spPr>
          <a:xfrm>
            <a:off x="399327" y="109960"/>
            <a:ext cx="1655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Finishers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35D4E-42CD-B8F7-D43E-4F09F6D6B079}"/>
              </a:ext>
            </a:extLst>
          </p:cNvPr>
          <p:cNvSpPr txBox="1"/>
          <p:nvPr/>
        </p:nvSpPr>
        <p:spPr>
          <a:xfrm>
            <a:off x="399327" y="873889"/>
            <a:ext cx="112809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multiple options. Need to pick a batting all-rounder for this position. Should have a high strike rate and can anchor</a:t>
            </a:r>
          </a:p>
          <a:p>
            <a:r>
              <a:rPr lang="en-US" dirty="0"/>
              <a:t>The innings when required. Ben stokes could not make it to the list as he has low batting SR. So cant include him as </a:t>
            </a:r>
          </a:p>
          <a:p>
            <a:r>
              <a:rPr lang="en-US" dirty="0"/>
              <a:t>Finisher would require a higher SR</a:t>
            </a:r>
          </a:p>
          <a:p>
            <a:r>
              <a:rPr lang="en-US" dirty="0"/>
              <a:t>We have selected 3 fast bowlers and 2 spinners. Maxwell would</a:t>
            </a:r>
          </a:p>
          <a:p>
            <a:r>
              <a:rPr lang="en-US" dirty="0"/>
              <a:t>Have been a good option but he is also a spinner. </a:t>
            </a:r>
          </a:p>
          <a:p>
            <a:r>
              <a:rPr lang="en-US" dirty="0"/>
              <a:t>We would select </a:t>
            </a:r>
            <a:r>
              <a:rPr lang="en-US" b="1" dirty="0"/>
              <a:t>M.</a:t>
            </a:r>
            <a:r>
              <a:rPr lang="en-US" dirty="0"/>
              <a:t> </a:t>
            </a:r>
            <a:r>
              <a:rPr lang="en-US" b="1" dirty="0" err="1"/>
              <a:t>Stoinis</a:t>
            </a:r>
            <a:r>
              <a:rPr lang="en-US" dirty="0"/>
              <a:t>, even though maxwell has better</a:t>
            </a:r>
          </a:p>
          <a:p>
            <a:r>
              <a:rPr lang="en-US" dirty="0"/>
              <a:t>Bowling economy and bowling average because he has better </a:t>
            </a:r>
          </a:p>
          <a:p>
            <a:r>
              <a:rPr lang="en-US" dirty="0"/>
              <a:t>Batting SR and batting average than maxwell and a fast bowler</a:t>
            </a:r>
          </a:p>
          <a:p>
            <a:r>
              <a:rPr lang="en-US" dirty="0"/>
              <a:t>Would be better suited for number 6 position. He can also be </a:t>
            </a:r>
          </a:p>
          <a:p>
            <a:r>
              <a:rPr lang="en-US" dirty="0"/>
              <a:t>Trusted to anchor the game when needed. </a:t>
            </a:r>
          </a:p>
          <a:p>
            <a:r>
              <a:rPr lang="en-US" dirty="0"/>
              <a:t>Hardik Pandya could be a backup in this position if a better </a:t>
            </a:r>
          </a:p>
          <a:p>
            <a:r>
              <a:rPr lang="en-US" dirty="0"/>
              <a:t>Bowler is required say if a pace bowler gets injured as he has</a:t>
            </a:r>
          </a:p>
          <a:p>
            <a:r>
              <a:rPr lang="en-US" dirty="0"/>
              <a:t>better bowling stats than </a:t>
            </a:r>
            <a:r>
              <a:rPr lang="en-US" dirty="0" err="1"/>
              <a:t>Stoinis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8E084-F190-F8E2-6127-2A10945B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74" y="1683246"/>
            <a:ext cx="5728989" cy="32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B2AEF-A266-80CF-CAC5-1B04446C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76" y="1903673"/>
            <a:ext cx="8090968" cy="3847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AD48D-99F5-4DC3-86EE-9AC50C72F15F}"/>
              </a:ext>
            </a:extLst>
          </p:cNvPr>
          <p:cNvSpPr txBox="1"/>
          <p:nvPr/>
        </p:nvSpPr>
        <p:spPr>
          <a:xfrm>
            <a:off x="2145156" y="884064"/>
            <a:ext cx="77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Noted few KPI’s for bowlers as well as batsmen which would help evaluate performance of players. </a:t>
            </a:r>
          </a:p>
        </p:txBody>
      </p:sp>
    </p:spTree>
    <p:extLst>
      <p:ext uri="{BB962C8B-B14F-4D97-AF65-F5344CB8AC3E}">
        <p14:creationId xmlns:p14="http://schemas.microsoft.com/office/powerpoint/2010/main" val="350860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E9A02-26B0-97E5-07B4-BD0264A2A6E6}"/>
              </a:ext>
            </a:extLst>
          </p:cNvPr>
          <p:cNvSpPr txBox="1"/>
          <p:nvPr/>
        </p:nvSpPr>
        <p:spPr>
          <a:xfrm>
            <a:off x="3453918" y="0"/>
            <a:ext cx="61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 selected as Filters for different criteria of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5AD39-FF8D-4EE9-734D-9282494FD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41" y="550463"/>
            <a:ext cx="4097895" cy="1469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97E3C-4B55-D642-0698-5A5C6A142660}"/>
              </a:ext>
            </a:extLst>
          </p:cNvPr>
          <p:cNvSpPr txBox="1"/>
          <p:nvPr/>
        </p:nvSpPr>
        <p:spPr>
          <a:xfrm>
            <a:off x="853729" y="2098681"/>
            <a:ext cx="10765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Openers-</a:t>
            </a:r>
            <a:r>
              <a:rPr lang="en-US" dirty="0"/>
              <a:t> These are the power hitters. Mandated to provide a good start. Boundary percentage is an important </a:t>
            </a:r>
          </a:p>
          <a:p>
            <a:r>
              <a:rPr lang="en-US" dirty="0"/>
              <a:t>Indicator for openers as during powerplays boundaries are important. A filter of &gt;50% of runs from boundary has</a:t>
            </a:r>
          </a:p>
          <a:p>
            <a:r>
              <a:rPr lang="en-US" dirty="0"/>
              <a:t>been set as a filter. Batting position is set lower than 4. 2 players in this position.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F77BA-A090-B841-CAD2-1F7829A33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41" y="3022011"/>
            <a:ext cx="4097895" cy="1572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51DE7-E967-7D58-F1C7-96B06267DD3C}"/>
              </a:ext>
            </a:extLst>
          </p:cNvPr>
          <p:cNvSpPr txBox="1"/>
          <p:nvPr/>
        </p:nvSpPr>
        <p:spPr>
          <a:xfrm>
            <a:off x="968141" y="4601498"/>
            <a:ext cx="10812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Middle order – </a:t>
            </a:r>
            <a:r>
              <a:rPr lang="en-US" dirty="0"/>
              <a:t>These are anchor player which hold the innings together. Hence boundary % is not a very relevant</a:t>
            </a:r>
          </a:p>
          <a:p>
            <a:r>
              <a:rPr lang="en-US" dirty="0"/>
              <a:t>Criteria. Strike Rate can be lower than openers but avg. no of balls faced and batting average should be </a:t>
            </a:r>
            <a:r>
              <a:rPr lang="en-US" dirty="0" err="1"/>
              <a:t>be</a:t>
            </a:r>
            <a:r>
              <a:rPr lang="en-US" dirty="0"/>
              <a:t> </a:t>
            </a:r>
          </a:p>
          <a:p>
            <a:r>
              <a:rPr lang="en-US" dirty="0"/>
              <a:t>adequate to ensure good partnership in middle overs. 3 players in this position.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506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700C12-06E9-0AF7-205D-2806E7B9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0" y="162079"/>
            <a:ext cx="3805391" cy="1569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0F11F-51D9-D605-5DA8-F9986C836D27}"/>
              </a:ext>
            </a:extLst>
          </p:cNvPr>
          <p:cNvSpPr txBox="1"/>
          <p:nvPr/>
        </p:nvSpPr>
        <p:spPr>
          <a:xfrm>
            <a:off x="523260" y="1942581"/>
            <a:ext cx="10975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Finisher/ hard hitter – </a:t>
            </a:r>
            <a:r>
              <a:rPr lang="en-US" dirty="0"/>
              <a:t>1 player for this position. Should be able to score at a high strike rate at the same time </a:t>
            </a:r>
          </a:p>
          <a:p>
            <a:r>
              <a:rPr lang="en-US" dirty="0"/>
              <a:t>if the middle order fails, should be able to stabilize the innings. Hence, number of balls faced and batting average </a:t>
            </a:r>
          </a:p>
          <a:p>
            <a:r>
              <a:rPr lang="en-US" dirty="0"/>
              <a:t>Are also considered as key parameters. This player is more of a batting all rounder with capability to bowl when req.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56EA2-5FF2-904D-BECF-ECC63A3A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60" y="3076595"/>
            <a:ext cx="3805391" cy="193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9AF17-C163-D67A-EFDA-A0DF88124188}"/>
              </a:ext>
            </a:extLst>
          </p:cNvPr>
          <p:cNvSpPr txBox="1"/>
          <p:nvPr/>
        </p:nvSpPr>
        <p:spPr>
          <a:xfrm>
            <a:off x="523260" y="5219814"/>
            <a:ext cx="10975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Rounders – </a:t>
            </a:r>
            <a:r>
              <a:rPr lang="en-US" dirty="0"/>
              <a:t>Spinners who can bat aggressively with a good strike rate as they may end the innings. Batting average should be </a:t>
            </a:r>
            <a:r>
              <a:rPr lang="en-US" dirty="0" err="1"/>
              <a:t>atleast</a:t>
            </a:r>
            <a:r>
              <a:rPr lang="en-US" dirty="0"/>
              <a:t> 15. 2 players for this position. Bowling economy is targeted at less than 7 and should be able to pick wickets on av average every 20 balls. If they ball 20 overs, it can be expected they would take </a:t>
            </a:r>
            <a:r>
              <a:rPr lang="en-US" dirty="0" err="1"/>
              <a:t>atleast</a:t>
            </a:r>
            <a:r>
              <a:rPr lang="en-US" dirty="0"/>
              <a:t> 6 wickets.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361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82027-4C51-A523-39FA-50886F512E29}"/>
              </a:ext>
            </a:extLst>
          </p:cNvPr>
          <p:cNvSpPr txBox="1"/>
          <p:nvPr/>
        </p:nvSpPr>
        <p:spPr>
          <a:xfrm>
            <a:off x="5480612" y="1174830"/>
            <a:ext cx="535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expected to be conceded- max. 140 in 20 overs as all 5 bowlers have bowling economy less than 7.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11070-4735-A907-CAA5-1E918A3A336A}"/>
              </a:ext>
            </a:extLst>
          </p:cNvPr>
          <p:cNvSpPr txBox="1"/>
          <p:nvPr/>
        </p:nvSpPr>
        <p:spPr>
          <a:xfrm>
            <a:off x="758142" y="2216552"/>
            <a:ext cx="1158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Fast Bowlers- </a:t>
            </a:r>
            <a:r>
              <a:rPr lang="en-US" dirty="0"/>
              <a:t>Pace bowlers</a:t>
            </a:r>
            <a:r>
              <a:rPr lang="en-US" b="1" dirty="0"/>
              <a:t> </a:t>
            </a:r>
            <a:r>
              <a:rPr lang="en-US" dirty="0"/>
              <a:t>expected to take wickets every 16 balls bowled. They would also act as breakers on opponent </a:t>
            </a:r>
          </a:p>
          <a:p>
            <a:r>
              <a:rPr lang="en-US" dirty="0"/>
              <a:t>Run scoring in powerplay. Hence dot balls conceded percentage &gt;40 is set as an important filter.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D4EBA-5710-9E66-FD52-EAF870D5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1" y="430394"/>
            <a:ext cx="4029066" cy="1590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0FAB4-3D23-0ADF-1F3D-296FB224202B}"/>
              </a:ext>
            </a:extLst>
          </p:cNvPr>
          <p:cNvSpPr txBox="1"/>
          <p:nvPr/>
        </p:nvSpPr>
        <p:spPr>
          <a:xfrm>
            <a:off x="4756735" y="3258274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Selecting best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6B9D3-A6C3-27D3-3FFC-532F9EB29A35}"/>
              </a:ext>
            </a:extLst>
          </p:cNvPr>
          <p:cNvSpPr txBox="1"/>
          <p:nvPr/>
        </p:nvSpPr>
        <p:spPr>
          <a:xfrm>
            <a:off x="6145219" y="3877545"/>
            <a:ext cx="599645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Selection of openers </a:t>
            </a:r>
            <a:r>
              <a:rPr lang="en-US" dirty="0"/>
              <a:t>–</a:t>
            </a:r>
          </a:p>
          <a:p>
            <a:endParaRPr lang="en-US" dirty="0"/>
          </a:p>
          <a:p>
            <a:r>
              <a:rPr lang="en-US" dirty="0"/>
              <a:t> Among top 5 players, looking at the </a:t>
            </a:r>
          </a:p>
          <a:p>
            <a:r>
              <a:rPr lang="en-US" dirty="0"/>
              <a:t>Scatter plot, Joss </a:t>
            </a:r>
            <a:r>
              <a:rPr lang="en-US" dirty="0" err="1"/>
              <a:t>Buttler</a:t>
            </a:r>
            <a:r>
              <a:rPr lang="en-US" dirty="0"/>
              <a:t>, Alex hales and Riley Rossouw are the</a:t>
            </a:r>
          </a:p>
          <a:p>
            <a:r>
              <a:rPr lang="en-US" dirty="0"/>
              <a:t>Most suited in terms of batting average and strike rate.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08F77D-09DB-7695-A83F-59B104A39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12" y="3715473"/>
            <a:ext cx="4859309" cy="2795286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BEE336-66C8-A019-916A-C73B27B45C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23753" y="5113116"/>
            <a:ext cx="1059084" cy="764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6622F-B916-A179-DA31-C062E2E3C2A9}"/>
              </a:ext>
            </a:extLst>
          </p:cNvPr>
          <p:cNvSpPr txBox="1"/>
          <p:nvPr/>
        </p:nvSpPr>
        <p:spPr>
          <a:xfrm>
            <a:off x="1904035" y="476552"/>
            <a:ext cx="4515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Reasons for selection of Joss </a:t>
            </a:r>
            <a:r>
              <a:rPr lang="en-US" b="1" dirty="0" err="1"/>
              <a:t>Buttler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batting average with strike rate above </a:t>
            </a:r>
          </a:p>
          <a:p>
            <a:r>
              <a:rPr lang="en-US" dirty="0"/>
              <a:t>      threshold of 140.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3D27ABF-539A-5FB8-0A32-C65A7C5E2923}"/>
              </a:ext>
            </a:extLst>
          </p:cNvPr>
          <p:cNvCxnSpPr>
            <a:cxnSpLocks/>
          </p:cNvCxnSpPr>
          <p:nvPr/>
        </p:nvCxnSpPr>
        <p:spPr>
          <a:xfrm>
            <a:off x="5683170" y="920187"/>
            <a:ext cx="1770927" cy="925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CEED8C1-7FA3-B7B0-19F9-2C50D0A5F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72" y="263323"/>
            <a:ext cx="4639719" cy="28271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D3EB23-30A2-092E-22BE-F24AA88190FA}"/>
              </a:ext>
            </a:extLst>
          </p:cNvPr>
          <p:cNvSpPr txBox="1"/>
          <p:nvPr/>
        </p:nvSpPr>
        <p:spPr>
          <a:xfrm>
            <a:off x="1840374" y="1846162"/>
            <a:ext cx="5231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Selection of Riley R. and not Alex Hales: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right-left combination, Riley R. is best suited </a:t>
            </a:r>
          </a:p>
          <a:p>
            <a:r>
              <a:rPr lang="en-US" dirty="0"/>
              <a:t>     as he has the highest strike rate as seen in the plot </a:t>
            </a:r>
          </a:p>
          <a:p>
            <a:r>
              <a:rPr lang="en-US" dirty="0"/>
              <a:t>     and would compliment Joss </a:t>
            </a:r>
            <a:r>
              <a:rPr lang="en-US" dirty="0" err="1"/>
              <a:t>Buttler</a:t>
            </a:r>
            <a:r>
              <a:rPr lang="en-US" dirty="0"/>
              <a:t> nicely who has </a:t>
            </a:r>
          </a:p>
          <a:p>
            <a:r>
              <a:rPr lang="en-US" dirty="0"/>
              <a:t>     the best batting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Alex hales would be kept as reserve opener.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461913-90DF-5F16-CEDB-A6B1CEF8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34" y="3767561"/>
            <a:ext cx="5311366" cy="30904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C3F925-4B45-153E-4AFB-D38D3E908E1E}"/>
              </a:ext>
            </a:extLst>
          </p:cNvPr>
          <p:cNvSpPr txBox="1"/>
          <p:nvPr/>
        </p:nvSpPr>
        <p:spPr>
          <a:xfrm>
            <a:off x="115746" y="3703899"/>
            <a:ext cx="6867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Together they give us a combined batting average of </a:t>
            </a:r>
            <a:r>
              <a:rPr lang="en-US" b="1" dirty="0"/>
              <a:t>40.67</a:t>
            </a:r>
            <a:r>
              <a:rPr lang="en-US" dirty="0"/>
              <a:t> with a </a:t>
            </a:r>
          </a:p>
          <a:p>
            <a:r>
              <a:rPr lang="en-US" dirty="0"/>
              <a:t>Brilliant strike rate of </a:t>
            </a:r>
            <a:r>
              <a:rPr lang="en-US" b="1" dirty="0"/>
              <a:t>153</a:t>
            </a:r>
            <a:r>
              <a:rPr lang="en-US" dirty="0"/>
              <a:t>. Which means if they bat for 20 overs, we </a:t>
            </a:r>
          </a:p>
          <a:p>
            <a:r>
              <a:rPr lang="en-US" dirty="0"/>
              <a:t>Would reach a minimum target of </a:t>
            </a:r>
            <a:r>
              <a:rPr lang="en-US" b="1" dirty="0"/>
              <a:t>180</a:t>
            </a:r>
            <a:r>
              <a:rPr lang="en-US" dirty="0"/>
              <a:t>. And on an average they would </a:t>
            </a:r>
          </a:p>
          <a:p>
            <a:r>
              <a:rPr lang="en-US" dirty="0"/>
              <a:t>Stay at the crease for </a:t>
            </a:r>
            <a:r>
              <a:rPr lang="en-US" b="1" dirty="0"/>
              <a:t>4</a:t>
            </a:r>
            <a:r>
              <a:rPr lang="en-US" dirty="0"/>
              <a:t> </a:t>
            </a:r>
            <a:r>
              <a:rPr lang="en-US" b="1" dirty="0"/>
              <a:t>overs</a:t>
            </a:r>
            <a:r>
              <a:rPr lang="en-US" dirty="0"/>
              <a:t> as the combined average balls faced is 24,</a:t>
            </a:r>
          </a:p>
          <a:p>
            <a:r>
              <a:rPr lang="en-US" dirty="0"/>
              <a:t>With a boundary percentage of 60%. 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EF0047B-9B91-BB25-BD35-1E0D755743A3}"/>
              </a:ext>
            </a:extLst>
          </p:cNvPr>
          <p:cNvCxnSpPr>
            <a:cxnSpLocks/>
          </p:cNvCxnSpPr>
          <p:nvPr/>
        </p:nvCxnSpPr>
        <p:spPr>
          <a:xfrm>
            <a:off x="3993266" y="4953965"/>
            <a:ext cx="2419109" cy="1006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8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42FC2-1CDC-0C50-1FFE-DDCA436E7043}"/>
              </a:ext>
            </a:extLst>
          </p:cNvPr>
          <p:cNvSpPr txBox="1"/>
          <p:nvPr/>
        </p:nvSpPr>
        <p:spPr>
          <a:xfrm>
            <a:off x="40511" y="34977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Middle order selection-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3ED1B-D70D-F464-BA3F-0508C9D0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65" y="2075539"/>
            <a:ext cx="4542340" cy="3336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3FBA5-6175-B2EE-5D72-65F889DF74CC}"/>
              </a:ext>
            </a:extLst>
          </p:cNvPr>
          <p:cNvSpPr txBox="1"/>
          <p:nvPr/>
        </p:nvSpPr>
        <p:spPr>
          <a:xfrm>
            <a:off x="8970380" y="3495554"/>
            <a:ext cx="2546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Virat</a:t>
            </a:r>
            <a:r>
              <a:rPr lang="en-US" dirty="0"/>
              <a:t> </a:t>
            </a:r>
            <a:r>
              <a:rPr lang="en-US" b="1" dirty="0"/>
              <a:t>Kohli</a:t>
            </a:r>
            <a:r>
              <a:rPr lang="en-US" dirty="0"/>
              <a:t> with amazing batting average of 98 and strike rate above required 125 is a no brainer.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9595A-7911-FF82-9C36-F6B2896C450B}"/>
              </a:ext>
            </a:extLst>
          </p:cNvPr>
          <p:cNvSpPr txBox="1"/>
          <p:nvPr/>
        </p:nvSpPr>
        <p:spPr>
          <a:xfrm>
            <a:off x="4381017" y="0"/>
            <a:ext cx="3235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SK</a:t>
            </a:r>
            <a:r>
              <a:rPr lang="en-US" dirty="0"/>
              <a:t> </a:t>
            </a:r>
            <a:r>
              <a:rPr lang="en-US" b="1" dirty="0"/>
              <a:t>Yadav</a:t>
            </a:r>
            <a:r>
              <a:rPr lang="en-US" dirty="0"/>
              <a:t> with a fantastic SR of 190 and </a:t>
            </a:r>
            <a:r>
              <a:rPr lang="en-US" b="1" dirty="0"/>
              <a:t>healthy</a:t>
            </a:r>
            <a:r>
              <a:rPr lang="en-US" dirty="0"/>
              <a:t> batting average stands out In the plot. He would provide a good mix with </a:t>
            </a:r>
            <a:r>
              <a:rPr lang="en-US" dirty="0" err="1"/>
              <a:t>kohli</a:t>
            </a:r>
            <a:r>
              <a:rPr lang="en-US" dirty="0"/>
              <a:t> having very high SR to up the game </a:t>
            </a:r>
            <a:r>
              <a:rPr lang="en-US" dirty="0" err="1"/>
              <a:t>tf</a:t>
            </a:r>
            <a:r>
              <a:rPr lang="en-US" dirty="0"/>
              <a:t> there is a slow start.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7C6D1-C21B-B096-3B94-5D1595A54AD0}"/>
              </a:ext>
            </a:extLst>
          </p:cNvPr>
          <p:cNvSpPr txBox="1"/>
          <p:nvPr/>
        </p:nvSpPr>
        <p:spPr>
          <a:xfrm>
            <a:off x="386226" y="3033889"/>
            <a:ext cx="353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/>
              <a:t>Glenn</a:t>
            </a:r>
            <a:r>
              <a:rPr lang="en-US" dirty="0"/>
              <a:t> </a:t>
            </a:r>
            <a:r>
              <a:rPr lang="en-US" b="1" dirty="0"/>
              <a:t>Phillips</a:t>
            </a:r>
            <a:r>
              <a:rPr lang="en-US" dirty="0"/>
              <a:t> as he has batting </a:t>
            </a:r>
          </a:p>
          <a:p>
            <a:r>
              <a:rPr lang="en-US" dirty="0"/>
              <a:t>Average above the threshold and</a:t>
            </a:r>
          </a:p>
          <a:p>
            <a:r>
              <a:rPr lang="en-US" dirty="0"/>
              <a:t>Strike rate of 160 and having placed</a:t>
            </a:r>
          </a:p>
          <a:p>
            <a:r>
              <a:rPr lang="en-US" dirty="0"/>
              <a:t>More matches than L. Tucker</a:t>
            </a:r>
          </a:p>
        </p:txBody>
      </p:sp>
    </p:spTree>
    <p:extLst>
      <p:ext uri="{BB962C8B-B14F-4D97-AF65-F5344CB8AC3E}">
        <p14:creationId xmlns:p14="http://schemas.microsoft.com/office/powerpoint/2010/main" val="37722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93DA1-D10C-A2A1-6DCD-1AD5B1952038}"/>
              </a:ext>
            </a:extLst>
          </p:cNvPr>
          <p:cNvSpPr txBox="1"/>
          <p:nvPr/>
        </p:nvSpPr>
        <p:spPr>
          <a:xfrm>
            <a:off x="225706" y="81023"/>
            <a:ext cx="227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Fast Bowlers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D699-E6AB-D2FD-3066-CC2456D3757C}"/>
              </a:ext>
            </a:extLst>
          </p:cNvPr>
          <p:cNvSpPr txBox="1"/>
          <p:nvPr/>
        </p:nvSpPr>
        <p:spPr>
          <a:xfrm>
            <a:off x="341453" y="885464"/>
            <a:ext cx="1054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selection of fast bowlers would determine if we need a bowling or a batting all rounder in finisher position</a:t>
            </a:r>
          </a:p>
          <a:p>
            <a:r>
              <a:rPr lang="en-US" dirty="0"/>
              <a:t>And also whether spinner or fast bowler in all rounder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916FB-D720-CB24-008F-3D3C688B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82" y="1433156"/>
            <a:ext cx="4695357" cy="2505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BB724-6883-C4FB-DC0C-B3623620F195}"/>
              </a:ext>
            </a:extLst>
          </p:cNvPr>
          <p:cNvSpPr txBox="1"/>
          <p:nvPr/>
        </p:nvSpPr>
        <p:spPr>
          <a:xfrm>
            <a:off x="405114" y="1832483"/>
            <a:ext cx="6961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Sam</a:t>
            </a:r>
            <a:r>
              <a:rPr lang="en-US" dirty="0"/>
              <a:t> </a:t>
            </a:r>
            <a:r>
              <a:rPr lang="en-US" b="1" dirty="0"/>
              <a:t>Curran</a:t>
            </a:r>
            <a:r>
              <a:rPr lang="en-US" dirty="0"/>
              <a:t> as his economy is around 7 and bowling average is </a:t>
            </a:r>
          </a:p>
          <a:p>
            <a:r>
              <a:rPr lang="en-US" dirty="0"/>
              <a:t>      11.38, means he picks a wicket for every 11 runs conceded with</a:t>
            </a:r>
          </a:p>
          <a:p>
            <a:r>
              <a:rPr lang="en-US" dirty="0"/>
              <a:t>      a healthy bowling strike rate of 10.46, means if he bowls full 4 </a:t>
            </a:r>
          </a:p>
          <a:p>
            <a:r>
              <a:rPr lang="en-US" dirty="0"/>
              <a:t>      overs he is likely to pickup 2 wickets.</a:t>
            </a:r>
          </a:p>
          <a:p>
            <a:pPr marL="342900" indent="-342900">
              <a:buAutoNum type="arabicPeriod" startAt="2"/>
            </a:pPr>
            <a:r>
              <a:rPr lang="en-US" dirty="0"/>
              <a:t>Clearly, </a:t>
            </a:r>
            <a:r>
              <a:rPr lang="en-US" b="1" dirty="0"/>
              <a:t>A.</a:t>
            </a:r>
            <a:r>
              <a:rPr lang="en-US" dirty="0"/>
              <a:t> </a:t>
            </a:r>
            <a:r>
              <a:rPr lang="en-US" b="1" dirty="0"/>
              <a:t>Nortje</a:t>
            </a:r>
            <a:r>
              <a:rPr lang="en-US" dirty="0"/>
              <a:t> is the best pick being most economical and healthy</a:t>
            </a:r>
          </a:p>
          <a:p>
            <a:r>
              <a:rPr lang="en-US" dirty="0"/>
              <a:t>       bowling SR.</a:t>
            </a:r>
          </a:p>
          <a:p>
            <a:r>
              <a:rPr lang="en-US" dirty="0"/>
              <a:t>3.   From the plot, </a:t>
            </a:r>
            <a:r>
              <a:rPr lang="en-US" b="1" dirty="0"/>
              <a:t>Shaheen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. </a:t>
            </a:r>
            <a:r>
              <a:rPr lang="en-US" b="1" dirty="0"/>
              <a:t>Afridi</a:t>
            </a:r>
            <a:r>
              <a:rPr lang="en-US" dirty="0"/>
              <a:t> would be the 3</a:t>
            </a:r>
            <a:r>
              <a:rPr lang="en-US" baseline="30000" dirty="0"/>
              <a:t>rd</a:t>
            </a:r>
            <a:r>
              <a:rPr lang="en-US" dirty="0"/>
              <a:t> choice.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D1AF5D-E386-EFEC-34A4-B612E7D3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443" y="4441495"/>
            <a:ext cx="4752251" cy="2378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9F881E-579B-BD2D-EC66-AB69BAB9B8B6}"/>
              </a:ext>
            </a:extLst>
          </p:cNvPr>
          <p:cNvSpPr txBox="1"/>
          <p:nvPr/>
        </p:nvSpPr>
        <p:spPr>
          <a:xfrm>
            <a:off x="225706" y="4256829"/>
            <a:ext cx="251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Combined Performance-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DEDDD-87D9-7647-0490-44C646E75DF7}"/>
              </a:ext>
            </a:extLst>
          </p:cNvPr>
          <p:cNvSpPr txBox="1"/>
          <p:nvPr/>
        </p:nvSpPr>
        <p:spPr>
          <a:xfrm>
            <a:off x="405114" y="5023413"/>
            <a:ext cx="64502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bowling avg. of 11.34 which means if these 3 bowl all</a:t>
            </a:r>
          </a:p>
          <a:p>
            <a:r>
              <a:rPr lang="en-US" dirty="0"/>
              <a:t>20 overs, they’ll concede 113 runs. They would pick a wicket every</a:t>
            </a:r>
          </a:p>
          <a:p>
            <a:r>
              <a:rPr lang="en-US" dirty="0"/>
              <a:t>11 balls meaning opponent will be all out if they bowl all 20 overs.</a:t>
            </a:r>
          </a:p>
          <a:p>
            <a:r>
              <a:rPr lang="en-US" dirty="0"/>
              <a:t>Combined economy of 6 meaning if they would concede 36 runs in</a:t>
            </a:r>
          </a:p>
          <a:p>
            <a:r>
              <a:rPr lang="en-US" dirty="0"/>
              <a:t>Powerplay. </a:t>
            </a:r>
          </a:p>
          <a:p>
            <a:r>
              <a:rPr lang="en-US" dirty="0"/>
              <a:t>Combined dot balls percentage of around 50%.</a:t>
            </a:r>
          </a:p>
        </p:txBody>
      </p:sp>
    </p:spTree>
    <p:extLst>
      <p:ext uri="{BB962C8B-B14F-4D97-AF65-F5344CB8AC3E}">
        <p14:creationId xmlns:p14="http://schemas.microsoft.com/office/powerpoint/2010/main" val="334232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158E55-DE99-39FA-2193-E780013777E6}"/>
              </a:ext>
            </a:extLst>
          </p:cNvPr>
          <p:cNvSpPr txBox="1"/>
          <p:nvPr/>
        </p:nvSpPr>
        <p:spPr>
          <a:xfrm>
            <a:off x="358815" y="272005"/>
            <a:ext cx="2237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All-rounders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5216D-E30F-DC25-7BF9-484A4C5C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52" y="688694"/>
            <a:ext cx="4613223" cy="2610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217B9-DE73-635E-8FDF-501520D24BCC}"/>
              </a:ext>
            </a:extLst>
          </p:cNvPr>
          <p:cNvSpPr txBox="1"/>
          <p:nvPr/>
        </p:nvSpPr>
        <p:spPr>
          <a:xfrm>
            <a:off x="451412" y="1111170"/>
            <a:ext cx="70166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have 3 good fast bowlers, we would like to have spinners</a:t>
            </a:r>
          </a:p>
          <a:p>
            <a:r>
              <a:rPr lang="en-US" dirty="0"/>
              <a:t>In all rounders at the same time with the capability to bat as well</a:t>
            </a:r>
          </a:p>
          <a:p>
            <a:r>
              <a:rPr lang="en-US" dirty="0"/>
              <a:t>With a high strike rate. Greater than 140. </a:t>
            </a:r>
          </a:p>
          <a:p>
            <a:endParaRPr lang="en-US" dirty="0"/>
          </a:p>
          <a:p>
            <a:r>
              <a:rPr lang="en-US" dirty="0"/>
              <a:t>Shadab Khan deserves a spot as he is in the best quadrant and has been</a:t>
            </a:r>
          </a:p>
          <a:p>
            <a:r>
              <a:rPr lang="en-US" dirty="0"/>
              <a:t>Consistent. But we would like a have a better batsman at number 7 in </a:t>
            </a:r>
          </a:p>
          <a:p>
            <a:r>
              <a:rPr lang="en-US" dirty="0"/>
              <a:t>Case no. 6(finisher) fails. So we would put him at number 8. </a:t>
            </a:r>
          </a:p>
          <a:p>
            <a:r>
              <a:rPr lang="en-US" dirty="0"/>
              <a:t>Considering the importance of batting for number 7, Sikander Raza is the</a:t>
            </a:r>
          </a:p>
          <a:p>
            <a:r>
              <a:rPr lang="en-US" dirty="0"/>
              <a:t>Best choice, as he has scored the highest runs and has good bowling SR.</a:t>
            </a:r>
          </a:p>
        </p:txBody>
      </p:sp>
    </p:spTree>
    <p:extLst>
      <p:ext uri="{BB962C8B-B14F-4D97-AF65-F5344CB8AC3E}">
        <p14:creationId xmlns:p14="http://schemas.microsoft.com/office/powerpoint/2010/main" val="188422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Dream IPL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IPL Team</dc:title>
  <dc:creator>anubhav sahay</dc:creator>
  <cp:lastModifiedBy>anubhav sahay</cp:lastModifiedBy>
  <cp:revision>1</cp:revision>
  <dcterms:created xsi:type="dcterms:W3CDTF">2023-03-16T11:56:55Z</dcterms:created>
  <dcterms:modified xsi:type="dcterms:W3CDTF">2023-03-16T11:56:55Z</dcterms:modified>
</cp:coreProperties>
</file>