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1" r:id="rId5"/>
    <p:sldId id="262"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77" r:id="rId2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noChangeArrowheads="1"/>
          </p:cNvSpPr>
          <p:nvPr>
            <p:ph type="ctrTitle"/>
          </p:nvPr>
        </p:nvSpPr>
        <p:spPr>
          <a:xfrm>
            <a:off x="1524000" y="633730"/>
            <a:ext cx="9144000" cy="2108835"/>
          </a:xfrm>
        </p:spPr>
        <p:txBody>
          <a:bodyPr>
            <a:scene3d>
              <a:camera prst="orthographicFront"/>
              <a:lightRig rig="threePt" dir="t"/>
            </a:scene3d>
          </a:bodyPr>
          <a:p>
            <a:r>
              <a:rPr lang="en-IN" altLang="en-US" sz="3600">
                <a:ln w="22225">
                  <a:solidFill>
                    <a:schemeClr val="accent2"/>
                  </a:solidFill>
                  <a:prstDash val="solid"/>
                </a:ln>
                <a:solidFill>
                  <a:schemeClr val="accent2">
                    <a:lumMod val="40000"/>
                    <a:lumOff val="60000"/>
                  </a:schemeClr>
                </a:solidFill>
                <a:effectLst/>
              </a:rPr>
              <a:t>FIFA World Cup For Lowest 32 Ranked Teams</a:t>
            </a:r>
            <a:endParaRPr lang="en-IN" altLang="en-US" sz="3600">
              <a:ln w="22225">
                <a:solidFill>
                  <a:schemeClr val="accent2"/>
                </a:solidFill>
                <a:prstDash val="solid"/>
              </a:ln>
              <a:solidFill>
                <a:schemeClr val="accent2">
                  <a:lumMod val="40000"/>
                  <a:lumOff val="60000"/>
                </a:schemeClr>
              </a:solidFill>
              <a:effectLst/>
            </a:endParaRPr>
          </a:p>
        </p:txBody>
      </p:sp>
      <p:sp>
        <p:nvSpPr>
          <p:cNvPr id="3" name="Subtitle 2"/>
          <p:cNvSpPr>
            <a:spLocks noGrp="1" noChangeArrowheads="1"/>
          </p:cNvSpPr>
          <p:nvPr>
            <p:ph type="subTitle" idx="1"/>
          </p:nvPr>
        </p:nvSpPr>
        <p:spPr>
          <a:xfrm>
            <a:off x="829945" y="3328670"/>
            <a:ext cx="10542270" cy="1929130"/>
          </a:xfrm>
        </p:spPr>
        <p:txBody>
          <a:bodyPr>
            <a:scene3d>
              <a:camera prst="orthographicFront"/>
              <a:lightRig rig="threePt" dir="t"/>
            </a:scene3d>
          </a:bodyPr>
          <a:p>
            <a:r>
              <a:rPr lang="en-IN" altLang="en-US">
                <a:ln/>
                <a:solidFill>
                  <a:schemeClr val="tx1"/>
                </a:solidFill>
                <a:effectLst>
                  <a:outerShdw blurRad="38100" dist="19050" dir="2700000" algn="tl" rotWithShape="0">
                    <a:schemeClr val="dk1">
                      <a:alpha val="40000"/>
                    </a:schemeClr>
                  </a:outerShdw>
                </a:effectLst>
              </a:rPr>
              <a:t>Hi Guys!! </a:t>
            </a:r>
            <a:r>
              <a:rPr lang="en-IN" altLang="en-US" b="1" i="1">
                <a:ln/>
                <a:solidFill>
                  <a:srgbClr val="7030A0"/>
                </a:solidFill>
                <a:effectLst>
                  <a:outerShdw blurRad="38100" dist="19050" dir="2700000" algn="tl" rotWithShape="0">
                    <a:schemeClr val="dk1">
                      <a:alpha val="40000"/>
                    </a:schemeClr>
                  </a:outerShdw>
                </a:effectLst>
              </a:rPr>
              <a:t>The FIFA World Cup</a:t>
            </a:r>
            <a:r>
              <a:rPr lang="en-IN" altLang="en-US">
                <a:ln/>
                <a:solidFill>
                  <a:schemeClr val="tx1"/>
                </a:solidFill>
                <a:effectLst>
                  <a:outerShdw blurRad="38100" dist="19050" dir="2700000" algn="tl" rotWithShape="0">
                    <a:schemeClr val="dk1">
                      <a:alpha val="40000"/>
                    </a:schemeClr>
                  </a:outerShdw>
                </a:effectLst>
              </a:rPr>
              <a:t> Fever is now on a all time high where the </a:t>
            </a:r>
            <a:r>
              <a:rPr lang="en-IN" altLang="en-US" b="1" i="1">
                <a:ln/>
                <a:solidFill>
                  <a:srgbClr val="7030A0"/>
                </a:solidFill>
                <a:effectLst>
                  <a:outerShdw blurRad="38100" dist="19050" dir="2700000" algn="tl" rotWithShape="0">
                    <a:schemeClr val="dk1">
                      <a:alpha val="40000"/>
                    </a:schemeClr>
                  </a:outerShdw>
                </a:effectLst>
              </a:rPr>
              <a:t>best 32 teams</a:t>
            </a:r>
            <a:endParaRPr lang="en-IN" altLang="en-US" b="1" i="1">
              <a:ln/>
              <a:solidFill>
                <a:srgbClr val="7030A0"/>
              </a:solidFill>
              <a:effectLst>
                <a:outerShdw blurRad="38100" dist="19050" dir="2700000" algn="tl" rotWithShape="0">
                  <a:schemeClr val="dk1">
                    <a:alpha val="40000"/>
                  </a:schemeClr>
                </a:outerShdw>
              </a:effectLst>
            </a:endParaRPr>
          </a:p>
          <a:p>
            <a:r>
              <a:rPr lang="en-IN" altLang="en-US">
                <a:ln/>
                <a:solidFill>
                  <a:schemeClr val="tx1"/>
                </a:solidFill>
                <a:effectLst>
                  <a:outerShdw blurRad="38100" dist="19050" dir="2700000" algn="tl" rotWithShape="0">
                    <a:schemeClr val="dk1">
                      <a:alpha val="40000"/>
                    </a:schemeClr>
                  </a:outerShdw>
                </a:effectLst>
              </a:rPr>
              <a:t>compete to make a mark on the world stage and then ultimately lift the World Cup.</a:t>
            </a:r>
            <a:endParaRPr lang="en-IN" altLang="en-US">
              <a:ln/>
              <a:solidFill>
                <a:schemeClr val="tx1"/>
              </a:solidFill>
              <a:effectLst>
                <a:outerShdw blurRad="38100" dist="19050" dir="2700000" algn="tl" rotWithShape="0">
                  <a:schemeClr val="dk1">
                    <a:alpha val="40000"/>
                  </a:schemeClr>
                </a:outerShdw>
              </a:effectLst>
            </a:endParaRPr>
          </a:p>
          <a:p>
            <a:r>
              <a:rPr lang="en-IN" altLang="en-US">
                <a:ln/>
                <a:solidFill>
                  <a:schemeClr val="tx1"/>
                </a:solidFill>
                <a:effectLst>
                  <a:outerShdw blurRad="38100" dist="19050" dir="2700000" algn="tl" rotWithShape="0">
                    <a:schemeClr val="dk1">
                      <a:alpha val="40000"/>
                    </a:schemeClr>
                  </a:outerShdw>
                </a:effectLst>
              </a:rPr>
              <a:t>But that's the best ranked teams that gets to play at this all important contest making</a:t>
            </a:r>
            <a:endParaRPr lang="en-IN" altLang="en-US">
              <a:ln/>
              <a:solidFill>
                <a:schemeClr val="tx1"/>
              </a:solidFill>
              <a:effectLst>
                <a:outerShdw blurRad="38100" dist="19050" dir="2700000" algn="tl" rotWithShape="0">
                  <a:schemeClr val="dk1">
                    <a:alpha val="40000"/>
                  </a:schemeClr>
                </a:outerShdw>
              </a:effectLst>
            </a:endParaRPr>
          </a:p>
          <a:p>
            <a:r>
              <a:rPr lang="en-IN" altLang="en-US">
                <a:ln/>
                <a:solidFill>
                  <a:schemeClr val="tx1"/>
                </a:solidFill>
                <a:effectLst>
                  <a:outerShdw blurRad="38100" dist="19050" dir="2700000" algn="tl" rotWithShape="0">
                    <a:schemeClr val="dk1">
                      <a:alpha val="40000"/>
                    </a:schemeClr>
                  </a:outerShdw>
                </a:effectLst>
              </a:rPr>
              <a:t>their way out from the qualification stages of their respective federations.</a:t>
            </a:r>
            <a:endParaRPr lang="en-IN" altLang="en-US">
              <a:ln/>
              <a:solidFill>
                <a:schemeClr val="tx1"/>
              </a:solidFill>
              <a:effectLst>
                <a:outerShdw blurRad="38100" dist="19050" dir="2700000" algn="tl" rotWithShape="0">
                  <a:schemeClr val="dk1">
                    <a:alpha val="40000"/>
                  </a:schemeClr>
                </a:outerShdw>
              </a:effectLst>
            </a:endParaRPr>
          </a:p>
          <a:p>
            <a:r>
              <a:rPr lang="en-IN" altLang="en-US">
                <a:ln/>
                <a:solidFill>
                  <a:schemeClr val="tx1"/>
                </a:solidFill>
                <a:effectLst>
                  <a:outerShdw blurRad="38100" dist="19050" dir="2700000" algn="tl" rotWithShape="0">
                    <a:schemeClr val="dk1">
                      <a:alpha val="40000"/>
                    </a:schemeClr>
                  </a:outerShdw>
                </a:effectLst>
              </a:rPr>
              <a:t>But have you ever wondered what if the </a:t>
            </a:r>
            <a:r>
              <a:rPr lang="en-IN" altLang="en-US" b="1" i="1">
                <a:ln/>
                <a:solidFill>
                  <a:srgbClr val="7030A0"/>
                </a:solidFill>
                <a:effectLst>
                  <a:outerShdw blurRad="38100" dist="19050" dir="2700000" algn="tl" rotWithShape="0">
                    <a:schemeClr val="dk1">
                      <a:alpha val="40000"/>
                    </a:schemeClr>
                  </a:outerShdw>
                </a:effectLst>
              </a:rPr>
              <a:t>Lowest Ranked 32 Teams</a:t>
            </a:r>
            <a:r>
              <a:rPr lang="en-IN" altLang="en-US">
                <a:ln/>
                <a:solidFill>
                  <a:schemeClr val="tx1"/>
                </a:solidFill>
                <a:effectLst>
                  <a:outerShdw blurRad="38100" dist="19050" dir="2700000" algn="tl" rotWithShape="0">
                    <a:schemeClr val="dk1">
                      <a:alpha val="40000"/>
                    </a:schemeClr>
                  </a:outerShdw>
                </a:effectLst>
              </a:rPr>
              <a:t> get to play and contest for this all important silverware? Who will be the </a:t>
            </a:r>
            <a:r>
              <a:rPr lang="en-IN" altLang="en-US" b="1" i="1">
                <a:ln/>
                <a:solidFill>
                  <a:srgbClr val="7030A0"/>
                </a:solidFill>
                <a:effectLst>
                  <a:outerShdw blurRad="38100" dist="19050" dir="2700000" algn="tl" rotWithShape="0">
                    <a:schemeClr val="dk1">
                      <a:alpha val="40000"/>
                    </a:schemeClr>
                  </a:outerShdw>
                </a:effectLst>
              </a:rPr>
              <a:t>ultimate king </a:t>
            </a:r>
            <a:r>
              <a:rPr lang="en-IN" altLang="en-US">
                <a:ln/>
                <a:solidFill>
                  <a:schemeClr val="tx1"/>
                </a:solidFill>
                <a:effectLst>
                  <a:outerShdw blurRad="38100" dist="19050" dir="2700000" algn="tl" rotWithShape="0">
                    <a:schemeClr val="dk1">
                      <a:alpha val="40000"/>
                    </a:schemeClr>
                  </a:outerShdw>
                </a:effectLst>
              </a:rPr>
              <a:t>of these minnows?</a:t>
            </a:r>
            <a:endParaRPr lang="en-IN" altLang="en-US">
              <a:ln/>
              <a:solidFill>
                <a:schemeClr val="tx1"/>
              </a:solidFill>
              <a:effectLst>
                <a:outerShdw blurRad="38100" dist="19050" dir="2700000" algn="tl" rotWithShape="0">
                  <a:schemeClr val="dk1">
                    <a:alpha val="40000"/>
                  </a:schemeClr>
                </a:outerShdw>
              </a:effectLst>
            </a:endParaRPr>
          </a:p>
          <a:p>
            <a:r>
              <a:rPr lang="en-IN" altLang="en-US">
                <a:ln/>
                <a:solidFill>
                  <a:schemeClr val="tx1"/>
                </a:solidFill>
                <a:effectLst>
                  <a:outerShdw blurRad="38100" dist="19050" dir="2700000" algn="tl" rotWithShape="0">
                    <a:schemeClr val="dk1">
                      <a:alpha val="40000"/>
                    </a:schemeClr>
                  </a:outerShdw>
                </a:effectLst>
              </a:rPr>
              <a:t>Let's answer this Ques in this project!!!</a:t>
            </a:r>
            <a:endParaRPr lang="en-IN" altLang="en-US">
              <a:ln/>
              <a:solidFill>
                <a:schemeClr val="tx1"/>
              </a:solidFill>
              <a:effectLst>
                <a:outerShdw blurRad="38100" dist="19050" dir="2700000" algn="tl" rotWithShape="0">
                  <a:schemeClr val="dk1">
                    <a:alpha val="40000"/>
                  </a:schemeClr>
                </a:outerShdw>
              </a:effectLst>
            </a:endParaRPr>
          </a:p>
          <a:p>
            <a:endParaRPr lang="en-IN" alt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Results for Round of 16 Matches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After Simulation, following teams reached the Quarter Final</a:t>
            </a:r>
            <a:endParaRPr lang="en-IN" altLang="en-US"/>
          </a:p>
          <a:p>
            <a:endParaRPr lang="en-IN" altLang="en-US"/>
          </a:p>
        </p:txBody>
      </p:sp>
      <p:sp>
        <p:nvSpPr>
          <p:cNvPr id="4" name="Round Diagonal Corner Rectangle 3"/>
          <p:cNvSpPr/>
          <p:nvPr/>
        </p:nvSpPr>
        <p:spPr>
          <a:xfrm>
            <a:off x="1320800" y="3063240"/>
            <a:ext cx="2610485" cy="629920"/>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5" name="Round Diagonal Corner Rectangle 4"/>
          <p:cNvSpPr/>
          <p:nvPr/>
        </p:nvSpPr>
        <p:spPr>
          <a:xfrm>
            <a:off x="6888480" y="3063240"/>
            <a:ext cx="3079115" cy="629920"/>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7" name="Round Diagonal Corner Rectangle 6"/>
          <p:cNvSpPr/>
          <p:nvPr/>
        </p:nvSpPr>
        <p:spPr>
          <a:xfrm>
            <a:off x="1250315" y="4445000"/>
            <a:ext cx="2681605" cy="710565"/>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8" name="Round Diagonal Corner Rectangle 7"/>
          <p:cNvSpPr/>
          <p:nvPr/>
        </p:nvSpPr>
        <p:spPr>
          <a:xfrm>
            <a:off x="6807200" y="4557395"/>
            <a:ext cx="3160395" cy="710565"/>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Text Box 8"/>
          <p:cNvSpPr txBox="1"/>
          <p:nvPr/>
        </p:nvSpPr>
        <p:spPr>
          <a:xfrm>
            <a:off x="1437640" y="3106420"/>
            <a:ext cx="2915920" cy="645160"/>
          </a:xfrm>
          <a:prstGeom prst="rect">
            <a:avLst/>
          </a:prstGeom>
          <a:noFill/>
        </p:spPr>
        <p:txBody>
          <a:bodyPr wrap="square" rtlCol="0">
            <a:spAutoFit/>
          </a:bodyPr>
          <a:p>
            <a:r>
              <a:rPr lang="en-IN" altLang="en-US"/>
              <a:t>GUYANA VS TIMOR LESTE</a:t>
            </a:r>
            <a:endParaRPr lang="en-IN" altLang="en-US"/>
          </a:p>
        </p:txBody>
      </p:sp>
      <p:sp>
        <p:nvSpPr>
          <p:cNvPr id="10" name="Text Box 9"/>
          <p:cNvSpPr txBox="1"/>
          <p:nvPr/>
        </p:nvSpPr>
        <p:spPr>
          <a:xfrm>
            <a:off x="1330960" y="4526280"/>
            <a:ext cx="2458720" cy="368300"/>
          </a:xfrm>
          <a:prstGeom prst="rect">
            <a:avLst/>
          </a:prstGeom>
          <a:noFill/>
        </p:spPr>
        <p:txBody>
          <a:bodyPr wrap="square" rtlCol="0">
            <a:spAutoFit/>
          </a:bodyPr>
          <a:p>
            <a:r>
              <a:rPr lang="en-IN" altLang="en-US"/>
              <a:t>CUBA VS ARUBA</a:t>
            </a:r>
            <a:endParaRPr lang="en-IN" altLang="en-US"/>
          </a:p>
        </p:txBody>
      </p:sp>
      <p:sp>
        <p:nvSpPr>
          <p:cNvPr id="11" name="Text Box 10"/>
          <p:cNvSpPr txBox="1"/>
          <p:nvPr/>
        </p:nvSpPr>
        <p:spPr>
          <a:xfrm>
            <a:off x="6959600" y="3164840"/>
            <a:ext cx="2783840" cy="368300"/>
          </a:xfrm>
          <a:prstGeom prst="rect">
            <a:avLst/>
          </a:prstGeom>
          <a:noFill/>
        </p:spPr>
        <p:txBody>
          <a:bodyPr wrap="square" rtlCol="0">
            <a:spAutoFit/>
          </a:bodyPr>
          <a:p>
            <a:r>
              <a:rPr lang="en-IN" altLang="en-US"/>
              <a:t>BHUTAN VS PAKISTAN</a:t>
            </a:r>
            <a:endParaRPr lang="en-IN" altLang="en-US"/>
          </a:p>
        </p:txBody>
      </p:sp>
      <p:sp>
        <p:nvSpPr>
          <p:cNvPr id="12" name="Text Box 11"/>
          <p:cNvSpPr txBox="1"/>
          <p:nvPr/>
        </p:nvSpPr>
        <p:spPr>
          <a:xfrm>
            <a:off x="6929120" y="4739640"/>
            <a:ext cx="3037840" cy="337185"/>
          </a:xfrm>
          <a:prstGeom prst="rect">
            <a:avLst/>
          </a:prstGeom>
          <a:noFill/>
        </p:spPr>
        <p:txBody>
          <a:bodyPr wrap="square" rtlCol="0">
            <a:spAutoFit/>
          </a:bodyPr>
          <a:p>
            <a:r>
              <a:rPr lang="en-IN" altLang="en-US" sz="1600"/>
              <a:t>COOK ISLAND VS BERMUDA</a:t>
            </a:r>
            <a:endParaRPr lang="en-I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Coding Approach</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For Quarters, we kept the following Criteria and ran the code 5 times, to find the winner.</a:t>
            </a:r>
            <a:endParaRPr lang="en-IN" altLang="en-US"/>
          </a:p>
          <a:p>
            <a:endParaRPr lang="en-IN" altLang="en-US"/>
          </a:p>
          <a:p>
            <a:pPr marL="0" indent="0">
              <a:buNone/>
            </a:pPr>
            <a:r>
              <a:rPr lang="en-IN" altLang="en-US">
                <a:solidFill>
                  <a:srgbClr val="7030A0"/>
                </a:solidFill>
              </a:rPr>
              <a:t>0.6*Win Per+0.6*Net Goals+random.randint(0,120)</a:t>
            </a:r>
            <a:endParaRPr lang="en-IN" altLang="en-US">
              <a:solidFill>
                <a:srgbClr val="7030A0"/>
              </a:solidFill>
            </a:endParaRPr>
          </a:p>
          <a:p>
            <a:pPr marL="0" indent="0">
              <a:buNone/>
            </a:pPr>
            <a:r>
              <a:rPr lang="en-IN" altLang="en-US"/>
              <a:t>Along with increasing the percentage of their previous</a:t>
            </a:r>
            <a:endParaRPr lang="en-IN" altLang="en-US"/>
          </a:p>
          <a:p>
            <a:pPr marL="0" indent="0">
              <a:buNone/>
            </a:pPr>
            <a:r>
              <a:rPr lang="en-IN" altLang="en-US"/>
              <a:t>performance, Also increased the randomisation because now it's in really unpredictable stage and both teams are</a:t>
            </a:r>
            <a:endParaRPr lang="en-IN" altLang="en-US"/>
          </a:p>
          <a:p>
            <a:pPr marL="0" indent="0">
              <a:buNone/>
            </a:pPr>
            <a:r>
              <a:rPr lang="en-IN" altLang="en-US"/>
              <a:t>capable of winning.</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Results of Quarters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800"/>
              <a:t>After the Simulation of all Quarter Final Matches, we have the curtain down to the following 4 teams</a:t>
            </a:r>
            <a:endParaRPr lang="en-IN" altLang="en-US" sz="2800"/>
          </a:p>
          <a:p>
            <a:endParaRPr lang="en-IN" altLang="en-US" sz="2800"/>
          </a:p>
        </p:txBody>
      </p:sp>
      <p:sp>
        <p:nvSpPr>
          <p:cNvPr id="4" name="Round Diagonal Corner Rectangle 3"/>
          <p:cNvSpPr/>
          <p:nvPr/>
        </p:nvSpPr>
        <p:spPr>
          <a:xfrm>
            <a:off x="1534160" y="3154680"/>
            <a:ext cx="3271520" cy="619760"/>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5" name="Round Diagonal Corner Rectangle 4"/>
          <p:cNvSpPr/>
          <p:nvPr/>
        </p:nvSpPr>
        <p:spPr>
          <a:xfrm>
            <a:off x="6929120" y="3154680"/>
            <a:ext cx="3251200" cy="619760"/>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1625600" y="3307080"/>
            <a:ext cx="2885440" cy="368300"/>
          </a:xfrm>
          <a:prstGeom prst="rect">
            <a:avLst/>
          </a:prstGeom>
          <a:noFill/>
        </p:spPr>
        <p:txBody>
          <a:bodyPr wrap="square" rtlCol="0">
            <a:spAutoFit/>
          </a:bodyPr>
          <a:p>
            <a:r>
              <a:rPr lang="en-IN" altLang="en-US"/>
              <a:t>GUYANA VS ARUBA</a:t>
            </a:r>
            <a:endParaRPr lang="en-IN" altLang="en-US"/>
          </a:p>
        </p:txBody>
      </p:sp>
      <p:sp>
        <p:nvSpPr>
          <p:cNvPr id="7" name="Text Box 6"/>
          <p:cNvSpPr txBox="1"/>
          <p:nvPr/>
        </p:nvSpPr>
        <p:spPr>
          <a:xfrm>
            <a:off x="7040880" y="3307080"/>
            <a:ext cx="2936240" cy="368300"/>
          </a:xfrm>
          <a:prstGeom prst="rect">
            <a:avLst/>
          </a:prstGeom>
          <a:noFill/>
        </p:spPr>
        <p:txBody>
          <a:bodyPr wrap="square" rtlCol="0">
            <a:spAutoFit/>
          </a:bodyPr>
          <a:p>
            <a:r>
              <a:rPr lang="en-IN" altLang="en-US"/>
              <a:t>PAKISTAN VS BERMUDA</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Coding Approach to Semi Finals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Following is the approach for Semi Final Rounds</a:t>
            </a:r>
            <a:endParaRPr lang="en-IN" altLang="en-US"/>
          </a:p>
          <a:p>
            <a:endParaRPr lang="en-IN" altLang="en-US"/>
          </a:p>
          <a:p>
            <a:r>
              <a:rPr lang="en-IN" altLang="en-US">
                <a:solidFill>
                  <a:srgbClr val="7030A0"/>
                </a:solidFill>
              </a:rPr>
              <a:t>0.8*Win Per+0.8* Net Goals+random.randint(0,120)</a:t>
            </a:r>
            <a:endParaRPr lang="en-IN" altLang="en-US">
              <a:solidFill>
                <a:srgbClr val="7030A0"/>
              </a:solidFill>
            </a:endParaRPr>
          </a:p>
          <a:p>
            <a:endParaRPr lang="en-IN" altLang="en-US"/>
          </a:p>
          <a:p>
            <a:r>
              <a:rPr lang="en-IN" altLang="en-US"/>
              <a:t>The best 4 teams are here,so anyday any team can create upset. Also, the code is Run for 5 times to get the ultimate winner.</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Results of the Semi Finals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After completion of Semis, following 2 teams will be</a:t>
            </a:r>
            <a:endParaRPr lang="en-IN" altLang="en-US"/>
          </a:p>
          <a:p>
            <a:r>
              <a:rPr lang="en-IN" altLang="en-US"/>
              <a:t>here to compete for the important peace of silverware.</a:t>
            </a:r>
            <a:endParaRPr lang="en-IN" altLang="en-US"/>
          </a:p>
        </p:txBody>
      </p:sp>
      <p:sp>
        <p:nvSpPr>
          <p:cNvPr id="4" name="Round Diagonal Corner Rectangle 3"/>
          <p:cNvSpPr/>
          <p:nvPr/>
        </p:nvSpPr>
        <p:spPr>
          <a:xfrm>
            <a:off x="2550160" y="3205480"/>
            <a:ext cx="4175760" cy="711200"/>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5" name="Text Box 4"/>
          <p:cNvSpPr txBox="1"/>
          <p:nvPr/>
        </p:nvSpPr>
        <p:spPr>
          <a:xfrm>
            <a:off x="3373120" y="3337560"/>
            <a:ext cx="6085840" cy="368300"/>
          </a:xfrm>
          <a:prstGeom prst="rect">
            <a:avLst/>
          </a:prstGeom>
          <a:noFill/>
        </p:spPr>
        <p:txBody>
          <a:bodyPr wrap="square" rtlCol="0">
            <a:spAutoFit/>
          </a:bodyPr>
          <a:p>
            <a:r>
              <a:rPr lang="en-IN" altLang="en-US"/>
              <a:t>ARUBA VS BERMUDA</a:t>
            </a:r>
            <a:endParaRPr lang="en-IN" altLang="en-US"/>
          </a:p>
        </p:txBody>
      </p:sp>
      <p:sp>
        <p:nvSpPr>
          <p:cNvPr id="6" name="Text Box 5"/>
          <p:cNvSpPr txBox="1"/>
          <p:nvPr/>
        </p:nvSpPr>
        <p:spPr>
          <a:xfrm>
            <a:off x="914400" y="4699000"/>
            <a:ext cx="9326880" cy="953135"/>
          </a:xfrm>
          <a:prstGeom prst="rect">
            <a:avLst/>
          </a:prstGeom>
          <a:noFill/>
        </p:spPr>
        <p:txBody>
          <a:bodyPr wrap="square" rtlCol="0">
            <a:spAutoFit/>
          </a:bodyPr>
          <a:p>
            <a:r>
              <a:rPr lang="en-IN" altLang="en-US" sz="2800"/>
              <a:t>Lets,find out who is here to conquer the World and become the World Champions!!!</a:t>
            </a:r>
            <a:endParaRPr lang="en-IN"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Coding Analysis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After the interesting Semi Final, let's see who we have </a:t>
            </a:r>
            <a:endParaRPr lang="en-IN" altLang="en-US"/>
          </a:p>
          <a:p>
            <a:pPr marL="0" indent="0">
              <a:buNone/>
            </a:pPr>
            <a:r>
              <a:rPr lang="en-IN" altLang="en-US"/>
              <a:t>approached the code for Finals:</a:t>
            </a:r>
            <a:endParaRPr lang="en-IN" altLang="en-US"/>
          </a:p>
          <a:p>
            <a:pPr marL="0" indent="0">
              <a:buNone/>
            </a:pPr>
            <a:endParaRPr lang="en-IN" altLang="en-US"/>
          </a:p>
          <a:p>
            <a:pPr marL="0" indent="0">
              <a:buNone/>
            </a:pPr>
            <a:r>
              <a:rPr lang="en-IN" altLang="en-US">
                <a:solidFill>
                  <a:srgbClr val="7030A0"/>
                </a:solidFill>
              </a:rPr>
              <a:t>1*Win Per+1* 	Net Goal + random.randint(0,120)</a:t>
            </a:r>
            <a:endParaRPr lang="en-IN" altLang="en-US">
              <a:solidFill>
                <a:srgbClr val="7030A0"/>
              </a:solidFill>
            </a:endParaRPr>
          </a:p>
          <a:p>
            <a:pPr marL="0" indent="0">
              <a:buNone/>
            </a:pPr>
            <a:endParaRPr lang="en-IN" altLang="en-US"/>
          </a:p>
          <a:p>
            <a:pPr marL="0" indent="0">
              <a:buNone/>
            </a:pPr>
            <a:r>
              <a:rPr lang="en-IN" altLang="en-US"/>
              <a:t>Clearly the advantage is on the side having a better performance in last 10 matches, but the final can take any turn, so is the randomisation.</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And the Winner is:</a:t>
            </a:r>
            <a:endParaRPr lang="en-IN" altLang="en-US">
              <a:ln w="22225">
                <a:solidFill>
                  <a:schemeClr val="accent2"/>
                </a:solidFill>
                <a:prstDash val="solid"/>
              </a:ln>
              <a:solidFill>
                <a:schemeClr val="accent2">
                  <a:lumMod val="40000"/>
                  <a:lumOff val="60000"/>
                </a:schemeClr>
              </a:solidFill>
              <a:effectLst/>
            </a:endParaRPr>
          </a:p>
        </p:txBody>
      </p:sp>
      <p:pic>
        <p:nvPicPr>
          <p:cNvPr id="4" name="Content Placeholder 3" descr="Bermuda"/>
          <p:cNvPicPr>
            <a:picLocks noChangeAspect="1"/>
          </p:cNvPicPr>
          <p:nvPr>
            <p:ph idx="1"/>
          </p:nvPr>
        </p:nvPicPr>
        <p:blipFill>
          <a:blip r:embed="rId1"/>
          <a:stretch>
            <a:fillRect/>
          </a:stretch>
        </p:blipFill>
        <p:spPr>
          <a:xfrm>
            <a:off x="3388360" y="1844040"/>
            <a:ext cx="6268720" cy="2565400"/>
          </a:xfrm>
          <a:prstGeom prst="rect">
            <a:avLst/>
          </a:prstGeom>
        </p:spPr>
      </p:pic>
      <p:sp>
        <p:nvSpPr>
          <p:cNvPr id="5" name="Text Box 4"/>
          <p:cNvSpPr txBox="1"/>
          <p:nvPr/>
        </p:nvSpPr>
        <p:spPr>
          <a:xfrm>
            <a:off x="3463925" y="4820920"/>
            <a:ext cx="5791835" cy="829945"/>
          </a:xfrm>
          <a:prstGeom prst="rect">
            <a:avLst/>
          </a:prstGeom>
          <a:noFill/>
        </p:spPr>
        <p:txBody>
          <a:bodyPr wrap="square" rtlCol="0">
            <a:spAutoFit/>
            <a:scene3d>
              <a:camera prst="orthographicFront"/>
              <a:lightRig rig="threePt" dir="t"/>
            </a:scene3d>
          </a:bodyPr>
          <a:p>
            <a:r>
              <a:rPr lang="en-IN" altLang="en-US" sz="4800" b="1" i="1" u="sng">
                <a:ln w="9525">
                  <a:solidFill>
                    <a:schemeClr val="bg1"/>
                  </a:solidFill>
                  <a:prstDash val="solid"/>
                </a:ln>
                <a:solidFill>
                  <a:schemeClr val="tx1"/>
                </a:solidFill>
                <a:effectLst>
                  <a:outerShdw blurRad="12700" dist="38100" dir="2700000" algn="tl" rotWithShape="0">
                    <a:schemeClr val="bg1">
                      <a:lumMod val="50000"/>
                    </a:schemeClr>
                  </a:outerShdw>
                </a:effectLst>
              </a:rPr>
              <a:t>TEAM BERMUDA</a:t>
            </a:r>
            <a:endParaRPr lang="en-IN" altLang="en-US" sz="4800" b="1" i="1" u="sng">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Let's look at their stats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Fifa World Ranking - 178</a:t>
            </a:r>
            <a:endParaRPr lang="en-IN" altLang="en-US"/>
          </a:p>
          <a:p>
            <a:pPr marL="0" indent="0">
              <a:buNone/>
            </a:pPr>
            <a:r>
              <a:rPr lang="en-IN" altLang="en-US"/>
              <a:t>At constant position, so there is no increment or decrement in their ranking.</a:t>
            </a:r>
            <a:endParaRPr lang="en-IN" altLang="en-US"/>
          </a:p>
          <a:p>
            <a:pPr marL="0" indent="0">
              <a:buNone/>
            </a:pPr>
            <a:r>
              <a:rPr lang="en-IN" altLang="en-US"/>
              <a:t>It's a North American Team, so they have got pretty good chances to win also.</a:t>
            </a:r>
            <a:endParaRPr lang="en-IN" altLang="en-US"/>
          </a:p>
          <a:p>
            <a:pPr marL="0" indent="0">
              <a:buNone/>
            </a:pPr>
            <a:r>
              <a:rPr lang="en-IN" altLang="en-US"/>
              <a:t>Who knows we may see them in the 2026 FIFA World Cup when Expansion takes place!!</a:t>
            </a:r>
            <a:endParaRPr lang="en-IN" altLang="en-US"/>
          </a:p>
          <a:p>
            <a:pPr marL="0" indent="0">
              <a:buNone/>
            </a:pPr>
            <a:r>
              <a:rPr lang="en-IN" altLang="en-US"/>
              <a:t>Let's Hope for the best.</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THE END</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Thanx a lot for visiting this project.</a:t>
            </a:r>
            <a:endParaRPr lang="en-IN" altLang="en-US"/>
          </a:p>
          <a:p>
            <a:endParaRPr lang="en-IN" altLang="en-US"/>
          </a:p>
          <a:p>
            <a:r>
              <a:rPr lang="en-IN" altLang="en-US"/>
              <a:t>Build and Developed by</a:t>
            </a:r>
            <a:endParaRPr lang="en-IN" altLang="en-US"/>
          </a:p>
          <a:p>
            <a:endParaRPr lang="en-IN" altLang="en-US"/>
          </a:p>
          <a:p>
            <a:pPr marL="0" indent="0">
              <a:buNone/>
            </a:pPr>
            <a:r>
              <a:rPr lang="en-IN" altLang="en-US"/>
              <a:t>Anubhav Sanyal</a:t>
            </a:r>
            <a:endParaRPr lang="en-IN" altLang="en-US"/>
          </a:p>
          <a:p>
            <a:pPr marL="0" indent="0">
              <a:buNone/>
            </a:pPr>
            <a:r>
              <a:rPr lang="en-IN" altLang="en-US"/>
              <a:t>B.Tech(CSE) 2017-2021</a:t>
            </a:r>
            <a:endParaRPr lang="en-IN" altLang="en-US"/>
          </a:p>
          <a:p>
            <a:pPr marL="0" indent="0">
              <a:buNone/>
            </a:pPr>
            <a:r>
              <a:rPr lang="en-IN" altLang="en-US"/>
              <a:t>Jaypee Institute of Information Technology, Noida(UP)</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Building Approach</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scene3d>
              <a:camera prst="orthographicFront"/>
              <a:lightRig rig="soft" dir="t">
                <a:rot lat="0" lon="0" rev="15600000"/>
              </a:lightRig>
            </a:scene3d>
            <a:sp3d extrusionH="57150" prstMaterial="softEdge">
              <a:bevelT w="25400" h="38100"/>
            </a:sp3d>
          </a:bodyPr>
          <a:p>
            <a:r>
              <a:rPr lang="en-IN" altLang="en-US" sz="2400">
                <a:ln/>
                <a:solidFill>
                  <a:schemeClr val="accent4"/>
                </a:solidFill>
                <a:effectLst/>
              </a:rPr>
              <a:t>The grouping system for this World Cup has been done keeping in mind the present scenario that is being used in the Regular World Cup.</a:t>
            </a:r>
            <a:endParaRPr lang="en-IN" altLang="en-US" sz="2400">
              <a:ln/>
              <a:solidFill>
                <a:schemeClr val="accent4"/>
              </a:solidFill>
              <a:effectLst/>
            </a:endParaRPr>
          </a:p>
          <a:p>
            <a:endParaRPr lang="en-IN" altLang="en-US" sz="2400">
              <a:ln/>
              <a:solidFill>
                <a:schemeClr val="accent4"/>
              </a:solidFill>
              <a:effectLst/>
            </a:endParaRPr>
          </a:p>
          <a:p>
            <a:r>
              <a:rPr lang="en-IN" altLang="en-US" sz="2400">
                <a:ln/>
                <a:solidFill>
                  <a:schemeClr val="accent4"/>
                </a:solidFill>
                <a:effectLst/>
              </a:rPr>
              <a:t>The Top 8 Teams of the lowest 32 are kept in different groups in order to</a:t>
            </a:r>
            <a:endParaRPr lang="en-IN" altLang="en-US" sz="2400">
              <a:ln/>
              <a:solidFill>
                <a:schemeClr val="accent4"/>
              </a:solidFill>
              <a:effectLst/>
            </a:endParaRPr>
          </a:p>
          <a:p>
            <a:pPr marL="0" indent="0">
              <a:buNone/>
            </a:pPr>
            <a:r>
              <a:rPr lang="en-IN" altLang="en-US" sz="2400">
                <a:ln/>
                <a:solidFill>
                  <a:schemeClr val="accent4"/>
                </a:solidFill>
                <a:effectLst/>
              </a:rPr>
              <a:t>make them easy to qualify for the knockout stages.</a:t>
            </a:r>
            <a:endParaRPr lang="en-IN" altLang="en-US" sz="2400">
              <a:ln/>
              <a:solidFill>
                <a:schemeClr val="accent4"/>
              </a:solidFill>
              <a:effectLst/>
            </a:endParaRPr>
          </a:p>
          <a:p>
            <a:pPr marL="0" indent="0">
              <a:buNone/>
            </a:pPr>
            <a:endParaRPr lang="en-IN" altLang="en-US" sz="2400">
              <a:ln/>
              <a:solidFill>
                <a:schemeClr val="accent4"/>
              </a:solidFill>
              <a:effectLst/>
            </a:endParaRPr>
          </a:p>
          <a:p>
            <a:pPr marL="0" indent="0">
              <a:buNone/>
            </a:pPr>
            <a:r>
              <a:rPr lang="en-IN" altLang="en-US" sz="2400">
                <a:ln/>
                <a:solidFill>
                  <a:schemeClr val="accent4"/>
                </a:solidFill>
                <a:effectLst/>
              </a:rPr>
              <a:t>  The remaining 24 teams were put in different POTS ie from POT 1 TO POT8</a:t>
            </a:r>
            <a:endParaRPr lang="en-IN" altLang="en-US" sz="2400">
              <a:ln/>
              <a:solidFill>
                <a:schemeClr val="accent4"/>
              </a:solidFill>
              <a:effectLst/>
            </a:endParaRPr>
          </a:p>
          <a:p>
            <a:pPr marL="0" indent="0">
              <a:buNone/>
            </a:pPr>
            <a:r>
              <a:rPr lang="en-IN" altLang="en-US" sz="2400">
                <a:ln/>
                <a:solidFill>
                  <a:schemeClr val="accent4"/>
                </a:solidFill>
                <a:effectLst/>
              </a:rPr>
              <a:t>and then by using random.choice method in Python they were separated.</a:t>
            </a:r>
            <a:endParaRPr lang="en-IN" altLang="en-US" sz="2400">
              <a:ln/>
              <a:solidFill>
                <a:schemeClr val="accent4"/>
              </a:solidFill>
              <a:effectLst/>
            </a:endParaRPr>
          </a:p>
          <a:p>
            <a:pPr marL="0" indent="0">
              <a:buNone/>
            </a:pPr>
            <a:endParaRPr lang="en-IN" altLang="en-US" sz="2400">
              <a:ln/>
              <a:solidFill>
                <a:schemeClr val="accent4"/>
              </a:solidFill>
              <a:effectLst/>
            </a:endParaRPr>
          </a:p>
          <a:p>
            <a:pPr marL="0" indent="0">
              <a:buNone/>
            </a:pPr>
            <a:r>
              <a:rPr lang="en-IN" altLang="en-US" sz="2400">
                <a:ln/>
                <a:solidFill>
                  <a:schemeClr val="accent4"/>
                </a:solidFill>
                <a:effectLst/>
              </a:rPr>
              <a:t>The Final Grouping is the next slide.</a:t>
            </a:r>
            <a:endParaRPr lang="en-IN" altLang="en-US" sz="2400">
              <a:ln/>
              <a:solidFill>
                <a:schemeClr val="accent4"/>
              </a:solidFill>
              <a:effectLst/>
            </a:endParaRPr>
          </a:p>
          <a:p>
            <a:endParaRPr lang="en-IN" altLang="en-US" sz="2400">
              <a:ln/>
              <a:solidFill>
                <a:schemeClr val="accent4"/>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Final Grouing</a:t>
            </a:r>
            <a:endParaRPr lang="en-IN" altLang="en-US">
              <a:ln w="22225">
                <a:solidFill>
                  <a:schemeClr val="accent2"/>
                </a:solidFill>
                <a:prstDash val="solid"/>
              </a:ln>
              <a:solidFill>
                <a:schemeClr val="accent2">
                  <a:lumMod val="40000"/>
                  <a:lumOff val="60000"/>
                </a:schemeClr>
              </a:solidFill>
              <a:effectLst/>
            </a:endParaRPr>
          </a:p>
        </p:txBody>
      </p:sp>
      <p:graphicFrame>
        <p:nvGraphicFramePr>
          <p:cNvPr id="4" name="Content Placeholder 3"/>
          <p:cNvGraphicFramePr/>
          <p:nvPr>
            <p:ph idx="1"/>
          </p:nvPr>
        </p:nvGraphicFramePr>
        <p:xfrm>
          <a:off x="609600" y="1600200"/>
          <a:ext cx="2339340" cy="1997075"/>
        </p:xfrm>
        <a:graphic>
          <a:graphicData uri="http://schemas.openxmlformats.org/drawingml/2006/table">
            <a:tbl>
              <a:tblPr firstRow="1" bandRow="1">
                <a:tableStyleId>{5C22544A-7EE6-4342-B048-85BDC9FD1C3A}</a:tableStyleId>
              </a:tblPr>
              <a:tblGrid>
                <a:gridCol w="2339340"/>
              </a:tblGrid>
              <a:tr h="399415">
                <a:tc>
                  <a:txBody>
                    <a:bodyPr/>
                    <a:p>
                      <a:pPr>
                        <a:buNone/>
                      </a:pPr>
                      <a:r>
                        <a:rPr lang="en-IN" altLang="en-US"/>
                        <a:t>GROUP A</a:t>
                      </a:r>
                      <a:endParaRPr lang="en-IN" altLang="en-US"/>
                    </a:p>
                  </a:txBody>
                  <a:tcPr/>
                </a:tc>
              </a:tr>
              <a:tr h="399415">
                <a:tc>
                  <a:txBody>
                    <a:bodyPr/>
                    <a:p>
                      <a:pPr>
                        <a:buNone/>
                      </a:pPr>
                      <a:r>
                        <a:rPr lang="en-IN" altLang="en-US"/>
                        <a:t>GUYANA</a:t>
                      </a:r>
                      <a:endParaRPr lang="en-IN" altLang="en-US"/>
                    </a:p>
                  </a:txBody>
                  <a:tcPr/>
                </a:tc>
              </a:tr>
              <a:tr h="399415">
                <a:tc>
                  <a:txBody>
                    <a:bodyPr/>
                    <a:p>
                      <a:pPr>
                        <a:buNone/>
                      </a:pPr>
                      <a:r>
                        <a:rPr lang="en-IN" altLang="en-US"/>
                        <a:t>MALTA</a:t>
                      </a:r>
                      <a:endParaRPr lang="en-IN" altLang="en-US"/>
                    </a:p>
                  </a:txBody>
                  <a:tcPr/>
                </a:tc>
              </a:tr>
              <a:tr h="399415">
                <a:tc>
                  <a:txBody>
                    <a:bodyPr/>
                    <a:p>
                      <a:pPr>
                        <a:buNone/>
                      </a:pPr>
                      <a:r>
                        <a:rPr lang="en-IN" altLang="en-US"/>
                        <a:t>TIMOR LESTE</a:t>
                      </a:r>
                      <a:endParaRPr lang="en-IN" altLang="en-US"/>
                    </a:p>
                  </a:txBody>
                  <a:tcPr/>
                </a:tc>
              </a:tr>
              <a:tr h="399415">
                <a:tc>
                  <a:txBody>
                    <a:bodyPr/>
                    <a:p>
                      <a:pPr>
                        <a:buNone/>
                      </a:pPr>
                      <a:r>
                        <a:rPr lang="en-IN" altLang="en-US"/>
                        <a:t>US VIRGIN ISLAND</a:t>
                      </a:r>
                      <a:endParaRPr lang="en-IN" altLang="en-US"/>
                    </a:p>
                  </a:txBody>
                  <a:tcPr/>
                </a:tc>
              </a:tr>
            </a:tbl>
          </a:graphicData>
        </a:graphic>
      </p:graphicFrame>
      <p:graphicFrame>
        <p:nvGraphicFramePr>
          <p:cNvPr id="5" name="Table 4"/>
          <p:cNvGraphicFramePr/>
          <p:nvPr/>
        </p:nvGraphicFramePr>
        <p:xfrm>
          <a:off x="3343275" y="1597025"/>
          <a:ext cx="2144395" cy="2003425"/>
        </p:xfrm>
        <a:graphic>
          <a:graphicData uri="http://schemas.openxmlformats.org/drawingml/2006/table">
            <a:tbl>
              <a:tblPr firstRow="1" bandRow="1">
                <a:tableStyleId>{5C22544A-7EE6-4342-B048-85BDC9FD1C3A}</a:tableStyleId>
              </a:tblPr>
              <a:tblGrid>
                <a:gridCol w="2144395"/>
              </a:tblGrid>
              <a:tr h="400685">
                <a:tc>
                  <a:txBody>
                    <a:bodyPr/>
                    <a:p>
                      <a:pPr>
                        <a:buNone/>
                      </a:pPr>
                      <a:r>
                        <a:rPr lang="en-IN" altLang="en-US"/>
                        <a:t>GROUP B</a:t>
                      </a:r>
                      <a:endParaRPr lang="en-IN" altLang="en-US"/>
                    </a:p>
                  </a:txBody>
                  <a:tcPr/>
                </a:tc>
              </a:tr>
              <a:tr h="400685">
                <a:tc>
                  <a:txBody>
                    <a:bodyPr/>
                    <a:p>
                      <a:pPr>
                        <a:buNone/>
                      </a:pPr>
                      <a:r>
                        <a:rPr lang="en-IN" altLang="en-US"/>
                        <a:t>MOLDOVA</a:t>
                      </a:r>
                      <a:endParaRPr lang="en-IN" altLang="en-US"/>
                    </a:p>
                  </a:txBody>
                  <a:tcPr/>
                </a:tc>
              </a:tr>
              <a:tr h="400685">
                <a:tc>
                  <a:txBody>
                    <a:bodyPr/>
                    <a:p>
                      <a:pPr>
                        <a:buNone/>
                      </a:pPr>
                      <a:r>
                        <a:rPr lang="en-IN" altLang="en-US" sz="1400"/>
                        <a:t>SAO TOME E PRINCIPE</a:t>
                      </a:r>
                      <a:endParaRPr lang="en-IN" altLang="en-US" sz="1400"/>
                    </a:p>
                  </a:txBody>
                  <a:tcPr/>
                </a:tc>
              </a:tr>
              <a:tr h="400685">
                <a:tc>
                  <a:txBody>
                    <a:bodyPr/>
                    <a:p>
                      <a:pPr>
                        <a:buNone/>
                      </a:pPr>
                      <a:r>
                        <a:rPr lang="en-IN" altLang="en-US"/>
                        <a:t>DJIBOUTI</a:t>
                      </a:r>
                      <a:endParaRPr lang="en-IN" altLang="en-US"/>
                    </a:p>
                  </a:txBody>
                  <a:tcPr/>
                </a:tc>
              </a:tr>
              <a:tr h="400685">
                <a:tc>
                  <a:txBody>
                    <a:bodyPr/>
                    <a:p>
                      <a:pPr>
                        <a:buNone/>
                      </a:pPr>
                      <a:r>
                        <a:rPr lang="en-IN" altLang="en-US"/>
                        <a:t>CAYMAN</a:t>
                      </a:r>
                      <a:endParaRPr lang="en-IN" altLang="en-US"/>
                    </a:p>
                  </a:txBody>
                  <a:tcPr/>
                </a:tc>
              </a:tr>
            </a:tbl>
          </a:graphicData>
        </a:graphic>
      </p:graphicFrame>
      <p:graphicFrame>
        <p:nvGraphicFramePr>
          <p:cNvPr id="6" name="Table 5"/>
          <p:cNvGraphicFramePr/>
          <p:nvPr/>
        </p:nvGraphicFramePr>
        <p:xfrm>
          <a:off x="6165215" y="1597025"/>
          <a:ext cx="1814830" cy="2003425"/>
        </p:xfrm>
        <a:graphic>
          <a:graphicData uri="http://schemas.openxmlformats.org/drawingml/2006/table">
            <a:tbl>
              <a:tblPr firstRow="1" bandRow="1">
                <a:tableStyleId>{5C22544A-7EE6-4342-B048-85BDC9FD1C3A}</a:tableStyleId>
              </a:tblPr>
              <a:tblGrid>
                <a:gridCol w="1814830"/>
              </a:tblGrid>
              <a:tr h="400685">
                <a:tc>
                  <a:txBody>
                    <a:bodyPr/>
                    <a:p>
                      <a:pPr>
                        <a:buNone/>
                      </a:pPr>
                      <a:r>
                        <a:rPr lang="en-IN" altLang="en-US"/>
                        <a:t> GROUP C</a:t>
                      </a:r>
                      <a:endParaRPr lang="en-IN" altLang="en-US"/>
                    </a:p>
                  </a:txBody>
                  <a:tcPr/>
                </a:tc>
              </a:tr>
              <a:tr h="400685">
                <a:tc>
                  <a:txBody>
                    <a:bodyPr/>
                    <a:p>
                      <a:pPr>
                        <a:buNone/>
                      </a:pPr>
                      <a:r>
                        <a:rPr lang="en-IN" altLang="en-US"/>
                        <a:t>CUBA</a:t>
                      </a:r>
                      <a:endParaRPr lang="en-IN" altLang="en-US"/>
                    </a:p>
                  </a:txBody>
                  <a:tcPr/>
                </a:tc>
              </a:tr>
              <a:tr h="400685">
                <a:tc>
                  <a:txBody>
                    <a:bodyPr/>
                    <a:p>
                      <a:pPr>
                        <a:buNone/>
                      </a:pPr>
                      <a:r>
                        <a:rPr lang="en-IN" altLang="en-US"/>
                        <a:t>ARUBA</a:t>
                      </a:r>
                      <a:endParaRPr lang="en-IN" altLang="en-US"/>
                    </a:p>
                  </a:txBody>
                  <a:tcPr/>
                </a:tc>
              </a:tr>
              <a:tr h="400685">
                <a:tc>
                  <a:txBody>
                    <a:bodyPr/>
                    <a:p>
                      <a:pPr>
                        <a:buNone/>
                      </a:pPr>
                      <a:r>
                        <a:rPr lang="en-IN" altLang="en-US"/>
                        <a:t>SAMOA</a:t>
                      </a:r>
                      <a:endParaRPr lang="en-IN" altLang="en-US"/>
                    </a:p>
                  </a:txBody>
                  <a:tcPr/>
                </a:tc>
              </a:tr>
              <a:tr h="400685">
                <a:tc>
                  <a:txBody>
                    <a:bodyPr/>
                    <a:p>
                      <a:pPr>
                        <a:buNone/>
                      </a:pPr>
                      <a:r>
                        <a:rPr lang="en-IN" altLang="en-US"/>
                        <a:t>SOMALIA</a:t>
                      </a:r>
                      <a:endParaRPr lang="en-IN" altLang="en-US"/>
                    </a:p>
                  </a:txBody>
                  <a:tcPr/>
                </a:tc>
              </a:tr>
            </a:tbl>
          </a:graphicData>
        </a:graphic>
      </p:graphicFrame>
      <p:graphicFrame>
        <p:nvGraphicFramePr>
          <p:cNvPr id="7" name="Table 6"/>
          <p:cNvGraphicFramePr/>
          <p:nvPr/>
        </p:nvGraphicFramePr>
        <p:xfrm>
          <a:off x="8486775" y="1600200"/>
          <a:ext cx="2065020" cy="2006600"/>
        </p:xfrm>
        <a:graphic>
          <a:graphicData uri="http://schemas.openxmlformats.org/drawingml/2006/table">
            <a:tbl>
              <a:tblPr firstRow="1" bandRow="1">
                <a:tableStyleId>{5C22544A-7EE6-4342-B048-85BDC9FD1C3A}</a:tableStyleId>
              </a:tblPr>
              <a:tblGrid>
                <a:gridCol w="2065020"/>
              </a:tblGrid>
              <a:tr h="401320">
                <a:tc>
                  <a:txBody>
                    <a:bodyPr/>
                    <a:p>
                      <a:pPr>
                        <a:buNone/>
                      </a:pPr>
                      <a:r>
                        <a:rPr lang="en-IN" altLang="en-US"/>
                        <a:t>GROUP D</a:t>
                      </a:r>
                      <a:endParaRPr lang="en-IN" altLang="en-US"/>
                    </a:p>
                  </a:txBody>
                  <a:tcPr/>
                </a:tc>
              </a:tr>
              <a:tr h="401320">
                <a:tc>
                  <a:txBody>
                    <a:bodyPr/>
                    <a:p>
                      <a:pPr>
                        <a:buNone/>
                      </a:pPr>
                      <a:r>
                        <a:rPr lang="en-IN" altLang="en-US"/>
                        <a:t>LIECHTENSTEIN</a:t>
                      </a:r>
                      <a:endParaRPr lang="en-IN" altLang="en-US"/>
                    </a:p>
                  </a:txBody>
                  <a:tcPr/>
                </a:tc>
              </a:tr>
              <a:tr h="401320">
                <a:tc>
                  <a:txBody>
                    <a:bodyPr/>
                    <a:p>
                      <a:pPr>
                        <a:buNone/>
                      </a:pPr>
                      <a:r>
                        <a:rPr lang="en-IN" altLang="en-US"/>
                        <a:t>GUAM</a:t>
                      </a:r>
                      <a:endParaRPr lang="en-IN" altLang="en-US"/>
                    </a:p>
                  </a:txBody>
                  <a:tcPr/>
                </a:tc>
              </a:tr>
              <a:tr h="401320">
                <a:tc>
                  <a:txBody>
                    <a:bodyPr/>
                    <a:p>
                      <a:pPr>
                        <a:buNone/>
                      </a:pPr>
                      <a:r>
                        <a:rPr lang="en-IN" altLang="en-US"/>
                        <a:t>AMERSA</a:t>
                      </a:r>
                      <a:endParaRPr lang="en-IN" altLang="en-US"/>
                    </a:p>
                  </a:txBody>
                  <a:tcPr/>
                </a:tc>
              </a:tr>
              <a:tr h="401320">
                <a:tc>
                  <a:txBody>
                    <a:bodyPr/>
                    <a:p>
                      <a:pPr>
                        <a:buNone/>
                      </a:pPr>
                      <a:r>
                        <a:rPr lang="en-IN" altLang="en-US"/>
                        <a:t>TONGA</a:t>
                      </a:r>
                      <a:endParaRPr lang="en-IN" altLang="en-US"/>
                    </a:p>
                  </a:txBody>
                  <a:tcPr/>
                </a:tc>
              </a:tr>
            </a:tbl>
          </a:graphicData>
        </a:graphic>
      </p:graphicFrame>
      <p:graphicFrame>
        <p:nvGraphicFramePr>
          <p:cNvPr id="8" name="Table 7"/>
          <p:cNvGraphicFramePr/>
          <p:nvPr/>
        </p:nvGraphicFramePr>
        <p:xfrm>
          <a:off x="610235" y="3984625"/>
          <a:ext cx="2339340" cy="2451100"/>
        </p:xfrm>
        <a:graphic>
          <a:graphicData uri="http://schemas.openxmlformats.org/drawingml/2006/table">
            <a:tbl>
              <a:tblPr firstRow="1" bandRow="1">
                <a:tableStyleId>{5C22544A-7EE6-4342-B048-85BDC9FD1C3A}</a:tableStyleId>
              </a:tblPr>
              <a:tblGrid>
                <a:gridCol w="2339340"/>
              </a:tblGrid>
              <a:tr h="490220">
                <a:tc>
                  <a:txBody>
                    <a:bodyPr/>
                    <a:p>
                      <a:pPr>
                        <a:buNone/>
                      </a:pPr>
                      <a:r>
                        <a:rPr lang="en-IN" altLang="en-US"/>
                        <a:t>GROUP E</a:t>
                      </a:r>
                      <a:endParaRPr lang="en-IN" altLang="en-US"/>
                    </a:p>
                  </a:txBody>
                  <a:tcPr/>
                </a:tc>
              </a:tr>
              <a:tr h="490220">
                <a:tc>
                  <a:txBody>
                    <a:bodyPr/>
                    <a:p>
                      <a:pPr>
                        <a:buNone/>
                      </a:pPr>
                      <a:r>
                        <a:rPr lang="en-IN" altLang="en-US"/>
                        <a:t>LAOS</a:t>
                      </a:r>
                      <a:endParaRPr lang="en-IN" altLang="en-US"/>
                    </a:p>
                  </a:txBody>
                  <a:tcPr/>
                </a:tc>
              </a:tr>
              <a:tr h="490220">
                <a:tc>
                  <a:txBody>
                    <a:bodyPr/>
                    <a:p>
                      <a:pPr>
                        <a:buNone/>
                      </a:pPr>
                      <a:r>
                        <a:rPr lang="en-IN" altLang="en-US"/>
                        <a:t>BHUTAN</a:t>
                      </a:r>
                      <a:endParaRPr lang="en-IN" altLang="en-US"/>
                    </a:p>
                  </a:txBody>
                  <a:tcPr/>
                </a:tc>
              </a:tr>
              <a:tr h="490220">
                <a:tc>
                  <a:txBody>
                    <a:bodyPr/>
                    <a:p>
                      <a:pPr>
                        <a:buNone/>
                      </a:pPr>
                      <a:r>
                        <a:rPr lang="en-IN" altLang="en-US"/>
                        <a:t>BANGLADESH</a:t>
                      </a:r>
                      <a:endParaRPr lang="en-IN" altLang="en-US"/>
                    </a:p>
                  </a:txBody>
                  <a:tcPr/>
                </a:tc>
              </a:tr>
              <a:tr h="490220">
                <a:tc>
                  <a:txBody>
                    <a:bodyPr/>
                    <a:p>
                      <a:pPr>
                        <a:buNone/>
                      </a:pPr>
                      <a:r>
                        <a:rPr lang="en-IN" altLang="en-US"/>
                        <a:t>SRILANKA</a:t>
                      </a:r>
                      <a:endParaRPr lang="en-IN" altLang="en-US"/>
                    </a:p>
                  </a:txBody>
                  <a:tcPr/>
                </a:tc>
              </a:tr>
            </a:tbl>
          </a:graphicData>
        </a:graphic>
      </p:graphicFrame>
      <p:graphicFrame>
        <p:nvGraphicFramePr>
          <p:cNvPr id="9" name="Table 8"/>
          <p:cNvGraphicFramePr/>
          <p:nvPr/>
        </p:nvGraphicFramePr>
        <p:xfrm>
          <a:off x="3343910" y="3981450"/>
          <a:ext cx="2143760" cy="2194560"/>
        </p:xfrm>
        <a:graphic>
          <a:graphicData uri="http://schemas.openxmlformats.org/drawingml/2006/table">
            <a:tbl>
              <a:tblPr firstRow="1" bandRow="1">
                <a:tableStyleId>{5C22544A-7EE6-4342-B048-85BDC9FD1C3A}</a:tableStyleId>
              </a:tblPr>
              <a:tblGrid>
                <a:gridCol w="2143760"/>
              </a:tblGrid>
              <a:tr h="365760">
                <a:tc>
                  <a:txBody>
                    <a:bodyPr/>
                    <a:p>
                      <a:pPr>
                        <a:buNone/>
                      </a:pPr>
                      <a:r>
                        <a:rPr lang="en-IN" altLang="en-US"/>
                        <a:t>GROUP F</a:t>
                      </a:r>
                      <a:endParaRPr lang="en-IN" altLang="en-US"/>
                    </a:p>
                  </a:txBody>
                  <a:tcPr/>
                </a:tc>
              </a:tr>
              <a:tr h="365760">
                <a:tc>
                  <a:txBody>
                    <a:bodyPr/>
                    <a:p>
                      <a:pPr>
                        <a:buNone/>
                      </a:pPr>
                      <a:r>
                        <a:rPr lang="en-IN" altLang="en-US"/>
                        <a:t>CHAD</a:t>
                      </a:r>
                      <a:endParaRPr lang="en-IN" altLang="en-US"/>
                    </a:p>
                  </a:txBody>
                  <a:tcPr/>
                </a:tc>
              </a:tr>
              <a:tr h="365760">
                <a:tc>
                  <a:txBody>
                    <a:bodyPr/>
                    <a:p>
                      <a:pPr>
                        <a:buNone/>
                      </a:pPr>
                      <a:r>
                        <a:rPr lang="en-IN" altLang="en-US"/>
                        <a:t>MACAU</a:t>
                      </a:r>
                      <a:endParaRPr lang="en-IN" altLang="en-US"/>
                    </a:p>
                  </a:txBody>
                  <a:tcPr/>
                </a:tc>
              </a:tr>
              <a:tr h="365760">
                <a:tc>
                  <a:txBody>
                    <a:bodyPr/>
                    <a:p>
                      <a:pPr>
                        <a:buNone/>
                      </a:pPr>
                      <a:r>
                        <a:rPr lang="en-IN" altLang="en-US"/>
                        <a:t>GIBRALTAR</a:t>
                      </a:r>
                      <a:endParaRPr lang="en-IN" altLang="en-US"/>
                    </a:p>
                  </a:txBody>
                  <a:tcPr/>
                </a:tc>
              </a:tr>
              <a:tr h="365760">
                <a:tc>
                  <a:txBody>
                    <a:bodyPr/>
                    <a:p>
                      <a:pPr>
                        <a:buNone/>
                      </a:pPr>
                      <a:r>
                        <a:rPr lang="en-IN" altLang="en-US"/>
                        <a:t>PAKISTAN</a:t>
                      </a:r>
                      <a:endParaRPr lang="en-IN" altLang="en-US"/>
                    </a:p>
                  </a:txBody>
                  <a:tcPr/>
                </a:tc>
              </a:tr>
              <a:tr h="365760">
                <a:tc>
                  <a:txBody>
                    <a:bodyPr/>
                    <a:p>
                      <a:pPr>
                        <a:buNone/>
                      </a:pPr>
                      <a:endParaRPr lang="en-US"/>
                    </a:p>
                  </a:txBody>
                  <a:tcPr/>
                </a:tc>
              </a:tr>
            </a:tbl>
          </a:graphicData>
        </a:graphic>
      </p:graphicFrame>
      <p:graphicFrame>
        <p:nvGraphicFramePr>
          <p:cNvPr id="10" name="Table 9"/>
          <p:cNvGraphicFramePr/>
          <p:nvPr/>
        </p:nvGraphicFramePr>
        <p:xfrm>
          <a:off x="6164580" y="4044950"/>
          <a:ext cx="1814830" cy="2130425"/>
        </p:xfrm>
        <a:graphic>
          <a:graphicData uri="http://schemas.openxmlformats.org/drawingml/2006/table">
            <a:tbl>
              <a:tblPr firstRow="1" bandRow="1">
                <a:tableStyleId>{5C22544A-7EE6-4342-B048-85BDC9FD1C3A}</a:tableStyleId>
              </a:tblPr>
              <a:tblGrid>
                <a:gridCol w="1814830"/>
              </a:tblGrid>
              <a:tr h="426085">
                <a:tc>
                  <a:txBody>
                    <a:bodyPr/>
                    <a:p>
                      <a:pPr>
                        <a:buNone/>
                      </a:pPr>
                      <a:r>
                        <a:rPr lang="en-IN" altLang="en-US"/>
                        <a:t>GROUP G</a:t>
                      </a:r>
                      <a:endParaRPr lang="en-IN" altLang="en-US"/>
                    </a:p>
                  </a:txBody>
                  <a:tcPr/>
                </a:tc>
              </a:tr>
              <a:tr h="426085">
                <a:tc>
                  <a:txBody>
                    <a:bodyPr/>
                    <a:p>
                      <a:pPr>
                        <a:buNone/>
                      </a:pPr>
                      <a:r>
                        <a:rPr lang="en-IN" altLang="en-US"/>
                        <a:t>BERMUDA</a:t>
                      </a:r>
                      <a:endParaRPr lang="en-IN" altLang="en-US"/>
                    </a:p>
                  </a:txBody>
                  <a:tcPr/>
                </a:tc>
              </a:tr>
              <a:tr h="426085">
                <a:tc>
                  <a:txBody>
                    <a:bodyPr/>
                    <a:p>
                      <a:pPr>
                        <a:buNone/>
                      </a:pPr>
                      <a:r>
                        <a:rPr lang="en-IN" altLang="en-US"/>
                        <a:t>SEYCHELLES</a:t>
                      </a:r>
                      <a:endParaRPr lang="en-IN" altLang="en-US"/>
                    </a:p>
                  </a:txBody>
                  <a:tcPr/>
                </a:tc>
              </a:tr>
              <a:tr h="426085">
                <a:tc>
                  <a:txBody>
                    <a:bodyPr/>
                    <a:p>
                      <a:pPr>
                        <a:buNone/>
                      </a:pPr>
                      <a:r>
                        <a:rPr lang="en-IN" altLang="en-US" sz="1400"/>
                        <a:t>BRUNEL DARUSALLAM</a:t>
                      </a:r>
                      <a:endParaRPr lang="en-IN" altLang="en-US" sz="1400"/>
                    </a:p>
                  </a:txBody>
                  <a:tcPr/>
                </a:tc>
              </a:tr>
              <a:tr h="426085">
                <a:tc>
                  <a:txBody>
                    <a:bodyPr/>
                    <a:p>
                      <a:pPr>
                        <a:buNone/>
                      </a:pPr>
                      <a:r>
                        <a:rPr lang="en-IN" altLang="en-US"/>
                        <a:t>BAHAMAS</a:t>
                      </a:r>
                      <a:endParaRPr lang="en-IN" altLang="en-US"/>
                    </a:p>
                  </a:txBody>
                  <a:tcPr/>
                </a:tc>
              </a:tr>
            </a:tbl>
          </a:graphicData>
        </a:graphic>
      </p:graphicFrame>
      <p:graphicFrame>
        <p:nvGraphicFramePr>
          <p:cNvPr id="11" name="Table 10"/>
          <p:cNvGraphicFramePr/>
          <p:nvPr/>
        </p:nvGraphicFramePr>
        <p:xfrm>
          <a:off x="8486775" y="4114800"/>
          <a:ext cx="2065020" cy="2155825"/>
        </p:xfrm>
        <a:graphic>
          <a:graphicData uri="http://schemas.openxmlformats.org/drawingml/2006/table">
            <a:tbl>
              <a:tblPr firstRow="1" bandRow="1">
                <a:tableStyleId>{5C22544A-7EE6-4342-B048-85BDC9FD1C3A}</a:tableStyleId>
              </a:tblPr>
              <a:tblGrid>
                <a:gridCol w="2065020"/>
              </a:tblGrid>
              <a:tr h="431165">
                <a:tc>
                  <a:txBody>
                    <a:bodyPr/>
                    <a:p>
                      <a:pPr>
                        <a:buNone/>
                      </a:pPr>
                      <a:r>
                        <a:rPr lang="en-IN" altLang="en-US"/>
                        <a:t>GROUP H</a:t>
                      </a:r>
                      <a:endParaRPr lang="en-IN" altLang="en-US"/>
                    </a:p>
                  </a:txBody>
                  <a:tcPr/>
                </a:tc>
              </a:tr>
              <a:tr h="431165">
                <a:tc>
                  <a:txBody>
                    <a:bodyPr/>
                    <a:p>
                      <a:pPr>
                        <a:buNone/>
                      </a:pPr>
                      <a:r>
                        <a:rPr lang="en-IN" altLang="en-US"/>
                        <a:t>DOMNICA</a:t>
                      </a:r>
                      <a:endParaRPr lang="en-IN" altLang="en-US"/>
                    </a:p>
                  </a:txBody>
                  <a:tcPr/>
                </a:tc>
              </a:tr>
              <a:tr h="431165">
                <a:tc>
                  <a:txBody>
                    <a:bodyPr/>
                    <a:p>
                      <a:pPr>
                        <a:buNone/>
                      </a:pPr>
                      <a:r>
                        <a:rPr lang="en-IN" altLang="en-US"/>
                        <a:t>MONGOLIA</a:t>
                      </a:r>
                      <a:endParaRPr lang="en-IN" altLang="en-US"/>
                    </a:p>
                  </a:txBody>
                  <a:tcPr/>
                </a:tc>
              </a:tr>
              <a:tr h="431165">
                <a:tc>
                  <a:txBody>
                    <a:bodyPr/>
                    <a:p>
                      <a:pPr>
                        <a:buNone/>
                      </a:pPr>
                      <a:r>
                        <a:rPr lang="en-IN" altLang="en-US"/>
                        <a:t>COOK ISLAND</a:t>
                      </a:r>
                      <a:endParaRPr lang="en-IN" altLang="en-US"/>
                    </a:p>
                  </a:txBody>
                  <a:tcPr/>
                </a:tc>
              </a:tr>
              <a:tr h="431165">
                <a:tc>
                  <a:txBody>
                    <a:bodyPr/>
                    <a:p>
                      <a:pPr>
                        <a:buNone/>
                      </a:pPr>
                      <a:r>
                        <a:rPr lang="en-IN" altLang="en-US"/>
                        <a:t>SAN MARINO</a:t>
                      </a:r>
                      <a:endParaRPr lang="en-IN"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APPROACH TO DATA SCIENCE AND ANALYSIS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800"/>
              <a:t>Now, that we have a grouping of teams, let's simulate the matches.</a:t>
            </a:r>
            <a:endParaRPr lang="en-IN" altLang="en-US" sz="2800"/>
          </a:p>
          <a:p>
            <a:endParaRPr lang="en-IN" altLang="en-US" sz="2800"/>
          </a:p>
          <a:p>
            <a:r>
              <a:rPr lang="en-IN" altLang="en-US" sz="2800"/>
              <a:t>Our approach to find out the winner will be based on 3 Parameters which is listed along with the reason so as to why they are choosen.</a:t>
            </a:r>
            <a:endParaRPr lang="en-IN" altLang="en-US" sz="2800"/>
          </a:p>
          <a:p>
            <a:endParaRPr lang="en-IN" altLang="en-US" sz="2800"/>
          </a:p>
          <a:p>
            <a:r>
              <a:rPr lang="en-IN" altLang="en-US" sz="2800"/>
              <a:t>i) Win Percent: The Win Percent of last 10 matches has been considered as it will give a better view of how the team's recent performance has been.</a:t>
            </a:r>
            <a:endParaRPr lang="en-IN" altLang="en-US" sz="2800"/>
          </a:p>
          <a:p>
            <a:endParaRPr lang="en-I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APPROACH TO DATA SCIENCE AND ANALYSIS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800"/>
              <a:t>ii) Net Goals: Net Goals is the difference of Goals Scored vs Goal Conceeded. It gives a good parameter about how</a:t>
            </a:r>
            <a:endParaRPr lang="en-IN" altLang="en-US" sz="2800"/>
          </a:p>
          <a:p>
            <a:r>
              <a:rPr lang="en-IN" altLang="en-US" sz="2800"/>
              <a:t>the teams performance has been in terms of Scoring goals as goals are the sole reason why a team can win a match.</a:t>
            </a:r>
            <a:endParaRPr lang="en-IN" altLang="en-US" sz="2800"/>
          </a:p>
          <a:p>
            <a:endParaRPr lang="en-IN" altLang="en-US" sz="2800"/>
          </a:p>
          <a:p>
            <a:r>
              <a:rPr lang="en-IN" altLang="en-US" sz="2800"/>
              <a:t>iii)Randomisation: Now, since these countries play very less number of matches as compared to other teams, no data is accurate ennough on the internet to judge their capabilities and on a given day they can easily surprise any team. So, let's have a pinch of randomisation to get the winners.</a:t>
            </a:r>
            <a:endParaRPr lang="en-I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Approach to Coding</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600200"/>
            <a:ext cx="10972800" cy="5043805"/>
          </a:xfrm>
        </p:spPr>
        <p:txBody>
          <a:bodyPr/>
          <a:p>
            <a:r>
              <a:rPr lang="en-IN" altLang="en-US"/>
              <a:t>For Group Stages, the Following Approach is used:</a:t>
            </a:r>
            <a:endParaRPr lang="en-IN" altLang="en-US"/>
          </a:p>
          <a:p>
            <a:endParaRPr lang="en-IN" altLang="en-US"/>
          </a:p>
          <a:p>
            <a:r>
              <a:rPr lang="en-IN" altLang="en-US">
                <a:solidFill>
                  <a:srgbClr val="7030A0"/>
                </a:solidFill>
              </a:rPr>
              <a:t>0.01* Win Per+0.01*Net Goals+random.randint(0,120)</a:t>
            </a:r>
            <a:endParaRPr lang="en-IN" altLang="en-US">
              <a:solidFill>
                <a:srgbClr val="7030A0"/>
              </a:solidFill>
            </a:endParaRPr>
          </a:p>
          <a:p>
            <a:endParaRPr lang="en-IN" altLang="en-US"/>
          </a:p>
          <a:p>
            <a:r>
              <a:rPr lang="en-IN" altLang="en-US" sz="2800"/>
              <a:t>Now Ques arises why such huge randomisation and why prefixes like 0.1 is used?</a:t>
            </a:r>
            <a:endParaRPr lang="en-IN" altLang="en-US" sz="2800"/>
          </a:p>
          <a:p>
            <a:r>
              <a:rPr lang="en-IN" altLang="en-US" sz="2800"/>
              <a:t>Ans: Randomisation because group stages allows a lower ranked team to win over higher ranked team and such has been the case in all world cups. Prefixes because they will lower the probabilities of higher ranked team and give us a good contest.</a:t>
            </a:r>
            <a:endParaRPr lang="en-I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Approach to Coding</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800"/>
              <a:t>After simulation of all matches in Group Stages, we have the following teams who move into Round of 16.</a:t>
            </a:r>
            <a:endParaRPr lang="en-IN" altLang="en-US" sz="2800"/>
          </a:p>
          <a:p>
            <a:endParaRPr lang="en-IN" altLang="en-US" sz="2800"/>
          </a:p>
          <a:p>
            <a:endParaRPr lang="en-IN" altLang="en-US" sz="2800"/>
          </a:p>
        </p:txBody>
      </p:sp>
      <p:graphicFrame>
        <p:nvGraphicFramePr>
          <p:cNvPr id="4" name="Table 3"/>
          <p:cNvGraphicFramePr/>
          <p:nvPr/>
        </p:nvGraphicFramePr>
        <p:xfrm>
          <a:off x="762000" y="2857500"/>
          <a:ext cx="1726565" cy="1332230"/>
        </p:xfrm>
        <a:graphic>
          <a:graphicData uri="http://schemas.openxmlformats.org/drawingml/2006/table">
            <a:tbl>
              <a:tblPr firstRow="1" bandRow="1">
                <a:tableStyleId>{5C22544A-7EE6-4342-B048-85BDC9FD1C3A}</a:tableStyleId>
              </a:tblPr>
              <a:tblGrid>
                <a:gridCol w="1726565"/>
              </a:tblGrid>
              <a:tr h="365760">
                <a:tc>
                  <a:txBody>
                    <a:bodyPr/>
                    <a:p>
                      <a:pPr>
                        <a:buNone/>
                      </a:pPr>
                      <a:r>
                        <a:rPr lang="en-IN" altLang="en-US"/>
                        <a:t>GROUP A</a:t>
                      </a:r>
                      <a:endParaRPr lang="en-IN" altLang="en-US"/>
                    </a:p>
                  </a:txBody>
                  <a:tcPr/>
                </a:tc>
              </a:tr>
              <a:tr h="365760">
                <a:tc>
                  <a:txBody>
                    <a:bodyPr/>
                    <a:p>
                      <a:pPr>
                        <a:buNone/>
                      </a:pPr>
                      <a:r>
                        <a:rPr lang="en-IN" altLang="en-US"/>
                        <a:t>GUYANA</a:t>
                      </a:r>
                      <a:endParaRPr lang="en-IN" altLang="en-US"/>
                    </a:p>
                  </a:txBody>
                  <a:tcPr/>
                </a:tc>
              </a:tr>
              <a:tr h="600710">
                <a:tc>
                  <a:txBody>
                    <a:bodyPr/>
                    <a:p>
                      <a:pPr>
                        <a:buNone/>
                      </a:pPr>
                      <a:r>
                        <a:rPr lang="en-IN" altLang="en-US"/>
                        <a:t>TIMOR LESTE</a:t>
                      </a:r>
                      <a:endParaRPr lang="en-IN" altLang="en-US"/>
                    </a:p>
                  </a:txBody>
                  <a:tcPr/>
                </a:tc>
              </a:tr>
            </a:tbl>
          </a:graphicData>
        </a:graphic>
      </p:graphicFrame>
      <p:graphicFrame>
        <p:nvGraphicFramePr>
          <p:cNvPr id="5" name="Table 4"/>
          <p:cNvGraphicFramePr/>
          <p:nvPr/>
        </p:nvGraphicFramePr>
        <p:xfrm>
          <a:off x="2915285" y="2857500"/>
          <a:ext cx="1442720" cy="1143000"/>
        </p:xfrm>
        <a:graphic>
          <a:graphicData uri="http://schemas.openxmlformats.org/drawingml/2006/table">
            <a:tbl>
              <a:tblPr firstRow="1" bandRow="1">
                <a:tableStyleId>{5C22544A-7EE6-4342-B048-85BDC9FD1C3A}</a:tableStyleId>
              </a:tblPr>
              <a:tblGrid>
                <a:gridCol w="1442720"/>
              </a:tblGrid>
              <a:tr h="381000">
                <a:tc>
                  <a:txBody>
                    <a:bodyPr/>
                    <a:p>
                      <a:pPr>
                        <a:buNone/>
                      </a:pPr>
                      <a:r>
                        <a:rPr lang="en-IN" altLang="en-US"/>
                        <a:t>GROUP B</a:t>
                      </a:r>
                      <a:endParaRPr lang="en-IN" altLang="en-US"/>
                    </a:p>
                  </a:txBody>
                  <a:tcPr/>
                </a:tc>
              </a:tr>
              <a:tr h="381000">
                <a:tc>
                  <a:txBody>
                    <a:bodyPr/>
                    <a:p>
                      <a:pPr>
                        <a:buNone/>
                      </a:pPr>
                      <a:r>
                        <a:rPr lang="en-IN" altLang="en-US"/>
                        <a:t>MOLDOVA</a:t>
                      </a:r>
                      <a:endParaRPr lang="en-IN" altLang="en-US"/>
                    </a:p>
                  </a:txBody>
                  <a:tcPr/>
                </a:tc>
              </a:tr>
              <a:tr h="381000">
                <a:tc>
                  <a:txBody>
                    <a:bodyPr/>
                    <a:p>
                      <a:pPr>
                        <a:buNone/>
                      </a:pPr>
                      <a:r>
                        <a:rPr lang="en-IN" altLang="en-US"/>
                        <a:t>CAYMAN</a:t>
                      </a:r>
                      <a:endParaRPr lang="en-IN" altLang="en-US"/>
                    </a:p>
                  </a:txBody>
                  <a:tcPr/>
                </a:tc>
              </a:tr>
            </a:tbl>
          </a:graphicData>
        </a:graphic>
      </p:graphicFrame>
      <p:graphicFrame>
        <p:nvGraphicFramePr>
          <p:cNvPr id="6" name="Table 5"/>
          <p:cNvGraphicFramePr/>
          <p:nvPr/>
        </p:nvGraphicFramePr>
        <p:xfrm>
          <a:off x="4846955" y="2903220"/>
          <a:ext cx="1482725" cy="1097280"/>
        </p:xfrm>
        <a:graphic>
          <a:graphicData uri="http://schemas.openxmlformats.org/drawingml/2006/table">
            <a:tbl>
              <a:tblPr firstRow="1" bandRow="1">
                <a:tableStyleId>{5C22544A-7EE6-4342-B048-85BDC9FD1C3A}</a:tableStyleId>
              </a:tblPr>
              <a:tblGrid>
                <a:gridCol w="1482725"/>
              </a:tblGrid>
              <a:tr h="365760">
                <a:tc>
                  <a:txBody>
                    <a:bodyPr/>
                    <a:p>
                      <a:pPr>
                        <a:buNone/>
                      </a:pPr>
                      <a:r>
                        <a:rPr lang="en-IN" altLang="en-US"/>
                        <a:t>GROUP C </a:t>
                      </a:r>
                      <a:endParaRPr lang="en-IN" altLang="en-US"/>
                    </a:p>
                  </a:txBody>
                  <a:tcPr/>
                </a:tc>
              </a:tr>
              <a:tr h="365760">
                <a:tc>
                  <a:txBody>
                    <a:bodyPr/>
                    <a:p>
                      <a:pPr>
                        <a:buNone/>
                      </a:pPr>
                      <a:r>
                        <a:rPr lang="en-IN" altLang="en-US"/>
                        <a:t>CUBA</a:t>
                      </a:r>
                      <a:endParaRPr lang="en-IN" altLang="en-US"/>
                    </a:p>
                  </a:txBody>
                  <a:tcPr/>
                </a:tc>
              </a:tr>
              <a:tr h="365760">
                <a:tc>
                  <a:txBody>
                    <a:bodyPr/>
                    <a:p>
                      <a:pPr>
                        <a:buNone/>
                      </a:pPr>
                      <a:r>
                        <a:rPr lang="en-IN" altLang="en-US"/>
                        <a:t>ARUBA</a:t>
                      </a:r>
                      <a:endParaRPr lang="en-IN" altLang="en-US"/>
                    </a:p>
                  </a:txBody>
                  <a:tcPr/>
                </a:tc>
              </a:tr>
            </a:tbl>
          </a:graphicData>
        </a:graphic>
      </p:graphicFrame>
      <p:graphicFrame>
        <p:nvGraphicFramePr>
          <p:cNvPr id="7" name="Table 6"/>
          <p:cNvGraphicFramePr/>
          <p:nvPr/>
        </p:nvGraphicFramePr>
        <p:xfrm>
          <a:off x="6898640" y="2901315"/>
          <a:ext cx="1300480" cy="1099185"/>
        </p:xfrm>
        <a:graphic>
          <a:graphicData uri="http://schemas.openxmlformats.org/drawingml/2006/table">
            <a:tbl>
              <a:tblPr firstRow="1" bandRow="1">
                <a:tableStyleId>{5C22544A-7EE6-4342-B048-85BDC9FD1C3A}</a:tableStyleId>
              </a:tblPr>
              <a:tblGrid>
                <a:gridCol w="1300480"/>
              </a:tblGrid>
              <a:tr h="366395">
                <a:tc>
                  <a:txBody>
                    <a:bodyPr/>
                    <a:p>
                      <a:pPr>
                        <a:buNone/>
                      </a:pPr>
                      <a:r>
                        <a:rPr lang="en-IN" altLang="en-US"/>
                        <a:t>GROUP D</a:t>
                      </a:r>
                      <a:endParaRPr lang="en-IN" altLang="en-US"/>
                    </a:p>
                  </a:txBody>
                  <a:tcPr/>
                </a:tc>
              </a:tr>
              <a:tr h="366395">
                <a:tc>
                  <a:txBody>
                    <a:bodyPr/>
                    <a:p>
                      <a:pPr>
                        <a:buNone/>
                      </a:pPr>
                      <a:r>
                        <a:rPr lang="en-IN" altLang="en-US"/>
                        <a:t>LIECHTENSTEIN</a:t>
                      </a:r>
                      <a:endParaRPr lang="en-IN" altLang="en-US"/>
                    </a:p>
                  </a:txBody>
                  <a:tcPr/>
                </a:tc>
              </a:tr>
              <a:tr h="366395">
                <a:tc>
                  <a:txBody>
                    <a:bodyPr/>
                    <a:p>
                      <a:pPr>
                        <a:buNone/>
                      </a:pPr>
                      <a:r>
                        <a:rPr lang="en-IN" altLang="en-US"/>
                        <a:t>TONGA</a:t>
                      </a:r>
                      <a:endParaRPr lang="en-IN" altLang="en-US"/>
                    </a:p>
                  </a:txBody>
                  <a:tcPr/>
                </a:tc>
              </a:tr>
            </a:tbl>
          </a:graphicData>
        </a:graphic>
      </p:graphicFrame>
      <p:graphicFrame>
        <p:nvGraphicFramePr>
          <p:cNvPr id="8" name="Table 7"/>
          <p:cNvGraphicFramePr/>
          <p:nvPr/>
        </p:nvGraphicFramePr>
        <p:xfrm>
          <a:off x="8848725" y="2901315"/>
          <a:ext cx="1452880" cy="1099185"/>
        </p:xfrm>
        <a:graphic>
          <a:graphicData uri="http://schemas.openxmlformats.org/drawingml/2006/table">
            <a:tbl>
              <a:tblPr firstRow="1" bandRow="1">
                <a:tableStyleId>{5C22544A-7EE6-4342-B048-85BDC9FD1C3A}</a:tableStyleId>
              </a:tblPr>
              <a:tblGrid>
                <a:gridCol w="1452880"/>
              </a:tblGrid>
              <a:tr h="366395">
                <a:tc>
                  <a:txBody>
                    <a:bodyPr/>
                    <a:p>
                      <a:pPr>
                        <a:buNone/>
                      </a:pPr>
                      <a:r>
                        <a:rPr lang="en-IN" altLang="en-US"/>
                        <a:t>GROUP E</a:t>
                      </a:r>
                      <a:endParaRPr lang="en-IN" altLang="en-US"/>
                    </a:p>
                  </a:txBody>
                  <a:tcPr/>
                </a:tc>
              </a:tr>
              <a:tr h="366395">
                <a:tc>
                  <a:txBody>
                    <a:bodyPr/>
                    <a:p>
                      <a:pPr>
                        <a:buNone/>
                      </a:pPr>
                      <a:r>
                        <a:rPr lang="en-IN" altLang="en-US"/>
                        <a:t>BHUTAN</a:t>
                      </a:r>
                      <a:endParaRPr lang="en-IN" altLang="en-US"/>
                    </a:p>
                  </a:txBody>
                  <a:tcPr/>
                </a:tc>
              </a:tr>
              <a:tr h="366395">
                <a:tc>
                  <a:txBody>
                    <a:bodyPr/>
                    <a:p>
                      <a:pPr>
                        <a:buNone/>
                      </a:pPr>
                      <a:r>
                        <a:rPr lang="en-IN" altLang="en-US"/>
                        <a:t>SRI LANKA</a:t>
                      </a:r>
                      <a:endParaRPr lang="en-IN" altLang="en-US"/>
                    </a:p>
                  </a:txBody>
                  <a:tcPr/>
                </a:tc>
              </a:tr>
            </a:tbl>
          </a:graphicData>
        </a:graphic>
      </p:graphicFrame>
      <p:graphicFrame>
        <p:nvGraphicFramePr>
          <p:cNvPr id="9" name="Table 8"/>
          <p:cNvGraphicFramePr/>
          <p:nvPr/>
        </p:nvGraphicFramePr>
        <p:xfrm>
          <a:off x="762000" y="4345305"/>
          <a:ext cx="1482090" cy="1200150"/>
        </p:xfrm>
        <a:graphic>
          <a:graphicData uri="http://schemas.openxmlformats.org/drawingml/2006/table">
            <a:tbl>
              <a:tblPr firstRow="1" bandRow="1">
                <a:tableStyleId>{5C22544A-7EE6-4342-B048-85BDC9FD1C3A}</a:tableStyleId>
              </a:tblPr>
              <a:tblGrid>
                <a:gridCol w="1482090"/>
              </a:tblGrid>
              <a:tr h="400050">
                <a:tc>
                  <a:txBody>
                    <a:bodyPr/>
                    <a:p>
                      <a:pPr>
                        <a:buNone/>
                      </a:pPr>
                      <a:r>
                        <a:rPr lang="en-IN" altLang="en-US"/>
                        <a:t>GROUP F</a:t>
                      </a:r>
                      <a:endParaRPr lang="en-IN" altLang="en-US"/>
                    </a:p>
                  </a:txBody>
                  <a:tcPr/>
                </a:tc>
              </a:tr>
              <a:tr h="400050">
                <a:tc>
                  <a:txBody>
                    <a:bodyPr/>
                    <a:p>
                      <a:pPr>
                        <a:buNone/>
                      </a:pPr>
                      <a:r>
                        <a:rPr lang="en-IN" altLang="en-US"/>
                        <a:t>PAKISTAN</a:t>
                      </a:r>
                      <a:endParaRPr lang="en-IN" altLang="en-US"/>
                    </a:p>
                  </a:txBody>
                  <a:tcPr/>
                </a:tc>
              </a:tr>
              <a:tr h="400050">
                <a:tc>
                  <a:txBody>
                    <a:bodyPr/>
                    <a:p>
                      <a:pPr>
                        <a:buNone/>
                      </a:pPr>
                      <a:r>
                        <a:rPr lang="en-IN" altLang="en-US"/>
                        <a:t>MACAU</a:t>
                      </a:r>
                      <a:endParaRPr lang="en-IN" altLang="en-US"/>
                    </a:p>
                  </a:txBody>
                  <a:tcPr/>
                </a:tc>
              </a:tr>
            </a:tbl>
          </a:graphicData>
        </a:graphic>
      </p:graphicFrame>
      <p:graphicFrame>
        <p:nvGraphicFramePr>
          <p:cNvPr id="10" name="Table 9"/>
          <p:cNvGraphicFramePr/>
          <p:nvPr/>
        </p:nvGraphicFramePr>
        <p:xfrm>
          <a:off x="3048000" y="4345305"/>
          <a:ext cx="1391285" cy="1200150"/>
        </p:xfrm>
        <a:graphic>
          <a:graphicData uri="http://schemas.openxmlformats.org/drawingml/2006/table">
            <a:tbl>
              <a:tblPr firstRow="1" bandRow="1">
                <a:tableStyleId>{5C22544A-7EE6-4342-B048-85BDC9FD1C3A}</a:tableStyleId>
              </a:tblPr>
              <a:tblGrid>
                <a:gridCol w="1391285"/>
              </a:tblGrid>
              <a:tr h="400050">
                <a:tc>
                  <a:txBody>
                    <a:bodyPr/>
                    <a:p>
                      <a:pPr>
                        <a:buNone/>
                      </a:pPr>
                      <a:r>
                        <a:rPr lang="en-IN" altLang="en-US"/>
                        <a:t>GROUP G</a:t>
                      </a:r>
                      <a:endParaRPr lang="en-IN" altLang="en-US"/>
                    </a:p>
                  </a:txBody>
                  <a:tcPr/>
                </a:tc>
              </a:tr>
              <a:tr h="400050">
                <a:tc>
                  <a:txBody>
                    <a:bodyPr/>
                    <a:p>
                      <a:pPr>
                        <a:buNone/>
                      </a:pPr>
                      <a:r>
                        <a:rPr lang="en-IN" altLang="en-US" sz="1400"/>
                        <a:t>SEYCHELLES</a:t>
                      </a:r>
                      <a:endParaRPr lang="en-IN" altLang="en-US" sz="1400"/>
                    </a:p>
                  </a:txBody>
                  <a:tcPr/>
                </a:tc>
              </a:tr>
              <a:tr h="400050">
                <a:tc>
                  <a:txBody>
                    <a:bodyPr/>
                    <a:p>
                      <a:pPr>
                        <a:buNone/>
                      </a:pPr>
                      <a:r>
                        <a:rPr lang="en-IN" altLang="en-US"/>
                        <a:t>BERMUDA</a:t>
                      </a:r>
                      <a:endParaRPr lang="en-IN" altLang="en-US"/>
                    </a:p>
                  </a:txBody>
                  <a:tcPr/>
                </a:tc>
              </a:tr>
            </a:tbl>
          </a:graphicData>
        </a:graphic>
      </p:graphicFrame>
      <p:graphicFrame>
        <p:nvGraphicFramePr>
          <p:cNvPr id="11" name="Table 10"/>
          <p:cNvGraphicFramePr/>
          <p:nvPr/>
        </p:nvGraphicFramePr>
        <p:xfrm>
          <a:off x="5059045" y="4345305"/>
          <a:ext cx="1840230" cy="1200150"/>
        </p:xfrm>
        <a:graphic>
          <a:graphicData uri="http://schemas.openxmlformats.org/drawingml/2006/table">
            <a:tbl>
              <a:tblPr firstRow="1" bandRow="1">
                <a:tableStyleId>{5C22544A-7EE6-4342-B048-85BDC9FD1C3A}</a:tableStyleId>
              </a:tblPr>
              <a:tblGrid>
                <a:gridCol w="1840230"/>
              </a:tblGrid>
              <a:tr h="400050">
                <a:tc>
                  <a:txBody>
                    <a:bodyPr/>
                    <a:p>
                      <a:pPr>
                        <a:buNone/>
                      </a:pPr>
                      <a:r>
                        <a:rPr lang="en-IN" altLang="en-US"/>
                        <a:t>GROUP H</a:t>
                      </a:r>
                      <a:endParaRPr lang="en-IN" altLang="en-US"/>
                    </a:p>
                  </a:txBody>
                  <a:tcPr/>
                </a:tc>
              </a:tr>
              <a:tr h="400050">
                <a:tc>
                  <a:txBody>
                    <a:bodyPr/>
                    <a:p>
                      <a:pPr>
                        <a:buNone/>
                      </a:pPr>
                      <a:r>
                        <a:rPr lang="en-IN" altLang="en-US" sz="1400"/>
                        <a:t>SAN MURINO</a:t>
                      </a:r>
                      <a:endParaRPr lang="en-IN" altLang="en-US" sz="1400"/>
                    </a:p>
                  </a:txBody>
                  <a:tcPr/>
                </a:tc>
              </a:tr>
              <a:tr h="400050">
                <a:tc>
                  <a:txBody>
                    <a:bodyPr/>
                    <a:p>
                      <a:pPr>
                        <a:buNone/>
                      </a:pPr>
                      <a:r>
                        <a:rPr lang="en-IN" altLang="en-US"/>
                        <a:t>COOK ISLAND</a:t>
                      </a:r>
                      <a:endParaRPr lang="en-IN" alt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Coding Approach</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418590"/>
            <a:ext cx="10972800" cy="5408295"/>
          </a:xfrm>
        </p:spPr>
        <p:txBody>
          <a:bodyPr/>
          <a:p>
            <a:r>
              <a:rPr lang="en-IN" altLang="en-US" sz="2800"/>
              <a:t>Now,the winner of the Group plays with the runner up of the group and vice versa. So we have the following matches.</a:t>
            </a:r>
            <a:endParaRPr lang="en-IN" altLang="en-US" sz="2800"/>
          </a:p>
          <a:p>
            <a:endParaRPr lang="en-IN" altLang="en-US" sz="2800"/>
          </a:p>
        </p:txBody>
      </p:sp>
      <p:sp>
        <p:nvSpPr>
          <p:cNvPr id="4" name="Round Diagonal Corner Rectangle 3"/>
          <p:cNvSpPr/>
          <p:nvPr/>
        </p:nvSpPr>
        <p:spPr>
          <a:xfrm>
            <a:off x="1270000" y="2860040"/>
            <a:ext cx="3302000" cy="569595"/>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5" name="Round Diagonal Corner Rectangle 4"/>
          <p:cNvSpPr/>
          <p:nvPr/>
        </p:nvSpPr>
        <p:spPr>
          <a:xfrm>
            <a:off x="6344920" y="2859405"/>
            <a:ext cx="3402965" cy="570865"/>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Round Diagonal Corner Rectangle 5"/>
          <p:cNvSpPr/>
          <p:nvPr/>
        </p:nvSpPr>
        <p:spPr>
          <a:xfrm>
            <a:off x="1270000" y="3851275"/>
            <a:ext cx="3302000" cy="711200"/>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7" name="Round Diagonal Corner Rectangle 6"/>
          <p:cNvSpPr/>
          <p:nvPr/>
        </p:nvSpPr>
        <p:spPr>
          <a:xfrm>
            <a:off x="6263640" y="3851275"/>
            <a:ext cx="3483610" cy="711835"/>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8" name="Round Diagonal Corner Rectangle 7"/>
          <p:cNvSpPr/>
          <p:nvPr/>
        </p:nvSpPr>
        <p:spPr>
          <a:xfrm>
            <a:off x="1270000" y="4933315"/>
            <a:ext cx="3302000" cy="685165"/>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ound Diagonal Corner Rectangle 8"/>
          <p:cNvSpPr/>
          <p:nvPr/>
        </p:nvSpPr>
        <p:spPr>
          <a:xfrm>
            <a:off x="6263640" y="4933315"/>
            <a:ext cx="3484880" cy="685800"/>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0" name="Round Diagonal Corner Rectangle 9"/>
          <p:cNvSpPr/>
          <p:nvPr/>
        </p:nvSpPr>
        <p:spPr>
          <a:xfrm>
            <a:off x="1270000" y="6019165"/>
            <a:ext cx="3302000" cy="660400"/>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1" name="Round Diagonal Corner Rectangle 10"/>
          <p:cNvSpPr/>
          <p:nvPr/>
        </p:nvSpPr>
        <p:spPr>
          <a:xfrm>
            <a:off x="6195060" y="6019165"/>
            <a:ext cx="3552190" cy="660400"/>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2" name="Text Box 11"/>
          <p:cNvSpPr txBox="1"/>
          <p:nvPr/>
        </p:nvSpPr>
        <p:spPr>
          <a:xfrm>
            <a:off x="1605280" y="3012440"/>
            <a:ext cx="2519045" cy="368300"/>
          </a:xfrm>
          <a:prstGeom prst="rect">
            <a:avLst/>
          </a:prstGeom>
          <a:noFill/>
        </p:spPr>
        <p:txBody>
          <a:bodyPr wrap="square" rtlCol="0">
            <a:spAutoFit/>
          </a:bodyPr>
          <a:p>
            <a:r>
              <a:rPr lang="en-IN" altLang="en-US"/>
              <a:t>GUYANA VS CAYMAN</a:t>
            </a:r>
            <a:endParaRPr lang="en-IN" altLang="en-US"/>
          </a:p>
        </p:txBody>
      </p:sp>
      <p:sp>
        <p:nvSpPr>
          <p:cNvPr id="13" name="Text Box 12"/>
          <p:cNvSpPr txBox="1"/>
          <p:nvPr/>
        </p:nvSpPr>
        <p:spPr>
          <a:xfrm>
            <a:off x="1402080" y="3927475"/>
            <a:ext cx="3037205" cy="645160"/>
          </a:xfrm>
          <a:prstGeom prst="rect">
            <a:avLst/>
          </a:prstGeom>
          <a:noFill/>
        </p:spPr>
        <p:txBody>
          <a:bodyPr wrap="square" rtlCol="0">
            <a:spAutoFit/>
          </a:bodyPr>
          <a:p>
            <a:r>
              <a:rPr lang="en-IN" altLang="en-US"/>
              <a:t>TIMOR LESTE VS MOLDOVA</a:t>
            </a:r>
            <a:endParaRPr lang="en-IN" altLang="en-US"/>
          </a:p>
        </p:txBody>
      </p:sp>
      <p:sp>
        <p:nvSpPr>
          <p:cNvPr id="14" name="Text Box 13"/>
          <p:cNvSpPr txBox="1"/>
          <p:nvPr/>
        </p:nvSpPr>
        <p:spPr>
          <a:xfrm>
            <a:off x="1503680" y="5044440"/>
            <a:ext cx="2682240" cy="368300"/>
          </a:xfrm>
          <a:prstGeom prst="rect">
            <a:avLst/>
          </a:prstGeom>
          <a:noFill/>
        </p:spPr>
        <p:txBody>
          <a:bodyPr wrap="square" rtlCol="0">
            <a:spAutoFit/>
          </a:bodyPr>
          <a:p>
            <a:r>
              <a:rPr lang="en-IN" altLang="en-US"/>
              <a:t>CUBA VS TONGA</a:t>
            </a:r>
            <a:endParaRPr lang="en-IN" altLang="en-US"/>
          </a:p>
        </p:txBody>
      </p:sp>
      <p:sp>
        <p:nvSpPr>
          <p:cNvPr id="16" name="Text Box 15"/>
          <p:cNvSpPr txBox="1"/>
          <p:nvPr/>
        </p:nvSpPr>
        <p:spPr>
          <a:xfrm>
            <a:off x="6598920" y="2874010"/>
            <a:ext cx="3007995" cy="368300"/>
          </a:xfrm>
          <a:prstGeom prst="rect">
            <a:avLst/>
          </a:prstGeom>
          <a:noFill/>
        </p:spPr>
        <p:txBody>
          <a:bodyPr wrap="square" rtlCol="0">
            <a:spAutoFit/>
          </a:bodyPr>
          <a:p>
            <a:r>
              <a:rPr lang="en-IN" altLang="en-US"/>
              <a:t>BHUTAN VS MACAU</a:t>
            </a:r>
            <a:endParaRPr lang="en-IN" altLang="en-US"/>
          </a:p>
        </p:txBody>
      </p:sp>
      <p:sp>
        <p:nvSpPr>
          <p:cNvPr id="17" name="Text Box 16"/>
          <p:cNvSpPr txBox="1"/>
          <p:nvPr/>
        </p:nvSpPr>
        <p:spPr>
          <a:xfrm>
            <a:off x="6441440" y="3967480"/>
            <a:ext cx="3164840" cy="368300"/>
          </a:xfrm>
          <a:prstGeom prst="rect">
            <a:avLst/>
          </a:prstGeom>
          <a:noFill/>
        </p:spPr>
        <p:txBody>
          <a:bodyPr wrap="square" rtlCol="0">
            <a:spAutoFit/>
          </a:bodyPr>
          <a:p>
            <a:r>
              <a:rPr lang="en-IN" altLang="en-US"/>
              <a:t>SRI LANKA VS PAKISTAN</a:t>
            </a:r>
            <a:endParaRPr lang="en-IN" altLang="en-US"/>
          </a:p>
        </p:txBody>
      </p:sp>
      <p:sp>
        <p:nvSpPr>
          <p:cNvPr id="18" name="Text Box 17"/>
          <p:cNvSpPr txBox="1"/>
          <p:nvPr/>
        </p:nvSpPr>
        <p:spPr>
          <a:xfrm>
            <a:off x="6344920" y="5044440"/>
            <a:ext cx="3402330" cy="645160"/>
          </a:xfrm>
          <a:prstGeom prst="rect">
            <a:avLst/>
          </a:prstGeom>
          <a:noFill/>
        </p:spPr>
        <p:txBody>
          <a:bodyPr wrap="square" rtlCol="0">
            <a:spAutoFit/>
          </a:bodyPr>
          <a:p>
            <a:r>
              <a:rPr lang="en-IN" altLang="en-US"/>
              <a:t>SEYCHELLES VS COOK ISLAND</a:t>
            </a:r>
            <a:endParaRPr lang="en-IN" altLang="en-US"/>
          </a:p>
        </p:txBody>
      </p:sp>
      <p:sp>
        <p:nvSpPr>
          <p:cNvPr id="19" name="Text Box 18"/>
          <p:cNvSpPr txBox="1"/>
          <p:nvPr/>
        </p:nvSpPr>
        <p:spPr>
          <a:xfrm>
            <a:off x="6441440" y="6131560"/>
            <a:ext cx="3164205" cy="645160"/>
          </a:xfrm>
          <a:prstGeom prst="rect">
            <a:avLst/>
          </a:prstGeom>
          <a:noFill/>
        </p:spPr>
        <p:txBody>
          <a:bodyPr wrap="square" rtlCol="0">
            <a:spAutoFit/>
          </a:bodyPr>
          <a:p>
            <a:r>
              <a:rPr lang="en-IN" altLang="en-US"/>
              <a:t>BERMUDA VS SAN MURINO</a:t>
            </a:r>
            <a:endParaRPr lang="en-IN" altLang="en-US"/>
          </a:p>
        </p:txBody>
      </p:sp>
      <p:sp>
        <p:nvSpPr>
          <p:cNvPr id="20" name="Text Box 19"/>
          <p:cNvSpPr txBox="1"/>
          <p:nvPr/>
        </p:nvSpPr>
        <p:spPr>
          <a:xfrm>
            <a:off x="1376680" y="6034405"/>
            <a:ext cx="2936240" cy="645160"/>
          </a:xfrm>
          <a:prstGeom prst="rect">
            <a:avLst/>
          </a:prstGeom>
          <a:noFill/>
        </p:spPr>
        <p:txBody>
          <a:bodyPr wrap="square" rtlCol="0">
            <a:spAutoFit/>
          </a:bodyPr>
          <a:p>
            <a:r>
              <a:rPr lang="en-IN" altLang="en-US"/>
              <a:t>ARUBA VS LEICHTESTEIN</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Coding Approach to Round of 16 Matches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800"/>
              <a:t>For the Round of 16 Matches, following approach was used to find out the winners. With the code running 5 times and taking the maximum out of it.</a:t>
            </a:r>
            <a:endParaRPr lang="en-IN" altLang="en-US" sz="2800"/>
          </a:p>
          <a:p>
            <a:endParaRPr lang="en-IN" altLang="en-US" sz="2800"/>
          </a:p>
          <a:p>
            <a:r>
              <a:rPr lang="en-IN" altLang="en-US" sz="2800">
                <a:solidFill>
                  <a:srgbClr val="7030A0"/>
                </a:solidFill>
              </a:rPr>
              <a:t>0.4* Win Per+0.4* Net Goals+random.randint(0,10)</a:t>
            </a:r>
            <a:endParaRPr lang="en-IN" altLang="en-US" sz="2800">
              <a:solidFill>
                <a:srgbClr val="7030A0"/>
              </a:solidFill>
            </a:endParaRPr>
          </a:p>
          <a:p>
            <a:pPr marL="0" indent="0">
              <a:buNone/>
            </a:pPr>
            <a:endParaRPr lang="en-IN" altLang="en-US" sz="2800"/>
          </a:p>
          <a:p>
            <a:pPr marL="0" indent="0">
              <a:buNone/>
            </a:pPr>
            <a:r>
              <a:rPr lang="en-IN" altLang="en-US" sz="2800"/>
              <a:t>Now, in group of 16 Matches, teams get their best, so only the top team qualifies, therefore both the weightage of Win Per and Net Goals has increased. However, to counter any upset, we have used random int varying from 0 to 10.</a:t>
            </a:r>
            <a:endParaRPr lang="en-IN" altLang="en-US" sz="2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5694</Words>
  <Application>WPS Presentation</Application>
  <PresentationFormat>Widescreen</PresentationFormat>
  <Paragraphs>292</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Calibri Light</vt:lpstr>
      <vt:lpstr>Calibri</vt:lpstr>
      <vt:lpstr>Microsoft YaHei</vt:lpstr>
      <vt:lpstr/>
      <vt:lpstr>Arial Unicode MS</vt:lpstr>
      <vt:lpstr>Segoe Print</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For Lowest 32 Ranked Teams</dc:title>
  <dc:creator>Anubhav Sanyal</dc:creator>
  <cp:lastModifiedBy>Anubhav Sanyal</cp:lastModifiedBy>
  <cp:revision>1</cp:revision>
  <dcterms:created xsi:type="dcterms:W3CDTF">2018-07-16T15:24:59Z</dcterms:created>
  <dcterms:modified xsi:type="dcterms:W3CDTF">2018-07-16T15:25:00Z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