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  <p:sldMasterId id="2147483769" r:id="rId2"/>
  </p:sldMasterIdLst>
  <p:sldIdLst>
    <p:sldId id="263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4" r:id="rId12"/>
    <p:sldId id="266" r:id="rId13"/>
    <p:sldId id="268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0D"/>
    <a:srgbClr val="33333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7E42-302B-49BF-BF97-950B8652D665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8DD4-201F-4438-923E-9C11E5998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96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7E42-302B-49BF-BF97-950B8652D665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8DD4-201F-4438-923E-9C11E5998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20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7E42-302B-49BF-BF97-950B8652D665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8DD4-201F-4438-923E-9C11E59984B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626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7E42-302B-49BF-BF97-950B8652D665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8DD4-201F-4438-923E-9C11E5998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141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7E42-302B-49BF-BF97-950B8652D665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8DD4-201F-4438-923E-9C11E59984B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6462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7E42-302B-49BF-BF97-950B8652D665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8DD4-201F-4438-923E-9C11E5998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787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7E42-302B-49BF-BF97-950B8652D665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8DD4-201F-4438-923E-9C11E5998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373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7E42-302B-49BF-BF97-950B8652D665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8DD4-201F-4438-923E-9C11E5998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7005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C014-ADE7-4481-8E5D-C1767F428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50954-2F75-47A9-9881-B3EC3BD24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94380-2B4A-4F8F-8936-A3D9C304F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7E42-302B-49BF-BF97-950B8652D665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75940-E9E9-46E4-ACA8-980E68B1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3311D-35CC-48B0-B165-905E9DF17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8DD4-201F-4438-923E-9C11E5998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251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FB0F-97E9-42B2-A43A-F9C36551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89CA2-EACA-4485-B72E-4D4A3D9F7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06807-3923-4002-9C9E-7A76B7F51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7E42-302B-49BF-BF97-950B8652D665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2FA09-F4E0-4973-A390-B43BFDB9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A5C63-CFE8-4A9E-8539-1F5B4B16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8DD4-201F-4438-923E-9C11E5998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7641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27DE8-A9AF-41C7-BF6F-A2CCD3345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9F454-4578-43BE-8569-F9A2E25DB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5DDAB-ED62-41A1-AD3E-23895ABF5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7E42-302B-49BF-BF97-950B8652D665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BD10F-31EA-4A78-8738-BE13C7680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34DC4-E7B9-4655-A03A-59B94BD6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8DD4-201F-4438-923E-9C11E5998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31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7E42-302B-49BF-BF97-950B8652D665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8DD4-201F-4438-923E-9C11E5998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0230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2943C-0109-4E53-8E13-2CF6B1721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97BB2-9325-42AB-A6A5-F64ED599D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5B91D-AC90-4C73-91F2-5C7327E9B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A34CD-6975-4595-9E49-FF50C2AF8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7E42-302B-49BF-BF97-950B8652D665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A4FAA-4090-47B4-B333-0FE2977F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FC702-BB1C-451E-A933-B0213864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8DD4-201F-4438-923E-9C11E5998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0575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EC1C1-B1B2-41CD-8A11-029CE5B55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BE883-48C9-4455-A5B7-3FBEF9A2B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3AAFE-98DF-465B-8A1E-C2C5ED8C8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63CDB6-C380-42FE-A425-F571FE127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D921CE-362C-4A73-9EBD-815451A17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46E49B-A97D-45EC-B41B-70EB6BD6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7E42-302B-49BF-BF97-950B8652D665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409EEA-FDCD-4832-BA6A-3D323954B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B8A09F-3303-4A2C-912A-916C5CB06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8DD4-201F-4438-923E-9C11E5998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1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36FE7-0642-494E-8095-6ABC7BFE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F0E472-CE3E-422B-A682-5BD67376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7E42-302B-49BF-BF97-950B8652D665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C9CBB-7954-46A9-8D8C-02FC763FE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4EFAD-9A6D-4466-BE89-80F8172A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8DD4-201F-4438-923E-9C11E5998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758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5FF089-8062-4936-BA96-F1573550A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7E42-302B-49BF-BF97-950B8652D665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F1F209-C084-4E51-93FE-4A39D6A0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25F34-96B6-4F50-8D34-1D6EE4B86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8DD4-201F-4438-923E-9C11E5998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9316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71496-78F4-4240-AB5C-6092AD030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26AFC-3C3E-4634-ADCE-BE0FCC620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03BD4-14C2-4E72-9643-0A17A8FE1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5683-8520-439F-B93F-AB999F09D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7E42-302B-49BF-BF97-950B8652D665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32CC7-59EA-48BF-A7B8-EC4A4676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FF8A5-5EF3-4BC9-8CE1-5E48E1A5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8DD4-201F-4438-923E-9C11E5998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6298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D1E4-4E6D-4640-ACC5-2B2D6D79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D7156F-7EF0-4551-B33C-DE68F1215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1A71A-8179-4E20-A6A5-8F96669CB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D2C9E-2945-4D3E-ACE1-1027B240F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7E42-302B-49BF-BF97-950B8652D665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534C4-05ED-45E3-877E-5D40CC28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BEC94-579C-497F-947F-133D12CD3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8DD4-201F-4438-923E-9C11E5998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2621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374D-342B-4E4F-B4C6-A77212146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7E007-74AF-4B4C-A569-75844343D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308FB-33FA-4A79-A66D-51E8D43F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7E42-302B-49BF-BF97-950B8652D665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D024F-A725-4BFE-9D3E-239EDFDC5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2E9AD-CA61-4594-9928-C86F7402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8DD4-201F-4438-923E-9C11E5998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2951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D0F371-0297-4DCB-B400-57EAE66FB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30CC6-42FE-473D-BFD8-885DD4FDF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18C50-799E-4436-B68E-906E4DAEB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7E42-302B-49BF-BF97-950B8652D665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61015-9532-4ABA-8E6E-EE06780EC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13B53-8E60-40D6-8539-D1BC2D30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8DD4-201F-4438-923E-9C11E5998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81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7E42-302B-49BF-BF97-950B8652D665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8DD4-201F-4438-923E-9C11E5998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69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7E42-302B-49BF-BF97-950B8652D665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8DD4-201F-4438-923E-9C11E5998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39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7E42-302B-49BF-BF97-950B8652D665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8DD4-201F-4438-923E-9C11E5998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536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7E42-302B-49BF-BF97-950B8652D665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8DD4-201F-4438-923E-9C11E5998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7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7E42-302B-49BF-BF97-950B8652D665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8DD4-201F-4438-923E-9C11E5998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69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7E42-302B-49BF-BF97-950B8652D665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8DD4-201F-4438-923E-9C11E5998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7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7E42-302B-49BF-BF97-950B8652D665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8DD4-201F-4438-923E-9C11E5998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04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07E42-302B-49BF-BF97-950B8652D665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CF8DD4-201F-4438-923E-9C11E5998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87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389F-75C2-447F-BC91-29432305B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0B40E-FC29-4F55-BBEC-CF8161095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F9537-5A61-4D87-A1B6-6AB1A6992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07E42-302B-49BF-BF97-950B8652D665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0ADB2-482C-43F7-A11E-737B391CF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E1D61-EF47-4CF4-A692-080E269B5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F8DD4-201F-4438-923E-9C11E5998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9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grass, mountain, sky, outdoor&#10;&#10;Description automatically generated">
            <a:extLst>
              <a:ext uri="{FF2B5EF4-FFF2-40B4-BE49-F238E27FC236}">
                <a16:creationId xmlns:a16="http://schemas.microsoft.com/office/drawing/2014/main" id="{1ACD39B8-E8DF-49BE-850F-685EF93F2F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136" b="5271"/>
          <a:stretch/>
        </p:blipFill>
        <p:spPr>
          <a:xfrm>
            <a:off x="14513" y="43542"/>
            <a:ext cx="12192001" cy="68586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AEC588-A958-483A-8F40-1BB041F83F54}"/>
              </a:ext>
            </a:extLst>
          </p:cNvPr>
          <p:cNvSpPr txBox="1"/>
          <p:nvPr/>
        </p:nvSpPr>
        <p:spPr>
          <a:xfrm>
            <a:off x="1001484" y="1351508"/>
            <a:ext cx="6516915" cy="4154984"/>
          </a:xfrm>
          <a:prstGeom prst="rect">
            <a:avLst/>
          </a:prstGeom>
          <a:solidFill>
            <a:srgbClr val="0D0D0D">
              <a:alpha val="54902"/>
            </a:srgb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5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5400" u="sng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Team Number : 30    </a:t>
            </a:r>
          </a:p>
          <a:p>
            <a:endParaRPr lang="en-US" sz="32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dirty="0"/>
              <a:t>	</a:t>
            </a:r>
            <a:r>
              <a:rPr lang="en-US" sz="3200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- ANUBHAV  BHATTACHARYA		</a:t>
            </a:r>
          </a:p>
          <a:p>
            <a:r>
              <a:rPr lang="en-US" sz="3200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	- HARSH SHUKLA</a:t>
            </a:r>
          </a:p>
          <a:p>
            <a:r>
              <a:rPr lang="en-US" sz="3200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	-TOUHID MOHAMMED	</a:t>
            </a:r>
          </a:p>
          <a:p>
            <a:r>
              <a:rPr lang="en-US" sz="3200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	- SAGAR RAJPUT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47314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0C8A0-18E4-4586-B5A0-1FD0A4A17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4946" y="2339926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b="1" i="1" dirty="0">
                <a:solidFill>
                  <a:schemeClr val="accent2">
                    <a:lumMod val="50000"/>
                  </a:schemeClr>
                </a:solidFill>
                <a:latin typeface="Bahnschrift SemiBold" panose="020B0502040204020203" pitchFamily="34" charset="0"/>
              </a:rPr>
              <a:t>Solution :</a:t>
            </a:r>
          </a:p>
        </p:txBody>
      </p:sp>
    </p:spTree>
    <p:extLst>
      <p:ext uri="{BB962C8B-B14F-4D97-AF65-F5344CB8AC3E}">
        <p14:creationId xmlns:p14="http://schemas.microsoft.com/office/powerpoint/2010/main" val="3625099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05EC145-8625-455E-AB52-7A177C142608}"/>
              </a:ext>
            </a:extLst>
          </p:cNvPr>
          <p:cNvSpPr/>
          <p:nvPr/>
        </p:nvSpPr>
        <p:spPr>
          <a:xfrm>
            <a:off x="4079631" y="182880"/>
            <a:ext cx="3263704" cy="1308296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Buying The Unsold Produce At MSP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495665-D59C-4154-8290-D9C9B31632F8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711483" y="1491176"/>
            <a:ext cx="0" cy="1181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E900BFF-83FA-497B-9711-83EB704F8A74}"/>
              </a:ext>
            </a:extLst>
          </p:cNvPr>
          <p:cNvSpPr/>
          <p:nvPr/>
        </p:nvSpPr>
        <p:spPr>
          <a:xfrm>
            <a:off x="3516927" y="2658794"/>
            <a:ext cx="4389112" cy="130829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Building Canteens/Mess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89E08D-D7F5-4CDF-932C-6151594A3087}"/>
              </a:ext>
            </a:extLst>
          </p:cNvPr>
          <p:cNvCxnSpPr>
            <a:stCxn id="8" idx="2"/>
          </p:cNvCxnSpPr>
          <p:nvPr/>
        </p:nvCxnSpPr>
        <p:spPr>
          <a:xfrm>
            <a:off x="5711483" y="3967090"/>
            <a:ext cx="0" cy="1167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2F16A36-E6D4-4141-B6BB-3C178283870A}"/>
              </a:ext>
            </a:extLst>
          </p:cNvPr>
          <p:cNvSpPr/>
          <p:nvPr/>
        </p:nvSpPr>
        <p:spPr>
          <a:xfrm>
            <a:off x="4171071" y="5134708"/>
            <a:ext cx="3080824" cy="1308296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Feeding the Needy</a:t>
            </a:r>
          </a:p>
        </p:txBody>
      </p:sp>
    </p:spTree>
    <p:extLst>
      <p:ext uri="{BB962C8B-B14F-4D97-AF65-F5344CB8AC3E}">
        <p14:creationId xmlns:p14="http://schemas.microsoft.com/office/powerpoint/2010/main" val="1241737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53F0-61D0-414C-B5E1-E5A8AA39B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60" y="816638"/>
            <a:ext cx="8596668" cy="839372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Bahnschrift SemiBold" panose="020B0502040204020203" pitchFamily="34" charset="0"/>
              </a:rPr>
              <a:t>Services Offered In The Portal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B9737-83ED-4EEC-A4D1-DE105E413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Reporting the unused/excess produce.</a:t>
            </a:r>
          </a:p>
          <a:p>
            <a:r>
              <a:rPr lang="en-US" sz="2400" dirty="0"/>
              <a:t>Collection.</a:t>
            </a:r>
          </a:p>
          <a:p>
            <a:r>
              <a:rPr lang="en-US" sz="2400" dirty="0"/>
              <a:t>Distribution.</a:t>
            </a:r>
          </a:p>
          <a:p>
            <a:r>
              <a:rPr lang="en-US" sz="2400" dirty="0"/>
              <a:t>Preparation of the Food.</a:t>
            </a:r>
          </a:p>
          <a:p>
            <a:r>
              <a:rPr lang="en-US" sz="2400" dirty="0"/>
              <a:t>Cheap &amp; Affordable Food</a:t>
            </a:r>
          </a:p>
        </p:txBody>
      </p:sp>
    </p:spTree>
    <p:extLst>
      <p:ext uri="{BB962C8B-B14F-4D97-AF65-F5344CB8AC3E}">
        <p14:creationId xmlns:p14="http://schemas.microsoft.com/office/powerpoint/2010/main" val="1373909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6D1B1-F42F-46B0-A09A-6B907DED8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Post Effects Of This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C36B4-B4EC-49D4-A238-2DAAC4881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Employment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dirty="0"/>
              <a:t>Customer Care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dirty="0"/>
              <a:t>Collection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dirty="0"/>
              <a:t>Distribution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dirty="0"/>
              <a:t>Preparation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dirty="0"/>
              <a:t>Survey</a:t>
            </a:r>
          </a:p>
          <a:p>
            <a:pPr marL="685800" lvl="1">
              <a:buFont typeface="Wingdings" panose="05000000000000000000" pitchFamily="2" charset="2"/>
              <a:buChar char="§"/>
            </a:pPr>
            <a:endParaRPr lang="en-US" dirty="0"/>
          </a:p>
          <a:p>
            <a:r>
              <a:rPr lang="en-US" dirty="0"/>
              <a:t>Increased Production In Crops</a:t>
            </a:r>
          </a:p>
          <a:p>
            <a:r>
              <a:rPr lang="en-US" dirty="0"/>
              <a:t>Economical condition of the country receives a great boost.</a:t>
            </a:r>
          </a:p>
        </p:txBody>
      </p:sp>
    </p:spTree>
    <p:extLst>
      <p:ext uri="{BB962C8B-B14F-4D97-AF65-F5344CB8AC3E}">
        <p14:creationId xmlns:p14="http://schemas.microsoft.com/office/powerpoint/2010/main" val="2106920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FDC85-A73F-4A37-A010-C54B3EC49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  <a:r>
              <a:rPr lang="en-US" sz="11500" dirty="0">
                <a:solidFill>
                  <a:schemeClr val="accent2">
                    <a:lumMod val="50000"/>
                  </a:schemeClr>
                </a:solidFill>
                <a:latin typeface="Informal Roman" panose="030604020304060B0204" pitchFamily="66" charset="0"/>
              </a:rPr>
              <a:t>THANK YOU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Informal Roman" panose="030604020304060B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989490-20FF-48F0-9CEA-7772E1F6FD53}"/>
              </a:ext>
            </a:extLst>
          </p:cNvPr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3BF0A1-F919-4740-A825-05C0E3A73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glow>
              <a:schemeClr val="tx1"/>
            </a:glow>
            <a:softEdge rad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0436F7-3A68-4AFC-8EAF-74655CB782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82057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60804AE-DDE0-43B3-A71A-BF251B9B8230}"/>
              </a:ext>
            </a:extLst>
          </p:cNvPr>
          <p:cNvSpPr/>
          <p:nvPr/>
        </p:nvSpPr>
        <p:spPr>
          <a:xfrm>
            <a:off x="1156587" y="4607460"/>
            <a:ext cx="9227418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u="sng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Hadassah Friedlaender" panose="020B0604020202020204" pitchFamily="18" charset="-79"/>
              </a:rPr>
              <a:t>AGRICULTURE</a:t>
            </a:r>
            <a:endParaRPr lang="en-US" sz="8800" b="0" u="sng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Gothic Std B" panose="020B0800000000000000" pitchFamily="34" charset="-128"/>
              <a:ea typeface="Adobe Gothic Std B" panose="020B0800000000000000" pitchFamily="34" charset="-128"/>
              <a:cs typeface="Hadassah Friedlaender" panose="020B0604020202020204" pitchFamily="18" charset="-79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BA156-3364-40DA-B1E4-E66A3C622139}"/>
              </a:ext>
            </a:extLst>
          </p:cNvPr>
          <p:cNvSpPr/>
          <p:nvPr/>
        </p:nvSpPr>
        <p:spPr>
          <a:xfrm>
            <a:off x="3396995" y="5840894"/>
            <a:ext cx="521328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Light Condensed" panose="020B0502040204020203" pitchFamily="34" charset="0"/>
              </a:rPr>
              <a:t>A  SOCIAL-RELIEF  SOLUTION</a:t>
            </a:r>
          </a:p>
        </p:txBody>
      </p:sp>
    </p:spTree>
    <p:extLst>
      <p:ext uri="{BB962C8B-B14F-4D97-AF65-F5344CB8AC3E}">
        <p14:creationId xmlns:p14="http://schemas.microsoft.com/office/powerpoint/2010/main" val="67781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D9612-51C7-4590-BFD6-D01B133571F0}"/>
              </a:ext>
            </a:extLst>
          </p:cNvPr>
          <p:cNvSpPr txBox="1"/>
          <p:nvPr/>
        </p:nvSpPr>
        <p:spPr>
          <a:xfrm>
            <a:off x="366653" y="1139260"/>
            <a:ext cx="935791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AGRICULTURE: </a:t>
            </a:r>
          </a:p>
          <a:p>
            <a:r>
              <a:rPr lang="en-US" sz="4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4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Importance On </a:t>
            </a:r>
            <a:endParaRPr lang="en-US" sz="4400" dirty="0"/>
          </a:p>
          <a:p>
            <a:pPr lvl="1"/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Bahnschrift SemiLight Condensed" panose="020B0502040204020203" pitchFamily="34" charset="0"/>
              </a:rPr>
              <a:t>Employment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Bahnschrift SemiLight Condensed" panose="020B0502040204020203" pitchFamily="34" charset="0"/>
              </a:rPr>
              <a:t>GDP / Economy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Bahnschrift SemiLight Condensed" panose="020B0502040204020203" pitchFamily="34" charset="0"/>
              </a:rPr>
              <a:t>Other Sectors agriculture’s </a:t>
            </a:r>
          </a:p>
          <a:p>
            <a:endParaRPr lang="en-US" sz="3200" dirty="0"/>
          </a:p>
          <a:p>
            <a:pPr lvl="1"/>
            <a:endParaRPr lang="en-US" sz="3200" dirty="0"/>
          </a:p>
          <a:p>
            <a:r>
              <a:rPr lang="en-US" sz="3200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32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A18C-1CB5-4AC7-82FC-4134C51C8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31" y="179389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STATISTICS :</a:t>
            </a:r>
            <a:br>
              <a:rPr lang="en-US" sz="4400" dirty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en-US" sz="4400" dirty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E83B6-5157-47AE-92D7-5A98F1804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966" y="1156801"/>
            <a:ext cx="7130720" cy="57011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b="1" dirty="0"/>
              <a:t>Employment</a:t>
            </a:r>
            <a:r>
              <a:rPr lang="en-US" sz="1900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u="sng" dirty="0"/>
              <a:t>261.63 million </a:t>
            </a:r>
            <a:r>
              <a:rPr lang="en-US" sz="1900" dirty="0"/>
              <a:t>Indians are farmworkers.</a:t>
            </a:r>
          </a:p>
          <a:p>
            <a:endParaRPr lang="en-US" sz="1900" dirty="0"/>
          </a:p>
          <a:p>
            <a:pPr marL="0" indent="0">
              <a:buNone/>
            </a:pPr>
            <a:r>
              <a:rPr lang="en-US" sz="2200" b="1" dirty="0"/>
              <a:t>Agricultural Land GDP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u="sng" dirty="0"/>
              <a:t>180 million </a:t>
            </a:r>
            <a:r>
              <a:rPr lang="en-US" sz="1900" dirty="0"/>
              <a:t>hectares.</a:t>
            </a:r>
          </a:p>
          <a:p>
            <a:endParaRPr lang="en-US" sz="1900" dirty="0"/>
          </a:p>
          <a:p>
            <a:pPr marL="0" indent="0">
              <a:buNone/>
            </a:pPr>
            <a:r>
              <a:rPr lang="en-US" sz="2200" b="1" dirty="0"/>
              <a:t>Cultivable Land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u="sng" dirty="0"/>
              <a:t>158.65 million </a:t>
            </a:r>
            <a:r>
              <a:rPr lang="en-US" sz="1900" dirty="0"/>
              <a:t>hectares.</a:t>
            </a:r>
          </a:p>
          <a:p>
            <a:endParaRPr lang="en-US" sz="1900" dirty="0"/>
          </a:p>
          <a:p>
            <a:pPr marL="0" indent="0">
              <a:buNone/>
            </a:pPr>
            <a:r>
              <a:rPr lang="en-US" sz="2200" b="1" dirty="0"/>
              <a:t>Total Production Agricultural Sector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u="sng" dirty="0"/>
              <a:t>366.92 billion </a:t>
            </a:r>
            <a:r>
              <a:rPr lang="en-US" sz="1900" dirty="0"/>
              <a:t>USD.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2200" b="1" dirty="0"/>
              <a:t>GDP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dirty="0"/>
              <a:t>Agriculture Sector holds </a:t>
            </a:r>
            <a:r>
              <a:rPr lang="en-US" sz="1900" u="sng" dirty="0"/>
              <a:t>15.4%</a:t>
            </a:r>
            <a:r>
              <a:rPr lang="en-US" sz="1900" dirty="0"/>
              <a:t> share.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u="sng" dirty="0"/>
              <a:t>40%</a:t>
            </a:r>
            <a:r>
              <a:rPr lang="en-US" sz="1900" dirty="0"/>
              <a:t> exports are related to agriculture. </a:t>
            </a:r>
          </a:p>
          <a:p>
            <a:pPr marL="0" indent="0">
              <a:buNone/>
            </a:pPr>
            <a:r>
              <a:rPr lang="en-US" sz="1200" dirty="0"/>
              <a:t> </a:t>
            </a:r>
          </a:p>
          <a:p>
            <a:endParaRPr lang="en-US" sz="1200" dirty="0"/>
          </a:p>
          <a:p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27560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D03F-7F6D-4420-9F2B-6FB2873A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PROBLEMS :</a:t>
            </a:r>
            <a:r>
              <a:rPr lang="en-US" sz="4400" b="1" dirty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67D71-E244-460F-B89A-F2541695A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Unsold Produce</a:t>
            </a:r>
          </a:p>
          <a:p>
            <a:pPr lvl="1"/>
            <a:r>
              <a:rPr lang="en-US" sz="2200" dirty="0">
                <a:solidFill>
                  <a:schemeClr val="accent2">
                    <a:lumMod val="50000"/>
                  </a:schemeClr>
                </a:solidFill>
              </a:rPr>
              <a:t>Worth of Rs. 58000 Crore and 40% of the produce.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		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Excess Produce</a:t>
            </a:r>
          </a:p>
          <a:p>
            <a:pPr marL="0" indent="0">
              <a:buNone/>
            </a:pP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Middle-men</a:t>
            </a:r>
          </a:p>
          <a:p>
            <a:pPr marL="0" indent="0">
              <a:buNone/>
            </a:pP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Crop Value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21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34FCF9-E69E-413A-BA5A-28C2B0D8E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09" y="914055"/>
            <a:ext cx="3000412" cy="46048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FB6F69-BFDF-434F-A275-C0E9796CB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76" y="1332998"/>
            <a:ext cx="3537345" cy="4185857"/>
          </a:xfrm>
          <a:prstGeom prst="rect">
            <a:avLst/>
          </a:prstGeom>
        </p:spPr>
      </p:pic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social media post with text and fruit&#10;&#10;Description automatically generated">
            <a:extLst>
              <a:ext uri="{FF2B5EF4-FFF2-40B4-BE49-F238E27FC236}">
                <a16:creationId xmlns:a16="http://schemas.microsoft.com/office/drawing/2014/main" id="{84555C0F-1FC6-49B2-9762-00B01CC59C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800" y="914055"/>
            <a:ext cx="3234591" cy="46048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B4D2B4D-42E6-4662-B46D-589BB966A032}"/>
              </a:ext>
            </a:extLst>
          </p:cNvPr>
          <p:cNvSpPr txBox="1"/>
          <p:nvPr/>
        </p:nvSpPr>
        <p:spPr>
          <a:xfrm>
            <a:off x="-460590" y="5943945"/>
            <a:ext cx="10325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And This Leads To Debts, which eventually leads to :</a:t>
            </a:r>
          </a:p>
        </p:txBody>
      </p:sp>
    </p:spTree>
    <p:extLst>
      <p:ext uri="{BB962C8B-B14F-4D97-AF65-F5344CB8AC3E}">
        <p14:creationId xmlns:p14="http://schemas.microsoft.com/office/powerpoint/2010/main" val="1133104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4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A9C91F-996B-4A76-BA2E-E6B7EF54D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591" y="264347"/>
            <a:ext cx="7242757" cy="8349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u="sng" kern="1200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Farmer Deaths In India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A93FE-82FA-49F3-83E6-5DAF24353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374" y="4263992"/>
            <a:ext cx="3498045" cy="13258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45C4CE9B-FF02-4FE2-810C-143D8E085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4" y="1268151"/>
            <a:ext cx="7697705" cy="477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44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669C-77B8-4CD1-AFF1-6072A92E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51" y="1383323"/>
            <a:ext cx="9859368" cy="3863926"/>
          </a:xfrm>
        </p:spPr>
        <p:txBody>
          <a:bodyPr>
            <a:normAutofit fontScale="90000"/>
          </a:bodyPr>
          <a:lstStyle/>
          <a:p>
            <a:r>
              <a:rPr lang="en-US" sz="5300" b="1" i="1" dirty="0">
                <a:solidFill>
                  <a:schemeClr val="accent2">
                    <a:lumMod val="50000"/>
                  </a:schemeClr>
                </a:solidFill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So This Was The Story Till Now,</a:t>
            </a: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r>
              <a:rPr lang="en-US" sz="5300" i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And Here Is Where We Enter..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127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B888-284A-4B3F-9FC4-B3CEE3BBF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437" y="337626"/>
            <a:ext cx="8767565" cy="1252024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accent2">
                    <a:lumMod val="50000"/>
                  </a:schemeClr>
                </a:solidFill>
              </a:rPr>
              <a:t>Chronic Hunger In and Around India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5BDAF-FEFF-44E0-A432-7FFC60529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9649"/>
            <a:ext cx="8596668" cy="4451713"/>
          </a:xfrm>
        </p:spPr>
        <p:txBody>
          <a:bodyPr/>
          <a:lstStyle/>
          <a:p>
            <a:r>
              <a:rPr lang="en-US" sz="2400" dirty="0"/>
              <a:t>In the world, there are about 780 million people facing chronic hunger.</a:t>
            </a:r>
          </a:p>
          <a:p>
            <a:r>
              <a:rPr lang="en-US" sz="2400" dirty="0"/>
              <a:t>1/3</a:t>
            </a:r>
            <a:r>
              <a:rPr lang="en-US" sz="2400" baseline="30000" dirty="0"/>
              <a:t>rd</a:t>
            </a:r>
            <a:r>
              <a:rPr lang="en-US" sz="2400" dirty="0"/>
              <a:t> of World’s hunger victims live in India.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sz="2400" dirty="0"/>
              <a:t>14.9% of our population is undernourished. 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sz="2400" dirty="0"/>
              <a:t>195.9 million go hungry everyday.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sz="2400" dirty="0"/>
              <a:t>21.0% of children under 5 are underweight.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sz="2400" dirty="0"/>
              <a:t>34.8% of children under 5 are stunted.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sz="2400" dirty="0"/>
              <a:t>1 in 4 children is malnourished.</a:t>
            </a:r>
          </a:p>
        </p:txBody>
      </p:sp>
    </p:spTree>
    <p:extLst>
      <p:ext uri="{BB962C8B-B14F-4D97-AF65-F5344CB8AC3E}">
        <p14:creationId xmlns:p14="http://schemas.microsoft.com/office/powerpoint/2010/main" val="6024140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249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Adobe Gothic Std B</vt:lpstr>
      <vt:lpstr>Arial</vt:lpstr>
      <vt:lpstr>Bahnschrift SemiBold</vt:lpstr>
      <vt:lpstr>Bahnschrift SemiLight Condensed</vt:lpstr>
      <vt:lpstr>Calibri</vt:lpstr>
      <vt:lpstr>Calibri Light</vt:lpstr>
      <vt:lpstr>Hadassah Friedlaender</vt:lpstr>
      <vt:lpstr>Informal Roman</vt:lpstr>
      <vt:lpstr>Trebuchet MS</vt:lpstr>
      <vt:lpstr>Wingdings</vt:lpstr>
      <vt:lpstr>Wingdings 3</vt:lpstr>
      <vt:lpstr>Facet</vt:lpstr>
      <vt:lpstr>Office Theme</vt:lpstr>
      <vt:lpstr>PowerPoint Presentation</vt:lpstr>
      <vt:lpstr>PowerPoint Presentation</vt:lpstr>
      <vt:lpstr>PowerPoint Presentation</vt:lpstr>
      <vt:lpstr>STATISTICS :  </vt:lpstr>
      <vt:lpstr>PROBLEMS : </vt:lpstr>
      <vt:lpstr>PowerPoint Presentation</vt:lpstr>
      <vt:lpstr>Farmer Deaths In India :</vt:lpstr>
      <vt:lpstr>So This Was The Story Till Now,   And Here Is Where We Enter..  </vt:lpstr>
      <vt:lpstr>Chronic Hunger In and Around India :</vt:lpstr>
      <vt:lpstr>Solution :</vt:lpstr>
      <vt:lpstr>PowerPoint Presentation</vt:lpstr>
      <vt:lpstr>Services Offered In The Portal</vt:lpstr>
      <vt:lpstr>Post Effects Of This Solution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Toufiq Mohammed Haji</dc:creator>
  <cp:lastModifiedBy>Toufiq Mohammed Haji</cp:lastModifiedBy>
  <cp:revision>11</cp:revision>
  <dcterms:created xsi:type="dcterms:W3CDTF">2019-01-13T08:58:53Z</dcterms:created>
  <dcterms:modified xsi:type="dcterms:W3CDTF">2019-01-13T10:02:34Z</dcterms:modified>
</cp:coreProperties>
</file>