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9" r:id="rId1"/>
  </p:sldMasterIdLst>
  <p:notesMasterIdLst>
    <p:notesMasterId r:id="rId18"/>
  </p:notesMasterIdLst>
  <p:sldIdLst>
    <p:sldId id="256" r:id="rId2"/>
    <p:sldId id="258" r:id="rId3"/>
    <p:sldId id="266" r:id="rId4"/>
    <p:sldId id="277" r:id="rId5"/>
    <p:sldId id="278" r:id="rId6"/>
    <p:sldId id="268" r:id="rId7"/>
    <p:sldId id="273" r:id="rId8"/>
    <p:sldId id="274" r:id="rId9"/>
    <p:sldId id="269" r:id="rId10"/>
    <p:sldId id="270" r:id="rId11"/>
    <p:sldId id="267" r:id="rId12"/>
    <p:sldId id="276" r:id="rId13"/>
    <p:sldId id="279" r:id="rId14"/>
    <p:sldId id="275" r:id="rId15"/>
    <p:sldId id="280" r:id="rId16"/>
    <p:sldId id="28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CAF3F6E-0B54-8594-AD84-B03CBB8AD8BA}" v="192" dt="2023-11-29T18:10:27.971"/>
    <p1510:client id="{38247647-F819-48D0-AB05-E53E7433AF30}" v="142" dt="2023-11-29T16:35:34.512"/>
    <p1510:client id="{3B88D908-DD2E-8DB7-8D4A-96568C360299}" v="1135" dt="2023-11-29T17:38:14.412"/>
    <p1510:client id="{4C64982F-8DDB-F01E-4B46-918FDA76B629}" v="53" dt="2023-11-29T02:48:55.989"/>
    <p1510:client id="{4F0CADA4-5011-FAA0-65B1-A69DE9AD67C5}" v="142" dt="2023-11-29T03:25:53.641"/>
    <p1510:client id="{505BDF78-8AE5-CBEF-FB6C-F34015CAC281}" v="9" dt="2023-11-29T17:55:29.911"/>
    <p1510:client id="{5F6F394C-B64B-B34E-7C0D-AA8524045AE0}" v="130" dt="2023-11-29T09:06:19.433"/>
    <p1510:client id="{7C1C9145-2B03-60C4-5B1E-180223968947}" v="13" dt="2023-11-29T04:39:27.916"/>
    <p1510:client id="{D25948ED-FE33-86A4-8EDE-B68BE5EA2CB4}" v="1610" dt="2023-11-29T13:53:45.06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colors1.xml><?xml version="1.0" encoding="utf-8"?>
<dgm:colorsDef xmlns:dgm="http://schemas.openxmlformats.org/drawingml/2006/diagram" xmlns:a="http://schemas.openxmlformats.org/drawingml/2006/main" uniqueId="urn:microsoft.com/office/officeart/2005/8/colors/accent6_3">
  <dgm:title val=""/>
  <dgm:desc val=""/>
  <dgm:catLst>
    <dgm:cat type="accent6" pri="11300"/>
  </dgm:catLst>
  <dgm:styleLbl name="node0">
    <dgm:fillClrLst meth="repeat">
      <a:schemeClr val="accent6">
        <a:shade val="80000"/>
      </a:schemeClr>
    </dgm:fillClrLst>
    <dgm:linClrLst meth="repeat">
      <a:schemeClr val="lt1"/>
    </dgm:linClrLst>
    <dgm:effectClrLst/>
    <dgm:txLinClrLst/>
    <dgm:txFillClrLst/>
    <dgm:txEffectClrLst/>
  </dgm:styleLbl>
  <dgm:styleLbl name="node1">
    <dgm:fillClrLst>
      <a:schemeClr val="accent6">
        <a:shade val="80000"/>
      </a:schemeClr>
      <a:schemeClr val="accent6">
        <a:tint val="70000"/>
      </a:schemeClr>
    </dgm:fillClrLst>
    <dgm:linClrLst meth="repeat">
      <a:schemeClr val="lt1"/>
    </dgm:linClrLst>
    <dgm:effectClrLst/>
    <dgm:txLinClrLst/>
    <dgm:txFillClrLst/>
    <dgm:txEffectClrLst/>
  </dgm:styleLbl>
  <dgm:styleLbl name="alignNode1">
    <dgm:fillClrLst>
      <a:schemeClr val="accent6">
        <a:shade val="80000"/>
      </a:schemeClr>
      <a:schemeClr val="accent6">
        <a:tint val="70000"/>
      </a:schemeClr>
    </dgm:fillClrLst>
    <dgm:linClrLst>
      <a:schemeClr val="accent6">
        <a:shade val="80000"/>
      </a:schemeClr>
      <a:schemeClr val="accent6">
        <a:tint val="70000"/>
      </a:schemeClr>
    </dgm:linClrLst>
    <dgm:effectClrLst/>
    <dgm:txLinClrLst/>
    <dgm:txFillClrLst/>
    <dgm:txEffectClrLst/>
  </dgm:styleLbl>
  <dgm:styleLbl name="lnNode1">
    <dgm:fillClrLst>
      <a:schemeClr val="accent6">
        <a:shade val="80000"/>
      </a:schemeClr>
      <a:schemeClr val="accent6">
        <a:tint val="7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tint val="70000"/>
        <a:alpha val="50000"/>
      </a:schemeClr>
    </dgm:fillClrLst>
    <dgm:linClrLst meth="repeat">
      <a:schemeClr val="lt1"/>
    </dgm:linClrLst>
    <dgm:effectClrLst/>
    <dgm:txLinClrLst/>
    <dgm:txFillClrLst/>
    <dgm:txEffectClrLst/>
  </dgm:styleLbl>
  <dgm:styleLbl name="node2">
    <dgm:fillClrLst>
      <a:schemeClr val="accent6">
        <a:tint val="99000"/>
      </a:schemeClr>
    </dgm:fillClrLst>
    <dgm:linClrLst meth="repeat">
      <a:schemeClr val="lt1"/>
    </dgm:linClrLst>
    <dgm:effectClrLst/>
    <dgm:txLinClrLst/>
    <dgm:txFillClrLst/>
    <dgm:txEffectClrLst/>
  </dgm:styleLbl>
  <dgm:styleLbl name="node3">
    <dgm:fillClrLst>
      <a:schemeClr val="accent6">
        <a:tint val="80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dgm:txEffectClrLst/>
  </dgm:styleLbl>
  <dgm:styleLbl name="f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b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sibTrans1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9000"/>
      </a:schemeClr>
    </dgm:fillClrLst>
    <dgm:linClrLst meth="repeat">
      <a:schemeClr val="lt1"/>
    </dgm:linClrLst>
    <dgm:effectClrLst/>
    <dgm:txLinClrLst/>
    <dgm:txFillClrLst/>
    <dgm:txEffectClrLst/>
  </dgm:styleLbl>
  <dgm:styleLbl name="asst3">
    <dgm:fillClrLst>
      <a:schemeClr val="accent6">
        <a:tint val="80000"/>
      </a:schemeClr>
    </dgm:fillClrLst>
    <dgm:linClrLst meth="repeat">
      <a:schemeClr val="lt1"/>
    </dgm:linClrLst>
    <dgm:effectClrLst/>
    <dgm:txLinClrLst/>
    <dgm:txFillClrLst/>
    <dgm:txEffectClrLst/>
  </dgm:styleLbl>
  <dgm:styleLbl name="asst4">
    <dgm:fillClrLst>
      <a:schemeClr val="accent6">
        <a:tint val="7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lt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9000"/>
      </a:schemeClr>
    </dgm:fillClrLst>
    <dgm:linClrLst meth="repeat">
      <a:schemeClr val="accent6">
        <a:tint val="99000"/>
      </a:schemeClr>
    </dgm:linClrLst>
    <dgm:effectClrLst/>
    <dgm:txLinClrLst/>
    <dgm:txFillClrLst meth="repeat">
      <a:schemeClr val="tx1"/>
    </dgm:txFillClrLst>
    <dgm:txEffectClrLst/>
  </dgm:styleLbl>
  <dgm:styleLbl name="parChTrans1D3">
    <dgm:fillClrLst meth="repeat">
      <a:schemeClr val="accent6">
        <a:tint val="80000"/>
      </a:schemeClr>
    </dgm:fillClrLst>
    <dgm:linClrLst meth="repeat">
      <a:schemeClr val="accent6">
        <a:tint val="80000"/>
      </a:schemeClr>
    </dgm:linClrLst>
    <dgm:effectClrLst/>
    <dgm:txLinClrLst/>
    <dgm:txFillClrLst meth="repeat">
      <a:schemeClr val="tx1"/>
    </dgm:txFillClrLst>
    <dgm:txEffectClrLst/>
  </dgm:styleLbl>
  <dgm:styleLbl name="parChTrans1D4">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3">
  <dgm:title val=""/>
  <dgm:desc val=""/>
  <dgm:catLst>
    <dgm:cat type="accent6" pri="11300"/>
  </dgm:catLst>
  <dgm:styleLbl name="node0">
    <dgm:fillClrLst meth="repeat">
      <a:schemeClr val="accent6">
        <a:shade val="80000"/>
      </a:schemeClr>
    </dgm:fillClrLst>
    <dgm:linClrLst meth="repeat">
      <a:schemeClr val="lt1"/>
    </dgm:linClrLst>
    <dgm:effectClrLst/>
    <dgm:txLinClrLst/>
    <dgm:txFillClrLst/>
    <dgm:txEffectClrLst/>
  </dgm:styleLbl>
  <dgm:styleLbl name="node1">
    <dgm:fillClrLst>
      <a:schemeClr val="accent6">
        <a:shade val="80000"/>
      </a:schemeClr>
      <a:schemeClr val="accent6">
        <a:tint val="70000"/>
      </a:schemeClr>
    </dgm:fillClrLst>
    <dgm:linClrLst meth="repeat">
      <a:schemeClr val="lt1"/>
    </dgm:linClrLst>
    <dgm:effectClrLst/>
    <dgm:txLinClrLst/>
    <dgm:txFillClrLst/>
    <dgm:txEffectClrLst/>
  </dgm:styleLbl>
  <dgm:styleLbl name="alignNode1">
    <dgm:fillClrLst>
      <a:schemeClr val="accent6">
        <a:shade val="80000"/>
      </a:schemeClr>
      <a:schemeClr val="accent6">
        <a:tint val="70000"/>
      </a:schemeClr>
    </dgm:fillClrLst>
    <dgm:linClrLst>
      <a:schemeClr val="accent6">
        <a:shade val="80000"/>
      </a:schemeClr>
      <a:schemeClr val="accent6">
        <a:tint val="70000"/>
      </a:schemeClr>
    </dgm:linClrLst>
    <dgm:effectClrLst/>
    <dgm:txLinClrLst/>
    <dgm:txFillClrLst/>
    <dgm:txEffectClrLst/>
  </dgm:styleLbl>
  <dgm:styleLbl name="lnNode1">
    <dgm:fillClrLst>
      <a:schemeClr val="accent6">
        <a:shade val="80000"/>
      </a:schemeClr>
      <a:schemeClr val="accent6">
        <a:tint val="7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tint val="70000"/>
        <a:alpha val="50000"/>
      </a:schemeClr>
    </dgm:fillClrLst>
    <dgm:linClrLst meth="repeat">
      <a:schemeClr val="lt1"/>
    </dgm:linClrLst>
    <dgm:effectClrLst/>
    <dgm:txLinClrLst/>
    <dgm:txFillClrLst/>
    <dgm:txEffectClrLst/>
  </dgm:styleLbl>
  <dgm:styleLbl name="node2">
    <dgm:fillClrLst>
      <a:schemeClr val="accent6">
        <a:tint val="99000"/>
      </a:schemeClr>
    </dgm:fillClrLst>
    <dgm:linClrLst meth="repeat">
      <a:schemeClr val="lt1"/>
    </dgm:linClrLst>
    <dgm:effectClrLst/>
    <dgm:txLinClrLst/>
    <dgm:txFillClrLst/>
    <dgm:txEffectClrLst/>
  </dgm:styleLbl>
  <dgm:styleLbl name="node3">
    <dgm:fillClrLst>
      <a:schemeClr val="accent6">
        <a:tint val="80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dgm:txEffectClrLst/>
  </dgm:styleLbl>
  <dgm:styleLbl name="f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b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sibTrans1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9000"/>
      </a:schemeClr>
    </dgm:fillClrLst>
    <dgm:linClrLst meth="repeat">
      <a:schemeClr val="lt1"/>
    </dgm:linClrLst>
    <dgm:effectClrLst/>
    <dgm:txLinClrLst/>
    <dgm:txFillClrLst/>
    <dgm:txEffectClrLst/>
  </dgm:styleLbl>
  <dgm:styleLbl name="asst3">
    <dgm:fillClrLst>
      <a:schemeClr val="accent6">
        <a:tint val="80000"/>
      </a:schemeClr>
    </dgm:fillClrLst>
    <dgm:linClrLst meth="repeat">
      <a:schemeClr val="lt1"/>
    </dgm:linClrLst>
    <dgm:effectClrLst/>
    <dgm:txLinClrLst/>
    <dgm:txFillClrLst/>
    <dgm:txEffectClrLst/>
  </dgm:styleLbl>
  <dgm:styleLbl name="asst4">
    <dgm:fillClrLst>
      <a:schemeClr val="accent6">
        <a:tint val="7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lt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9000"/>
      </a:schemeClr>
    </dgm:fillClrLst>
    <dgm:linClrLst meth="repeat">
      <a:schemeClr val="accent6">
        <a:tint val="99000"/>
      </a:schemeClr>
    </dgm:linClrLst>
    <dgm:effectClrLst/>
    <dgm:txLinClrLst/>
    <dgm:txFillClrLst meth="repeat">
      <a:schemeClr val="tx1"/>
    </dgm:txFillClrLst>
    <dgm:txEffectClrLst/>
  </dgm:styleLbl>
  <dgm:styleLbl name="parChTrans1D3">
    <dgm:fillClrLst meth="repeat">
      <a:schemeClr val="accent6">
        <a:tint val="80000"/>
      </a:schemeClr>
    </dgm:fillClrLst>
    <dgm:linClrLst meth="repeat">
      <a:schemeClr val="accent6">
        <a:tint val="80000"/>
      </a:schemeClr>
    </dgm:linClrLst>
    <dgm:effectClrLst/>
    <dgm:txLinClrLst/>
    <dgm:txFillClrLst meth="repeat">
      <a:schemeClr val="tx1"/>
    </dgm:txFillClrLst>
    <dgm:txEffectClrLst/>
  </dgm:styleLbl>
  <dgm:styleLbl name="parChTrans1D4">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6_3">
  <dgm:title val=""/>
  <dgm:desc val=""/>
  <dgm:catLst>
    <dgm:cat type="accent6" pri="11300"/>
  </dgm:catLst>
  <dgm:styleLbl name="node0">
    <dgm:fillClrLst meth="repeat">
      <a:schemeClr val="accent6">
        <a:shade val="80000"/>
      </a:schemeClr>
    </dgm:fillClrLst>
    <dgm:linClrLst meth="repeat">
      <a:schemeClr val="lt1"/>
    </dgm:linClrLst>
    <dgm:effectClrLst/>
    <dgm:txLinClrLst/>
    <dgm:txFillClrLst/>
    <dgm:txEffectClrLst/>
  </dgm:styleLbl>
  <dgm:styleLbl name="node1">
    <dgm:fillClrLst>
      <a:schemeClr val="accent6">
        <a:shade val="80000"/>
      </a:schemeClr>
      <a:schemeClr val="accent6">
        <a:tint val="70000"/>
      </a:schemeClr>
    </dgm:fillClrLst>
    <dgm:linClrLst meth="repeat">
      <a:schemeClr val="lt1"/>
    </dgm:linClrLst>
    <dgm:effectClrLst/>
    <dgm:txLinClrLst/>
    <dgm:txFillClrLst/>
    <dgm:txEffectClrLst/>
  </dgm:styleLbl>
  <dgm:styleLbl name="alignNode1">
    <dgm:fillClrLst>
      <a:schemeClr val="accent6">
        <a:shade val="80000"/>
      </a:schemeClr>
      <a:schemeClr val="accent6">
        <a:tint val="70000"/>
      </a:schemeClr>
    </dgm:fillClrLst>
    <dgm:linClrLst>
      <a:schemeClr val="accent6">
        <a:shade val="80000"/>
      </a:schemeClr>
      <a:schemeClr val="accent6">
        <a:tint val="70000"/>
      </a:schemeClr>
    </dgm:linClrLst>
    <dgm:effectClrLst/>
    <dgm:txLinClrLst/>
    <dgm:txFillClrLst/>
    <dgm:txEffectClrLst/>
  </dgm:styleLbl>
  <dgm:styleLbl name="lnNode1">
    <dgm:fillClrLst>
      <a:schemeClr val="accent6">
        <a:shade val="80000"/>
      </a:schemeClr>
      <a:schemeClr val="accent6">
        <a:tint val="7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tint val="70000"/>
        <a:alpha val="50000"/>
      </a:schemeClr>
    </dgm:fillClrLst>
    <dgm:linClrLst meth="repeat">
      <a:schemeClr val="lt1"/>
    </dgm:linClrLst>
    <dgm:effectClrLst/>
    <dgm:txLinClrLst/>
    <dgm:txFillClrLst/>
    <dgm:txEffectClrLst/>
  </dgm:styleLbl>
  <dgm:styleLbl name="node2">
    <dgm:fillClrLst>
      <a:schemeClr val="accent6">
        <a:tint val="99000"/>
      </a:schemeClr>
    </dgm:fillClrLst>
    <dgm:linClrLst meth="repeat">
      <a:schemeClr val="lt1"/>
    </dgm:linClrLst>
    <dgm:effectClrLst/>
    <dgm:txLinClrLst/>
    <dgm:txFillClrLst/>
    <dgm:txEffectClrLst/>
  </dgm:styleLbl>
  <dgm:styleLbl name="node3">
    <dgm:fillClrLst>
      <a:schemeClr val="accent6">
        <a:tint val="80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dgm:txEffectClrLst/>
  </dgm:styleLbl>
  <dgm:styleLbl name="f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b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sibTrans1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9000"/>
      </a:schemeClr>
    </dgm:fillClrLst>
    <dgm:linClrLst meth="repeat">
      <a:schemeClr val="lt1"/>
    </dgm:linClrLst>
    <dgm:effectClrLst/>
    <dgm:txLinClrLst/>
    <dgm:txFillClrLst/>
    <dgm:txEffectClrLst/>
  </dgm:styleLbl>
  <dgm:styleLbl name="asst3">
    <dgm:fillClrLst>
      <a:schemeClr val="accent6">
        <a:tint val="80000"/>
      </a:schemeClr>
    </dgm:fillClrLst>
    <dgm:linClrLst meth="repeat">
      <a:schemeClr val="lt1"/>
    </dgm:linClrLst>
    <dgm:effectClrLst/>
    <dgm:txLinClrLst/>
    <dgm:txFillClrLst/>
    <dgm:txEffectClrLst/>
  </dgm:styleLbl>
  <dgm:styleLbl name="asst4">
    <dgm:fillClrLst>
      <a:schemeClr val="accent6">
        <a:tint val="7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lt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9000"/>
      </a:schemeClr>
    </dgm:fillClrLst>
    <dgm:linClrLst meth="repeat">
      <a:schemeClr val="accent6">
        <a:tint val="99000"/>
      </a:schemeClr>
    </dgm:linClrLst>
    <dgm:effectClrLst/>
    <dgm:txLinClrLst/>
    <dgm:txFillClrLst meth="repeat">
      <a:schemeClr val="tx1"/>
    </dgm:txFillClrLst>
    <dgm:txEffectClrLst/>
  </dgm:styleLbl>
  <dgm:styleLbl name="parChTrans1D3">
    <dgm:fillClrLst meth="repeat">
      <a:schemeClr val="accent6">
        <a:tint val="80000"/>
      </a:schemeClr>
    </dgm:fillClrLst>
    <dgm:linClrLst meth="repeat">
      <a:schemeClr val="accent6">
        <a:tint val="80000"/>
      </a:schemeClr>
    </dgm:linClrLst>
    <dgm:effectClrLst/>
    <dgm:txLinClrLst/>
    <dgm:txFillClrLst meth="repeat">
      <a:schemeClr val="tx1"/>
    </dgm:txFillClrLst>
    <dgm:txEffectClrLst/>
  </dgm:styleLbl>
  <dgm:styleLbl name="parChTrans1D4">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6_3">
  <dgm:title val=""/>
  <dgm:desc val=""/>
  <dgm:catLst>
    <dgm:cat type="accent6" pri="11300"/>
  </dgm:catLst>
  <dgm:styleLbl name="node0">
    <dgm:fillClrLst meth="repeat">
      <a:schemeClr val="accent6">
        <a:shade val="80000"/>
      </a:schemeClr>
    </dgm:fillClrLst>
    <dgm:linClrLst meth="repeat">
      <a:schemeClr val="lt1"/>
    </dgm:linClrLst>
    <dgm:effectClrLst/>
    <dgm:txLinClrLst/>
    <dgm:txFillClrLst/>
    <dgm:txEffectClrLst/>
  </dgm:styleLbl>
  <dgm:styleLbl name="node1">
    <dgm:fillClrLst>
      <a:schemeClr val="accent6">
        <a:shade val="80000"/>
      </a:schemeClr>
      <a:schemeClr val="accent6">
        <a:tint val="70000"/>
      </a:schemeClr>
    </dgm:fillClrLst>
    <dgm:linClrLst meth="repeat">
      <a:schemeClr val="lt1"/>
    </dgm:linClrLst>
    <dgm:effectClrLst/>
    <dgm:txLinClrLst/>
    <dgm:txFillClrLst/>
    <dgm:txEffectClrLst/>
  </dgm:styleLbl>
  <dgm:styleLbl name="alignNode1">
    <dgm:fillClrLst>
      <a:schemeClr val="accent6">
        <a:shade val="80000"/>
      </a:schemeClr>
      <a:schemeClr val="accent6">
        <a:tint val="70000"/>
      </a:schemeClr>
    </dgm:fillClrLst>
    <dgm:linClrLst>
      <a:schemeClr val="accent6">
        <a:shade val="80000"/>
      </a:schemeClr>
      <a:schemeClr val="accent6">
        <a:tint val="70000"/>
      </a:schemeClr>
    </dgm:linClrLst>
    <dgm:effectClrLst/>
    <dgm:txLinClrLst/>
    <dgm:txFillClrLst/>
    <dgm:txEffectClrLst/>
  </dgm:styleLbl>
  <dgm:styleLbl name="lnNode1">
    <dgm:fillClrLst>
      <a:schemeClr val="accent6">
        <a:shade val="80000"/>
      </a:schemeClr>
      <a:schemeClr val="accent6">
        <a:tint val="7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tint val="70000"/>
        <a:alpha val="50000"/>
      </a:schemeClr>
    </dgm:fillClrLst>
    <dgm:linClrLst meth="repeat">
      <a:schemeClr val="lt1"/>
    </dgm:linClrLst>
    <dgm:effectClrLst/>
    <dgm:txLinClrLst/>
    <dgm:txFillClrLst/>
    <dgm:txEffectClrLst/>
  </dgm:styleLbl>
  <dgm:styleLbl name="node2">
    <dgm:fillClrLst>
      <a:schemeClr val="accent6">
        <a:tint val="99000"/>
      </a:schemeClr>
    </dgm:fillClrLst>
    <dgm:linClrLst meth="repeat">
      <a:schemeClr val="lt1"/>
    </dgm:linClrLst>
    <dgm:effectClrLst/>
    <dgm:txLinClrLst/>
    <dgm:txFillClrLst/>
    <dgm:txEffectClrLst/>
  </dgm:styleLbl>
  <dgm:styleLbl name="node3">
    <dgm:fillClrLst>
      <a:schemeClr val="accent6">
        <a:tint val="80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dgm:txEffectClrLst/>
  </dgm:styleLbl>
  <dgm:styleLbl name="f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b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sibTrans1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9000"/>
      </a:schemeClr>
    </dgm:fillClrLst>
    <dgm:linClrLst meth="repeat">
      <a:schemeClr val="lt1"/>
    </dgm:linClrLst>
    <dgm:effectClrLst/>
    <dgm:txLinClrLst/>
    <dgm:txFillClrLst/>
    <dgm:txEffectClrLst/>
  </dgm:styleLbl>
  <dgm:styleLbl name="asst3">
    <dgm:fillClrLst>
      <a:schemeClr val="accent6">
        <a:tint val="80000"/>
      </a:schemeClr>
    </dgm:fillClrLst>
    <dgm:linClrLst meth="repeat">
      <a:schemeClr val="lt1"/>
    </dgm:linClrLst>
    <dgm:effectClrLst/>
    <dgm:txLinClrLst/>
    <dgm:txFillClrLst/>
    <dgm:txEffectClrLst/>
  </dgm:styleLbl>
  <dgm:styleLbl name="asst4">
    <dgm:fillClrLst>
      <a:schemeClr val="accent6">
        <a:tint val="7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lt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9000"/>
      </a:schemeClr>
    </dgm:fillClrLst>
    <dgm:linClrLst meth="repeat">
      <a:schemeClr val="accent6">
        <a:tint val="99000"/>
      </a:schemeClr>
    </dgm:linClrLst>
    <dgm:effectClrLst/>
    <dgm:txLinClrLst/>
    <dgm:txFillClrLst meth="repeat">
      <a:schemeClr val="tx1"/>
    </dgm:txFillClrLst>
    <dgm:txEffectClrLst/>
  </dgm:styleLbl>
  <dgm:styleLbl name="parChTrans1D3">
    <dgm:fillClrLst meth="repeat">
      <a:schemeClr val="accent6">
        <a:tint val="80000"/>
      </a:schemeClr>
    </dgm:fillClrLst>
    <dgm:linClrLst meth="repeat">
      <a:schemeClr val="accent6">
        <a:tint val="80000"/>
      </a:schemeClr>
    </dgm:linClrLst>
    <dgm:effectClrLst/>
    <dgm:txLinClrLst/>
    <dgm:txFillClrLst meth="repeat">
      <a:schemeClr val="tx1"/>
    </dgm:txFillClrLst>
    <dgm:txEffectClrLst/>
  </dgm:styleLbl>
  <dgm:styleLbl name="parChTrans1D4">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6_3">
  <dgm:title val=""/>
  <dgm:desc val=""/>
  <dgm:catLst>
    <dgm:cat type="accent6" pri="11300"/>
  </dgm:catLst>
  <dgm:styleLbl name="node0">
    <dgm:fillClrLst meth="repeat">
      <a:schemeClr val="accent6">
        <a:shade val="80000"/>
      </a:schemeClr>
    </dgm:fillClrLst>
    <dgm:linClrLst meth="repeat">
      <a:schemeClr val="lt1"/>
    </dgm:linClrLst>
    <dgm:effectClrLst/>
    <dgm:txLinClrLst/>
    <dgm:txFillClrLst/>
    <dgm:txEffectClrLst/>
  </dgm:styleLbl>
  <dgm:styleLbl name="node1">
    <dgm:fillClrLst>
      <a:schemeClr val="accent6">
        <a:shade val="80000"/>
      </a:schemeClr>
      <a:schemeClr val="accent6">
        <a:tint val="70000"/>
      </a:schemeClr>
    </dgm:fillClrLst>
    <dgm:linClrLst meth="repeat">
      <a:schemeClr val="lt1"/>
    </dgm:linClrLst>
    <dgm:effectClrLst/>
    <dgm:txLinClrLst/>
    <dgm:txFillClrLst/>
    <dgm:txEffectClrLst/>
  </dgm:styleLbl>
  <dgm:styleLbl name="alignNode1">
    <dgm:fillClrLst>
      <a:schemeClr val="accent6">
        <a:shade val="80000"/>
      </a:schemeClr>
      <a:schemeClr val="accent6">
        <a:tint val="70000"/>
      </a:schemeClr>
    </dgm:fillClrLst>
    <dgm:linClrLst>
      <a:schemeClr val="accent6">
        <a:shade val="80000"/>
      </a:schemeClr>
      <a:schemeClr val="accent6">
        <a:tint val="70000"/>
      </a:schemeClr>
    </dgm:linClrLst>
    <dgm:effectClrLst/>
    <dgm:txLinClrLst/>
    <dgm:txFillClrLst/>
    <dgm:txEffectClrLst/>
  </dgm:styleLbl>
  <dgm:styleLbl name="lnNode1">
    <dgm:fillClrLst>
      <a:schemeClr val="accent6">
        <a:shade val="80000"/>
      </a:schemeClr>
      <a:schemeClr val="accent6">
        <a:tint val="7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tint val="70000"/>
        <a:alpha val="50000"/>
      </a:schemeClr>
    </dgm:fillClrLst>
    <dgm:linClrLst meth="repeat">
      <a:schemeClr val="lt1"/>
    </dgm:linClrLst>
    <dgm:effectClrLst/>
    <dgm:txLinClrLst/>
    <dgm:txFillClrLst/>
    <dgm:txEffectClrLst/>
  </dgm:styleLbl>
  <dgm:styleLbl name="node2">
    <dgm:fillClrLst>
      <a:schemeClr val="accent6">
        <a:tint val="99000"/>
      </a:schemeClr>
    </dgm:fillClrLst>
    <dgm:linClrLst meth="repeat">
      <a:schemeClr val="lt1"/>
    </dgm:linClrLst>
    <dgm:effectClrLst/>
    <dgm:txLinClrLst/>
    <dgm:txFillClrLst/>
    <dgm:txEffectClrLst/>
  </dgm:styleLbl>
  <dgm:styleLbl name="node3">
    <dgm:fillClrLst>
      <a:schemeClr val="accent6">
        <a:tint val="80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dgm:txEffectClrLst/>
  </dgm:styleLbl>
  <dgm:styleLbl name="f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b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sibTrans1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9000"/>
      </a:schemeClr>
    </dgm:fillClrLst>
    <dgm:linClrLst meth="repeat">
      <a:schemeClr val="lt1"/>
    </dgm:linClrLst>
    <dgm:effectClrLst/>
    <dgm:txLinClrLst/>
    <dgm:txFillClrLst/>
    <dgm:txEffectClrLst/>
  </dgm:styleLbl>
  <dgm:styleLbl name="asst3">
    <dgm:fillClrLst>
      <a:schemeClr val="accent6">
        <a:tint val="80000"/>
      </a:schemeClr>
    </dgm:fillClrLst>
    <dgm:linClrLst meth="repeat">
      <a:schemeClr val="lt1"/>
    </dgm:linClrLst>
    <dgm:effectClrLst/>
    <dgm:txLinClrLst/>
    <dgm:txFillClrLst/>
    <dgm:txEffectClrLst/>
  </dgm:styleLbl>
  <dgm:styleLbl name="asst4">
    <dgm:fillClrLst>
      <a:schemeClr val="accent6">
        <a:tint val="7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lt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9000"/>
      </a:schemeClr>
    </dgm:fillClrLst>
    <dgm:linClrLst meth="repeat">
      <a:schemeClr val="accent6">
        <a:tint val="99000"/>
      </a:schemeClr>
    </dgm:linClrLst>
    <dgm:effectClrLst/>
    <dgm:txLinClrLst/>
    <dgm:txFillClrLst meth="repeat">
      <a:schemeClr val="tx1"/>
    </dgm:txFillClrLst>
    <dgm:txEffectClrLst/>
  </dgm:styleLbl>
  <dgm:styleLbl name="parChTrans1D3">
    <dgm:fillClrLst meth="repeat">
      <a:schemeClr val="accent6">
        <a:tint val="80000"/>
      </a:schemeClr>
    </dgm:fillClrLst>
    <dgm:linClrLst meth="repeat">
      <a:schemeClr val="accent6">
        <a:tint val="80000"/>
      </a:schemeClr>
    </dgm:linClrLst>
    <dgm:effectClrLst/>
    <dgm:txLinClrLst/>
    <dgm:txFillClrLst meth="repeat">
      <a:schemeClr val="tx1"/>
    </dgm:txFillClrLst>
    <dgm:txEffectClrLst/>
  </dgm:styleLbl>
  <dgm:styleLbl name="parChTrans1D4">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3B169D1-D7B5-4DBE-94A8-ACE965674C27}" type="doc">
      <dgm:prSet loTypeId="urn:microsoft.com/office/officeart/2018/2/layout/IconVerticalSolidList" loCatId="icon" qsTypeId="urn:microsoft.com/office/officeart/2005/8/quickstyle/simple1" qsCatId="simple" csTypeId="urn:microsoft.com/office/officeart/2005/8/colors/accent6_3" csCatId="accent6" phldr="1"/>
      <dgm:spPr/>
      <dgm:t>
        <a:bodyPr/>
        <a:lstStyle/>
        <a:p>
          <a:endParaRPr lang="en-US"/>
        </a:p>
      </dgm:t>
    </dgm:pt>
    <dgm:pt modelId="{A754EDA8-C678-49DD-A992-E807F65D6879}">
      <dgm:prSet/>
      <dgm:spPr/>
      <dgm:t>
        <a:bodyPr/>
        <a:lstStyle/>
        <a:p>
          <a:pPr>
            <a:lnSpc>
              <a:spcPct val="100000"/>
            </a:lnSpc>
          </a:pPr>
          <a:r>
            <a:rPr lang="en-US" b="0">
              <a:latin typeface="Bahnschrift"/>
              <a:cs typeface="Calibri"/>
            </a:rPr>
            <a:t>Backpropagation</a:t>
          </a:r>
          <a:r>
            <a:rPr lang="en-US">
              <a:latin typeface="Bahnschrift"/>
              <a:cs typeface="Calibri"/>
            </a:rPr>
            <a:t> is a neural network training method involving calculation of the gradients of the loss function while moving backwards through the layers.</a:t>
          </a:r>
          <a:endParaRPr lang="en-US" b="0">
            <a:latin typeface="Bahnschrift"/>
            <a:cs typeface="Calibri"/>
          </a:endParaRPr>
        </a:p>
      </dgm:t>
    </dgm:pt>
    <dgm:pt modelId="{C6509E50-2765-4A7F-99AD-D979ABDF977C}" type="parTrans" cxnId="{40706082-BEAD-40C7-8C7F-C39C3B906219}">
      <dgm:prSet/>
      <dgm:spPr/>
      <dgm:t>
        <a:bodyPr/>
        <a:lstStyle/>
        <a:p>
          <a:endParaRPr lang="en-US"/>
        </a:p>
      </dgm:t>
    </dgm:pt>
    <dgm:pt modelId="{B86EA7DC-144B-4C65-8461-13BFFCC84359}" type="sibTrans" cxnId="{40706082-BEAD-40C7-8C7F-C39C3B906219}">
      <dgm:prSet/>
      <dgm:spPr/>
      <dgm:t>
        <a:bodyPr/>
        <a:lstStyle/>
        <a:p>
          <a:endParaRPr lang="en-US"/>
        </a:p>
      </dgm:t>
    </dgm:pt>
    <dgm:pt modelId="{CE00A813-B590-4E46-A77B-9CD840FC3827}">
      <dgm:prSet phldr="0"/>
      <dgm:spPr/>
      <dgm:t>
        <a:bodyPr/>
        <a:lstStyle/>
        <a:p>
          <a:pPr>
            <a:lnSpc>
              <a:spcPct val="100000"/>
            </a:lnSpc>
          </a:pPr>
          <a:r>
            <a:rPr lang="en-US">
              <a:latin typeface="Bahnschrift"/>
              <a:cs typeface="Calibri"/>
            </a:rPr>
            <a:t>EP mimics the way neurons reach equilibrium while learning and spiking EP employs spiking neural networks (SNNs),  using spike-based transmission,  proving suitable for tasks requiring precise timing </a:t>
          </a:r>
          <a:endParaRPr lang="en-US">
            <a:latin typeface="Bahnschrift"/>
          </a:endParaRPr>
        </a:p>
      </dgm:t>
    </dgm:pt>
    <dgm:pt modelId="{FA56017B-C0AD-486B-BA5A-A55725DCB2FD}" type="parTrans" cxnId="{E14A1DA5-B6B2-4B11-BA8D-D58BB656BF53}">
      <dgm:prSet/>
      <dgm:spPr/>
    </dgm:pt>
    <dgm:pt modelId="{8041F4B5-89CA-4E83-A3EF-92D1B87DBDE1}" type="sibTrans" cxnId="{E14A1DA5-B6B2-4B11-BA8D-D58BB656BF53}">
      <dgm:prSet/>
      <dgm:spPr/>
      <dgm:t>
        <a:bodyPr/>
        <a:lstStyle/>
        <a:p>
          <a:endParaRPr lang="en-US"/>
        </a:p>
      </dgm:t>
    </dgm:pt>
    <dgm:pt modelId="{76781A85-23F5-4A0E-A3F8-02604992652A}">
      <dgm:prSet phldr="0"/>
      <dgm:spPr/>
      <dgm:t>
        <a:bodyPr/>
        <a:lstStyle/>
        <a:p>
          <a:pPr>
            <a:lnSpc>
              <a:spcPct val="100000"/>
            </a:lnSpc>
          </a:pPr>
          <a:r>
            <a:rPr lang="en-US" b="0">
              <a:latin typeface="Bahnschrift"/>
              <a:cs typeface="Calibri"/>
            </a:rPr>
            <a:t>EP finds</a:t>
          </a:r>
          <a:r>
            <a:rPr lang="en-US" b="0">
              <a:latin typeface="Bahnschrift"/>
            </a:rPr>
            <a:t> stable equilibrium states of minimum energy by using feedback connections that iteratively update the network activations based on input data, current state and target state.</a:t>
          </a:r>
        </a:p>
      </dgm:t>
    </dgm:pt>
    <dgm:pt modelId="{443D7F09-E2CA-4D91-8646-C73D7011DED1}" type="parTrans" cxnId="{1D780DF1-580C-4D50-9DA9-EC37BC1F2945}">
      <dgm:prSet/>
      <dgm:spPr/>
    </dgm:pt>
    <dgm:pt modelId="{D846991C-149F-4EF7-A8E9-B41F25853D35}" type="sibTrans" cxnId="{1D780DF1-580C-4D50-9DA9-EC37BC1F2945}">
      <dgm:prSet/>
      <dgm:spPr/>
      <dgm:t>
        <a:bodyPr/>
        <a:lstStyle/>
        <a:p>
          <a:endParaRPr lang="en-US"/>
        </a:p>
      </dgm:t>
    </dgm:pt>
    <dgm:pt modelId="{71ADD058-E1BE-42E5-82D9-A936B0E2CA7E}">
      <dgm:prSet phldr="0"/>
      <dgm:spPr/>
      <dgm:t>
        <a:bodyPr/>
        <a:lstStyle/>
        <a:p>
          <a:pPr>
            <a:lnSpc>
              <a:spcPct val="100000"/>
            </a:lnSpc>
          </a:pPr>
          <a:r>
            <a:rPr lang="en-US" b="0">
              <a:latin typeface="Bahnschrift"/>
              <a:cs typeface="Calibri"/>
            </a:rPr>
            <a:t>It is computationally intensive, requires labelled training data and treats artificial neural networks (ANNs) as static systems</a:t>
          </a:r>
          <a:r>
            <a:rPr lang="en-US">
              <a:latin typeface="Bahnschrift"/>
              <a:cs typeface="Calibri"/>
            </a:rPr>
            <a:t>, disadvantages which are countered by Equilibrium propagation (EP)</a:t>
          </a:r>
          <a:endParaRPr lang="en-US"/>
        </a:p>
      </dgm:t>
    </dgm:pt>
    <dgm:pt modelId="{E2048263-2B5F-4A68-A5D9-31981757AB16}" type="parTrans" cxnId="{E14FAF31-6D19-45B4-AC73-F6D9C015B8FE}">
      <dgm:prSet/>
      <dgm:spPr/>
    </dgm:pt>
    <dgm:pt modelId="{E816196E-2B5D-48A8-A145-C6C45245A33C}" type="sibTrans" cxnId="{E14FAF31-6D19-45B4-AC73-F6D9C015B8FE}">
      <dgm:prSet/>
      <dgm:spPr/>
      <dgm:t>
        <a:bodyPr/>
        <a:lstStyle/>
        <a:p>
          <a:endParaRPr lang="en-US"/>
        </a:p>
      </dgm:t>
    </dgm:pt>
    <dgm:pt modelId="{1FD790EC-8C69-4B4F-BAEF-CC9E04E9DFEE}" type="pres">
      <dgm:prSet presAssocID="{13B169D1-D7B5-4DBE-94A8-ACE965674C27}" presName="root" presStyleCnt="0">
        <dgm:presLayoutVars>
          <dgm:dir/>
          <dgm:resizeHandles val="exact"/>
        </dgm:presLayoutVars>
      </dgm:prSet>
      <dgm:spPr/>
    </dgm:pt>
    <dgm:pt modelId="{344C95D5-098A-49FF-8DB9-212DF534AA22}" type="pres">
      <dgm:prSet presAssocID="{A754EDA8-C678-49DD-A992-E807F65D6879}" presName="compNode" presStyleCnt="0"/>
      <dgm:spPr/>
    </dgm:pt>
    <dgm:pt modelId="{3D09E21F-2419-40C3-B2C3-7733556930F0}" type="pres">
      <dgm:prSet presAssocID="{A754EDA8-C678-49DD-A992-E807F65D6879}" presName="bgRect" presStyleLbl="bgShp" presStyleIdx="0" presStyleCnt="4"/>
      <dgm:spPr/>
    </dgm:pt>
    <dgm:pt modelId="{84998170-A952-497A-8CA7-3E8807DF4E84}" type="pres">
      <dgm:prSet presAssocID="{A754EDA8-C678-49DD-A992-E807F65D6879}"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isconnected"/>
        </a:ext>
      </dgm:extLst>
    </dgm:pt>
    <dgm:pt modelId="{01D8A02C-34A3-4EA6-80B7-3A28C696310F}" type="pres">
      <dgm:prSet presAssocID="{A754EDA8-C678-49DD-A992-E807F65D6879}" presName="spaceRect" presStyleCnt="0"/>
      <dgm:spPr/>
    </dgm:pt>
    <dgm:pt modelId="{6A9B2381-B7E6-4E3C-A1BE-9B63D74E83EA}" type="pres">
      <dgm:prSet presAssocID="{A754EDA8-C678-49DD-A992-E807F65D6879}" presName="parTx" presStyleLbl="revTx" presStyleIdx="0" presStyleCnt="4">
        <dgm:presLayoutVars>
          <dgm:chMax val="0"/>
          <dgm:chPref val="0"/>
        </dgm:presLayoutVars>
      </dgm:prSet>
      <dgm:spPr/>
    </dgm:pt>
    <dgm:pt modelId="{5E7558C2-71F2-40EA-994C-613E2CA97FF0}" type="pres">
      <dgm:prSet presAssocID="{B86EA7DC-144B-4C65-8461-13BFFCC84359}" presName="sibTrans" presStyleCnt="0"/>
      <dgm:spPr/>
    </dgm:pt>
    <dgm:pt modelId="{0865780B-9E96-401D-A664-5D2A58F4B58C}" type="pres">
      <dgm:prSet presAssocID="{71ADD058-E1BE-42E5-82D9-A936B0E2CA7E}" presName="compNode" presStyleCnt="0"/>
      <dgm:spPr/>
    </dgm:pt>
    <dgm:pt modelId="{7EB12BC2-DE1B-4CAE-A44E-F6074DBF4011}" type="pres">
      <dgm:prSet presAssocID="{71ADD058-E1BE-42E5-82D9-A936B0E2CA7E}" presName="bgRect" presStyleLbl="bgShp" presStyleIdx="1" presStyleCnt="4"/>
      <dgm:spPr/>
    </dgm:pt>
    <dgm:pt modelId="{59F0538E-705F-40DE-A4FF-D92C46F2CE77}" type="pres">
      <dgm:prSet presAssocID="{71ADD058-E1BE-42E5-82D9-A936B0E2CA7E}"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Network Diagram"/>
        </a:ext>
      </dgm:extLst>
    </dgm:pt>
    <dgm:pt modelId="{D7CBAEC6-612C-4A7C-9EA6-74652264803D}" type="pres">
      <dgm:prSet presAssocID="{71ADD058-E1BE-42E5-82D9-A936B0E2CA7E}" presName="spaceRect" presStyleCnt="0"/>
      <dgm:spPr/>
    </dgm:pt>
    <dgm:pt modelId="{3CAF71A2-D334-4264-A917-A2A642E8F156}" type="pres">
      <dgm:prSet presAssocID="{71ADD058-E1BE-42E5-82D9-A936B0E2CA7E}" presName="parTx" presStyleLbl="revTx" presStyleIdx="1" presStyleCnt="4">
        <dgm:presLayoutVars>
          <dgm:chMax val="0"/>
          <dgm:chPref val="0"/>
        </dgm:presLayoutVars>
      </dgm:prSet>
      <dgm:spPr/>
    </dgm:pt>
    <dgm:pt modelId="{11818A77-CA4B-4A67-AF33-60D26FB19A12}" type="pres">
      <dgm:prSet presAssocID="{E816196E-2B5D-48A8-A145-C6C45245A33C}" presName="sibTrans" presStyleCnt="0"/>
      <dgm:spPr/>
    </dgm:pt>
    <dgm:pt modelId="{C69B6C38-EFA5-4D56-9C9E-AD4EBED9DA1A}" type="pres">
      <dgm:prSet presAssocID="{76781A85-23F5-4A0E-A3F8-02604992652A}" presName="compNode" presStyleCnt="0"/>
      <dgm:spPr/>
    </dgm:pt>
    <dgm:pt modelId="{E984C2D1-C232-425B-94AA-1081B64223A4}" type="pres">
      <dgm:prSet presAssocID="{76781A85-23F5-4A0E-A3F8-02604992652A}" presName="bgRect" presStyleLbl="bgShp" presStyleIdx="2" presStyleCnt="4"/>
      <dgm:spPr/>
    </dgm:pt>
    <dgm:pt modelId="{86F4C974-6DE8-48BF-B90E-8D654C538060}" type="pres">
      <dgm:prSet presAssocID="{76781A85-23F5-4A0E-A3F8-02604992652A}"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Connected"/>
        </a:ext>
      </dgm:extLst>
    </dgm:pt>
    <dgm:pt modelId="{047C4F28-5DE4-4273-9836-CC931C7806C6}" type="pres">
      <dgm:prSet presAssocID="{76781A85-23F5-4A0E-A3F8-02604992652A}" presName="spaceRect" presStyleCnt="0"/>
      <dgm:spPr/>
    </dgm:pt>
    <dgm:pt modelId="{B79D9F02-7654-4176-A686-CAB725B810B4}" type="pres">
      <dgm:prSet presAssocID="{76781A85-23F5-4A0E-A3F8-02604992652A}" presName="parTx" presStyleLbl="revTx" presStyleIdx="2" presStyleCnt="4">
        <dgm:presLayoutVars>
          <dgm:chMax val="0"/>
          <dgm:chPref val="0"/>
        </dgm:presLayoutVars>
      </dgm:prSet>
      <dgm:spPr/>
    </dgm:pt>
    <dgm:pt modelId="{59370B2A-94FF-47E2-A38F-5E0E46E2F92D}" type="pres">
      <dgm:prSet presAssocID="{D846991C-149F-4EF7-A8E9-B41F25853D35}" presName="sibTrans" presStyleCnt="0"/>
      <dgm:spPr/>
    </dgm:pt>
    <dgm:pt modelId="{5432FF64-68F8-4988-9009-D96D05758F0C}" type="pres">
      <dgm:prSet presAssocID="{CE00A813-B590-4E46-A77B-9CD840FC3827}" presName="compNode" presStyleCnt="0"/>
      <dgm:spPr/>
    </dgm:pt>
    <dgm:pt modelId="{3165270C-9DEC-42AA-98CE-D329F58D74D7}" type="pres">
      <dgm:prSet presAssocID="{CE00A813-B590-4E46-A77B-9CD840FC3827}" presName="bgRect" presStyleLbl="bgShp" presStyleIdx="3" presStyleCnt="4"/>
      <dgm:spPr/>
    </dgm:pt>
    <dgm:pt modelId="{89091B34-E6CE-48A9-92A9-6738E1033B3D}" type="pres">
      <dgm:prSet presAssocID="{CE00A813-B590-4E46-A77B-9CD840FC3827}"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Processor"/>
        </a:ext>
      </dgm:extLst>
    </dgm:pt>
    <dgm:pt modelId="{CA1BA267-9FB1-4148-A592-A9CA6A4F9A0C}" type="pres">
      <dgm:prSet presAssocID="{CE00A813-B590-4E46-A77B-9CD840FC3827}" presName="spaceRect" presStyleCnt="0"/>
      <dgm:spPr/>
    </dgm:pt>
    <dgm:pt modelId="{18A7F869-D9DE-475E-A140-980DD6B3169E}" type="pres">
      <dgm:prSet presAssocID="{CE00A813-B590-4E46-A77B-9CD840FC3827}" presName="parTx" presStyleLbl="revTx" presStyleIdx="3" presStyleCnt="4">
        <dgm:presLayoutVars>
          <dgm:chMax val="0"/>
          <dgm:chPref val="0"/>
        </dgm:presLayoutVars>
      </dgm:prSet>
      <dgm:spPr/>
    </dgm:pt>
  </dgm:ptLst>
  <dgm:cxnLst>
    <dgm:cxn modelId="{E14FAF31-6D19-45B4-AC73-F6D9C015B8FE}" srcId="{13B169D1-D7B5-4DBE-94A8-ACE965674C27}" destId="{71ADD058-E1BE-42E5-82D9-A936B0E2CA7E}" srcOrd="1" destOrd="0" parTransId="{E2048263-2B5F-4A68-A5D9-31981757AB16}" sibTransId="{E816196E-2B5D-48A8-A145-C6C45245A33C}"/>
    <dgm:cxn modelId="{0004593B-DD71-4E1C-90A5-B88D87D9E995}" type="presOf" srcId="{71ADD058-E1BE-42E5-82D9-A936B0E2CA7E}" destId="{3CAF71A2-D334-4264-A917-A2A642E8F156}" srcOrd="0" destOrd="0" presId="urn:microsoft.com/office/officeart/2018/2/layout/IconVerticalSolidList"/>
    <dgm:cxn modelId="{BBAFF956-BB4C-4F98-852D-FB415878FF62}" type="presOf" srcId="{13B169D1-D7B5-4DBE-94A8-ACE965674C27}" destId="{1FD790EC-8C69-4B4F-BAEF-CC9E04E9DFEE}" srcOrd="0" destOrd="0" presId="urn:microsoft.com/office/officeart/2018/2/layout/IconVerticalSolidList"/>
    <dgm:cxn modelId="{40706082-BEAD-40C7-8C7F-C39C3B906219}" srcId="{13B169D1-D7B5-4DBE-94A8-ACE965674C27}" destId="{A754EDA8-C678-49DD-A992-E807F65D6879}" srcOrd="0" destOrd="0" parTransId="{C6509E50-2765-4A7F-99AD-D979ABDF977C}" sibTransId="{B86EA7DC-144B-4C65-8461-13BFFCC84359}"/>
    <dgm:cxn modelId="{E14A1DA5-B6B2-4B11-BA8D-D58BB656BF53}" srcId="{13B169D1-D7B5-4DBE-94A8-ACE965674C27}" destId="{CE00A813-B590-4E46-A77B-9CD840FC3827}" srcOrd="3" destOrd="0" parTransId="{FA56017B-C0AD-486B-BA5A-A55725DCB2FD}" sibTransId="{8041F4B5-89CA-4E83-A3EF-92D1B87DBDE1}"/>
    <dgm:cxn modelId="{E81E58B3-2F84-4E6E-AEC1-9CA99A9F8548}" type="presOf" srcId="{76781A85-23F5-4A0E-A3F8-02604992652A}" destId="{B79D9F02-7654-4176-A686-CAB725B810B4}" srcOrd="0" destOrd="0" presId="urn:microsoft.com/office/officeart/2018/2/layout/IconVerticalSolidList"/>
    <dgm:cxn modelId="{C4F843CF-BD75-428C-882D-E871271E75E4}" type="presOf" srcId="{A754EDA8-C678-49DD-A992-E807F65D6879}" destId="{6A9B2381-B7E6-4E3C-A1BE-9B63D74E83EA}" srcOrd="0" destOrd="0" presId="urn:microsoft.com/office/officeart/2018/2/layout/IconVerticalSolidList"/>
    <dgm:cxn modelId="{D02614ED-D2D8-4C9C-B971-5661ADD121FE}" type="presOf" srcId="{CE00A813-B590-4E46-A77B-9CD840FC3827}" destId="{18A7F869-D9DE-475E-A140-980DD6B3169E}" srcOrd="0" destOrd="0" presId="urn:microsoft.com/office/officeart/2018/2/layout/IconVerticalSolidList"/>
    <dgm:cxn modelId="{1D780DF1-580C-4D50-9DA9-EC37BC1F2945}" srcId="{13B169D1-D7B5-4DBE-94A8-ACE965674C27}" destId="{76781A85-23F5-4A0E-A3F8-02604992652A}" srcOrd="2" destOrd="0" parTransId="{443D7F09-E2CA-4D91-8646-C73D7011DED1}" sibTransId="{D846991C-149F-4EF7-A8E9-B41F25853D35}"/>
    <dgm:cxn modelId="{C2C08190-DDF2-4470-A254-61A522774341}" type="presParOf" srcId="{1FD790EC-8C69-4B4F-BAEF-CC9E04E9DFEE}" destId="{344C95D5-098A-49FF-8DB9-212DF534AA22}" srcOrd="0" destOrd="0" presId="urn:microsoft.com/office/officeart/2018/2/layout/IconVerticalSolidList"/>
    <dgm:cxn modelId="{8648F837-C161-417D-86EB-3DCD1DB6DA68}" type="presParOf" srcId="{344C95D5-098A-49FF-8DB9-212DF534AA22}" destId="{3D09E21F-2419-40C3-B2C3-7733556930F0}" srcOrd="0" destOrd="0" presId="urn:microsoft.com/office/officeart/2018/2/layout/IconVerticalSolidList"/>
    <dgm:cxn modelId="{CD72AB21-5030-434B-BD0E-9CB46507F68F}" type="presParOf" srcId="{344C95D5-098A-49FF-8DB9-212DF534AA22}" destId="{84998170-A952-497A-8CA7-3E8807DF4E84}" srcOrd="1" destOrd="0" presId="urn:microsoft.com/office/officeart/2018/2/layout/IconVerticalSolidList"/>
    <dgm:cxn modelId="{972DEF2E-E84B-4DBE-A1DC-21EAD523B468}" type="presParOf" srcId="{344C95D5-098A-49FF-8DB9-212DF534AA22}" destId="{01D8A02C-34A3-4EA6-80B7-3A28C696310F}" srcOrd="2" destOrd="0" presId="urn:microsoft.com/office/officeart/2018/2/layout/IconVerticalSolidList"/>
    <dgm:cxn modelId="{731B8F01-5196-4A22-8BCE-B56686471A5B}" type="presParOf" srcId="{344C95D5-098A-49FF-8DB9-212DF534AA22}" destId="{6A9B2381-B7E6-4E3C-A1BE-9B63D74E83EA}" srcOrd="3" destOrd="0" presId="urn:microsoft.com/office/officeart/2018/2/layout/IconVerticalSolidList"/>
    <dgm:cxn modelId="{8AB78E46-DB0B-4A3B-A401-62C68082BEC8}" type="presParOf" srcId="{1FD790EC-8C69-4B4F-BAEF-CC9E04E9DFEE}" destId="{5E7558C2-71F2-40EA-994C-613E2CA97FF0}" srcOrd="1" destOrd="0" presId="urn:microsoft.com/office/officeart/2018/2/layout/IconVerticalSolidList"/>
    <dgm:cxn modelId="{48527DA7-CC4A-44CA-9CE4-B40DED53771D}" type="presParOf" srcId="{1FD790EC-8C69-4B4F-BAEF-CC9E04E9DFEE}" destId="{0865780B-9E96-401D-A664-5D2A58F4B58C}" srcOrd="2" destOrd="0" presId="urn:microsoft.com/office/officeart/2018/2/layout/IconVerticalSolidList"/>
    <dgm:cxn modelId="{1EC7DC22-4613-4D73-82FB-7B175FDD934A}" type="presParOf" srcId="{0865780B-9E96-401D-A664-5D2A58F4B58C}" destId="{7EB12BC2-DE1B-4CAE-A44E-F6074DBF4011}" srcOrd="0" destOrd="0" presId="urn:microsoft.com/office/officeart/2018/2/layout/IconVerticalSolidList"/>
    <dgm:cxn modelId="{2D57009D-2FCD-4BD9-B491-F9622A420B07}" type="presParOf" srcId="{0865780B-9E96-401D-A664-5D2A58F4B58C}" destId="{59F0538E-705F-40DE-A4FF-D92C46F2CE77}" srcOrd="1" destOrd="0" presId="urn:microsoft.com/office/officeart/2018/2/layout/IconVerticalSolidList"/>
    <dgm:cxn modelId="{D18553A2-21C0-47CB-B399-90926206806A}" type="presParOf" srcId="{0865780B-9E96-401D-A664-5D2A58F4B58C}" destId="{D7CBAEC6-612C-4A7C-9EA6-74652264803D}" srcOrd="2" destOrd="0" presId="urn:microsoft.com/office/officeart/2018/2/layout/IconVerticalSolidList"/>
    <dgm:cxn modelId="{BB480C58-D79D-42A6-9623-64B60854C0D9}" type="presParOf" srcId="{0865780B-9E96-401D-A664-5D2A58F4B58C}" destId="{3CAF71A2-D334-4264-A917-A2A642E8F156}" srcOrd="3" destOrd="0" presId="urn:microsoft.com/office/officeart/2018/2/layout/IconVerticalSolidList"/>
    <dgm:cxn modelId="{C3919518-AC79-490C-98F8-33E0A54633F5}" type="presParOf" srcId="{1FD790EC-8C69-4B4F-BAEF-CC9E04E9DFEE}" destId="{11818A77-CA4B-4A67-AF33-60D26FB19A12}" srcOrd="3" destOrd="0" presId="urn:microsoft.com/office/officeart/2018/2/layout/IconVerticalSolidList"/>
    <dgm:cxn modelId="{35A3F52D-4346-4390-9336-92A3275839A9}" type="presParOf" srcId="{1FD790EC-8C69-4B4F-BAEF-CC9E04E9DFEE}" destId="{C69B6C38-EFA5-4D56-9C9E-AD4EBED9DA1A}" srcOrd="4" destOrd="0" presId="urn:microsoft.com/office/officeart/2018/2/layout/IconVerticalSolidList"/>
    <dgm:cxn modelId="{75BA0E36-EFD3-4B94-B066-42EB9D9BB26A}" type="presParOf" srcId="{C69B6C38-EFA5-4D56-9C9E-AD4EBED9DA1A}" destId="{E984C2D1-C232-425B-94AA-1081B64223A4}" srcOrd="0" destOrd="0" presId="urn:microsoft.com/office/officeart/2018/2/layout/IconVerticalSolidList"/>
    <dgm:cxn modelId="{E6475066-0036-4C7F-B691-E9C9F4EE5E31}" type="presParOf" srcId="{C69B6C38-EFA5-4D56-9C9E-AD4EBED9DA1A}" destId="{86F4C974-6DE8-48BF-B90E-8D654C538060}" srcOrd="1" destOrd="0" presId="urn:microsoft.com/office/officeart/2018/2/layout/IconVerticalSolidList"/>
    <dgm:cxn modelId="{28573D35-CF30-4172-A3A2-1047DB78445A}" type="presParOf" srcId="{C69B6C38-EFA5-4D56-9C9E-AD4EBED9DA1A}" destId="{047C4F28-5DE4-4273-9836-CC931C7806C6}" srcOrd="2" destOrd="0" presId="urn:microsoft.com/office/officeart/2018/2/layout/IconVerticalSolidList"/>
    <dgm:cxn modelId="{6F6C9CD5-C354-4A25-9385-F6764FDC9243}" type="presParOf" srcId="{C69B6C38-EFA5-4D56-9C9E-AD4EBED9DA1A}" destId="{B79D9F02-7654-4176-A686-CAB725B810B4}" srcOrd="3" destOrd="0" presId="urn:microsoft.com/office/officeart/2018/2/layout/IconVerticalSolidList"/>
    <dgm:cxn modelId="{CA8D753D-ED7C-473C-B1F3-904D7E454AE4}" type="presParOf" srcId="{1FD790EC-8C69-4B4F-BAEF-CC9E04E9DFEE}" destId="{59370B2A-94FF-47E2-A38F-5E0E46E2F92D}" srcOrd="5" destOrd="0" presId="urn:microsoft.com/office/officeart/2018/2/layout/IconVerticalSolidList"/>
    <dgm:cxn modelId="{4542F907-794E-4197-9BEB-88E7D4DA4DA8}" type="presParOf" srcId="{1FD790EC-8C69-4B4F-BAEF-CC9E04E9DFEE}" destId="{5432FF64-68F8-4988-9009-D96D05758F0C}" srcOrd="6" destOrd="0" presId="urn:microsoft.com/office/officeart/2018/2/layout/IconVerticalSolidList"/>
    <dgm:cxn modelId="{B13CA543-4A78-45DE-97A5-EC2D6EACE837}" type="presParOf" srcId="{5432FF64-68F8-4988-9009-D96D05758F0C}" destId="{3165270C-9DEC-42AA-98CE-D329F58D74D7}" srcOrd="0" destOrd="0" presId="urn:microsoft.com/office/officeart/2018/2/layout/IconVerticalSolidList"/>
    <dgm:cxn modelId="{D38A0B21-754D-4629-8898-A9943A1FD021}" type="presParOf" srcId="{5432FF64-68F8-4988-9009-D96D05758F0C}" destId="{89091B34-E6CE-48A9-92A9-6738E1033B3D}" srcOrd="1" destOrd="0" presId="urn:microsoft.com/office/officeart/2018/2/layout/IconVerticalSolidList"/>
    <dgm:cxn modelId="{297E66DD-E239-45C7-A36C-143002B91574}" type="presParOf" srcId="{5432FF64-68F8-4988-9009-D96D05758F0C}" destId="{CA1BA267-9FB1-4148-A592-A9CA6A4F9A0C}" srcOrd="2" destOrd="0" presId="urn:microsoft.com/office/officeart/2018/2/layout/IconVerticalSolidList"/>
    <dgm:cxn modelId="{1C6B9CBD-9675-4FBD-A80D-3BA3B5CF6432}" type="presParOf" srcId="{5432FF64-68F8-4988-9009-D96D05758F0C}" destId="{18A7F869-D9DE-475E-A140-980DD6B3169E}"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3B169D1-D7B5-4DBE-94A8-ACE965674C27}" type="doc">
      <dgm:prSet loTypeId="urn:microsoft.com/office/officeart/2018/2/layout/IconLabelDescriptionList" loCatId="icon" qsTypeId="urn:microsoft.com/office/officeart/2005/8/quickstyle/simple1" qsCatId="simple" csTypeId="urn:microsoft.com/office/officeart/2005/8/colors/accent6_3" csCatId="accent6" phldr="1"/>
      <dgm:spPr/>
      <dgm:t>
        <a:bodyPr/>
        <a:lstStyle/>
        <a:p>
          <a:endParaRPr lang="en-US"/>
        </a:p>
      </dgm:t>
    </dgm:pt>
    <dgm:pt modelId="{A754EDA8-C678-49DD-A992-E807F65D6879}">
      <dgm:prSet/>
      <dgm:spPr/>
      <dgm:t>
        <a:bodyPr/>
        <a:lstStyle/>
        <a:p>
          <a:pPr>
            <a:lnSpc>
              <a:spcPct val="100000"/>
            </a:lnSpc>
            <a:defRPr b="1"/>
          </a:pPr>
          <a:r>
            <a:rPr lang="en-US">
              <a:latin typeface="Bahnschrift"/>
            </a:rPr>
            <a:t>Energy-based models (EBMs)</a:t>
          </a:r>
        </a:p>
      </dgm:t>
    </dgm:pt>
    <dgm:pt modelId="{C6509E50-2765-4A7F-99AD-D979ABDF977C}" type="parTrans" cxnId="{40706082-BEAD-40C7-8C7F-C39C3B906219}">
      <dgm:prSet/>
      <dgm:spPr/>
      <dgm:t>
        <a:bodyPr/>
        <a:lstStyle/>
        <a:p>
          <a:endParaRPr lang="en-US"/>
        </a:p>
      </dgm:t>
    </dgm:pt>
    <dgm:pt modelId="{B86EA7DC-144B-4C65-8461-13BFFCC84359}" type="sibTrans" cxnId="{40706082-BEAD-40C7-8C7F-C39C3B906219}">
      <dgm:prSet/>
      <dgm:spPr/>
      <dgm:t>
        <a:bodyPr/>
        <a:lstStyle/>
        <a:p>
          <a:endParaRPr lang="en-US"/>
        </a:p>
      </dgm:t>
    </dgm:pt>
    <dgm:pt modelId="{36985AEE-5193-42DF-9B57-F57EED3C18E5}">
      <dgm:prSet/>
      <dgm:spPr/>
      <dgm:t>
        <a:bodyPr/>
        <a:lstStyle/>
        <a:p>
          <a:pPr>
            <a:lnSpc>
              <a:spcPct val="100000"/>
            </a:lnSpc>
          </a:pPr>
          <a:r>
            <a:rPr lang="en-US">
              <a:latin typeface="Bahnschrift"/>
            </a:rPr>
            <a:t>Widely used for integrated circuit design</a:t>
          </a:r>
        </a:p>
      </dgm:t>
    </dgm:pt>
    <dgm:pt modelId="{591313A6-84DD-42AA-9D9F-B0C6DE1C558B}" type="parTrans" cxnId="{A9F9FBEF-DB7A-4001-8F45-4707732B96A6}">
      <dgm:prSet/>
      <dgm:spPr/>
      <dgm:t>
        <a:bodyPr/>
        <a:lstStyle/>
        <a:p>
          <a:endParaRPr lang="en-US"/>
        </a:p>
      </dgm:t>
    </dgm:pt>
    <dgm:pt modelId="{DB692A72-4F60-41EA-84FC-5D6F3A62B017}" type="sibTrans" cxnId="{A9F9FBEF-DB7A-4001-8F45-4707732B96A6}">
      <dgm:prSet/>
      <dgm:spPr/>
      <dgm:t>
        <a:bodyPr/>
        <a:lstStyle/>
        <a:p>
          <a:endParaRPr lang="en-US"/>
        </a:p>
      </dgm:t>
    </dgm:pt>
    <dgm:pt modelId="{EC2044F2-D20B-4DAF-8A3F-9FCAA606B0D9}">
      <dgm:prSet/>
      <dgm:spPr/>
      <dgm:t>
        <a:bodyPr/>
        <a:lstStyle/>
        <a:p>
          <a:pPr>
            <a:lnSpc>
              <a:spcPct val="100000"/>
            </a:lnSpc>
            <a:defRPr b="1"/>
          </a:pPr>
          <a:r>
            <a:rPr lang="en-US">
              <a:latin typeface="Bahnschrift"/>
            </a:rPr>
            <a:t>Real-time learning </a:t>
          </a:r>
        </a:p>
      </dgm:t>
    </dgm:pt>
    <dgm:pt modelId="{CAC647AC-B5A7-4B6C-985B-8DCB1BBAD927}" type="parTrans" cxnId="{3FB145E0-B401-442D-B380-4115E5A54037}">
      <dgm:prSet/>
      <dgm:spPr/>
      <dgm:t>
        <a:bodyPr/>
        <a:lstStyle/>
        <a:p>
          <a:endParaRPr lang="en-US"/>
        </a:p>
      </dgm:t>
    </dgm:pt>
    <dgm:pt modelId="{A664EDD9-D3D5-4752-9323-AAA437FA5598}" type="sibTrans" cxnId="{3FB145E0-B401-442D-B380-4115E5A54037}">
      <dgm:prSet/>
      <dgm:spPr/>
      <dgm:t>
        <a:bodyPr/>
        <a:lstStyle/>
        <a:p>
          <a:endParaRPr lang="en-US"/>
        </a:p>
      </dgm:t>
    </dgm:pt>
    <dgm:pt modelId="{0506642E-2DF1-4140-A565-04ACCCBBF615}">
      <dgm:prSet phldr="0"/>
      <dgm:spPr/>
      <dgm:t>
        <a:bodyPr/>
        <a:lstStyle/>
        <a:p>
          <a:pPr>
            <a:lnSpc>
              <a:spcPct val="100000"/>
            </a:lnSpc>
          </a:pPr>
          <a:r>
            <a:rPr lang="en-US">
              <a:latin typeface="Bahnschrift"/>
            </a:rPr>
            <a:t>Assign energy scores to different model configurations for the observed and generated data.</a:t>
          </a:r>
        </a:p>
      </dgm:t>
    </dgm:pt>
    <dgm:pt modelId="{0962E838-D00F-4705-8858-124826373154}" type="parTrans" cxnId="{CA3CB44A-7F86-432E-A5E8-44B002DE6F09}">
      <dgm:prSet/>
      <dgm:spPr/>
    </dgm:pt>
    <dgm:pt modelId="{A98F94DE-AE6C-4A4E-8F04-EB05CD9F844F}" type="sibTrans" cxnId="{CA3CB44A-7F86-432E-A5E8-44B002DE6F09}">
      <dgm:prSet/>
      <dgm:spPr/>
      <dgm:t>
        <a:bodyPr/>
        <a:lstStyle/>
        <a:p>
          <a:endParaRPr lang="en-US"/>
        </a:p>
      </dgm:t>
    </dgm:pt>
    <dgm:pt modelId="{7E91705D-ACB7-4F73-A709-7E26A73BCA9D}">
      <dgm:prSet phldr="0"/>
      <dgm:spPr/>
      <dgm:t>
        <a:bodyPr/>
        <a:lstStyle/>
        <a:p>
          <a:pPr>
            <a:lnSpc>
              <a:spcPct val="100000"/>
            </a:lnSpc>
            <a:defRPr b="1"/>
          </a:pPr>
          <a:r>
            <a:rPr lang="en-US">
              <a:latin typeface="Bahnschrift"/>
            </a:rPr>
            <a:t>45nm CMOS Technology</a:t>
          </a:r>
        </a:p>
      </dgm:t>
    </dgm:pt>
    <dgm:pt modelId="{AC4920C9-475B-4409-9D51-B692BA59B748}" type="parTrans" cxnId="{AD0E8EE4-B3F3-46B4-AE6B-32A7D3DDBDC1}">
      <dgm:prSet/>
      <dgm:spPr/>
    </dgm:pt>
    <dgm:pt modelId="{BD055991-8BE2-46EC-8CE4-02D98CAA0444}" type="sibTrans" cxnId="{AD0E8EE4-B3F3-46B4-AE6B-32A7D3DDBDC1}">
      <dgm:prSet/>
      <dgm:spPr/>
      <dgm:t>
        <a:bodyPr/>
        <a:lstStyle/>
        <a:p>
          <a:endParaRPr lang="en-US"/>
        </a:p>
      </dgm:t>
    </dgm:pt>
    <dgm:pt modelId="{300F8DE6-11BC-4CAE-A886-BCB59EA96A8F}">
      <dgm:prSet phldr="0"/>
      <dgm:spPr/>
      <dgm:t>
        <a:bodyPr/>
        <a:lstStyle/>
        <a:p>
          <a:pPr>
            <a:lnSpc>
              <a:spcPct val="100000"/>
            </a:lnSpc>
          </a:pPr>
          <a:r>
            <a:rPr lang="en-US" b="1">
              <a:latin typeface="Bahnschrift"/>
            </a:rPr>
            <a:t>Training</a:t>
          </a:r>
          <a:r>
            <a:rPr lang="en-US">
              <a:latin typeface="Bahnschrift"/>
            </a:rPr>
            <a:t>: Minimize energy function</a:t>
          </a:r>
        </a:p>
      </dgm:t>
    </dgm:pt>
    <dgm:pt modelId="{64E6BCF3-32E2-481D-8767-9E1BF1696A48}" type="parTrans" cxnId="{D95A3810-294F-4B67-8593-F684D8A6E402}">
      <dgm:prSet/>
      <dgm:spPr/>
    </dgm:pt>
    <dgm:pt modelId="{F682CC88-3817-4DCC-91C1-7E4F7F9E55CD}" type="sibTrans" cxnId="{D95A3810-294F-4B67-8593-F684D8A6E402}">
      <dgm:prSet/>
      <dgm:spPr/>
      <dgm:t>
        <a:bodyPr/>
        <a:lstStyle/>
        <a:p>
          <a:endParaRPr lang="en-US"/>
        </a:p>
      </dgm:t>
    </dgm:pt>
    <dgm:pt modelId="{FBFEE07D-CF65-4F98-AF99-C7EB35522D65}">
      <dgm:prSet phldr="0"/>
      <dgm:spPr/>
      <dgm:t>
        <a:bodyPr/>
        <a:lstStyle/>
        <a:p>
          <a:pPr>
            <a:lnSpc>
              <a:spcPct val="100000"/>
            </a:lnSpc>
          </a:pPr>
          <a:r>
            <a:rPr lang="en-US" b="0">
              <a:latin typeface="Bahnschrift"/>
            </a:rPr>
            <a:t>Involves a system that adapts its parameters instantaneously as input data changes with time</a:t>
          </a:r>
        </a:p>
      </dgm:t>
    </dgm:pt>
    <dgm:pt modelId="{D659968F-7059-4C22-9753-41AC15912C30}" type="parTrans" cxnId="{02B0944D-8065-46D4-BDF6-04669BC04326}">
      <dgm:prSet/>
      <dgm:spPr/>
    </dgm:pt>
    <dgm:pt modelId="{9A18032A-DBF8-41A9-B1F4-8A048F2606C2}" type="sibTrans" cxnId="{02B0944D-8065-46D4-BDF6-04669BC04326}">
      <dgm:prSet/>
      <dgm:spPr/>
      <dgm:t>
        <a:bodyPr/>
        <a:lstStyle/>
        <a:p>
          <a:endParaRPr lang="en-US"/>
        </a:p>
      </dgm:t>
    </dgm:pt>
    <dgm:pt modelId="{F1FF7E0A-B310-4E34-9AB6-4706F1C09431}">
      <dgm:prSet phldr="0"/>
      <dgm:spPr/>
      <dgm:t>
        <a:bodyPr/>
        <a:lstStyle/>
        <a:p>
          <a:pPr>
            <a:lnSpc>
              <a:spcPct val="100000"/>
            </a:lnSpc>
          </a:pPr>
          <a:r>
            <a:rPr lang="en-US">
              <a:latin typeface="Bahnschrift"/>
            </a:rPr>
            <a:t>Is recognized for its energy efficiency, low power consumption, and high integration capabilities.</a:t>
          </a:r>
        </a:p>
      </dgm:t>
    </dgm:pt>
    <dgm:pt modelId="{8E56BF0A-EF6A-44EB-A5D7-D80B21ACBA46}" type="parTrans" cxnId="{44F0ECCE-4179-490A-A9EC-E6178C1AE771}">
      <dgm:prSet/>
      <dgm:spPr/>
    </dgm:pt>
    <dgm:pt modelId="{DCFB5EFF-71FE-4F04-AED2-885C6F2B5DFB}" type="sibTrans" cxnId="{44F0ECCE-4179-490A-A9EC-E6178C1AE771}">
      <dgm:prSet/>
      <dgm:spPr/>
      <dgm:t>
        <a:bodyPr/>
        <a:lstStyle/>
        <a:p>
          <a:endParaRPr lang="en-US"/>
        </a:p>
      </dgm:t>
    </dgm:pt>
    <dgm:pt modelId="{7E216A51-50B4-4453-BC93-9A2F573C1C28}">
      <dgm:prSet phldr="0"/>
      <dgm:spPr/>
      <dgm:t>
        <a:bodyPr/>
        <a:lstStyle/>
        <a:p>
          <a:pPr>
            <a:lnSpc>
              <a:spcPct val="100000"/>
            </a:lnSpc>
          </a:pPr>
          <a:r>
            <a:rPr lang="en-US" b="1">
              <a:latin typeface="Bahnschrift"/>
            </a:rPr>
            <a:t>Testing</a:t>
          </a:r>
          <a:r>
            <a:rPr lang="en-US">
              <a:latin typeface="Bahnschrift"/>
            </a:rPr>
            <a:t>: Find configuration with lowest energy function</a:t>
          </a:r>
        </a:p>
      </dgm:t>
    </dgm:pt>
    <dgm:pt modelId="{2C1CB52D-7AED-46D2-AD15-E32C4E5934D0}" type="parTrans" cxnId="{3A3C389A-AC68-4315-B04A-FA9EF9CF5AAF}">
      <dgm:prSet/>
      <dgm:spPr/>
    </dgm:pt>
    <dgm:pt modelId="{2A6C0C51-FDDB-4DDA-ADD1-BA3C828057C9}" type="sibTrans" cxnId="{3A3C389A-AC68-4315-B04A-FA9EF9CF5AAF}">
      <dgm:prSet/>
      <dgm:spPr/>
      <dgm:t>
        <a:bodyPr/>
        <a:lstStyle/>
        <a:p>
          <a:endParaRPr lang="en-US"/>
        </a:p>
      </dgm:t>
    </dgm:pt>
    <dgm:pt modelId="{45A6EE65-21A9-469A-99BE-5C636FC00A05}" type="pres">
      <dgm:prSet presAssocID="{13B169D1-D7B5-4DBE-94A8-ACE965674C27}" presName="root" presStyleCnt="0">
        <dgm:presLayoutVars>
          <dgm:dir/>
          <dgm:resizeHandles val="exact"/>
        </dgm:presLayoutVars>
      </dgm:prSet>
      <dgm:spPr/>
    </dgm:pt>
    <dgm:pt modelId="{7D6EAEDE-A319-45BC-BA19-2F516AF1B447}" type="pres">
      <dgm:prSet presAssocID="{A754EDA8-C678-49DD-A992-E807F65D6879}" presName="compNode" presStyleCnt="0"/>
      <dgm:spPr/>
    </dgm:pt>
    <dgm:pt modelId="{3F030513-3F29-4EC1-954B-584C1AC9BABE}" type="pres">
      <dgm:prSet presAssocID="{A754EDA8-C678-49DD-A992-E807F65D6879}"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isconnected"/>
        </a:ext>
      </dgm:extLst>
    </dgm:pt>
    <dgm:pt modelId="{17BBC8F6-BF40-4CD3-ADBD-A8ED370A799A}" type="pres">
      <dgm:prSet presAssocID="{A754EDA8-C678-49DD-A992-E807F65D6879}" presName="iconSpace" presStyleCnt="0"/>
      <dgm:spPr/>
    </dgm:pt>
    <dgm:pt modelId="{D5B15FDD-BB64-45E5-8B40-CC358F3E3048}" type="pres">
      <dgm:prSet presAssocID="{A754EDA8-C678-49DD-A992-E807F65D6879}" presName="parTx" presStyleLbl="revTx" presStyleIdx="0" presStyleCnt="6">
        <dgm:presLayoutVars>
          <dgm:chMax val="0"/>
          <dgm:chPref val="0"/>
        </dgm:presLayoutVars>
      </dgm:prSet>
      <dgm:spPr/>
    </dgm:pt>
    <dgm:pt modelId="{E0A63357-4EAF-4E70-99B3-4C592BBCC652}" type="pres">
      <dgm:prSet presAssocID="{A754EDA8-C678-49DD-A992-E807F65D6879}" presName="txSpace" presStyleCnt="0"/>
      <dgm:spPr/>
    </dgm:pt>
    <dgm:pt modelId="{C03E0588-C835-434E-9E9E-7230D7CDAB4C}" type="pres">
      <dgm:prSet presAssocID="{A754EDA8-C678-49DD-A992-E807F65D6879}" presName="desTx" presStyleLbl="revTx" presStyleIdx="1" presStyleCnt="6">
        <dgm:presLayoutVars/>
      </dgm:prSet>
      <dgm:spPr/>
    </dgm:pt>
    <dgm:pt modelId="{1A319BFA-192E-4074-A347-381010638A98}" type="pres">
      <dgm:prSet presAssocID="{B86EA7DC-144B-4C65-8461-13BFFCC84359}" presName="sibTrans" presStyleCnt="0"/>
      <dgm:spPr/>
    </dgm:pt>
    <dgm:pt modelId="{16E71C4F-1647-4DFB-AFA5-7847E4507BA5}" type="pres">
      <dgm:prSet presAssocID="{7E91705D-ACB7-4F73-A709-7E26A73BCA9D}" presName="compNode" presStyleCnt="0"/>
      <dgm:spPr/>
    </dgm:pt>
    <dgm:pt modelId="{D5C3AB24-6429-4751-A35C-236E52FC6939}" type="pres">
      <dgm:prSet presAssocID="{7E91705D-ACB7-4F73-A709-7E26A73BCA9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Processor"/>
        </a:ext>
      </dgm:extLst>
    </dgm:pt>
    <dgm:pt modelId="{877BAC1C-42AF-4046-A88A-0891E6C2C363}" type="pres">
      <dgm:prSet presAssocID="{7E91705D-ACB7-4F73-A709-7E26A73BCA9D}" presName="iconSpace" presStyleCnt="0"/>
      <dgm:spPr/>
    </dgm:pt>
    <dgm:pt modelId="{BE9B4572-13EE-4BB2-9BC4-233C169E042F}" type="pres">
      <dgm:prSet presAssocID="{7E91705D-ACB7-4F73-A709-7E26A73BCA9D}" presName="parTx" presStyleLbl="revTx" presStyleIdx="2" presStyleCnt="6">
        <dgm:presLayoutVars>
          <dgm:chMax val="0"/>
          <dgm:chPref val="0"/>
        </dgm:presLayoutVars>
      </dgm:prSet>
      <dgm:spPr/>
    </dgm:pt>
    <dgm:pt modelId="{601076F3-73A6-4C31-8048-D2E2CC470BC5}" type="pres">
      <dgm:prSet presAssocID="{7E91705D-ACB7-4F73-A709-7E26A73BCA9D}" presName="txSpace" presStyleCnt="0"/>
      <dgm:spPr/>
    </dgm:pt>
    <dgm:pt modelId="{CF931467-83DC-48B9-BBFC-73DA3D59F0FF}" type="pres">
      <dgm:prSet presAssocID="{7E91705D-ACB7-4F73-A709-7E26A73BCA9D}" presName="desTx" presStyleLbl="revTx" presStyleIdx="3" presStyleCnt="6">
        <dgm:presLayoutVars/>
      </dgm:prSet>
      <dgm:spPr/>
    </dgm:pt>
    <dgm:pt modelId="{DA14759E-12D8-4950-BD0E-B8E3F5FFD379}" type="pres">
      <dgm:prSet presAssocID="{BD055991-8BE2-46EC-8CE4-02D98CAA0444}" presName="sibTrans" presStyleCnt="0"/>
      <dgm:spPr/>
    </dgm:pt>
    <dgm:pt modelId="{185FA332-FD1B-456A-8EED-25E6AC38C7B4}" type="pres">
      <dgm:prSet presAssocID="{EC2044F2-D20B-4DAF-8A3F-9FCAA606B0D9}" presName="compNode" presStyleCnt="0"/>
      <dgm:spPr/>
    </dgm:pt>
    <dgm:pt modelId="{805B74F9-F8F7-47CC-940C-BAF59EBE6B34}" type="pres">
      <dgm:prSet presAssocID="{EC2044F2-D20B-4DAF-8A3F-9FCAA606B0D9}"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Electrician"/>
        </a:ext>
      </dgm:extLst>
    </dgm:pt>
    <dgm:pt modelId="{98FFCEE3-0F0A-424A-8753-15D8E8DC594B}" type="pres">
      <dgm:prSet presAssocID="{EC2044F2-D20B-4DAF-8A3F-9FCAA606B0D9}" presName="iconSpace" presStyleCnt="0"/>
      <dgm:spPr/>
    </dgm:pt>
    <dgm:pt modelId="{82C8342F-8CF5-4DD7-BCEC-5F0E6C233333}" type="pres">
      <dgm:prSet presAssocID="{EC2044F2-D20B-4DAF-8A3F-9FCAA606B0D9}" presName="parTx" presStyleLbl="revTx" presStyleIdx="4" presStyleCnt="6">
        <dgm:presLayoutVars>
          <dgm:chMax val="0"/>
          <dgm:chPref val="0"/>
        </dgm:presLayoutVars>
      </dgm:prSet>
      <dgm:spPr/>
    </dgm:pt>
    <dgm:pt modelId="{672731FD-2718-4A40-A324-2502EDFCB753}" type="pres">
      <dgm:prSet presAssocID="{EC2044F2-D20B-4DAF-8A3F-9FCAA606B0D9}" presName="txSpace" presStyleCnt="0"/>
      <dgm:spPr/>
    </dgm:pt>
    <dgm:pt modelId="{CF533145-ED5C-4B05-BBB4-E1B4BC5E8559}" type="pres">
      <dgm:prSet presAssocID="{EC2044F2-D20B-4DAF-8A3F-9FCAA606B0D9}" presName="desTx" presStyleLbl="revTx" presStyleIdx="5" presStyleCnt="6">
        <dgm:presLayoutVars/>
      </dgm:prSet>
      <dgm:spPr/>
    </dgm:pt>
  </dgm:ptLst>
  <dgm:cxnLst>
    <dgm:cxn modelId="{1E8DEA00-6E88-4D5D-B6D5-39B3ADC47E0D}" type="presOf" srcId="{300F8DE6-11BC-4CAE-A886-BCB59EA96A8F}" destId="{C03E0588-C835-434E-9E9E-7230D7CDAB4C}" srcOrd="0" destOrd="1" presId="urn:microsoft.com/office/officeart/2018/2/layout/IconLabelDescriptionList"/>
    <dgm:cxn modelId="{E3CA3301-90F6-4C07-B641-88E583323AE5}" type="presOf" srcId="{36985AEE-5193-42DF-9B57-F57EED3C18E5}" destId="{CF931467-83DC-48B9-BBFC-73DA3D59F0FF}" srcOrd="0" destOrd="0" presId="urn:microsoft.com/office/officeart/2018/2/layout/IconLabelDescriptionList"/>
    <dgm:cxn modelId="{D95A3810-294F-4B67-8593-F684D8A6E402}" srcId="{A754EDA8-C678-49DD-A992-E807F65D6879}" destId="{300F8DE6-11BC-4CAE-A886-BCB59EA96A8F}" srcOrd="1" destOrd="0" parTransId="{64E6BCF3-32E2-481D-8767-9E1BF1696A48}" sibTransId="{F682CC88-3817-4DCC-91C1-7E4F7F9E55CD}"/>
    <dgm:cxn modelId="{2E40AB3F-69C0-46E2-81A1-DDB2DD337992}" type="presOf" srcId="{F1FF7E0A-B310-4E34-9AB6-4706F1C09431}" destId="{CF931467-83DC-48B9-BBFC-73DA3D59F0FF}" srcOrd="0" destOrd="1" presId="urn:microsoft.com/office/officeart/2018/2/layout/IconLabelDescriptionList"/>
    <dgm:cxn modelId="{970C9E5E-1244-47A8-80E7-70751DD5C4DE}" type="presOf" srcId="{EC2044F2-D20B-4DAF-8A3F-9FCAA606B0D9}" destId="{82C8342F-8CF5-4DD7-BCEC-5F0E6C233333}" srcOrd="0" destOrd="0" presId="urn:microsoft.com/office/officeart/2018/2/layout/IconLabelDescriptionList"/>
    <dgm:cxn modelId="{CA3CB44A-7F86-432E-A5E8-44B002DE6F09}" srcId="{A754EDA8-C678-49DD-A992-E807F65D6879}" destId="{0506642E-2DF1-4140-A565-04ACCCBBF615}" srcOrd="0" destOrd="0" parTransId="{0962E838-D00F-4705-8858-124826373154}" sibTransId="{A98F94DE-AE6C-4A4E-8F04-EB05CD9F844F}"/>
    <dgm:cxn modelId="{02B0944D-8065-46D4-BDF6-04669BC04326}" srcId="{EC2044F2-D20B-4DAF-8A3F-9FCAA606B0D9}" destId="{FBFEE07D-CF65-4F98-AF99-C7EB35522D65}" srcOrd="0" destOrd="0" parTransId="{D659968F-7059-4C22-9753-41AC15912C30}" sibTransId="{9A18032A-DBF8-41A9-B1F4-8A048F2606C2}"/>
    <dgm:cxn modelId="{848EB250-E5B6-45F6-8F21-BB1E126D8DC5}" type="presOf" srcId="{A754EDA8-C678-49DD-A992-E807F65D6879}" destId="{D5B15FDD-BB64-45E5-8B40-CC358F3E3048}" srcOrd="0" destOrd="0" presId="urn:microsoft.com/office/officeart/2018/2/layout/IconLabelDescriptionList"/>
    <dgm:cxn modelId="{40706082-BEAD-40C7-8C7F-C39C3B906219}" srcId="{13B169D1-D7B5-4DBE-94A8-ACE965674C27}" destId="{A754EDA8-C678-49DD-A992-E807F65D6879}" srcOrd="0" destOrd="0" parTransId="{C6509E50-2765-4A7F-99AD-D979ABDF977C}" sibTransId="{B86EA7DC-144B-4C65-8461-13BFFCC84359}"/>
    <dgm:cxn modelId="{281BC187-9B82-46DD-87CA-9A8268B6B4CC}" type="presOf" srcId="{13B169D1-D7B5-4DBE-94A8-ACE965674C27}" destId="{45A6EE65-21A9-469A-99BE-5C636FC00A05}" srcOrd="0" destOrd="0" presId="urn:microsoft.com/office/officeart/2018/2/layout/IconLabelDescriptionList"/>
    <dgm:cxn modelId="{3A3C389A-AC68-4315-B04A-FA9EF9CF5AAF}" srcId="{A754EDA8-C678-49DD-A992-E807F65D6879}" destId="{7E216A51-50B4-4453-BC93-9A2F573C1C28}" srcOrd="2" destOrd="0" parTransId="{2C1CB52D-7AED-46D2-AD15-E32C4E5934D0}" sibTransId="{2A6C0C51-FDDB-4DDA-ADD1-BA3C828057C9}"/>
    <dgm:cxn modelId="{21AF659E-F33F-44AB-88DD-37E6A58DCAC7}" type="presOf" srcId="{7E216A51-50B4-4453-BC93-9A2F573C1C28}" destId="{C03E0588-C835-434E-9E9E-7230D7CDAB4C}" srcOrd="0" destOrd="2" presId="urn:microsoft.com/office/officeart/2018/2/layout/IconLabelDescriptionList"/>
    <dgm:cxn modelId="{1359F6BE-75CA-4CEF-9BCE-137E0AB8EC2D}" type="presOf" srcId="{7E91705D-ACB7-4F73-A709-7E26A73BCA9D}" destId="{BE9B4572-13EE-4BB2-9BC4-233C169E042F}" srcOrd="0" destOrd="0" presId="urn:microsoft.com/office/officeart/2018/2/layout/IconLabelDescriptionList"/>
    <dgm:cxn modelId="{44F0ECCE-4179-490A-A9EC-E6178C1AE771}" srcId="{7E91705D-ACB7-4F73-A709-7E26A73BCA9D}" destId="{F1FF7E0A-B310-4E34-9AB6-4706F1C09431}" srcOrd="1" destOrd="0" parTransId="{8E56BF0A-EF6A-44EB-A5D7-D80B21ACBA46}" sibTransId="{DCFB5EFF-71FE-4F04-AED2-885C6F2B5DFB}"/>
    <dgm:cxn modelId="{04AF19DE-15DD-44FC-9FFC-70BFA62DEBAD}" type="presOf" srcId="{0506642E-2DF1-4140-A565-04ACCCBBF615}" destId="{C03E0588-C835-434E-9E9E-7230D7CDAB4C}" srcOrd="0" destOrd="0" presId="urn:microsoft.com/office/officeart/2018/2/layout/IconLabelDescriptionList"/>
    <dgm:cxn modelId="{3FB145E0-B401-442D-B380-4115E5A54037}" srcId="{13B169D1-D7B5-4DBE-94A8-ACE965674C27}" destId="{EC2044F2-D20B-4DAF-8A3F-9FCAA606B0D9}" srcOrd="2" destOrd="0" parTransId="{CAC647AC-B5A7-4B6C-985B-8DCB1BBAD927}" sibTransId="{A664EDD9-D3D5-4752-9323-AAA437FA5598}"/>
    <dgm:cxn modelId="{AD0E8EE4-B3F3-46B4-AE6B-32A7D3DDBDC1}" srcId="{13B169D1-D7B5-4DBE-94A8-ACE965674C27}" destId="{7E91705D-ACB7-4F73-A709-7E26A73BCA9D}" srcOrd="1" destOrd="0" parTransId="{AC4920C9-475B-4409-9D51-B692BA59B748}" sibTransId="{BD055991-8BE2-46EC-8CE4-02D98CAA0444}"/>
    <dgm:cxn modelId="{A9F9FBEF-DB7A-4001-8F45-4707732B96A6}" srcId="{7E91705D-ACB7-4F73-A709-7E26A73BCA9D}" destId="{36985AEE-5193-42DF-9B57-F57EED3C18E5}" srcOrd="0" destOrd="0" parTransId="{591313A6-84DD-42AA-9D9F-B0C6DE1C558B}" sibTransId="{DB692A72-4F60-41EA-84FC-5D6F3A62B017}"/>
    <dgm:cxn modelId="{8B52D3F7-CEE2-41BA-98F3-5DD045E2A5B1}" type="presOf" srcId="{FBFEE07D-CF65-4F98-AF99-C7EB35522D65}" destId="{CF533145-ED5C-4B05-BBB4-E1B4BC5E8559}" srcOrd="0" destOrd="0" presId="urn:microsoft.com/office/officeart/2018/2/layout/IconLabelDescriptionList"/>
    <dgm:cxn modelId="{ADC744A9-9B03-48C7-AF31-6320C8C97CAA}" type="presParOf" srcId="{45A6EE65-21A9-469A-99BE-5C636FC00A05}" destId="{7D6EAEDE-A319-45BC-BA19-2F516AF1B447}" srcOrd="0" destOrd="0" presId="urn:microsoft.com/office/officeart/2018/2/layout/IconLabelDescriptionList"/>
    <dgm:cxn modelId="{918DE8D1-7ED7-4013-B0A9-EC23BBF37171}" type="presParOf" srcId="{7D6EAEDE-A319-45BC-BA19-2F516AF1B447}" destId="{3F030513-3F29-4EC1-954B-584C1AC9BABE}" srcOrd="0" destOrd="0" presId="urn:microsoft.com/office/officeart/2018/2/layout/IconLabelDescriptionList"/>
    <dgm:cxn modelId="{E6A22FB1-E7AA-4B7C-8A4E-F13DBB730E0E}" type="presParOf" srcId="{7D6EAEDE-A319-45BC-BA19-2F516AF1B447}" destId="{17BBC8F6-BF40-4CD3-ADBD-A8ED370A799A}" srcOrd="1" destOrd="0" presId="urn:microsoft.com/office/officeart/2018/2/layout/IconLabelDescriptionList"/>
    <dgm:cxn modelId="{0BFFA00E-788A-4D95-8949-4699CA972C77}" type="presParOf" srcId="{7D6EAEDE-A319-45BC-BA19-2F516AF1B447}" destId="{D5B15FDD-BB64-45E5-8B40-CC358F3E3048}" srcOrd="2" destOrd="0" presId="urn:microsoft.com/office/officeart/2018/2/layout/IconLabelDescriptionList"/>
    <dgm:cxn modelId="{CFD33580-BD84-4475-B300-92A420C9C538}" type="presParOf" srcId="{7D6EAEDE-A319-45BC-BA19-2F516AF1B447}" destId="{E0A63357-4EAF-4E70-99B3-4C592BBCC652}" srcOrd="3" destOrd="0" presId="urn:microsoft.com/office/officeart/2018/2/layout/IconLabelDescriptionList"/>
    <dgm:cxn modelId="{CAA67060-2F52-4363-9F5A-240FB96953D3}" type="presParOf" srcId="{7D6EAEDE-A319-45BC-BA19-2F516AF1B447}" destId="{C03E0588-C835-434E-9E9E-7230D7CDAB4C}" srcOrd="4" destOrd="0" presId="urn:microsoft.com/office/officeart/2018/2/layout/IconLabelDescriptionList"/>
    <dgm:cxn modelId="{0D218D97-C809-47DA-BC5B-DC17F557814E}" type="presParOf" srcId="{45A6EE65-21A9-469A-99BE-5C636FC00A05}" destId="{1A319BFA-192E-4074-A347-381010638A98}" srcOrd="1" destOrd="0" presId="urn:microsoft.com/office/officeart/2018/2/layout/IconLabelDescriptionList"/>
    <dgm:cxn modelId="{34A54866-FF87-445C-8435-0B4B500E1499}" type="presParOf" srcId="{45A6EE65-21A9-469A-99BE-5C636FC00A05}" destId="{16E71C4F-1647-4DFB-AFA5-7847E4507BA5}" srcOrd="2" destOrd="0" presId="urn:microsoft.com/office/officeart/2018/2/layout/IconLabelDescriptionList"/>
    <dgm:cxn modelId="{366252C2-1797-42D4-85D1-488BA680A181}" type="presParOf" srcId="{16E71C4F-1647-4DFB-AFA5-7847E4507BA5}" destId="{D5C3AB24-6429-4751-A35C-236E52FC6939}" srcOrd="0" destOrd="0" presId="urn:microsoft.com/office/officeart/2018/2/layout/IconLabelDescriptionList"/>
    <dgm:cxn modelId="{CF1B8724-6950-4A10-9413-CBD09BF954FD}" type="presParOf" srcId="{16E71C4F-1647-4DFB-AFA5-7847E4507BA5}" destId="{877BAC1C-42AF-4046-A88A-0891E6C2C363}" srcOrd="1" destOrd="0" presId="urn:microsoft.com/office/officeart/2018/2/layout/IconLabelDescriptionList"/>
    <dgm:cxn modelId="{C3DD0A36-03E3-448D-BB0A-B31C123B253F}" type="presParOf" srcId="{16E71C4F-1647-4DFB-AFA5-7847E4507BA5}" destId="{BE9B4572-13EE-4BB2-9BC4-233C169E042F}" srcOrd="2" destOrd="0" presId="urn:microsoft.com/office/officeart/2018/2/layout/IconLabelDescriptionList"/>
    <dgm:cxn modelId="{EA08D2F3-2CCC-46EC-800C-EA89ED145AD8}" type="presParOf" srcId="{16E71C4F-1647-4DFB-AFA5-7847E4507BA5}" destId="{601076F3-73A6-4C31-8048-D2E2CC470BC5}" srcOrd="3" destOrd="0" presId="urn:microsoft.com/office/officeart/2018/2/layout/IconLabelDescriptionList"/>
    <dgm:cxn modelId="{3B67EDD4-6DD9-4720-99ED-C8FA19A607CE}" type="presParOf" srcId="{16E71C4F-1647-4DFB-AFA5-7847E4507BA5}" destId="{CF931467-83DC-48B9-BBFC-73DA3D59F0FF}" srcOrd="4" destOrd="0" presId="urn:microsoft.com/office/officeart/2018/2/layout/IconLabelDescriptionList"/>
    <dgm:cxn modelId="{704653F3-D9EC-44CC-846C-685A0E08260C}" type="presParOf" srcId="{45A6EE65-21A9-469A-99BE-5C636FC00A05}" destId="{DA14759E-12D8-4950-BD0E-B8E3F5FFD379}" srcOrd="3" destOrd="0" presId="urn:microsoft.com/office/officeart/2018/2/layout/IconLabelDescriptionList"/>
    <dgm:cxn modelId="{B4B6811F-57C0-44B1-BA89-D01BF9915D5B}" type="presParOf" srcId="{45A6EE65-21A9-469A-99BE-5C636FC00A05}" destId="{185FA332-FD1B-456A-8EED-25E6AC38C7B4}" srcOrd="4" destOrd="0" presId="urn:microsoft.com/office/officeart/2018/2/layout/IconLabelDescriptionList"/>
    <dgm:cxn modelId="{56FAAAD8-4DC8-42AF-8C0B-FA9FAC32267C}" type="presParOf" srcId="{185FA332-FD1B-456A-8EED-25E6AC38C7B4}" destId="{805B74F9-F8F7-47CC-940C-BAF59EBE6B34}" srcOrd="0" destOrd="0" presId="urn:microsoft.com/office/officeart/2018/2/layout/IconLabelDescriptionList"/>
    <dgm:cxn modelId="{BC7FB278-6B3B-496C-BD61-6FA56DF75001}" type="presParOf" srcId="{185FA332-FD1B-456A-8EED-25E6AC38C7B4}" destId="{98FFCEE3-0F0A-424A-8753-15D8E8DC594B}" srcOrd="1" destOrd="0" presId="urn:microsoft.com/office/officeart/2018/2/layout/IconLabelDescriptionList"/>
    <dgm:cxn modelId="{7BDE9DA2-5D09-4A9A-AC29-0A58C6301B0A}" type="presParOf" srcId="{185FA332-FD1B-456A-8EED-25E6AC38C7B4}" destId="{82C8342F-8CF5-4DD7-BCEC-5F0E6C233333}" srcOrd="2" destOrd="0" presId="urn:microsoft.com/office/officeart/2018/2/layout/IconLabelDescriptionList"/>
    <dgm:cxn modelId="{1D1B1A0A-E700-440E-BA2E-D6187277A8DB}" type="presParOf" srcId="{185FA332-FD1B-456A-8EED-25E6AC38C7B4}" destId="{672731FD-2718-4A40-A324-2502EDFCB753}" srcOrd="3" destOrd="0" presId="urn:microsoft.com/office/officeart/2018/2/layout/IconLabelDescriptionList"/>
    <dgm:cxn modelId="{656F03AB-F694-4C58-AAF4-D7A7ABED6203}" type="presParOf" srcId="{185FA332-FD1B-456A-8EED-25E6AC38C7B4}" destId="{CF533145-ED5C-4B05-BBB4-E1B4BC5E8559}"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C23A15E-95D1-4873-8411-F2E036AD3816}" type="doc">
      <dgm:prSet loTypeId="urn:microsoft.com/office/officeart/2005/8/layout/hierarchy1" loCatId="hierarchy" qsTypeId="urn:microsoft.com/office/officeart/2005/8/quickstyle/simple1" qsCatId="simple" csTypeId="urn:microsoft.com/office/officeart/2005/8/colors/accent6_3" csCatId="accent6" phldr="1"/>
      <dgm:spPr/>
      <dgm:t>
        <a:bodyPr/>
        <a:lstStyle/>
        <a:p>
          <a:endParaRPr lang="en-US"/>
        </a:p>
      </dgm:t>
    </dgm:pt>
    <dgm:pt modelId="{69E3C199-4CCE-4D99-82EC-CB2D7E7A2934}">
      <dgm:prSet/>
      <dgm:spPr/>
      <dgm:t>
        <a:bodyPr/>
        <a:lstStyle/>
        <a:p>
          <a:pPr rtl="0"/>
          <a:r>
            <a:rPr lang="en-US" b="1" u="sng">
              <a:latin typeface="Bahnschrift"/>
            </a:rPr>
            <a:t>SOI Implementation of Spiking Equilibrium Propagation for Real-Time Learning</a:t>
          </a:r>
          <a:endParaRPr lang="en-US" b="1" u="sng">
            <a:latin typeface="Bahnschrift"/>
            <a:cs typeface="Calibri"/>
          </a:endParaRPr>
        </a:p>
      </dgm:t>
    </dgm:pt>
    <dgm:pt modelId="{EC118086-9419-45DF-B46C-9689D42AFC47}" type="parTrans" cxnId="{94272DBF-7F8A-4132-B6E3-751E145EAD24}">
      <dgm:prSet/>
      <dgm:spPr/>
      <dgm:t>
        <a:bodyPr/>
        <a:lstStyle/>
        <a:p>
          <a:endParaRPr lang="en-US"/>
        </a:p>
      </dgm:t>
    </dgm:pt>
    <dgm:pt modelId="{2BD1EBA4-AA59-4670-BABC-BE6555F50EA2}" type="sibTrans" cxnId="{94272DBF-7F8A-4132-B6E3-751E145EAD24}">
      <dgm:prSet/>
      <dgm:spPr/>
      <dgm:t>
        <a:bodyPr/>
        <a:lstStyle/>
        <a:p>
          <a:endParaRPr lang="en-US"/>
        </a:p>
      </dgm:t>
    </dgm:pt>
    <dgm:pt modelId="{F8D8D8B3-8F84-4B64-9ABE-29C378E3A715}">
      <dgm:prSet/>
      <dgm:spPr/>
      <dgm:t>
        <a:bodyPr/>
        <a:lstStyle/>
        <a:p>
          <a:pPr rtl="0"/>
          <a:r>
            <a:rPr lang="en-US" b="0" u="none">
              <a:latin typeface="Bahnschrift"/>
            </a:rPr>
            <a:t>Higher energy efficiency </a:t>
          </a:r>
          <a:r>
            <a:rPr lang="en-US" b="0" i="0" u="none">
              <a:latin typeface="Bahnschrift"/>
            </a:rPr>
            <a:t>and low power </a:t>
          </a:r>
          <a:r>
            <a:rPr lang="en-US" b="0" u="none">
              <a:latin typeface="Bahnschrift"/>
              <a:cs typeface="Calibri"/>
            </a:rPr>
            <a:t>consumption</a:t>
          </a:r>
        </a:p>
      </dgm:t>
    </dgm:pt>
    <dgm:pt modelId="{B26EE518-92F1-4804-8C9D-759CCB7D6A62}" type="parTrans" cxnId="{93D73A78-28EE-4534-BEA8-5675B6144C83}">
      <dgm:prSet/>
      <dgm:spPr/>
      <dgm:t>
        <a:bodyPr/>
        <a:lstStyle/>
        <a:p>
          <a:endParaRPr lang="en-US"/>
        </a:p>
      </dgm:t>
    </dgm:pt>
    <dgm:pt modelId="{DC337332-4BC0-45FE-9458-E6800C0F0C02}" type="sibTrans" cxnId="{93D73A78-28EE-4534-BEA8-5675B6144C83}">
      <dgm:prSet/>
      <dgm:spPr/>
      <dgm:t>
        <a:bodyPr/>
        <a:lstStyle/>
        <a:p>
          <a:endParaRPr lang="en-US"/>
        </a:p>
      </dgm:t>
    </dgm:pt>
    <dgm:pt modelId="{F002078A-8781-4BBF-8BE3-79D84AFE7A1E}">
      <dgm:prSet phldr="0"/>
      <dgm:spPr/>
      <dgm:t>
        <a:bodyPr/>
        <a:lstStyle/>
        <a:p>
          <a:pPr rtl="0"/>
          <a:r>
            <a:rPr lang="en-US" b="0" u="none">
              <a:latin typeface="Bahnschrift"/>
            </a:rPr>
            <a:t>A more biologically plausible learning system</a:t>
          </a:r>
          <a:endParaRPr lang="en-US" b="0" u="none">
            <a:latin typeface="Bahnschrift"/>
            <a:cs typeface="Calibri"/>
          </a:endParaRPr>
        </a:p>
      </dgm:t>
    </dgm:pt>
    <dgm:pt modelId="{B6C80EB6-625D-4C47-BFE1-01844C71824B}" type="parTrans" cxnId="{E0BF1C26-86F8-4E11-A8F4-84C02CA9DE75}">
      <dgm:prSet/>
      <dgm:spPr/>
    </dgm:pt>
    <dgm:pt modelId="{AC26D107-A0B4-4CA9-9188-A964C7EE952C}" type="sibTrans" cxnId="{E0BF1C26-86F8-4E11-A8F4-84C02CA9DE75}">
      <dgm:prSet/>
      <dgm:spPr/>
    </dgm:pt>
    <dgm:pt modelId="{F03CA3E9-5F10-49DB-A349-F47F8305BA0D}">
      <dgm:prSet phldr="0"/>
      <dgm:spPr/>
      <dgm:t>
        <a:bodyPr/>
        <a:lstStyle/>
        <a:p>
          <a:pPr rtl="0"/>
          <a:r>
            <a:rPr lang="en-US" b="0" u="none">
              <a:latin typeface="Bahnschrift"/>
              <a:cs typeface="Calibri"/>
            </a:rPr>
            <a:t>Rapidly adapting system capable of real-time learning</a:t>
          </a:r>
        </a:p>
      </dgm:t>
    </dgm:pt>
    <dgm:pt modelId="{1182D8F1-04DA-4C05-99E4-21D46657C6C3}" type="parTrans" cxnId="{484B048D-37C3-4031-A182-BD6D7C875732}">
      <dgm:prSet/>
      <dgm:spPr/>
    </dgm:pt>
    <dgm:pt modelId="{2D0F777D-5F8D-45D0-A1B8-A98E2367732E}" type="sibTrans" cxnId="{484B048D-37C3-4031-A182-BD6D7C875732}">
      <dgm:prSet/>
      <dgm:spPr/>
    </dgm:pt>
    <dgm:pt modelId="{2197DF45-A048-4DE0-9C91-180DB9A2B0C6}" type="pres">
      <dgm:prSet presAssocID="{1C23A15E-95D1-4873-8411-F2E036AD3816}" presName="hierChild1" presStyleCnt="0">
        <dgm:presLayoutVars>
          <dgm:chPref val="1"/>
          <dgm:dir/>
          <dgm:animOne val="branch"/>
          <dgm:animLvl val="lvl"/>
          <dgm:resizeHandles/>
        </dgm:presLayoutVars>
      </dgm:prSet>
      <dgm:spPr/>
    </dgm:pt>
    <dgm:pt modelId="{F85BFDA1-0E41-4B60-A7F0-8BEFA1A14999}" type="pres">
      <dgm:prSet presAssocID="{69E3C199-4CCE-4D99-82EC-CB2D7E7A2934}" presName="hierRoot1" presStyleCnt="0"/>
      <dgm:spPr/>
    </dgm:pt>
    <dgm:pt modelId="{623C78F9-5F41-4C1D-B8EE-81697A93ACE4}" type="pres">
      <dgm:prSet presAssocID="{69E3C199-4CCE-4D99-82EC-CB2D7E7A2934}" presName="composite" presStyleCnt="0"/>
      <dgm:spPr/>
    </dgm:pt>
    <dgm:pt modelId="{5114B4FA-532E-4A59-A4E0-7A5C852F5B9F}" type="pres">
      <dgm:prSet presAssocID="{69E3C199-4CCE-4D99-82EC-CB2D7E7A2934}" presName="background" presStyleLbl="node0" presStyleIdx="0" presStyleCnt="1"/>
      <dgm:spPr/>
    </dgm:pt>
    <dgm:pt modelId="{DBBD850B-2371-4B1A-80D7-4D80A77B709D}" type="pres">
      <dgm:prSet presAssocID="{69E3C199-4CCE-4D99-82EC-CB2D7E7A2934}" presName="text" presStyleLbl="fgAcc0" presStyleIdx="0" presStyleCnt="1">
        <dgm:presLayoutVars>
          <dgm:chPref val="3"/>
        </dgm:presLayoutVars>
      </dgm:prSet>
      <dgm:spPr/>
    </dgm:pt>
    <dgm:pt modelId="{A09C11A2-B786-4316-9764-4B5D67A7577E}" type="pres">
      <dgm:prSet presAssocID="{69E3C199-4CCE-4D99-82EC-CB2D7E7A2934}" presName="hierChild2" presStyleCnt="0"/>
      <dgm:spPr/>
    </dgm:pt>
    <dgm:pt modelId="{849DFCC3-4A49-41D0-8D5D-15154BC952C0}" type="pres">
      <dgm:prSet presAssocID="{B26EE518-92F1-4804-8C9D-759CCB7D6A62}" presName="Name10" presStyleLbl="parChTrans1D2" presStyleIdx="0" presStyleCnt="3"/>
      <dgm:spPr/>
    </dgm:pt>
    <dgm:pt modelId="{28D8537E-AE26-4401-B48A-0BACA255E7C4}" type="pres">
      <dgm:prSet presAssocID="{F8D8D8B3-8F84-4B64-9ABE-29C378E3A715}" presName="hierRoot2" presStyleCnt="0"/>
      <dgm:spPr/>
    </dgm:pt>
    <dgm:pt modelId="{32FC132A-A8C3-4CB2-A47A-EC14F5681815}" type="pres">
      <dgm:prSet presAssocID="{F8D8D8B3-8F84-4B64-9ABE-29C378E3A715}" presName="composite2" presStyleCnt="0"/>
      <dgm:spPr/>
    </dgm:pt>
    <dgm:pt modelId="{39045450-2CAA-4F01-8954-254A4729331B}" type="pres">
      <dgm:prSet presAssocID="{F8D8D8B3-8F84-4B64-9ABE-29C378E3A715}" presName="background2" presStyleLbl="node2" presStyleIdx="0" presStyleCnt="3"/>
      <dgm:spPr/>
    </dgm:pt>
    <dgm:pt modelId="{C5F1F333-E353-4AB9-906D-2AF4471AFDDD}" type="pres">
      <dgm:prSet presAssocID="{F8D8D8B3-8F84-4B64-9ABE-29C378E3A715}" presName="text2" presStyleLbl="fgAcc2" presStyleIdx="0" presStyleCnt="3">
        <dgm:presLayoutVars>
          <dgm:chPref val="3"/>
        </dgm:presLayoutVars>
      </dgm:prSet>
      <dgm:spPr/>
    </dgm:pt>
    <dgm:pt modelId="{FFA5C9ED-E19F-4278-83EC-0E3FDC8A5AEE}" type="pres">
      <dgm:prSet presAssocID="{F8D8D8B3-8F84-4B64-9ABE-29C378E3A715}" presName="hierChild3" presStyleCnt="0"/>
      <dgm:spPr/>
    </dgm:pt>
    <dgm:pt modelId="{57F2EAE9-37FB-4916-A5F0-226A65050BBC}" type="pres">
      <dgm:prSet presAssocID="{B6C80EB6-625D-4C47-BFE1-01844C71824B}" presName="Name10" presStyleLbl="parChTrans1D2" presStyleIdx="1" presStyleCnt="3"/>
      <dgm:spPr/>
    </dgm:pt>
    <dgm:pt modelId="{B4D02810-1D11-4218-9696-47F7407AE633}" type="pres">
      <dgm:prSet presAssocID="{F002078A-8781-4BBF-8BE3-79D84AFE7A1E}" presName="hierRoot2" presStyleCnt="0"/>
      <dgm:spPr/>
    </dgm:pt>
    <dgm:pt modelId="{2231FAF1-868D-4CBF-AC0A-B8AE5D9CE273}" type="pres">
      <dgm:prSet presAssocID="{F002078A-8781-4BBF-8BE3-79D84AFE7A1E}" presName="composite2" presStyleCnt="0"/>
      <dgm:spPr/>
    </dgm:pt>
    <dgm:pt modelId="{D5417B55-160F-46D3-AA6F-9E8694F271AD}" type="pres">
      <dgm:prSet presAssocID="{F002078A-8781-4BBF-8BE3-79D84AFE7A1E}" presName="background2" presStyleLbl="node2" presStyleIdx="1" presStyleCnt="3"/>
      <dgm:spPr/>
    </dgm:pt>
    <dgm:pt modelId="{DB916B9B-CBAD-43F3-ADBC-69156187D5D7}" type="pres">
      <dgm:prSet presAssocID="{F002078A-8781-4BBF-8BE3-79D84AFE7A1E}" presName="text2" presStyleLbl="fgAcc2" presStyleIdx="1" presStyleCnt="3">
        <dgm:presLayoutVars>
          <dgm:chPref val="3"/>
        </dgm:presLayoutVars>
      </dgm:prSet>
      <dgm:spPr/>
    </dgm:pt>
    <dgm:pt modelId="{D949C441-763C-4553-96E6-EE44841CCD08}" type="pres">
      <dgm:prSet presAssocID="{F002078A-8781-4BBF-8BE3-79D84AFE7A1E}" presName="hierChild3" presStyleCnt="0"/>
      <dgm:spPr/>
    </dgm:pt>
    <dgm:pt modelId="{A6C7864C-B172-42C1-8692-28FDF3A75854}" type="pres">
      <dgm:prSet presAssocID="{1182D8F1-04DA-4C05-99E4-21D46657C6C3}" presName="Name10" presStyleLbl="parChTrans1D2" presStyleIdx="2" presStyleCnt="3"/>
      <dgm:spPr/>
    </dgm:pt>
    <dgm:pt modelId="{CA9E353E-6389-4B03-A766-14D91F47A578}" type="pres">
      <dgm:prSet presAssocID="{F03CA3E9-5F10-49DB-A349-F47F8305BA0D}" presName="hierRoot2" presStyleCnt="0"/>
      <dgm:spPr/>
    </dgm:pt>
    <dgm:pt modelId="{0022B2ED-4D48-41EB-B1B5-C4932DAD50DB}" type="pres">
      <dgm:prSet presAssocID="{F03CA3E9-5F10-49DB-A349-F47F8305BA0D}" presName="composite2" presStyleCnt="0"/>
      <dgm:spPr/>
    </dgm:pt>
    <dgm:pt modelId="{2D17327E-20C8-4801-B5E4-45ED1F969B6F}" type="pres">
      <dgm:prSet presAssocID="{F03CA3E9-5F10-49DB-A349-F47F8305BA0D}" presName="background2" presStyleLbl="node2" presStyleIdx="2" presStyleCnt="3"/>
      <dgm:spPr/>
    </dgm:pt>
    <dgm:pt modelId="{0520D106-E185-4BCF-8131-E24996181D80}" type="pres">
      <dgm:prSet presAssocID="{F03CA3E9-5F10-49DB-A349-F47F8305BA0D}" presName="text2" presStyleLbl="fgAcc2" presStyleIdx="2" presStyleCnt="3">
        <dgm:presLayoutVars>
          <dgm:chPref val="3"/>
        </dgm:presLayoutVars>
      </dgm:prSet>
      <dgm:spPr/>
    </dgm:pt>
    <dgm:pt modelId="{DDBD4872-1AC8-4FCB-8196-95EE95DA58BD}" type="pres">
      <dgm:prSet presAssocID="{F03CA3E9-5F10-49DB-A349-F47F8305BA0D}" presName="hierChild3" presStyleCnt="0"/>
      <dgm:spPr/>
    </dgm:pt>
  </dgm:ptLst>
  <dgm:cxnLst>
    <dgm:cxn modelId="{BBA49600-851E-4250-ABAA-510B0859923E}" type="presOf" srcId="{B26EE518-92F1-4804-8C9D-759CCB7D6A62}" destId="{849DFCC3-4A49-41D0-8D5D-15154BC952C0}" srcOrd="0" destOrd="0" presId="urn:microsoft.com/office/officeart/2005/8/layout/hierarchy1"/>
    <dgm:cxn modelId="{1D4CBE1F-B03B-473B-8F75-56DE1721A9D6}" type="presOf" srcId="{B6C80EB6-625D-4C47-BFE1-01844C71824B}" destId="{57F2EAE9-37FB-4916-A5F0-226A65050BBC}" srcOrd="0" destOrd="0" presId="urn:microsoft.com/office/officeart/2005/8/layout/hierarchy1"/>
    <dgm:cxn modelId="{E0BF1C26-86F8-4E11-A8F4-84C02CA9DE75}" srcId="{69E3C199-4CCE-4D99-82EC-CB2D7E7A2934}" destId="{F002078A-8781-4BBF-8BE3-79D84AFE7A1E}" srcOrd="1" destOrd="0" parTransId="{B6C80EB6-625D-4C47-BFE1-01844C71824B}" sibTransId="{AC26D107-A0B4-4CA9-9188-A964C7EE952C}"/>
    <dgm:cxn modelId="{609E8735-144E-4112-9D88-98405D43B68B}" type="presOf" srcId="{1C23A15E-95D1-4873-8411-F2E036AD3816}" destId="{2197DF45-A048-4DE0-9C91-180DB9A2B0C6}" srcOrd="0" destOrd="0" presId="urn:microsoft.com/office/officeart/2005/8/layout/hierarchy1"/>
    <dgm:cxn modelId="{6331E245-D9C4-470D-98C4-54721DC49E4C}" type="presOf" srcId="{F002078A-8781-4BBF-8BE3-79D84AFE7A1E}" destId="{DB916B9B-CBAD-43F3-ADBC-69156187D5D7}" srcOrd="0" destOrd="0" presId="urn:microsoft.com/office/officeart/2005/8/layout/hierarchy1"/>
    <dgm:cxn modelId="{3DE5E445-AC88-4BBD-BCCB-DDF6C6AC4714}" type="presOf" srcId="{F03CA3E9-5F10-49DB-A349-F47F8305BA0D}" destId="{0520D106-E185-4BCF-8131-E24996181D80}" srcOrd="0" destOrd="0" presId="urn:microsoft.com/office/officeart/2005/8/layout/hierarchy1"/>
    <dgm:cxn modelId="{4C906352-C65E-4420-91D8-63DA75B2D8B6}" type="presOf" srcId="{1182D8F1-04DA-4C05-99E4-21D46657C6C3}" destId="{A6C7864C-B172-42C1-8692-28FDF3A75854}" srcOrd="0" destOrd="0" presId="urn:microsoft.com/office/officeart/2005/8/layout/hierarchy1"/>
    <dgm:cxn modelId="{6D963F53-008A-4D5E-9350-80522C2B6F82}" type="presOf" srcId="{F8D8D8B3-8F84-4B64-9ABE-29C378E3A715}" destId="{C5F1F333-E353-4AB9-906D-2AF4471AFDDD}" srcOrd="0" destOrd="0" presId="urn:microsoft.com/office/officeart/2005/8/layout/hierarchy1"/>
    <dgm:cxn modelId="{93D73A78-28EE-4534-BEA8-5675B6144C83}" srcId="{69E3C199-4CCE-4D99-82EC-CB2D7E7A2934}" destId="{F8D8D8B3-8F84-4B64-9ABE-29C378E3A715}" srcOrd="0" destOrd="0" parTransId="{B26EE518-92F1-4804-8C9D-759CCB7D6A62}" sibTransId="{DC337332-4BC0-45FE-9458-E6800C0F0C02}"/>
    <dgm:cxn modelId="{F7EF0C89-9F66-4905-9488-DBB8EEE6215F}" type="presOf" srcId="{69E3C199-4CCE-4D99-82EC-CB2D7E7A2934}" destId="{DBBD850B-2371-4B1A-80D7-4D80A77B709D}" srcOrd="0" destOrd="0" presId="urn:microsoft.com/office/officeart/2005/8/layout/hierarchy1"/>
    <dgm:cxn modelId="{484B048D-37C3-4031-A182-BD6D7C875732}" srcId="{69E3C199-4CCE-4D99-82EC-CB2D7E7A2934}" destId="{F03CA3E9-5F10-49DB-A349-F47F8305BA0D}" srcOrd="2" destOrd="0" parTransId="{1182D8F1-04DA-4C05-99E4-21D46657C6C3}" sibTransId="{2D0F777D-5F8D-45D0-A1B8-A98E2367732E}"/>
    <dgm:cxn modelId="{94272DBF-7F8A-4132-B6E3-751E145EAD24}" srcId="{1C23A15E-95D1-4873-8411-F2E036AD3816}" destId="{69E3C199-4CCE-4D99-82EC-CB2D7E7A2934}" srcOrd="0" destOrd="0" parTransId="{EC118086-9419-45DF-B46C-9689D42AFC47}" sibTransId="{2BD1EBA4-AA59-4670-BABC-BE6555F50EA2}"/>
    <dgm:cxn modelId="{7109FAE4-21AA-432A-95AE-2BB8C67D5F24}" type="presParOf" srcId="{2197DF45-A048-4DE0-9C91-180DB9A2B0C6}" destId="{F85BFDA1-0E41-4B60-A7F0-8BEFA1A14999}" srcOrd="0" destOrd="0" presId="urn:microsoft.com/office/officeart/2005/8/layout/hierarchy1"/>
    <dgm:cxn modelId="{6EB2E8E5-C7AF-484A-B260-E6DFCB82EB48}" type="presParOf" srcId="{F85BFDA1-0E41-4B60-A7F0-8BEFA1A14999}" destId="{623C78F9-5F41-4C1D-B8EE-81697A93ACE4}" srcOrd="0" destOrd="0" presId="urn:microsoft.com/office/officeart/2005/8/layout/hierarchy1"/>
    <dgm:cxn modelId="{8686BAFE-CFC9-4332-BCBB-53819FF356D8}" type="presParOf" srcId="{623C78F9-5F41-4C1D-B8EE-81697A93ACE4}" destId="{5114B4FA-532E-4A59-A4E0-7A5C852F5B9F}" srcOrd="0" destOrd="0" presId="urn:microsoft.com/office/officeart/2005/8/layout/hierarchy1"/>
    <dgm:cxn modelId="{20CDC2AC-319D-4341-9E62-A971BA62AAEE}" type="presParOf" srcId="{623C78F9-5F41-4C1D-B8EE-81697A93ACE4}" destId="{DBBD850B-2371-4B1A-80D7-4D80A77B709D}" srcOrd="1" destOrd="0" presId="urn:microsoft.com/office/officeart/2005/8/layout/hierarchy1"/>
    <dgm:cxn modelId="{A8F53745-B16C-468E-8ABC-CEB481883553}" type="presParOf" srcId="{F85BFDA1-0E41-4B60-A7F0-8BEFA1A14999}" destId="{A09C11A2-B786-4316-9764-4B5D67A7577E}" srcOrd="1" destOrd="0" presId="urn:microsoft.com/office/officeart/2005/8/layout/hierarchy1"/>
    <dgm:cxn modelId="{7776B758-4B9F-4DB3-A731-204E17C0D7D5}" type="presParOf" srcId="{A09C11A2-B786-4316-9764-4B5D67A7577E}" destId="{849DFCC3-4A49-41D0-8D5D-15154BC952C0}" srcOrd="0" destOrd="0" presId="urn:microsoft.com/office/officeart/2005/8/layout/hierarchy1"/>
    <dgm:cxn modelId="{CF610CE2-82CC-44C5-8D3A-E28FE6C89870}" type="presParOf" srcId="{A09C11A2-B786-4316-9764-4B5D67A7577E}" destId="{28D8537E-AE26-4401-B48A-0BACA255E7C4}" srcOrd="1" destOrd="0" presId="urn:microsoft.com/office/officeart/2005/8/layout/hierarchy1"/>
    <dgm:cxn modelId="{45B7A7D7-DE0C-410E-969E-DFD94D48E8C7}" type="presParOf" srcId="{28D8537E-AE26-4401-B48A-0BACA255E7C4}" destId="{32FC132A-A8C3-4CB2-A47A-EC14F5681815}" srcOrd="0" destOrd="0" presId="urn:microsoft.com/office/officeart/2005/8/layout/hierarchy1"/>
    <dgm:cxn modelId="{345C6F88-3178-4D30-BFBB-3F4AC735E948}" type="presParOf" srcId="{32FC132A-A8C3-4CB2-A47A-EC14F5681815}" destId="{39045450-2CAA-4F01-8954-254A4729331B}" srcOrd="0" destOrd="0" presId="urn:microsoft.com/office/officeart/2005/8/layout/hierarchy1"/>
    <dgm:cxn modelId="{3BDB1072-D277-4FB5-8AF0-E77AC8C705D2}" type="presParOf" srcId="{32FC132A-A8C3-4CB2-A47A-EC14F5681815}" destId="{C5F1F333-E353-4AB9-906D-2AF4471AFDDD}" srcOrd="1" destOrd="0" presId="urn:microsoft.com/office/officeart/2005/8/layout/hierarchy1"/>
    <dgm:cxn modelId="{BCC1A45F-1800-4321-9D31-DED9408F709A}" type="presParOf" srcId="{28D8537E-AE26-4401-B48A-0BACA255E7C4}" destId="{FFA5C9ED-E19F-4278-83EC-0E3FDC8A5AEE}" srcOrd="1" destOrd="0" presId="urn:microsoft.com/office/officeart/2005/8/layout/hierarchy1"/>
    <dgm:cxn modelId="{09689DC0-3B1D-430E-8D43-4B70A6D1D2F3}" type="presParOf" srcId="{A09C11A2-B786-4316-9764-4B5D67A7577E}" destId="{57F2EAE9-37FB-4916-A5F0-226A65050BBC}" srcOrd="2" destOrd="0" presId="urn:microsoft.com/office/officeart/2005/8/layout/hierarchy1"/>
    <dgm:cxn modelId="{96EB3AE2-E8F7-4791-9D44-4EEA5154CC21}" type="presParOf" srcId="{A09C11A2-B786-4316-9764-4B5D67A7577E}" destId="{B4D02810-1D11-4218-9696-47F7407AE633}" srcOrd="3" destOrd="0" presId="urn:microsoft.com/office/officeart/2005/8/layout/hierarchy1"/>
    <dgm:cxn modelId="{34F0B5A7-C3B0-4F7C-A4BB-3B06F7D3F016}" type="presParOf" srcId="{B4D02810-1D11-4218-9696-47F7407AE633}" destId="{2231FAF1-868D-4CBF-AC0A-B8AE5D9CE273}" srcOrd="0" destOrd="0" presId="urn:microsoft.com/office/officeart/2005/8/layout/hierarchy1"/>
    <dgm:cxn modelId="{65271F1B-3706-49F6-8FB5-2EC9BC8A1EAD}" type="presParOf" srcId="{2231FAF1-868D-4CBF-AC0A-B8AE5D9CE273}" destId="{D5417B55-160F-46D3-AA6F-9E8694F271AD}" srcOrd="0" destOrd="0" presId="urn:microsoft.com/office/officeart/2005/8/layout/hierarchy1"/>
    <dgm:cxn modelId="{6954AA08-3B27-4917-B924-23F4343BC0FE}" type="presParOf" srcId="{2231FAF1-868D-4CBF-AC0A-B8AE5D9CE273}" destId="{DB916B9B-CBAD-43F3-ADBC-69156187D5D7}" srcOrd="1" destOrd="0" presId="urn:microsoft.com/office/officeart/2005/8/layout/hierarchy1"/>
    <dgm:cxn modelId="{5670A29F-206F-44EE-98C2-CE3D86A0D19E}" type="presParOf" srcId="{B4D02810-1D11-4218-9696-47F7407AE633}" destId="{D949C441-763C-4553-96E6-EE44841CCD08}" srcOrd="1" destOrd="0" presId="urn:microsoft.com/office/officeart/2005/8/layout/hierarchy1"/>
    <dgm:cxn modelId="{AFE2C78A-9688-4C37-9A0F-762D1181AC06}" type="presParOf" srcId="{A09C11A2-B786-4316-9764-4B5D67A7577E}" destId="{A6C7864C-B172-42C1-8692-28FDF3A75854}" srcOrd="4" destOrd="0" presId="urn:microsoft.com/office/officeart/2005/8/layout/hierarchy1"/>
    <dgm:cxn modelId="{51DA08B3-F1B4-4E4C-856D-92D177ED8019}" type="presParOf" srcId="{A09C11A2-B786-4316-9764-4B5D67A7577E}" destId="{CA9E353E-6389-4B03-A766-14D91F47A578}" srcOrd="5" destOrd="0" presId="urn:microsoft.com/office/officeart/2005/8/layout/hierarchy1"/>
    <dgm:cxn modelId="{6F3B6D72-498A-4644-8F9C-50EA53F1A7BA}" type="presParOf" srcId="{CA9E353E-6389-4B03-A766-14D91F47A578}" destId="{0022B2ED-4D48-41EB-B1B5-C4932DAD50DB}" srcOrd="0" destOrd="0" presId="urn:microsoft.com/office/officeart/2005/8/layout/hierarchy1"/>
    <dgm:cxn modelId="{A3E5FE11-E02E-4131-AC3D-74C611573846}" type="presParOf" srcId="{0022B2ED-4D48-41EB-B1B5-C4932DAD50DB}" destId="{2D17327E-20C8-4801-B5E4-45ED1F969B6F}" srcOrd="0" destOrd="0" presId="urn:microsoft.com/office/officeart/2005/8/layout/hierarchy1"/>
    <dgm:cxn modelId="{51997563-3F9E-47A7-97ED-B9ABDEE66EDC}" type="presParOf" srcId="{0022B2ED-4D48-41EB-B1B5-C4932DAD50DB}" destId="{0520D106-E185-4BCF-8131-E24996181D80}" srcOrd="1" destOrd="0" presId="urn:microsoft.com/office/officeart/2005/8/layout/hierarchy1"/>
    <dgm:cxn modelId="{B143F25D-E75D-4380-8AE5-4B3308A95607}" type="presParOf" srcId="{CA9E353E-6389-4B03-A766-14D91F47A578}" destId="{DDBD4872-1AC8-4FCB-8196-95EE95DA58BD}"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07B807C-BDF0-47DC-9F81-FBB484C6D506}" type="doc">
      <dgm:prSet loTypeId="urn:microsoft.com/office/officeart/2005/8/layout/hChevron3" loCatId="process" qsTypeId="urn:microsoft.com/office/officeart/2005/8/quickstyle/simple1" qsCatId="simple" csTypeId="urn:microsoft.com/office/officeart/2005/8/colors/accent6_3" csCatId="accent6" phldr="1"/>
      <dgm:spPr/>
    </dgm:pt>
    <dgm:pt modelId="{5EA0C755-9D29-4B06-A108-0616DD8DEB49}">
      <dgm:prSet phldrT="[Text]" phldr="0"/>
      <dgm:spPr/>
      <dgm:t>
        <a:bodyPr/>
        <a:lstStyle/>
        <a:p>
          <a:pPr rtl="0"/>
          <a:r>
            <a:rPr lang="en-US" b="0">
              <a:latin typeface="Bahnschrift"/>
            </a:rPr>
            <a:t>Literature Survey</a:t>
          </a:r>
        </a:p>
      </dgm:t>
    </dgm:pt>
    <dgm:pt modelId="{79494B89-2414-42CE-90BC-BD6BACC06410}" type="parTrans" cxnId="{BFC8D28E-51A1-40DA-9E15-FDCDBEAA8A60}">
      <dgm:prSet/>
      <dgm:spPr/>
    </dgm:pt>
    <dgm:pt modelId="{4FBCB29A-CA36-4AF2-9260-6C718F61A075}" type="sibTrans" cxnId="{BFC8D28E-51A1-40DA-9E15-FDCDBEAA8A60}">
      <dgm:prSet/>
      <dgm:spPr/>
    </dgm:pt>
    <dgm:pt modelId="{F5CE2304-8763-4B7D-88B3-8D284B8E9892}">
      <dgm:prSet phldrT="[Text]" phldr="0"/>
      <dgm:spPr/>
      <dgm:t>
        <a:bodyPr/>
        <a:lstStyle/>
        <a:p>
          <a:pPr rtl="0"/>
          <a:r>
            <a:rPr lang="en-US" b="0">
              <a:latin typeface="Bahnschrift"/>
            </a:rPr>
            <a:t>Used default LTspice MOS models to make the five subcircuits</a:t>
          </a:r>
        </a:p>
      </dgm:t>
    </dgm:pt>
    <dgm:pt modelId="{98356979-A934-48C7-853E-D0A4AE583C58}" type="parTrans" cxnId="{53C7A418-220F-4B7B-A348-397F847BB722}">
      <dgm:prSet/>
      <dgm:spPr/>
    </dgm:pt>
    <dgm:pt modelId="{7FD77E4F-DC88-4FD9-8864-E067A4668AD5}" type="sibTrans" cxnId="{53C7A418-220F-4B7B-A348-397F847BB722}">
      <dgm:prSet/>
      <dgm:spPr/>
    </dgm:pt>
    <dgm:pt modelId="{CEF84FC0-E14A-49C2-8E2F-1341BB921003}">
      <dgm:prSet phldrT="[Text]" phldr="0"/>
      <dgm:spPr/>
      <dgm:t>
        <a:bodyPr/>
        <a:lstStyle/>
        <a:p>
          <a:pPr rtl="0"/>
          <a:r>
            <a:rPr lang="en-US" b="0">
              <a:latin typeface="Bahnschrift"/>
            </a:rPr>
            <a:t>Replaced the default models with 45nm CMOS models and adjusted values</a:t>
          </a:r>
        </a:p>
      </dgm:t>
    </dgm:pt>
    <dgm:pt modelId="{F46557F8-70BC-470A-B26D-5CEF9DF86823}" type="parTrans" cxnId="{2D8B111E-443F-4EDE-9BF5-D34636A57151}">
      <dgm:prSet/>
      <dgm:spPr/>
    </dgm:pt>
    <dgm:pt modelId="{5C4D16AB-8A88-4BCF-A2AD-42CF61DD1705}" type="sibTrans" cxnId="{2D8B111E-443F-4EDE-9BF5-D34636A57151}">
      <dgm:prSet/>
      <dgm:spPr/>
    </dgm:pt>
    <dgm:pt modelId="{E207E1B7-1951-489D-8060-0979A7B40A1A}">
      <dgm:prSet phldr="0"/>
      <dgm:spPr/>
      <dgm:t>
        <a:bodyPr/>
        <a:lstStyle/>
        <a:p>
          <a:pPr rtl="0"/>
          <a:r>
            <a:rPr lang="en-US" b="0">
              <a:latin typeface="Bahnschrift"/>
            </a:rPr>
            <a:t>Combined subcircuits to simulate two neurons connected by a synapse</a:t>
          </a:r>
        </a:p>
      </dgm:t>
    </dgm:pt>
    <dgm:pt modelId="{E7C50886-E55B-403F-8979-1DF7899CA8B3}" type="parTrans" cxnId="{378EEC7F-A19E-4A0E-9FC3-B2EA010774AB}">
      <dgm:prSet/>
      <dgm:spPr/>
    </dgm:pt>
    <dgm:pt modelId="{4D8B43F0-B164-44A1-9FA4-3213AB60AAEF}" type="sibTrans" cxnId="{378EEC7F-A19E-4A0E-9FC3-B2EA010774AB}">
      <dgm:prSet/>
      <dgm:spPr/>
    </dgm:pt>
    <dgm:pt modelId="{B250A2DF-3247-482E-8245-9D0BE82E76B0}" type="pres">
      <dgm:prSet presAssocID="{A07B807C-BDF0-47DC-9F81-FBB484C6D506}" presName="Name0" presStyleCnt="0">
        <dgm:presLayoutVars>
          <dgm:dir/>
          <dgm:resizeHandles val="exact"/>
        </dgm:presLayoutVars>
      </dgm:prSet>
      <dgm:spPr/>
    </dgm:pt>
    <dgm:pt modelId="{26C5DE33-6BD3-4E2D-88AA-CAD650344D9A}" type="pres">
      <dgm:prSet presAssocID="{5EA0C755-9D29-4B06-A108-0616DD8DEB49}" presName="parTxOnly" presStyleLbl="node1" presStyleIdx="0" presStyleCnt="4">
        <dgm:presLayoutVars>
          <dgm:bulletEnabled val="1"/>
        </dgm:presLayoutVars>
      </dgm:prSet>
      <dgm:spPr/>
    </dgm:pt>
    <dgm:pt modelId="{D27987FB-7BEE-46F0-8C2A-4C91F8D14FBC}" type="pres">
      <dgm:prSet presAssocID="{4FBCB29A-CA36-4AF2-9260-6C718F61A075}" presName="parSpace" presStyleCnt="0"/>
      <dgm:spPr/>
    </dgm:pt>
    <dgm:pt modelId="{7E9A2D0F-1A86-423F-90BC-BA2278EC58BA}" type="pres">
      <dgm:prSet presAssocID="{F5CE2304-8763-4B7D-88B3-8D284B8E9892}" presName="parTxOnly" presStyleLbl="node1" presStyleIdx="1" presStyleCnt="4">
        <dgm:presLayoutVars>
          <dgm:bulletEnabled val="1"/>
        </dgm:presLayoutVars>
      </dgm:prSet>
      <dgm:spPr/>
    </dgm:pt>
    <dgm:pt modelId="{279C6C73-A040-485D-B16C-93B5F654BE08}" type="pres">
      <dgm:prSet presAssocID="{7FD77E4F-DC88-4FD9-8864-E067A4668AD5}" presName="parSpace" presStyleCnt="0"/>
      <dgm:spPr/>
    </dgm:pt>
    <dgm:pt modelId="{C6DBC0CE-7BA9-4AA8-991F-5DFCC2A8E4D1}" type="pres">
      <dgm:prSet presAssocID="{CEF84FC0-E14A-49C2-8E2F-1341BB921003}" presName="parTxOnly" presStyleLbl="node1" presStyleIdx="2" presStyleCnt="4">
        <dgm:presLayoutVars>
          <dgm:bulletEnabled val="1"/>
        </dgm:presLayoutVars>
      </dgm:prSet>
      <dgm:spPr/>
    </dgm:pt>
    <dgm:pt modelId="{CDC56ACF-BD60-439F-BCD1-0DF1F6726729}" type="pres">
      <dgm:prSet presAssocID="{5C4D16AB-8A88-4BCF-A2AD-42CF61DD1705}" presName="parSpace" presStyleCnt="0"/>
      <dgm:spPr/>
    </dgm:pt>
    <dgm:pt modelId="{6920CA54-066C-40FA-A149-BDAF0FE38ABD}" type="pres">
      <dgm:prSet presAssocID="{E207E1B7-1951-489D-8060-0979A7B40A1A}" presName="parTxOnly" presStyleLbl="node1" presStyleIdx="3" presStyleCnt="4">
        <dgm:presLayoutVars>
          <dgm:bulletEnabled val="1"/>
        </dgm:presLayoutVars>
      </dgm:prSet>
      <dgm:spPr/>
    </dgm:pt>
  </dgm:ptLst>
  <dgm:cxnLst>
    <dgm:cxn modelId="{53C7A418-220F-4B7B-A348-397F847BB722}" srcId="{A07B807C-BDF0-47DC-9F81-FBB484C6D506}" destId="{F5CE2304-8763-4B7D-88B3-8D284B8E9892}" srcOrd="1" destOrd="0" parTransId="{98356979-A934-48C7-853E-D0A4AE583C58}" sibTransId="{7FD77E4F-DC88-4FD9-8864-E067A4668AD5}"/>
    <dgm:cxn modelId="{2D8B111E-443F-4EDE-9BF5-D34636A57151}" srcId="{A07B807C-BDF0-47DC-9F81-FBB484C6D506}" destId="{CEF84FC0-E14A-49C2-8E2F-1341BB921003}" srcOrd="2" destOrd="0" parTransId="{F46557F8-70BC-470A-B26D-5CEF9DF86823}" sibTransId="{5C4D16AB-8A88-4BCF-A2AD-42CF61DD1705}"/>
    <dgm:cxn modelId="{378EEC7F-A19E-4A0E-9FC3-B2EA010774AB}" srcId="{A07B807C-BDF0-47DC-9F81-FBB484C6D506}" destId="{E207E1B7-1951-489D-8060-0979A7B40A1A}" srcOrd="3" destOrd="0" parTransId="{E7C50886-E55B-403F-8979-1DF7899CA8B3}" sibTransId="{4D8B43F0-B164-44A1-9FA4-3213AB60AAEF}"/>
    <dgm:cxn modelId="{6095D385-9A99-49DA-A351-5E79012BF676}" type="presOf" srcId="{5EA0C755-9D29-4B06-A108-0616DD8DEB49}" destId="{26C5DE33-6BD3-4E2D-88AA-CAD650344D9A}" srcOrd="0" destOrd="0" presId="urn:microsoft.com/office/officeart/2005/8/layout/hChevron3"/>
    <dgm:cxn modelId="{BFC8D28E-51A1-40DA-9E15-FDCDBEAA8A60}" srcId="{A07B807C-BDF0-47DC-9F81-FBB484C6D506}" destId="{5EA0C755-9D29-4B06-A108-0616DD8DEB49}" srcOrd="0" destOrd="0" parTransId="{79494B89-2414-42CE-90BC-BD6BACC06410}" sibTransId="{4FBCB29A-CA36-4AF2-9260-6C718F61A075}"/>
    <dgm:cxn modelId="{DB80EAC2-86F8-4351-8DEF-CFE65B02F6B6}" type="presOf" srcId="{A07B807C-BDF0-47DC-9F81-FBB484C6D506}" destId="{B250A2DF-3247-482E-8245-9D0BE82E76B0}" srcOrd="0" destOrd="0" presId="urn:microsoft.com/office/officeart/2005/8/layout/hChevron3"/>
    <dgm:cxn modelId="{6C9370CB-97AC-4881-8386-F832371FF434}" type="presOf" srcId="{CEF84FC0-E14A-49C2-8E2F-1341BB921003}" destId="{C6DBC0CE-7BA9-4AA8-991F-5DFCC2A8E4D1}" srcOrd="0" destOrd="0" presId="urn:microsoft.com/office/officeart/2005/8/layout/hChevron3"/>
    <dgm:cxn modelId="{16621DE1-770A-4E58-9CDC-0737B30D5D8E}" type="presOf" srcId="{F5CE2304-8763-4B7D-88B3-8D284B8E9892}" destId="{7E9A2D0F-1A86-423F-90BC-BA2278EC58BA}" srcOrd="0" destOrd="0" presId="urn:microsoft.com/office/officeart/2005/8/layout/hChevron3"/>
    <dgm:cxn modelId="{F135AAF7-4803-4E72-A289-9DC8DCBFCADE}" type="presOf" srcId="{E207E1B7-1951-489D-8060-0979A7B40A1A}" destId="{6920CA54-066C-40FA-A149-BDAF0FE38ABD}" srcOrd="0" destOrd="0" presId="urn:microsoft.com/office/officeart/2005/8/layout/hChevron3"/>
    <dgm:cxn modelId="{CE2AA58E-7E44-4C9E-8974-A13169EC3030}" type="presParOf" srcId="{B250A2DF-3247-482E-8245-9D0BE82E76B0}" destId="{26C5DE33-6BD3-4E2D-88AA-CAD650344D9A}" srcOrd="0" destOrd="0" presId="urn:microsoft.com/office/officeart/2005/8/layout/hChevron3"/>
    <dgm:cxn modelId="{CDF9F795-484B-4149-AC43-B3765A10AC23}" type="presParOf" srcId="{B250A2DF-3247-482E-8245-9D0BE82E76B0}" destId="{D27987FB-7BEE-46F0-8C2A-4C91F8D14FBC}" srcOrd="1" destOrd="0" presId="urn:microsoft.com/office/officeart/2005/8/layout/hChevron3"/>
    <dgm:cxn modelId="{A809E79F-5D67-4F1F-A6B4-9CA997B1890A}" type="presParOf" srcId="{B250A2DF-3247-482E-8245-9D0BE82E76B0}" destId="{7E9A2D0F-1A86-423F-90BC-BA2278EC58BA}" srcOrd="2" destOrd="0" presId="urn:microsoft.com/office/officeart/2005/8/layout/hChevron3"/>
    <dgm:cxn modelId="{78E1F8A5-BC32-4C18-8C95-27CAE5D57C69}" type="presParOf" srcId="{B250A2DF-3247-482E-8245-9D0BE82E76B0}" destId="{279C6C73-A040-485D-B16C-93B5F654BE08}" srcOrd="3" destOrd="0" presId="urn:microsoft.com/office/officeart/2005/8/layout/hChevron3"/>
    <dgm:cxn modelId="{4A54E259-3A3E-49FD-8D87-4CF4E1C40455}" type="presParOf" srcId="{B250A2DF-3247-482E-8245-9D0BE82E76B0}" destId="{C6DBC0CE-7BA9-4AA8-991F-5DFCC2A8E4D1}" srcOrd="4" destOrd="0" presId="urn:microsoft.com/office/officeart/2005/8/layout/hChevron3"/>
    <dgm:cxn modelId="{8AA2CC68-7A3A-4546-BB13-9501DB7EB791}" type="presParOf" srcId="{B250A2DF-3247-482E-8245-9D0BE82E76B0}" destId="{CDC56ACF-BD60-439F-BCD1-0DF1F6726729}" srcOrd="5" destOrd="0" presId="urn:microsoft.com/office/officeart/2005/8/layout/hChevron3"/>
    <dgm:cxn modelId="{4BF06702-BD12-441B-8096-3D8175DADD70}" type="presParOf" srcId="{B250A2DF-3247-482E-8245-9D0BE82E76B0}" destId="{6920CA54-066C-40FA-A149-BDAF0FE38ABD}" srcOrd="6"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580A6A6-1DA8-40CB-89BE-3C9C03F52CC1}" type="doc">
      <dgm:prSet loTypeId="urn:microsoft.com/office/officeart/2005/8/layout/hierarchy1" loCatId="hierarchy" qsTypeId="urn:microsoft.com/office/officeart/2005/8/quickstyle/simple1" qsCatId="simple" csTypeId="urn:microsoft.com/office/officeart/2005/8/colors/accent6_3" csCatId="accent6" phldr="1"/>
      <dgm:spPr/>
      <dgm:t>
        <a:bodyPr/>
        <a:lstStyle/>
        <a:p>
          <a:endParaRPr lang="en-US"/>
        </a:p>
      </dgm:t>
    </dgm:pt>
    <dgm:pt modelId="{1386DE4A-8699-4023-9289-90E3BF5C971A}">
      <dgm:prSet/>
      <dgm:spPr/>
      <dgm:t>
        <a:bodyPr/>
        <a:lstStyle/>
        <a:p>
          <a:pPr>
            <a:defRPr cap="all"/>
          </a:pPr>
          <a:r>
            <a:rPr lang="en-US"/>
            <a:t>We have successfully simulated the neuron and synaptic circuit of the spike equilibrium propagation hardware using 45nm CMOS technology. </a:t>
          </a:r>
        </a:p>
      </dgm:t>
    </dgm:pt>
    <dgm:pt modelId="{7F023161-A797-4F58-98DC-668AEC69D03A}" type="parTrans" cxnId="{CF9A293B-1DF0-406F-BEDB-20F82CCF10D5}">
      <dgm:prSet/>
      <dgm:spPr/>
      <dgm:t>
        <a:bodyPr/>
        <a:lstStyle/>
        <a:p>
          <a:endParaRPr lang="en-US"/>
        </a:p>
      </dgm:t>
    </dgm:pt>
    <dgm:pt modelId="{8711D1E5-31D4-497D-9FE0-8148E57AE1B5}" type="sibTrans" cxnId="{CF9A293B-1DF0-406F-BEDB-20F82CCF10D5}">
      <dgm:prSet/>
      <dgm:spPr/>
      <dgm:t>
        <a:bodyPr/>
        <a:lstStyle/>
        <a:p>
          <a:endParaRPr lang="en-US"/>
        </a:p>
      </dgm:t>
    </dgm:pt>
    <dgm:pt modelId="{DC52D61E-C81E-4DB5-ABE6-0DA7F35B18C9}">
      <dgm:prSet/>
      <dgm:spPr/>
      <dgm:t>
        <a:bodyPr/>
        <a:lstStyle/>
        <a:p>
          <a:pPr>
            <a:defRPr cap="all"/>
          </a:pPr>
          <a:r>
            <a:rPr lang="en-US"/>
            <a:t>We have cascaded the five circuit blocks such that each operates within its required region of operation. They are working as intended.</a:t>
          </a:r>
        </a:p>
      </dgm:t>
    </dgm:pt>
    <dgm:pt modelId="{FF89D1F5-268B-4D9A-8D67-E3931728814E}" type="parTrans" cxnId="{CD709863-1EA6-469B-8911-932D3555C039}">
      <dgm:prSet/>
      <dgm:spPr/>
      <dgm:t>
        <a:bodyPr/>
        <a:lstStyle/>
        <a:p>
          <a:endParaRPr lang="en-US"/>
        </a:p>
      </dgm:t>
    </dgm:pt>
    <dgm:pt modelId="{EF223B36-5645-4961-B30E-57AB21A900D8}" type="sibTrans" cxnId="{CD709863-1EA6-469B-8911-932D3555C039}">
      <dgm:prSet/>
      <dgm:spPr/>
      <dgm:t>
        <a:bodyPr/>
        <a:lstStyle/>
        <a:p>
          <a:endParaRPr lang="en-US"/>
        </a:p>
      </dgm:t>
    </dgm:pt>
    <dgm:pt modelId="{A9B05D59-8B80-4CDC-B370-F6FBCB067148}">
      <dgm:prSet/>
      <dgm:spPr/>
      <dgm:t>
        <a:bodyPr/>
        <a:lstStyle/>
        <a:p>
          <a:pPr>
            <a:defRPr cap="all"/>
          </a:pPr>
          <a:r>
            <a:rPr lang="en-US"/>
            <a:t>This combined circuit gives us a low-power and energy efficient, biologically inspired algorithm for real time learning tasks.</a:t>
          </a:r>
        </a:p>
      </dgm:t>
    </dgm:pt>
    <dgm:pt modelId="{46697966-45D8-475F-BDFE-E45CE438AEF9}" type="parTrans" cxnId="{3C1B6F18-513D-4D73-A265-E4DBB66A5526}">
      <dgm:prSet/>
      <dgm:spPr/>
      <dgm:t>
        <a:bodyPr/>
        <a:lstStyle/>
        <a:p>
          <a:endParaRPr lang="en-US"/>
        </a:p>
      </dgm:t>
    </dgm:pt>
    <dgm:pt modelId="{BABCDE2B-5BCA-4018-9BC8-0EC8DC652912}" type="sibTrans" cxnId="{3C1B6F18-513D-4D73-A265-E4DBB66A5526}">
      <dgm:prSet/>
      <dgm:spPr/>
      <dgm:t>
        <a:bodyPr/>
        <a:lstStyle/>
        <a:p>
          <a:endParaRPr lang="en-US"/>
        </a:p>
      </dgm:t>
    </dgm:pt>
    <dgm:pt modelId="{613EB389-7D88-4FE1-B631-40ABA14FB2D4}" type="pres">
      <dgm:prSet presAssocID="{D580A6A6-1DA8-40CB-89BE-3C9C03F52CC1}" presName="hierChild1" presStyleCnt="0">
        <dgm:presLayoutVars>
          <dgm:chPref val="1"/>
          <dgm:dir/>
          <dgm:animOne val="branch"/>
          <dgm:animLvl val="lvl"/>
          <dgm:resizeHandles/>
        </dgm:presLayoutVars>
      </dgm:prSet>
      <dgm:spPr/>
    </dgm:pt>
    <dgm:pt modelId="{572D5EC5-839B-4A36-A7E6-9614A083E6D6}" type="pres">
      <dgm:prSet presAssocID="{1386DE4A-8699-4023-9289-90E3BF5C971A}" presName="hierRoot1" presStyleCnt="0"/>
      <dgm:spPr/>
    </dgm:pt>
    <dgm:pt modelId="{9BD48346-3AFE-4A2D-B160-E56DBF439B82}" type="pres">
      <dgm:prSet presAssocID="{1386DE4A-8699-4023-9289-90E3BF5C971A}" presName="composite" presStyleCnt="0"/>
      <dgm:spPr/>
    </dgm:pt>
    <dgm:pt modelId="{4822470C-A182-483D-A50A-4F350F75A4E0}" type="pres">
      <dgm:prSet presAssocID="{1386DE4A-8699-4023-9289-90E3BF5C971A}" presName="background" presStyleLbl="node0" presStyleIdx="0" presStyleCnt="3"/>
      <dgm:spPr/>
    </dgm:pt>
    <dgm:pt modelId="{C2D65250-7DBD-4BC0-A13D-C519971D2635}" type="pres">
      <dgm:prSet presAssocID="{1386DE4A-8699-4023-9289-90E3BF5C971A}" presName="text" presStyleLbl="fgAcc0" presStyleIdx="0" presStyleCnt="3">
        <dgm:presLayoutVars>
          <dgm:chPref val="3"/>
        </dgm:presLayoutVars>
      </dgm:prSet>
      <dgm:spPr/>
    </dgm:pt>
    <dgm:pt modelId="{3D50A49D-83BE-4C64-B5EE-C839A2C5C0D2}" type="pres">
      <dgm:prSet presAssocID="{1386DE4A-8699-4023-9289-90E3BF5C971A}" presName="hierChild2" presStyleCnt="0"/>
      <dgm:spPr/>
    </dgm:pt>
    <dgm:pt modelId="{6AA8E69D-2EC8-4CF9-9E15-FDAEAC7CBCD0}" type="pres">
      <dgm:prSet presAssocID="{DC52D61E-C81E-4DB5-ABE6-0DA7F35B18C9}" presName="hierRoot1" presStyleCnt="0"/>
      <dgm:spPr/>
    </dgm:pt>
    <dgm:pt modelId="{A51F5CA2-62CF-4821-ACB3-2A4C859508AC}" type="pres">
      <dgm:prSet presAssocID="{DC52D61E-C81E-4DB5-ABE6-0DA7F35B18C9}" presName="composite" presStyleCnt="0"/>
      <dgm:spPr/>
    </dgm:pt>
    <dgm:pt modelId="{1339E7F2-B0B5-41C7-B2A5-EA6AF0D70EA0}" type="pres">
      <dgm:prSet presAssocID="{DC52D61E-C81E-4DB5-ABE6-0DA7F35B18C9}" presName="background" presStyleLbl="node0" presStyleIdx="1" presStyleCnt="3"/>
      <dgm:spPr/>
    </dgm:pt>
    <dgm:pt modelId="{04B9CF08-9268-4455-9CAE-804C38D37527}" type="pres">
      <dgm:prSet presAssocID="{DC52D61E-C81E-4DB5-ABE6-0DA7F35B18C9}" presName="text" presStyleLbl="fgAcc0" presStyleIdx="1" presStyleCnt="3">
        <dgm:presLayoutVars>
          <dgm:chPref val="3"/>
        </dgm:presLayoutVars>
      </dgm:prSet>
      <dgm:spPr/>
    </dgm:pt>
    <dgm:pt modelId="{DFB574B7-663E-4374-8896-A9B2FA9FD3D4}" type="pres">
      <dgm:prSet presAssocID="{DC52D61E-C81E-4DB5-ABE6-0DA7F35B18C9}" presName="hierChild2" presStyleCnt="0"/>
      <dgm:spPr/>
    </dgm:pt>
    <dgm:pt modelId="{51FB018D-A0F5-44FF-91E7-B1101D79E0C7}" type="pres">
      <dgm:prSet presAssocID="{A9B05D59-8B80-4CDC-B370-F6FBCB067148}" presName="hierRoot1" presStyleCnt="0"/>
      <dgm:spPr/>
    </dgm:pt>
    <dgm:pt modelId="{B0FC752C-E6B4-4D95-AC4E-8045AC59D35B}" type="pres">
      <dgm:prSet presAssocID="{A9B05D59-8B80-4CDC-B370-F6FBCB067148}" presName="composite" presStyleCnt="0"/>
      <dgm:spPr/>
    </dgm:pt>
    <dgm:pt modelId="{3CFD895C-36BD-4172-811D-8CFA844913EC}" type="pres">
      <dgm:prSet presAssocID="{A9B05D59-8B80-4CDC-B370-F6FBCB067148}" presName="background" presStyleLbl="node0" presStyleIdx="2" presStyleCnt="3"/>
      <dgm:spPr/>
    </dgm:pt>
    <dgm:pt modelId="{75D19CC5-7545-4B78-BF84-4051E9E34675}" type="pres">
      <dgm:prSet presAssocID="{A9B05D59-8B80-4CDC-B370-F6FBCB067148}" presName="text" presStyleLbl="fgAcc0" presStyleIdx="2" presStyleCnt="3">
        <dgm:presLayoutVars>
          <dgm:chPref val="3"/>
        </dgm:presLayoutVars>
      </dgm:prSet>
      <dgm:spPr/>
    </dgm:pt>
    <dgm:pt modelId="{AFD13337-D991-4A34-ABA3-399493F09DB5}" type="pres">
      <dgm:prSet presAssocID="{A9B05D59-8B80-4CDC-B370-F6FBCB067148}" presName="hierChild2" presStyleCnt="0"/>
      <dgm:spPr/>
    </dgm:pt>
  </dgm:ptLst>
  <dgm:cxnLst>
    <dgm:cxn modelId="{3C1B6F18-513D-4D73-A265-E4DBB66A5526}" srcId="{D580A6A6-1DA8-40CB-89BE-3C9C03F52CC1}" destId="{A9B05D59-8B80-4CDC-B370-F6FBCB067148}" srcOrd="2" destOrd="0" parTransId="{46697966-45D8-475F-BDFE-E45CE438AEF9}" sibTransId="{BABCDE2B-5BCA-4018-9BC8-0EC8DC652912}"/>
    <dgm:cxn modelId="{88F42C2D-FE8E-4DB3-96A8-B08A74F40A98}" type="presOf" srcId="{A9B05D59-8B80-4CDC-B370-F6FBCB067148}" destId="{75D19CC5-7545-4B78-BF84-4051E9E34675}" srcOrd="0" destOrd="0" presId="urn:microsoft.com/office/officeart/2005/8/layout/hierarchy1"/>
    <dgm:cxn modelId="{CF9A293B-1DF0-406F-BEDB-20F82CCF10D5}" srcId="{D580A6A6-1DA8-40CB-89BE-3C9C03F52CC1}" destId="{1386DE4A-8699-4023-9289-90E3BF5C971A}" srcOrd="0" destOrd="0" parTransId="{7F023161-A797-4F58-98DC-668AEC69D03A}" sibTransId="{8711D1E5-31D4-497D-9FE0-8148E57AE1B5}"/>
    <dgm:cxn modelId="{CD709863-1EA6-469B-8911-932D3555C039}" srcId="{D580A6A6-1DA8-40CB-89BE-3C9C03F52CC1}" destId="{DC52D61E-C81E-4DB5-ABE6-0DA7F35B18C9}" srcOrd="1" destOrd="0" parTransId="{FF89D1F5-268B-4D9A-8D67-E3931728814E}" sibTransId="{EF223B36-5645-4961-B30E-57AB21A900D8}"/>
    <dgm:cxn modelId="{E2AD107D-2F64-426B-90CD-10A21FD852EA}" type="presOf" srcId="{D580A6A6-1DA8-40CB-89BE-3C9C03F52CC1}" destId="{613EB389-7D88-4FE1-B631-40ABA14FB2D4}" srcOrd="0" destOrd="0" presId="urn:microsoft.com/office/officeart/2005/8/layout/hierarchy1"/>
    <dgm:cxn modelId="{BC486D93-D9DA-4BC9-A9F7-19A1DADAD006}" type="presOf" srcId="{1386DE4A-8699-4023-9289-90E3BF5C971A}" destId="{C2D65250-7DBD-4BC0-A13D-C519971D2635}" srcOrd="0" destOrd="0" presId="urn:microsoft.com/office/officeart/2005/8/layout/hierarchy1"/>
    <dgm:cxn modelId="{0148C4B6-32B8-4623-90DF-0BE8183C7F31}" type="presOf" srcId="{DC52D61E-C81E-4DB5-ABE6-0DA7F35B18C9}" destId="{04B9CF08-9268-4455-9CAE-804C38D37527}" srcOrd="0" destOrd="0" presId="urn:microsoft.com/office/officeart/2005/8/layout/hierarchy1"/>
    <dgm:cxn modelId="{01BF1CF1-00BA-44AD-A2A6-28201ADA6AC2}" type="presParOf" srcId="{613EB389-7D88-4FE1-B631-40ABA14FB2D4}" destId="{572D5EC5-839B-4A36-A7E6-9614A083E6D6}" srcOrd="0" destOrd="0" presId="urn:microsoft.com/office/officeart/2005/8/layout/hierarchy1"/>
    <dgm:cxn modelId="{EBCE7AED-4822-4C0C-8369-362B5AFB2F7A}" type="presParOf" srcId="{572D5EC5-839B-4A36-A7E6-9614A083E6D6}" destId="{9BD48346-3AFE-4A2D-B160-E56DBF439B82}" srcOrd="0" destOrd="0" presId="urn:microsoft.com/office/officeart/2005/8/layout/hierarchy1"/>
    <dgm:cxn modelId="{8F5507EB-9F14-404D-A8ED-339A7B31C65E}" type="presParOf" srcId="{9BD48346-3AFE-4A2D-B160-E56DBF439B82}" destId="{4822470C-A182-483D-A50A-4F350F75A4E0}" srcOrd="0" destOrd="0" presId="urn:microsoft.com/office/officeart/2005/8/layout/hierarchy1"/>
    <dgm:cxn modelId="{2C3D3535-33E6-40C8-9262-EDFA9DBEB410}" type="presParOf" srcId="{9BD48346-3AFE-4A2D-B160-E56DBF439B82}" destId="{C2D65250-7DBD-4BC0-A13D-C519971D2635}" srcOrd="1" destOrd="0" presId="urn:microsoft.com/office/officeart/2005/8/layout/hierarchy1"/>
    <dgm:cxn modelId="{A4732021-B56B-436E-8060-9111DDF3410B}" type="presParOf" srcId="{572D5EC5-839B-4A36-A7E6-9614A083E6D6}" destId="{3D50A49D-83BE-4C64-B5EE-C839A2C5C0D2}" srcOrd="1" destOrd="0" presId="urn:microsoft.com/office/officeart/2005/8/layout/hierarchy1"/>
    <dgm:cxn modelId="{F7684CDA-FC6E-405E-9C4D-94D569DFEEDE}" type="presParOf" srcId="{613EB389-7D88-4FE1-B631-40ABA14FB2D4}" destId="{6AA8E69D-2EC8-4CF9-9E15-FDAEAC7CBCD0}" srcOrd="1" destOrd="0" presId="urn:microsoft.com/office/officeart/2005/8/layout/hierarchy1"/>
    <dgm:cxn modelId="{451A4B26-AA70-41D7-B364-0C91CACDBF1C}" type="presParOf" srcId="{6AA8E69D-2EC8-4CF9-9E15-FDAEAC7CBCD0}" destId="{A51F5CA2-62CF-4821-ACB3-2A4C859508AC}" srcOrd="0" destOrd="0" presId="urn:microsoft.com/office/officeart/2005/8/layout/hierarchy1"/>
    <dgm:cxn modelId="{C8AFA9D8-42B1-49BF-8481-8DF92934B664}" type="presParOf" srcId="{A51F5CA2-62CF-4821-ACB3-2A4C859508AC}" destId="{1339E7F2-B0B5-41C7-B2A5-EA6AF0D70EA0}" srcOrd="0" destOrd="0" presId="urn:microsoft.com/office/officeart/2005/8/layout/hierarchy1"/>
    <dgm:cxn modelId="{345A986D-004A-439F-8788-DE0411119ED7}" type="presParOf" srcId="{A51F5CA2-62CF-4821-ACB3-2A4C859508AC}" destId="{04B9CF08-9268-4455-9CAE-804C38D37527}" srcOrd="1" destOrd="0" presId="urn:microsoft.com/office/officeart/2005/8/layout/hierarchy1"/>
    <dgm:cxn modelId="{116B1411-BD29-46BD-87EF-BD50B5206E0C}" type="presParOf" srcId="{6AA8E69D-2EC8-4CF9-9E15-FDAEAC7CBCD0}" destId="{DFB574B7-663E-4374-8896-A9B2FA9FD3D4}" srcOrd="1" destOrd="0" presId="urn:microsoft.com/office/officeart/2005/8/layout/hierarchy1"/>
    <dgm:cxn modelId="{D772C789-B8B8-4A15-ACF1-F553AF442BD2}" type="presParOf" srcId="{613EB389-7D88-4FE1-B631-40ABA14FB2D4}" destId="{51FB018D-A0F5-44FF-91E7-B1101D79E0C7}" srcOrd="2" destOrd="0" presId="urn:microsoft.com/office/officeart/2005/8/layout/hierarchy1"/>
    <dgm:cxn modelId="{68C37D08-75EC-42A4-BC32-2735F7397204}" type="presParOf" srcId="{51FB018D-A0F5-44FF-91E7-B1101D79E0C7}" destId="{B0FC752C-E6B4-4D95-AC4E-8045AC59D35B}" srcOrd="0" destOrd="0" presId="urn:microsoft.com/office/officeart/2005/8/layout/hierarchy1"/>
    <dgm:cxn modelId="{D03B49BA-DE9E-4578-99DF-3186E86F24DB}" type="presParOf" srcId="{B0FC752C-E6B4-4D95-AC4E-8045AC59D35B}" destId="{3CFD895C-36BD-4172-811D-8CFA844913EC}" srcOrd="0" destOrd="0" presId="urn:microsoft.com/office/officeart/2005/8/layout/hierarchy1"/>
    <dgm:cxn modelId="{2FB665E4-8B90-4CD8-97D6-C2521DFF6D7E}" type="presParOf" srcId="{B0FC752C-E6B4-4D95-AC4E-8045AC59D35B}" destId="{75D19CC5-7545-4B78-BF84-4051E9E34675}" srcOrd="1" destOrd="0" presId="urn:microsoft.com/office/officeart/2005/8/layout/hierarchy1"/>
    <dgm:cxn modelId="{DC7CFC29-A023-417A-8818-0F532CBEB04B}" type="presParOf" srcId="{51FB018D-A0F5-44FF-91E7-B1101D79E0C7}" destId="{AFD13337-D991-4A34-ABA3-399493F09DB5}"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09E21F-2419-40C3-B2C3-7733556930F0}">
      <dsp:nvSpPr>
        <dsp:cNvPr id="0" name=""/>
        <dsp:cNvSpPr/>
      </dsp:nvSpPr>
      <dsp:spPr>
        <a:xfrm>
          <a:off x="0" y="1847"/>
          <a:ext cx="10566932" cy="936463"/>
        </a:xfrm>
        <a:prstGeom prst="roundRect">
          <a:avLst>
            <a:gd name="adj" fmla="val 10000"/>
          </a:avLst>
        </a:prstGeom>
        <a:solidFill>
          <a:schemeClr val="accent6">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4998170-A952-497A-8CA7-3E8807DF4E84}">
      <dsp:nvSpPr>
        <dsp:cNvPr id="0" name=""/>
        <dsp:cNvSpPr/>
      </dsp:nvSpPr>
      <dsp:spPr>
        <a:xfrm>
          <a:off x="283280" y="212552"/>
          <a:ext cx="515055" cy="51505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A9B2381-B7E6-4E3C-A1BE-9B63D74E83EA}">
      <dsp:nvSpPr>
        <dsp:cNvPr id="0" name=""/>
        <dsp:cNvSpPr/>
      </dsp:nvSpPr>
      <dsp:spPr>
        <a:xfrm>
          <a:off x="1081615" y="1847"/>
          <a:ext cx="9485316" cy="9364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109" tIns="99109" rIns="99109" bIns="99109" numCol="1" spcCol="1270" anchor="ctr" anchorCtr="0">
          <a:noAutofit/>
        </a:bodyPr>
        <a:lstStyle/>
        <a:p>
          <a:pPr marL="0" lvl="0" indent="0" algn="l" defTabSz="711200">
            <a:lnSpc>
              <a:spcPct val="100000"/>
            </a:lnSpc>
            <a:spcBef>
              <a:spcPct val="0"/>
            </a:spcBef>
            <a:spcAft>
              <a:spcPct val="35000"/>
            </a:spcAft>
            <a:buNone/>
          </a:pPr>
          <a:r>
            <a:rPr lang="en-US" sz="1600" b="0" kern="1200">
              <a:latin typeface="Bahnschrift"/>
              <a:cs typeface="Calibri"/>
            </a:rPr>
            <a:t>Backpropagation</a:t>
          </a:r>
          <a:r>
            <a:rPr lang="en-US" sz="1600" kern="1200">
              <a:latin typeface="Bahnschrift"/>
              <a:cs typeface="Calibri"/>
            </a:rPr>
            <a:t> is a neural network training method involving calculation of the gradients of the loss function while moving backwards through the layers.</a:t>
          </a:r>
          <a:endParaRPr lang="en-US" sz="1600" b="0" kern="1200">
            <a:latin typeface="Bahnschrift"/>
            <a:cs typeface="Calibri"/>
          </a:endParaRPr>
        </a:p>
      </dsp:txBody>
      <dsp:txXfrm>
        <a:off x="1081615" y="1847"/>
        <a:ext cx="9485316" cy="936463"/>
      </dsp:txXfrm>
    </dsp:sp>
    <dsp:sp modelId="{7EB12BC2-DE1B-4CAE-A44E-F6074DBF4011}">
      <dsp:nvSpPr>
        <dsp:cNvPr id="0" name=""/>
        <dsp:cNvSpPr/>
      </dsp:nvSpPr>
      <dsp:spPr>
        <a:xfrm>
          <a:off x="0" y="1172427"/>
          <a:ext cx="10566932" cy="936463"/>
        </a:xfrm>
        <a:prstGeom prst="roundRect">
          <a:avLst>
            <a:gd name="adj" fmla="val 10000"/>
          </a:avLst>
        </a:prstGeom>
        <a:solidFill>
          <a:schemeClr val="accent6">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9F0538E-705F-40DE-A4FF-D92C46F2CE77}">
      <dsp:nvSpPr>
        <dsp:cNvPr id="0" name=""/>
        <dsp:cNvSpPr/>
      </dsp:nvSpPr>
      <dsp:spPr>
        <a:xfrm>
          <a:off x="283280" y="1383131"/>
          <a:ext cx="515055" cy="51505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CAF71A2-D334-4264-A917-A2A642E8F156}">
      <dsp:nvSpPr>
        <dsp:cNvPr id="0" name=""/>
        <dsp:cNvSpPr/>
      </dsp:nvSpPr>
      <dsp:spPr>
        <a:xfrm>
          <a:off x="1081615" y="1172427"/>
          <a:ext cx="9485316" cy="9364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109" tIns="99109" rIns="99109" bIns="99109" numCol="1" spcCol="1270" anchor="ctr" anchorCtr="0">
          <a:noAutofit/>
        </a:bodyPr>
        <a:lstStyle/>
        <a:p>
          <a:pPr marL="0" lvl="0" indent="0" algn="l" defTabSz="711200">
            <a:lnSpc>
              <a:spcPct val="100000"/>
            </a:lnSpc>
            <a:spcBef>
              <a:spcPct val="0"/>
            </a:spcBef>
            <a:spcAft>
              <a:spcPct val="35000"/>
            </a:spcAft>
            <a:buNone/>
          </a:pPr>
          <a:r>
            <a:rPr lang="en-US" sz="1600" b="0" kern="1200">
              <a:latin typeface="Bahnschrift"/>
              <a:cs typeface="Calibri"/>
            </a:rPr>
            <a:t>It is computationally intensive, requires labelled training data and treats artificial neural networks (ANNs) as static systems</a:t>
          </a:r>
          <a:r>
            <a:rPr lang="en-US" sz="1600" kern="1200">
              <a:latin typeface="Bahnschrift"/>
              <a:cs typeface="Calibri"/>
            </a:rPr>
            <a:t>, disadvantages which are countered by Equilibrium propagation (EP)</a:t>
          </a:r>
          <a:endParaRPr lang="en-US" sz="1600" kern="1200"/>
        </a:p>
      </dsp:txBody>
      <dsp:txXfrm>
        <a:off x="1081615" y="1172427"/>
        <a:ext cx="9485316" cy="936463"/>
      </dsp:txXfrm>
    </dsp:sp>
    <dsp:sp modelId="{E984C2D1-C232-425B-94AA-1081B64223A4}">
      <dsp:nvSpPr>
        <dsp:cNvPr id="0" name=""/>
        <dsp:cNvSpPr/>
      </dsp:nvSpPr>
      <dsp:spPr>
        <a:xfrm>
          <a:off x="0" y="2343007"/>
          <a:ext cx="10566932" cy="936463"/>
        </a:xfrm>
        <a:prstGeom prst="roundRect">
          <a:avLst>
            <a:gd name="adj" fmla="val 10000"/>
          </a:avLst>
        </a:prstGeom>
        <a:solidFill>
          <a:schemeClr val="accent6">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6F4C974-6DE8-48BF-B90E-8D654C538060}">
      <dsp:nvSpPr>
        <dsp:cNvPr id="0" name=""/>
        <dsp:cNvSpPr/>
      </dsp:nvSpPr>
      <dsp:spPr>
        <a:xfrm>
          <a:off x="283280" y="2553711"/>
          <a:ext cx="515055" cy="51505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79D9F02-7654-4176-A686-CAB725B810B4}">
      <dsp:nvSpPr>
        <dsp:cNvPr id="0" name=""/>
        <dsp:cNvSpPr/>
      </dsp:nvSpPr>
      <dsp:spPr>
        <a:xfrm>
          <a:off x="1081615" y="2343007"/>
          <a:ext cx="9485316" cy="9364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109" tIns="99109" rIns="99109" bIns="99109" numCol="1" spcCol="1270" anchor="ctr" anchorCtr="0">
          <a:noAutofit/>
        </a:bodyPr>
        <a:lstStyle/>
        <a:p>
          <a:pPr marL="0" lvl="0" indent="0" algn="l" defTabSz="711200">
            <a:lnSpc>
              <a:spcPct val="100000"/>
            </a:lnSpc>
            <a:spcBef>
              <a:spcPct val="0"/>
            </a:spcBef>
            <a:spcAft>
              <a:spcPct val="35000"/>
            </a:spcAft>
            <a:buNone/>
          </a:pPr>
          <a:r>
            <a:rPr lang="en-US" sz="1600" b="0" kern="1200">
              <a:latin typeface="Bahnschrift"/>
              <a:cs typeface="Calibri"/>
            </a:rPr>
            <a:t>EP finds</a:t>
          </a:r>
          <a:r>
            <a:rPr lang="en-US" sz="1600" b="0" kern="1200">
              <a:latin typeface="Bahnschrift"/>
            </a:rPr>
            <a:t> stable equilibrium states of minimum energy by using feedback connections that iteratively update the network activations based on input data, current state and target state.</a:t>
          </a:r>
        </a:p>
      </dsp:txBody>
      <dsp:txXfrm>
        <a:off x="1081615" y="2343007"/>
        <a:ext cx="9485316" cy="936463"/>
      </dsp:txXfrm>
    </dsp:sp>
    <dsp:sp modelId="{3165270C-9DEC-42AA-98CE-D329F58D74D7}">
      <dsp:nvSpPr>
        <dsp:cNvPr id="0" name=""/>
        <dsp:cNvSpPr/>
      </dsp:nvSpPr>
      <dsp:spPr>
        <a:xfrm>
          <a:off x="0" y="3513587"/>
          <a:ext cx="10566932" cy="936463"/>
        </a:xfrm>
        <a:prstGeom prst="roundRect">
          <a:avLst>
            <a:gd name="adj" fmla="val 10000"/>
          </a:avLst>
        </a:prstGeom>
        <a:solidFill>
          <a:schemeClr val="accent6">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9091B34-E6CE-48A9-92A9-6738E1033B3D}">
      <dsp:nvSpPr>
        <dsp:cNvPr id="0" name=""/>
        <dsp:cNvSpPr/>
      </dsp:nvSpPr>
      <dsp:spPr>
        <a:xfrm>
          <a:off x="283280" y="3724291"/>
          <a:ext cx="515055" cy="51505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8A7F869-D9DE-475E-A140-980DD6B3169E}">
      <dsp:nvSpPr>
        <dsp:cNvPr id="0" name=""/>
        <dsp:cNvSpPr/>
      </dsp:nvSpPr>
      <dsp:spPr>
        <a:xfrm>
          <a:off x="1081615" y="3513587"/>
          <a:ext cx="9485316" cy="9364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109" tIns="99109" rIns="99109" bIns="99109" numCol="1" spcCol="1270" anchor="ctr" anchorCtr="0">
          <a:noAutofit/>
        </a:bodyPr>
        <a:lstStyle/>
        <a:p>
          <a:pPr marL="0" lvl="0" indent="0" algn="l" defTabSz="711200">
            <a:lnSpc>
              <a:spcPct val="100000"/>
            </a:lnSpc>
            <a:spcBef>
              <a:spcPct val="0"/>
            </a:spcBef>
            <a:spcAft>
              <a:spcPct val="35000"/>
            </a:spcAft>
            <a:buNone/>
          </a:pPr>
          <a:r>
            <a:rPr lang="en-US" sz="1600" kern="1200">
              <a:latin typeface="Bahnschrift"/>
              <a:cs typeface="Calibri"/>
            </a:rPr>
            <a:t>EP mimics the way neurons reach equilibrium while learning and spiking EP employs spiking neural networks (SNNs),  using spike-based transmission,  proving suitable for tasks requiring precise timing </a:t>
          </a:r>
          <a:endParaRPr lang="en-US" sz="1600" kern="1200">
            <a:latin typeface="Bahnschrift"/>
          </a:endParaRPr>
        </a:p>
      </dsp:txBody>
      <dsp:txXfrm>
        <a:off x="1081615" y="3513587"/>
        <a:ext cx="9485316" cy="93646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030513-3F29-4EC1-954B-584C1AC9BABE}">
      <dsp:nvSpPr>
        <dsp:cNvPr id="0" name=""/>
        <dsp:cNvSpPr/>
      </dsp:nvSpPr>
      <dsp:spPr>
        <a:xfrm>
          <a:off x="6637" y="623330"/>
          <a:ext cx="1135476" cy="113547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5B15FDD-BB64-45E5-8B40-CC358F3E3048}">
      <dsp:nvSpPr>
        <dsp:cNvPr id="0" name=""/>
        <dsp:cNvSpPr/>
      </dsp:nvSpPr>
      <dsp:spPr>
        <a:xfrm>
          <a:off x="6637" y="1900514"/>
          <a:ext cx="3244218" cy="4866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44550">
            <a:lnSpc>
              <a:spcPct val="100000"/>
            </a:lnSpc>
            <a:spcBef>
              <a:spcPct val="0"/>
            </a:spcBef>
            <a:spcAft>
              <a:spcPct val="35000"/>
            </a:spcAft>
            <a:buNone/>
            <a:defRPr b="1"/>
          </a:pPr>
          <a:r>
            <a:rPr lang="en-US" sz="1900" kern="1200">
              <a:latin typeface="Bahnschrift"/>
            </a:rPr>
            <a:t>Energy-based models (EBMs)</a:t>
          </a:r>
        </a:p>
      </dsp:txBody>
      <dsp:txXfrm>
        <a:off x="6637" y="1900514"/>
        <a:ext cx="3244218" cy="486632"/>
      </dsp:txXfrm>
    </dsp:sp>
    <dsp:sp modelId="{C03E0588-C835-434E-9E9E-7230D7CDAB4C}">
      <dsp:nvSpPr>
        <dsp:cNvPr id="0" name=""/>
        <dsp:cNvSpPr/>
      </dsp:nvSpPr>
      <dsp:spPr>
        <a:xfrm>
          <a:off x="6637" y="2453057"/>
          <a:ext cx="3244218" cy="1465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pPr>
          <a:r>
            <a:rPr lang="en-US" sz="1400" kern="1200">
              <a:latin typeface="Bahnschrift"/>
            </a:rPr>
            <a:t>Assign energy scores to different model configurations for the observed and generated data.</a:t>
          </a:r>
        </a:p>
        <a:p>
          <a:pPr marL="0" lvl="0" indent="0" algn="l" defTabSz="622300">
            <a:lnSpc>
              <a:spcPct val="100000"/>
            </a:lnSpc>
            <a:spcBef>
              <a:spcPct val="0"/>
            </a:spcBef>
            <a:spcAft>
              <a:spcPct val="35000"/>
            </a:spcAft>
            <a:buNone/>
          </a:pPr>
          <a:r>
            <a:rPr lang="en-US" sz="1400" b="1" kern="1200">
              <a:latin typeface="Bahnschrift"/>
            </a:rPr>
            <a:t>Training</a:t>
          </a:r>
          <a:r>
            <a:rPr lang="en-US" sz="1400" kern="1200">
              <a:latin typeface="Bahnschrift"/>
            </a:rPr>
            <a:t>: Minimize energy function</a:t>
          </a:r>
        </a:p>
        <a:p>
          <a:pPr marL="0" lvl="0" indent="0" algn="l" defTabSz="622300">
            <a:lnSpc>
              <a:spcPct val="100000"/>
            </a:lnSpc>
            <a:spcBef>
              <a:spcPct val="0"/>
            </a:spcBef>
            <a:spcAft>
              <a:spcPct val="35000"/>
            </a:spcAft>
            <a:buNone/>
          </a:pPr>
          <a:r>
            <a:rPr lang="en-US" sz="1400" b="1" kern="1200">
              <a:latin typeface="Bahnschrift"/>
            </a:rPr>
            <a:t>Testing</a:t>
          </a:r>
          <a:r>
            <a:rPr lang="en-US" sz="1400" kern="1200">
              <a:latin typeface="Bahnschrift"/>
            </a:rPr>
            <a:t>: Find configuration with lowest energy function</a:t>
          </a:r>
        </a:p>
      </dsp:txBody>
      <dsp:txXfrm>
        <a:off x="6637" y="2453057"/>
        <a:ext cx="3244218" cy="1465796"/>
      </dsp:txXfrm>
    </dsp:sp>
    <dsp:sp modelId="{D5C3AB24-6429-4751-A35C-236E52FC6939}">
      <dsp:nvSpPr>
        <dsp:cNvPr id="0" name=""/>
        <dsp:cNvSpPr/>
      </dsp:nvSpPr>
      <dsp:spPr>
        <a:xfrm>
          <a:off x="3818594" y="623330"/>
          <a:ext cx="1135476" cy="113547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E9B4572-13EE-4BB2-9BC4-233C169E042F}">
      <dsp:nvSpPr>
        <dsp:cNvPr id="0" name=""/>
        <dsp:cNvSpPr/>
      </dsp:nvSpPr>
      <dsp:spPr>
        <a:xfrm>
          <a:off x="3818594" y="1900514"/>
          <a:ext cx="3244218" cy="4866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44550">
            <a:lnSpc>
              <a:spcPct val="100000"/>
            </a:lnSpc>
            <a:spcBef>
              <a:spcPct val="0"/>
            </a:spcBef>
            <a:spcAft>
              <a:spcPct val="35000"/>
            </a:spcAft>
            <a:buNone/>
            <a:defRPr b="1"/>
          </a:pPr>
          <a:r>
            <a:rPr lang="en-US" sz="1900" kern="1200">
              <a:latin typeface="Bahnschrift"/>
            </a:rPr>
            <a:t>45nm CMOS Technology</a:t>
          </a:r>
        </a:p>
      </dsp:txBody>
      <dsp:txXfrm>
        <a:off x="3818594" y="1900514"/>
        <a:ext cx="3244218" cy="486632"/>
      </dsp:txXfrm>
    </dsp:sp>
    <dsp:sp modelId="{CF931467-83DC-48B9-BBFC-73DA3D59F0FF}">
      <dsp:nvSpPr>
        <dsp:cNvPr id="0" name=""/>
        <dsp:cNvSpPr/>
      </dsp:nvSpPr>
      <dsp:spPr>
        <a:xfrm>
          <a:off x="3818594" y="2453057"/>
          <a:ext cx="3244218" cy="1465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pPr>
          <a:r>
            <a:rPr lang="en-US" sz="1400" kern="1200">
              <a:latin typeface="Bahnschrift"/>
            </a:rPr>
            <a:t>Widely used for integrated circuit design</a:t>
          </a:r>
        </a:p>
        <a:p>
          <a:pPr marL="0" lvl="0" indent="0" algn="l" defTabSz="622300">
            <a:lnSpc>
              <a:spcPct val="100000"/>
            </a:lnSpc>
            <a:spcBef>
              <a:spcPct val="0"/>
            </a:spcBef>
            <a:spcAft>
              <a:spcPct val="35000"/>
            </a:spcAft>
            <a:buNone/>
          </a:pPr>
          <a:r>
            <a:rPr lang="en-US" sz="1400" kern="1200">
              <a:latin typeface="Bahnschrift"/>
            </a:rPr>
            <a:t>Is recognized for its energy efficiency, low power consumption, and high integration capabilities.</a:t>
          </a:r>
        </a:p>
      </dsp:txBody>
      <dsp:txXfrm>
        <a:off x="3818594" y="2453057"/>
        <a:ext cx="3244218" cy="1465796"/>
      </dsp:txXfrm>
    </dsp:sp>
    <dsp:sp modelId="{805B74F9-F8F7-47CC-940C-BAF59EBE6B34}">
      <dsp:nvSpPr>
        <dsp:cNvPr id="0" name=""/>
        <dsp:cNvSpPr/>
      </dsp:nvSpPr>
      <dsp:spPr>
        <a:xfrm>
          <a:off x="7630551" y="623330"/>
          <a:ext cx="1135476" cy="113547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2C8342F-8CF5-4DD7-BCEC-5F0E6C233333}">
      <dsp:nvSpPr>
        <dsp:cNvPr id="0" name=""/>
        <dsp:cNvSpPr/>
      </dsp:nvSpPr>
      <dsp:spPr>
        <a:xfrm>
          <a:off x="7630551" y="1900514"/>
          <a:ext cx="3244218" cy="4866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44550">
            <a:lnSpc>
              <a:spcPct val="100000"/>
            </a:lnSpc>
            <a:spcBef>
              <a:spcPct val="0"/>
            </a:spcBef>
            <a:spcAft>
              <a:spcPct val="35000"/>
            </a:spcAft>
            <a:buNone/>
            <a:defRPr b="1"/>
          </a:pPr>
          <a:r>
            <a:rPr lang="en-US" sz="1900" kern="1200">
              <a:latin typeface="Bahnschrift"/>
            </a:rPr>
            <a:t>Real-time learning </a:t>
          </a:r>
        </a:p>
      </dsp:txBody>
      <dsp:txXfrm>
        <a:off x="7630551" y="1900514"/>
        <a:ext cx="3244218" cy="486632"/>
      </dsp:txXfrm>
    </dsp:sp>
    <dsp:sp modelId="{CF533145-ED5C-4B05-BBB4-E1B4BC5E8559}">
      <dsp:nvSpPr>
        <dsp:cNvPr id="0" name=""/>
        <dsp:cNvSpPr/>
      </dsp:nvSpPr>
      <dsp:spPr>
        <a:xfrm>
          <a:off x="7630551" y="2453057"/>
          <a:ext cx="3244218" cy="1465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pPr>
          <a:r>
            <a:rPr lang="en-US" sz="1400" b="0" kern="1200">
              <a:latin typeface="Bahnschrift"/>
            </a:rPr>
            <a:t>Involves a system that adapts its parameters instantaneously as input data changes with time</a:t>
          </a:r>
        </a:p>
      </dsp:txBody>
      <dsp:txXfrm>
        <a:off x="7630551" y="2453057"/>
        <a:ext cx="3244218" cy="146579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C7864C-B172-42C1-8692-28FDF3A75854}">
      <dsp:nvSpPr>
        <dsp:cNvPr id="0" name=""/>
        <dsp:cNvSpPr/>
      </dsp:nvSpPr>
      <dsp:spPr>
        <a:xfrm>
          <a:off x="4834807" y="1612167"/>
          <a:ext cx="3100107" cy="737684"/>
        </a:xfrm>
        <a:custGeom>
          <a:avLst/>
          <a:gdLst/>
          <a:ahLst/>
          <a:cxnLst/>
          <a:rect l="0" t="0" r="0" b="0"/>
          <a:pathLst>
            <a:path>
              <a:moveTo>
                <a:pt x="0" y="0"/>
              </a:moveTo>
              <a:lnTo>
                <a:pt x="0" y="502710"/>
              </a:lnTo>
              <a:lnTo>
                <a:pt x="3100107" y="502710"/>
              </a:lnTo>
              <a:lnTo>
                <a:pt x="3100107" y="737684"/>
              </a:lnTo>
            </a:path>
          </a:pathLst>
        </a:custGeom>
        <a:noFill/>
        <a:ln w="12700" cap="flat" cmpd="sng" algn="ctr">
          <a:solidFill>
            <a:schemeClr val="accent6">
              <a:tint val="99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7F2EAE9-37FB-4916-A5F0-226A65050BBC}">
      <dsp:nvSpPr>
        <dsp:cNvPr id="0" name=""/>
        <dsp:cNvSpPr/>
      </dsp:nvSpPr>
      <dsp:spPr>
        <a:xfrm>
          <a:off x="4789087" y="1612167"/>
          <a:ext cx="91440" cy="737684"/>
        </a:xfrm>
        <a:custGeom>
          <a:avLst/>
          <a:gdLst/>
          <a:ahLst/>
          <a:cxnLst/>
          <a:rect l="0" t="0" r="0" b="0"/>
          <a:pathLst>
            <a:path>
              <a:moveTo>
                <a:pt x="45720" y="0"/>
              </a:moveTo>
              <a:lnTo>
                <a:pt x="45720" y="737684"/>
              </a:lnTo>
            </a:path>
          </a:pathLst>
        </a:custGeom>
        <a:noFill/>
        <a:ln w="12700" cap="flat" cmpd="sng" algn="ctr">
          <a:solidFill>
            <a:schemeClr val="accent6">
              <a:tint val="99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49DFCC3-4A49-41D0-8D5D-15154BC952C0}">
      <dsp:nvSpPr>
        <dsp:cNvPr id="0" name=""/>
        <dsp:cNvSpPr/>
      </dsp:nvSpPr>
      <dsp:spPr>
        <a:xfrm>
          <a:off x="1734699" y="1612167"/>
          <a:ext cx="3100107" cy="737684"/>
        </a:xfrm>
        <a:custGeom>
          <a:avLst/>
          <a:gdLst/>
          <a:ahLst/>
          <a:cxnLst/>
          <a:rect l="0" t="0" r="0" b="0"/>
          <a:pathLst>
            <a:path>
              <a:moveTo>
                <a:pt x="3100107" y="0"/>
              </a:moveTo>
              <a:lnTo>
                <a:pt x="3100107" y="502710"/>
              </a:lnTo>
              <a:lnTo>
                <a:pt x="0" y="502710"/>
              </a:lnTo>
              <a:lnTo>
                <a:pt x="0" y="737684"/>
              </a:lnTo>
            </a:path>
          </a:pathLst>
        </a:custGeom>
        <a:noFill/>
        <a:ln w="12700" cap="flat" cmpd="sng" algn="ctr">
          <a:solidFill>
            <a:schemeClr val="accent6">
              <a:tint val="99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114B4FA-532E-4A59-A4E0-7A5C852F5B9F}">
      <dsp:nvSpPr>
        <dsp:cNvPr id="0" name=""/>
        <dsp:cNvSpPr/>
      </dsp:nvSpPr>
      <dsp:spPr>
        <a:xfrm>
          <a:off x="3566581" y="1520"/>
          <a:ext cx="2536451" cy="1610646"/>
        </a:xfrm>
        <a:prstGeom prst="roundRect">
          <a:avLst>
            <a:gd name="adj" fmla="val 10000"/>
          </a:avLst>
        </a:prstGeom>
        <a:solidFill>
          <a:schemeClr val="accent6">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BBD850B-2371-4B1A-80D7-4D80A77B709D}">
      <dsp:nvSpPr>
        <dsp:cNvPr id="0" name=""/>
        <dsp:cNvSpPr/>
      </dsp:nvSpPr>
      <dsp:spPr>
        <a:xfrm>
          <a:off x="3848409" y="269257"/>
          <a:ext cx="2536451" cy="1610646"/>
        </a:xfrm>
        <a:prstGeom prst="roundRect">
          <a:avLst>
            <a:gd name="adj" fmla="val 10000"/>
          </a:avLst>
        </a:prstGeom>
        <a:solidFill>
          <a:schemeClr val="lt1">
            <a:alpha val="90000"/>
            <a:hueOff val="0"/>
            <a:satOff val="0"/>
            <a:lumOff val="0"/>
            <a:alphaOff val="0"/>
          </a:schemeClr>
        </a:solidFill>
        <a:ln w="12700" cap="flat" cmpd="sng" algn="ctr">
          <a:solidFill>
            <a:schemeClr val="accent6">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rtl="0">
            <a:lnSpc>
              <a:spcPct val="90000"/>
            </a:lnSpc>
            <a:spcBef>
              <a:spcPct val="0"/>
            </a:spcBef>
            <a:spcAft>
              <a:spcPct val="35000"/>
            </a:spcAft>
            <a:buNone/>
          </a:pPr>
          <a:r>
            <a:rPr lang="en-US" sz="1900" b="1" u="sng" kern="1200">
              <a:latin typeface="Bahnschrift"/>
            </a:rPr>
            <a:t>SOI Implementation of Spiking Equilibrium Propagation for Real-Time Learning</a:t>
          </a:r>
          <a:endParaRPr lang="en-US" sz="1900" b="1" u="sng" kern="1200">
            <a:latin typeface="Bahnschrift"/>
            <a:cs typeface="Calibri"/>
          </a:endParaRPr>
        </a:p>
      </dsp:txBody>
      <dsp:txXfrm>
        <a:off x="3895583" y="316431"/>
        <a:ext cx="2442103" cy="1516298"/>
      </dsp:txXfrm>
    </dsp:sp>
    <dsp:sp modelId="{39045450-2CAA-4F01-8954-254A4729331B}">
      <dsp:nvSpPr>
        <dsp:cNvPr id="0" name=""/>
        <dsp:cNvSpPr/>
      </dsp:nvSpPr>
      <dsp:spPr>
        <a:xfrm>
          <a:off x="466473" y="2349852"/>
          <a:ext cx="2536451" cy="1610646"/>
        </a:xfrm>
        <a:prstGeom prst="roundRect">
          <a:avLst>
            <a:gd name="adj" fmla="val 10000"/>
          </a:avLst>
        </a:prstGeom>
        <a:solidFill>
          <a:schemeClr val="accent6">
            <a:tint val="99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5F1F333-E353-4AB9-906D-2AF4471AFDDD}">
      <dsp:nvSpPr>
        <dsp:cNvPr id="0" name=""/>
        <dsp:cNvSpPr/>
      </dsp:nvSpPr>
      <dsp:spPr>
        <a:xfrm>
          <a:off x="748301" y="2617588"/>
          <a:ext cx="2536451" cy="1610646"/>
        </a:xfrm>
        <a:prstGeom prst="roundRect">
          <a:avLst>
            <a:gd name="adj" fmla="val 10000"/>
          </a:avLst>
        </a:prstGeom>
        <a:solidFill>
          <a:schemeClr val="lt1">
            <a:alpha val="90000"/>
            <a:hueOff val="0"/>
            <a:satOff val="0"/>
            <a:lumOff val="0"/>
            <a:alphaOff val="0"/>
          </a:schemeClr>
        </a:solidFill>
        <a:ln w="12700" cap="flat" cmpd="sng" algn="ctr">
          <a:solidFill>
            <a:schemeClr val="accent6">
              <a:tint val="99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rtl="0">
            <a:lnSpc>
              <a:spcPct val="90000"/>
            </a:lnSpc>
            <a:spcBef>
              <a:spcPct val="0"/>
            </a:spcBef>
            <a:spcAft>
              <a:spcPct val="35000"/>
            </a:spcAft>
            <a:buNone/>
          </a:pPr>
          <a:r>
            <a:rPr lang="en-US" sz="1900" b="0" u="none" kern="1200">
              <a:latin typeface="Bahnschrift"/>
            </a:rPr>
            <a:t>Higher energy efficiency </a:t>
          </a:r>
          <a:r>
            <a:rPr lang="en-US" sz="1900" b="0" i="0" u="none" kern="1200">
              <a:latin typeface="Bahnschrift"/>
            </a:rPr>
            <a:t>and low power </a:t>
          </a:r>
          <a:r>
            <a:rPr lang="en-US" sz="1900" b="0" u="none" kern="1200">
              <a:latin typeface="Bahnschrift"/>
              <a:cs typeface="Calibri"/>
            </a:rPr>
            <a:t>consumption</a:t>
          </a:r>
        </a:p>
      </dsp:txBody>
      <dsp:txXfrm>
        <a:off x="795475" y="2664762"/>
        <a:ext cx="2442103" cy="1516298"/>
      </dsp:txXfrm>
    </dsp:sp>
    <dsp:sp modelId="{D5417B55-160F-46D3-AA6F-9E8694F271AD}">
      <dsp:nvSpPr>
        <dsp:cNvPr id="0" name=""/>
        <dsp:cNvSpPr/>
      </dsp:nvSpPr>
      <dsp:spPr>
        <a:xfrm>
          <a:off x="3566581" y="2349852"/>
          <a:ext cx="2536451" cy="1610646"/>
        </a:xfrm>
        <a:prstGeom prst="roundRect">
          <a:avLst>
            <a:gd name="adj" fmla="val 10000"/>
          </a:avLst>
        </a:prstGeom>
        <a:solidFill>
          <a:schemeClr val="accent6">
            <a:tint val="99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B916B9B-CBAD-43F3-ADBC-69156187D5D7}">
      <dsp:nvSpPr>
        <dsp:cNvPr id="0" name=""/>
        <dsp:cNvSpPr/>
      </dsp:nvSpPr>
      <dsp:spPr>
        <a:xfrm>
          <a:off x="3848409" y="2617588"/>
          <a:ext cx="2536451" cy="1610646"/>
        </a:xfrm>
        <a:prstGeom prst="roundRect">
          <a:avLst>
            <a:gd name="adj" fmla="val 10000"/>
          </a:avLst>
        </a:prstGeom>
        <a:solidFill>
          <a:schemeClr val="lt1">
            <a:alpha val="90000"/>
            <a:hueOff val="0"/>
            <a:satOff val="0"/>
            <a:lumOff val="0"/>
            <a:alphaOff val="0"/>
          </a:schemeClr>
        </a:solidFill>
        <a:ln w="12700" cap="flat" cmpd="sng" algn="ctr">
          <a:solidFill>
            <a:schemeClr val="accent6">
              <a:tint val="99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rtl="0">
            <a:lnSpc>
              <a:spcPct val="90000"/>
            </a:lnSpc>
            <a:spcBef>
              <a:spcPct val="0"/>
            </a:spcBef>
            <a:spcAft>
              <a:spcPct val="35000"/>
            </a:spcAft>
            <a:buNone/>
          </a:pPr>
          <a:r>
            <a:rPr lang="en-US" sz="1900" b="0" u="none" kern="1200">
              <a:latin typeface="Bahnschrift"/>
            </a:rPr>
            <a:t>A more biologically plausible learning system</a:t>
          </a:r>
          <a:endParaRPr lang="en-US" sz="1900" b="0" u="none" kern="1200">
            <a:latin typeface="Bahnschrift"/>
            <a:cs typeface="Calibri"/>
          </a:endParaRPr>
        </a:p>
      </dsp:txBody>
      <dsp:txXfrm>
        <a:off x="3895583" y="2664762"/>
        <a:ext cx="2442103" cy="1516298"/>
      </dsp:txXfrm>
    </dsp:sp>
    <dsp:sp modelId="{2D17327E-20C8-4801-B5E4-45ED1F969B6F}">
      <dsp:nvSpPr>
        <dsp:cNvPr id="0" name=""/>
        <dsp:cNvSpPr/>
      </dsp:nvSpPr>
      <dsp:spPr>
        <a:xfrm>
          <a:off x="6666689" y="2349852"/>
          <a:ext cx="2536451" cy="1610646"/>
        </a:xfrm>
        <a:prstGeom prst="roundRect">
          <a:avLst>
            <a:gd name="adj" fmla="val 10000"/>
          </a:avLst>
        </a:prstGeom>
        <a:solidFill>
          <a:schemeClr val="accent6">
            <a:tint val="99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520D106-E185-4BCF-8131-E24996181D80}">
      <dsp:nvSpPr>
        <dsp:cNvPr id="0" name=""/>
        <dsp:cNvSpPr/>
      </dsp:nvSpPr>
      <dsp:spPr>
        <a:xfrm>
          <a:off x="6948517" y="2617588"/>
          <a:ext cx="2536451" cy="1610646"/>
        </a:xfrm>
        <a:prstGeom prst="roundRect">
          <a:avLst>
            <a:gd name="adj" fmla="val 10000"/>
          </a:avLst>
        </a:prstGeom>
        <a:solidFill>
          <a:schemeClr val="lt1">
            <a:alpha val="90000"/>
            <a:hueOff val="0"/>
            <a:satOff val="0"/>
            <a:lumOff val="0"/>
            <a:alphaOff val="0"/>
          </a:schemeClr>
        </a:solidFill>
        <a:ln w="12700" cap="flat" cmpd="sng" algn="ctr">
          <a:solidFill>
            <a:schemeClr val="accent6">
              <a:tint val="99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rtl="0">
            <a:lnSpc>
              <a:spcPct val="90000"/>
            </a:lnSpc>
            <a:spcBef>
              <a:spcPct val="0"/>
            </a:spcBef>
            <a:spcAft>
              <a:spcPct val="35000"/>
            </a:spcAft>
            <a:buNone/>
          </a:pPr>
          <a:r>
            <a:rPr lang="en-US" sz="1900" b="0" u="none" kern="1200">
              <a:latin typeface="Bahnschrift"/>
              <a:cs typeface="Calibri"/>
            </a:rPr>
            <a:t>Rapidly adapting system capable of real-time learning</a:t>
          </a:r>
        </a:p>
      </dsp:txBody>
      <dsp:txXfrm>
        <a:off x="6995691" y="2664762"/>
        <a:ext cx="2442103" cy="151629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C5DE33-6BD3-4E2D-88AA-CAD650344D9A}">
      <dsp:nvSpPr>
        <dsp:cNvPr id="0" name=""/>
        <dsp:cNvSpPr/>
      </dsp:nvSpPr>
      <dsp:spPr>
        <a:xfrm>
          <a:off x="3313" y="1842496"/>
          <a:ext cx="3324796" cy="1329918"/>
        </a:xfrm>
        <a:prstGeom prst="homePlate">
          <a:avLst/>
        </a:prstGeom>
        <a:solidFill>
          <a:schemeClr val="accent6">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0678" tIns="45339" rIns="22670" bIns="45339" numCol="1" spcCol="1270" anchor="ctr" anchorCtr="0">
          <a:noAutofit/>
        </a:bodyPr>
        <a:lstStyle/>
        <a:p>
          <a:pPr marL="0" lvl="0" indent="0" algn="ctr" defTabSz="755650" rtl="0">
            <a:lnSpc>
              <a:spcPct val="90000"/>
            </a:lnSpc>
            <a:spcBef>
              <a:spcPct val="0"/>
            </a:spcBef>
            <a:spcAft>
              <a:spcPct val="35000"/>
            </a:spcAft>
            <a:buNone/>
          </a:pPr>
          <a:r>
            <a:rPr lang="en-US" sz="1700" b="0" kern="1200">
              <a:latin typeface="Bahnschrift"/>
            </a:rPr>
            <a:t>Literature Survey</a:t>
          </a:r>
        </a:p>
      </dsp:txBody>
      <dsp:txXfrm>
        <a:off x="3313" y="1842496"/>
        <a:ext cx="2992317" cy="1329918"/>
      </dsp:txXfrm>
    </dsp:sp>
    <dsp:sp modelId="{7E9A2D0F-1A86-423F-90BC-BA2278EC58BA}">
      <dsp:nvSpPr>
        <dsp:cNvPr id="0" name=""/>
        <dsp:cNvSpPr/>
      </dsp:nvSpPr>
      <dsp:spPr>
        <a:xfrm>
          <a:off x="2663150" y="1842496"/>
          <a:ext cx="3324796" cy="1329918"/>
        </a:xfrm>
        <a:prstGeom prst="chevron">
          <a:avLst/>
        </a:prstGeom>
        <a:solidFill>
          <a:schemeClr val="accent6">
            <a:shade val="80000"/>
            <a:hueOff val="-40444"/>
            <a:satOff val="-4527"/>
            <a:lumOff val="969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45339" rIns="22670" bIns="45339" numCol="1" spcCol="1270" anchor="ctr" anchorCtr="0">
          <a:noAutofit/>
        </a:bodyPr>
        <a:lstStyle/>
        <a:p>
          <a:pPr marL="0" lvl="0" indent="0" algn="ctr" defTabSz="755650" rtl="0">
            <a:lnSpc>
              <a:spcPct val="90000"/>
            </a:lnSpc>
            <a:spcBef>
              <a:spcPct val="0"/>
            </a:spcBef>
            <a:spcAft>
              <a:spcPct val="35000"/>
            </a:spcAft>
            <a:buNone/>
          </a:pPr>
          <a:r>
            <a:rPr lang="en-US" sz="1700" b="0" kern="1200">
              <a:latin typeface="Bahnschrift"/>
            </a:rPr>
            <a:t>Used default LTspice MOS models to make the five subcircuits</a:t>
          </a:r>
        </a:p>
      </dsp:txBody>
      <dsp:txXfrm>
        <a:off x="3328109" y="1842496"/>
        <a:ext cx="1994878" cy="1329918"/>
      </dsp:txXfrm>
    </dsp:sp>
    <dsp:sp modelId="{C6DBC0CE-7BA9-4AA8-991F-5DFCC2A8E4D1}">
      <dsp:nvSpPr>
        <dsp:cNvPr id="0" name=""/>
        <dsp:cNvSpPr/>
      </dsp:nvSpPr>
      <dsp:spPr>
        <a:xfrm>
          <a:off x="5322987" y="1842496"/>
          <a:ext cx="3324796" cy="1329918"/>
        </a:xfrm>
        <a:prstGeom prst="chevron">
          <a:avLst/>
        </a:prstGeom>
        <a:solidFill>
          <a:schemeClr val="accent6">
            <a:shade val="80000"/>
            <a:hueOff val="-80889"/>
            <a:satOff val="-9054"/>
            <a:lumOff val="1938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45339" rIns="22670" bIns="45339" numCol="1" spcCol="1270" anchor="ctr" anchorCtr="0">
          <a:noAutofit/>
        </a:bodyPr>
        <a:lstStyle/>
        <a:p>
          <a:pPr marL="0" lvl="0" indent="0" algn="ctr" defTabSz="755650" rtl="0">
            <a:lnSpc>
              <a:spcPct val="90000"/>
            </a:lnSpc>
            <a:spcBef>
              <a:spcPct val="0"/>
            </a:spcBef>
            <a:spcAft>
              <a:spcPct val="35000"/>
            </a:spcAft>
            <a:buNone/>
          </a:pPr>
          <a:r>
            <a:rPr lang="en-US" sz="1700" b="0" kern="1200">
              <a:latin typeface="Bahnschrift"/>
            </a:rPr>
            <a:t>Replaced the default models with 45nm CMOS models and adjusted values</a:t>
          </a:r>
        </a:p>
      </dsp:txBody>
      <dsp:txXfrm>
        <a:off x="5987946" y="1842496"/>
        <a:ext cx="1994878" cy="1329918"/>
      </dsp:txXfrm>
    </dsp:sp>
    <dsp:sp modelId="{6920CA54-066C-40FA-A149-BDAF0FE38ABD}">
      <dsp:nvSpPr>
        <dsp:cNvPr id="0" name=""/>
        <dsp:cNvSpPr/>
      </dsp:nvSpPr>
      <dsp:spPr>
        <a:xfrm>
          <a:off x="7982824" y="1842496"/>
          <a:ext cx="3324796" cy="1329918"/>
        </a:xfrm>
        <a:prstGeom prst="chevron">
          <a:avLst/>
        </a:prstGeom>
        <a:solidFill>
          <a:schemeClr val="accent6">
            <a:shade val="80000"/>
            <a:hueOff val="-121333"/>
            <a:satOff val="-13581"/>
            <a:lumOff val="290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45339" rIns="22670" bIns="45339" numCol="1" spcCol="1270" anchor="ctr" anchorCtr="0">
          <a:noAutofit/>
        </a:bodyPr>
        <a:lstStyle/>
        <a:p>
          <a:pPr marL="0" lvl="0" indent="0" algn="ctr" defTabSz="755650" rtl="0">
            <a:lnSpc>
              <a:spcPct val="90000"/>
            </a:lnSpc>
            <a:spcBef>
              <a:spcPct val="0"/>
            </a:spcBef>
            <a:spcAft>
              <a:spcPct val="35000"/>
            </a:spcAft>
            <a:buNone/>
          </a:pPr>
          <a:r>
            <a:rPr lang="en-US" sz="1700" b="0" kern="1200">
              <a:latin typeface="Bahnschrift"/>
            </a:rPr>
            <a:t>Combined subcircuits to simulate two neurons connected by a synapse</a:t>
          </a:r>
        </a:p>
      </dsp:txBody>
      <dsp:txXfrm>
        <a:off x="8647783" y="1842496"/>
        <a:ext cx="1994878" cy="132991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22470C-A182-483D-A50A-4F350F75A4E0}">
      <dsp:nvSpPr>
        <dsp:cNvPr id="0" name=""/>
        <dsp:cNvSpPr/>
      </dsp:nvSpPr>
      <dsp:spPr>
        <a:xfrm>
          <a:off x="0" y="1083660"/>
          <a:ext cx="2957512" cy="1878020"/>
        </a:xfrm>
        <a:prstGeom prst="roundRect">
          <a:avLst>
            <a:gd name="adj" fmla="val 10000"/>
          </a:avLst>
        </a:prstGeom>
        <a:solidFill>
          <a:schemeClr val="accent6">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2D65250-7DBD-4BC0-A13D-C519971D2635}">
      <dsp:nvSpPr>
        <dsp:cNvPr id="0" name=""/>
        <dsp:cNvSpPr/>
      </dsp:nvSpPr>
      <dsp:spPr>
        <a:xfrm>
          <a:off x="328612" y="1395842"/>
          <a:ext cx="2957512" cy="1878020"/>
        </a:xfrm>
        <a:prstGeom prst="roundRect">
          <a:avLst>
            <a:gd name="adj" fmla="val 10000"/>
          </a:avLst>
        </a:prstGeom>
        <a:solidFill>
          <a:schemeClr val="lt1">
            <a:alpha val="90000"/>
            <a:hueOff val="0"/>
            <a:satOff val="0"/>
            <a:lumOff val="0"/>
            <a:alphaOff val="0"/>
          </a:schemeClr>
        </a:solidFill>
        <a:ln w="12700" cap="flat" cmpd="sng" algn="ctr">
          <a:solidFill>
            <a:schemeClr val="accent6">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defRPr cap="all"/>
          </a:pPr>
          <a:r>
            <a:rPr lang="en-US" sz="1500" kern="1200"/>
            <a:t>We have successfully simulated the neuron and synaptic circuit of the spike equilibrium propagation hardware using 45nm CMOS technology. </a:t>
          </a:r>
        </a:p>
      </dsp:txBody>
      <dsp:txXfrm>
        <a:off x="383617" y="1450847"/>
        <a:ext cx="2847502" cy="1768010"/>
      </dsp:txXfrm>
    </dsp:sp>
    <dsp:sp modelId="{1339E7F2-B0B5-41C7-B2A5-EA6AF0D70EA0}">
      <dsp:nvSpPr>
        <dsp:cNvPr id="0" name=""/>
        <dsp:cNvSpPr/>
      </dsp:nvSpPr>
      <dsp:spPr>
        <a:xfrm>
          <a:off x="3614737" y="1083660"/>
          <a:ext cx="2957512" cy="1878020"/>
        </a:xfrm>
        <a:prstGeom prst="roundRect">
          <a:avLst>
            <a:gd name="adj" fmla="val 10000"/>
          </a:avLst>
        </a:prstGeom>
        <a:solidFill>
          <a:schemeClr val="accent6">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4B9CF08-9268-4455-9CAE-804C38D37527}">
      <dsp:nvSpPr>
        <dsp:cNvPr id="0" name=""/>
        <dsp:cNvSpPr/>
      </dsp:nvSpPr>
      <dsp:spPr>
        <a:xfrm>
          <a:off x="3943350" y="1395842"/>
          <a:ext cx="2957512" cy="1878020"/>
        </a:xfrm>
        <a:prstGeom prst="roundRect">
          <a:avLst>
            <a:gd name="adj" fmla="val 10000"/>
          </a:avLst>
        </a:prstGeom>
        <a:solidFill>
          <a:schemeClr val="lt1">
            <a:alpha val="90000"/>
            <a:hueOff val="0"/>
            <a:satOff val="0"/>
            <a:lumOff val="0"/>
            <a:alphaOff val="0"/>
          </a:schemeClr>
        </a:solidFill>
        <a:ln w="12700" cap="flat" cmpd="sng" algn="ctr">
          <a:solidFill>
            <a:schemeClr val="accent6">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defRPr cap="all"/>
          </a:pPr>
          <a:r>
            <a:rPr lang="en-US" sz="1500" kern="1200"/>
            <a:t>We have cascaded the five circuit blocks such that each operates within its required region of operation. They are working as intended.</a:t>
          </a:r>
        </a:p>
      </dsp:txBody>
      <dsp:txXfrm>
        <a:off x="3998355" y="1450847"/>
        <a:ext cx="2847502" cy="1768010"/>
      </dsp:txXfrm>
    </dsp:sp>
    <dsp:sp modelId="{3CFD895C-36BD-4172-811D-8CFA844913EC}">
      <dsp:nvSpPr>
        <dsp:cNvPr id="0" name=""/>
        <dsp:cNvSpPr/>
      </dsp:nvSpPr>
      <dsp:spPr>
        <a:xfrm>
          <a:off x="7229475" y="1083660"/>
          <a:ext cx="2957512" cy="1878020"/>
        </a:xfrm>
        <a:prstGeom prst="roundRect">
          <a:avLst>
            <a:gd name="adj" fmla="val 10000"/>
          </a:avLst>
        </a:prstGeom>
        <a:solidFill>
          <a:schemeClr val="accent6">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5D19CC5-7545-4B78-BF84-4051E9E34675}">
      <dsp:nvSpPr>
        <dsp:cNvPr id="0" name=""/>
        <dsp:cNvSpPr/>
      </dsp:nvSpPr>
      <dsp:spPr>
        <a:xfrm>
          <a:off x="7558087" y="1395842"/>
          <a:ext cx="2957512" cy="1878020"/>
        </a:xfrm>
        <a:prstGeom prst="roundRect">
          <a:avLst>
            <a:gd name="adj" fmla="val 10000"/>
          </a:avLst>
        </a:prstGeom>
        <a:solidFill>
          <a:schemeClr val="lt1">
            <a:alpha val="90000"/>
            <a:hueOff val="0"/>
            <a:satOff val="0"/>
            <a:lumOff val="0"/>
            <a:alphaOff val="0"/>
          </a:schemeClr>
        </a:solidFill>
        <a:ln w="12700" cap="flat" cmpd="sng" algn="ctr">
          <a:solidFill>
            <a:schemeClr val="accent6">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defRPr cap="all"/>
          </a:pPr>
          <a:r>
            <a:rPr lang="en-US" sz="1500" kern="1200"/>
            <a:t>This combined circuit gives us a low-power and energy efficient, biologically inspired algorithm for real time learning tasks.</a:t>
          </a:r>
        </a:p>
      </dsp:txBody>
      <dsp:txXfrm>
        <a:off x="7613092" y="1450847"/>
        <a:ext cx="2847502" cy="176801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5.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623FB4-8AC4-4143-9999-9E16F4CF1C5E}" type="datetimeFigureOut">
              <a:t>11/29/2023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C75C8B-1C89-4C9C-BA9C-32508D825496}" type="slidenum">
              <a:t>‹#›</a:t>
            </a:fld>
            <a:endParaRPr lang="en-US"/>
          </a:p>
        </p:txBody>
      </p:sp>
    </p:spTree>
    <p:extLst>
      <p:ext uri="{BB962C8B-B14F-4D97-AF65-F5344CB8AC3E}">
        <p14:creationId xmlns:p14="http://schemas.microsoft.com/office/powerpoint/2010/main" val="12903137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a:buChar char="•"/>
            </a:pPr>
            <a:r>
              <a:rPr lang="en-US"/>
              <a:t> In deep learning tasks, input data undergoes a feed-forward pass through an artificial neural network (ANN) for initial prediction, followed by a backpropagation training algorithm that computes gradients of the loss with respect to network weights and biases, enabling iterative adjustments to minimize the loss, but this process is computationally intensive and reliant on labeled training data, making it less suitable for real-time or unsupervised learning applications.</a:t>
            </a:r>
          </a:p>
          <a:p>
            <a:pPr marL="285750" indent="-285750">
              <a:buFont typeface="Arial"/>
              <a:buChar char="•"/>
            </a:pPr>
            <a:r>
              <a:rPr lang="en-US"/>
              <a:t>Equilibrium Propagation (EP) is an alternative training algorithm to backpropagation, treating artificial neural networks as dynamic systems evolving over time, focusing on energy-based objectives to improve generalization performance and adaptability to unsupervised learning, mimicking principles of neural information processing in the brain by leveraging energy functions for learning and inference through iterative updates of network activations and feedback connections.</a:t>
            </a:r>
            <a:endParaRPr lang="en-US">
              <a:ea typeface="Calibri"/>
              <a:cs typeface="Calibri"/>
            </a:endParaRPr>
          </a:p>
          <a:p>
            <a:pPr marL="285750" indent="-285750">
              <a:buFont typeface="Arial"/>
              <a:buChar char="•"/>
            </a:pPr>
            <a:r>
              <a:rPr lang="en-US"/>
              <a:t>In this project, we implemented spiking equilibrium propagation using 45nm CMOS Technology, an extension of the Equilibrium Propagation (EP) learning algorithm that incorporates spiking neural network (SNN) architectures, leveraging discrete, spike-based communication between neurons for biologically inspired neural computation, retaining the energy-based modeling concept, and proving well-suited for tasks emphasizing precise timing and spike-based encoding.</a:t>
            </a:r>
            <a:endParaRPr lang="en-US">
              <a:ea typeface="Calibri"/>
              <a:cs typeface="Calibri"/>
            </a:endParaRPr>
          </a:p>
          <a:p>
            <a:endParaRPr lang="en-US">
              <a:ea typeface="Calibri"/>
              <a:cs typeface="Calibri"/>
            </a:endParaRPr>
          </a:p>
        </p:txBody>
      </p:sp>
      <p:sp>
        <p:nvSpPr>
          <p:cNvPr id="4" name="Slide Number Placeholder 3"/>
          <p:cNvSpPr>
            <a:spLocks noGrp="1"/>
          </p:cNvSpPr>
          <p:nvPr>
            <p:ph type="sldNum" sz="quarter" idx="5"/>
          </p:nvPr>
        </p:nvSpPr>
        <p:spPr/>
        <p:txBody>
          <a:bodyPr/>
          <a:lstStyle/>
          <a:p>
            <a:fld id="{EBC75C8B-1C89-4C9C-BA9C-32508D825496}" type="slidenum">
              <a:t>2</a:t>
            </a:fld>
            <a:endParaRPr lang="en-US"/>
          </a:p>
        </p:txBody>
      </p:sp>
    </p:spTree>
    <p:extLst>
      <p:ext uri="{BB962C8B-B14F-4D97-AF65-F5344CB8AC3E}">
        <p14:creationId xmlns:p14="http://schemas.microsoft.com/office/powerpoint/2010/main" val="36856446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11/29/2023</a:t>
            </a:fld>
            <a:endParaRPr lang="en-US"/>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077242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11/29/2023</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5811482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11/29/2023</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5327141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11/29/2023</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1844006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11/29/2023</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617240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11/29/2023</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3989990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11/29/2023</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0735424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11/29/2023</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5654351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11/29/2023</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3103757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11/29/2023</a:t>
            </a:fld>
            <a:endParaRPr lang="en-US"/>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560787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11/29/2023</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1049848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11/29/2023</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1631914603"/>
      </p:ext>
    </p:extLst>
  </p:cSld>
  <p:clrMap bg1="lt1" tx1="dk1" bg2="lt2" tx2="dk2" accent1="accent1" accent2="accent2" accent3="accent3" accent4="accent4" accent5="accent5" accent6="accent6" hlink="hlink" folHlink="folHlink"/>
  <p:sldLayoutIdLst>
    <p:sldLayoutId id="2147483904" r:id="rId1"/>
    <p:sldLayoutId id="2147483905" r:id="rId2"/>
    <p:sldLayoutId id="2147483906" r:id="rId3"/>
    <p:sldLayoutId id="2147483907" r:id="rId4"/>
    <p:sldLayoutId id="2147483908" r:id="rId5"/>
    <p:sldLayoutId id="2147483902" r:id="rId6"/>
    <p:sldLayoutId id="2147483898" r:id="rId7"/>
    <p:sldLayoutId id="2147483899" r:id="rId8"/>
    <p:sldLayoutId id="2147483900" r:id="rId9"/>
    <p:sldLayoutId id="2147483901" r:id="rId10"/>
    <p:sldLayoutId id="2147483903" r:id="rId11"/>
  </p:sldLayoutIdLst>
  <p:txStyles>
    <p:titleStyle>
      <a:lvl1pPr algn="l" defTabSz="914400" rtl="0" eaLnBrk="1" latinLnBrk="0" hangingPunct="1">
        <a:lnSpc>
          <a:spcPct val="9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5.xml.rels><?xml version="1.0" encoding="UTF-8" standalone="yes"?>
<Relationships xmlns="http://schemas.openxmlformats.org/package/2006/relationships"><Relationship Id="rId2" Type="http://schemas.openxmlformats.org/officeDocument/2006/relationships/hyperlink" Target="https://www.frontiersin.org/articles/10.3389/fncom.2017.00024"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0" name="Rectangle 69">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23" descr="Close-up of circuit board">
            <a:extLst>
              <a:ext uri="{FF2B5EF4-FFF2-40B4-BE49-F238E27FC236}">
                <a16:creationId xmlns:a16="http://schemas.microsoft.com/office/drawing/2014/main" id="{BA42FA45-C469-A0E0-3365-16468F81175F}"/>
              </a:ext>
            </a:extLst>
          </p:cNvPr>
          <p:cNvPicPr>
            <a:picLocks noChangeAspect="1"/>
          </p:cNvPicPr>
          <p:nvPr/>
        </p:nvPicPr>
        <p:blipFill rotWithShape="1">
          <a:blip r:embed="rId2"/>
          <a:srcRect l="7815" r="7812" b="-1"/>
          <a:stretch/>
        </p:blipFill>
        <p:spPr>
          <a:xfrm>
            <a:off x="3523488" y="10"/>
            <a:ext cx="8668512" cy="6857990"/>
          </a:xfrm>
          <a:prstGeom prst="rect">
            <a:avLst/>
          </a:prstGeom>
        </p:spPr>
      </p:pic>
      <p:sp>
        <p:nvSpPr>
          <p:cNvPr id="71" name="Rectangle 70">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7981" y="888847"/>
            <a:ext cx="5412166" cy="3204134"/>
          </a:xfrm>
        </p:spPr>
        <p:txBody>
          <a:bodyPr vert="horz" lIns="91440" tIns="45720" rIns="91440" bIns="45720" rtlCol="0" anchor="b">
            <a:noAutofit/>
          </a:bodyPr>
          <a:lstStyle/>
          <a:p>
            <a:r>
              <a:rPr lang="en-US" sz="4500" dirty="0">
                <a:latin typeface="Bahnschrift"/>
                <a:ea typeface="+mj-lt"/>
                <a:cs typeface="+mj-lt"/>
              </a:rPr>
              <a:t>SOI Implementation of Spiking Equilibrium</a:t>
            </a:r>
            <a:br>
              <a:rPr lang="en-US" sz="4500">
                <a:latin typeface="Bahnschrift"/>
                <a:ea typeface="+mj-lt"/>
                <a:cs typeface="+mj-lt"/>
              </a:rPr>
            </a:br>
            <a:r>
              <a:rPr lang="en-US" sz="4500" dirty="0">
                <a:latin typeface="Bahnschrift"/>
                <a:ea typeface="+mj-lt"/>
                <a:cs typeface="+mj-lt"/>
              </a:rPr>
              <a:t>Propagation for Real-Time Learning</a:t>
            </a:r>
            <a:endParaRPr lang="en-US" sz="4500" dirty="0">
              <a:latin typeface="Bahnschrift"/>
              <a:ea typeface="Calibri Light"/>
              <a:cs typeface="Calibri Light"/>
            </a:endParaRPr>
          </a:p>
        </p:txBody>
      </p:sp>
      <p:sp>
        <p:nvSpPr>
          <p:cNvPr id="3" name="Subtitle 2"/>
          <p:cNvSpPr>
            <a:spLocks noGrp="1"/>
          </p:cNvSpPr>
          <p:nvPr>
            <p:ph type="subTitle" idx="1"/>
          </p:nvPr>
        </p:nvSpPr>
        <p:spPr>
          <a:xfrm>
            <a:off x="477980" y="4872922"/>
            <a:ext cx="4650165" cy="1490818"/>
          </a:xfrm>
        </p:spPr>
        <p:txBody>
          <a:bodyPr vert="horz" lIns="91440" tIns="45720" rIns="91440" bIns="45720" rtlCol="0" anchor="t">
            <a:noAutofit/>
          </a:bodyPr>
          <a:lstStyle/>
          <a:p>
            <a:pPr>
              <a:lnSpc>
                <a:spcPct val="100000"/>
              </a:lnSpc>
            </a:pPr>
            <a:r>
              <a:rPr lang="en-US" sz="2500" b="1">
                <a:latin typeface="Bahnschrift"/>
                <a:ea typeface="+mn-lt"/>
                <a:cs typeface="+mn-lt"/>
              </a:rPr>
              <a:t>Amruta Parulekar (20d070009)</a:t>
            </a:r>
          </a:p>
          <a:p>
            <a:pPr>
              <a:lnSpc>
                <a:spcPct val="100000"/>
              </a:lnSpc>
            </a:pPr>
            <a:r>
              <a:rPr lang="en-US" sz="2500" b="1">
                <a:latin typeface="Bahnschrift"/>
                <a:ea typeface="+mn-lt"/>
                <a:cs typeface="+mn-lt"/>
              </a:rPr>
              <a:t>Anubhav Bhatla (200070008)</a:t>
            </a:r>
          </a:p>
          <a:p>
            <a:pPr>
              <a:lnSpc>
                <a:spcPct val="100000"/>
              </a:lnSpc>
            </a:pPr>
            <a:r>
              <a:rPr lang="en-US" sz="2500" b="1">
                <a:latin typeface="Bahnschrift"/>
                <a:ea typeface="+mn-lt"/>
                <a:cs typeface="+mn-lt"/>
              </a:rPr>
              <a:t>Tanmay Joshi (200070027)</a:t>
            </a:r>
            <a:endParaRPr lang="en-US" sz="2500" b="1">
              <a:latin typeface="Bahnschrift"/>
            </a:endParaRPr>
          </a:p>
        </p:txBody>
      </p:sp>
      <p:sp>
        <p:nvSpPr>
          <p:cNvPr id="79" name="Rectangle 78">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2">
              <a:lumMod val="25000"/>
              <a:lumOff val="75000"/>
            </a:schemeClr>
          </a:solidFill>
          <a:ln w="3175">
            <a:solidFill>
              <a:schemeClr val="tx2">
                <a:lumMod val="25000"/>
                <a:lumOff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9857222"/>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4" name="Rectangle 73">
            <a:extLst>
              <a:ext uri="{FF2B5EF4-FFF2-40B4-BE49-F238E27FC236}">
                <a16:creationId xmlns:a16="http://schemas.microsoft.com/office/drawing/2014/main" id="{7301F447-EEF7-48F5-AF73-7566EE7F64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29FA8B6-764F-E68E-E55C-9EED06FBE816}"/>
              </a:ext>
            </a:extLst>
          </p:cNvPr>
          <p:cNvSpPr>
            <a:spLocks noGrp="1"/>
          </p:cNvSpPr>
          <p:nvPr>
            <p:ph type="title"/>
          </p:nvPr>
        </p:nvSpPr>
        <p:spPr>
          <a:xfrm>
            <a:off x="841248" y="334644"/>
            <a:ext cx="10509504" cy="1076914"/>
          </a:xfrm>
        </p:spPr>
        <p:txBody>
          <a:bodyPr anchor="ctr">
            <a:normAutofit/>
          </a:bodyPr>
          <a:lstStyle/>
          <a:p>
            <a:r>
              <a:rPr lang="en-US" sz="4500">
                <a:latin typeface="Bahnschrift"/>
              </a:rPr>
              <a:t>Synapse circuit</a:t>
            </a:r>
            <a:endParaRPr lang="en-US"/>
          </a:p>
        </p:txBody>
      </p:sp>
      <p:sp>
        <p:nvSpPr>
          <p:cNvPr id="78" name="Rectangle 77">
            <a:extLst>
              <a:ext uri="{FF2B5EF4-FFF2-40B4-BE49-F238E27FC236}">
                <a16:creationId xmlns:a16="http://schemas.microsoft.com/office/drawing/2014/main" id="{99F74EB5-E547-4FB4-95F5-BCC788F3C4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512994"/>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5AE78DF9-B59F-7714-6ED5-EF526A4EE8E7}"/>
              </a:ext>
            </a:extLst>
          </p:cNvPr>
          <p:cNvSpPr txBox="1"/>
          <p:nvPr/>
        </p:nvSpPr>
        <p:spPr>
          <a:xfrm>
            <a:off x="843797" y="5134570"/>
            <a:ext cx="10508333"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000">
                <a:latin typeface="Bahnschrift"/>
                <a:ea typeface="+mn-lt"/>
                <a:cs typeface="+mn-lt"/>
              </a:rPr>
              <a:t>This circuit processes inputs from the presynaptic and post-synaptic neurons to generate an output fed back to the post synaptic IFC.</a:t>
            </a:r>
            <a:endParaRPr lang="en-US" sz="2000"/>
          </a:p>
          <a:p>
            <a:pPr marL="285750" indent="-285750">
              <a:buFont typeface="Arial"/>
              <a:buChar char="•"/>
            </a:pPr>
            <a:r>
              <a:rPr lang="en-US" sz="2000">
                <a:latin typeface="Bahnschrift"/>
                <a:ea typeface="+mn-lt"/>
                <a:cs typeface="+mn-lt"/>
              </a:rPr>
              <a:t>It involves a capacitor that charges, discharges or remains steady based on different input conditions</a:t>
            </a:r>
          </a:p>
        </p:txBody>
      </p:sp>
      <p:pic>
        <p:nvPicPr>
          <p:cNvPr id="3" name="Picture 2" descr="A diagram of a machine&#10;&#10;Description automatically generated">
            <a:extLst>
              <a:ext uri="{FF2B5EF4-FFF2-40B4-BE49-F238E27FC236}">
                <a16:creationId xmlns:a16="http://schemas.microsoft.com/office/drawing/2014/main" id="{546A618A-AC14-E648-D7DE-F6955BB67475}"/>
              </a:ext>
            </a:extLst>
          </p:cNvPr>
          <p:cNvPicPr>
            <a:picLocks noChangeAspect="1"/>
          </p:cNvPicPr>
          <p:nvPr/>
        </p:nvPicPr>
        <p:blipFill rotWithShape="1">
          <a:blip r:embed="rId2"/>
          <a:srcRect l="9902" t="1976" r="13250" b="16358"/>
          <a:stretch/>
        </p:blipFill>
        <p:spPr>
          <a:xfrm>
            <a:off x="841957" y="1910839"/>
            <a:ext cx="5259135" cy="2998928"/>
          </a:xfrm>
          <a:prstGeom prst="rect">
            <a:avLst/>
          </a:prstGeom>
        </p:spPr>
      </p:pic>
      <p:pic>
        <p:nvPicPr>
          <p:cNvPr id="5" name="Picture 4" descr="A screenshot of a graph&#10;&#10;Description automatically generated">
            <a:extLst>
              <a:ext uri="{FF2B5EF4-FFF2-40B4-BE49-F238E27FC236}">
                <a16:creationId xmlns:a16="http://schemas.microsoft.com/office/drawing/2014/main" id="{DA905DC8-40D0-E0A6-A901-D18F9682D6B1}"/>
              </a:ext>
            </a:extLst>
          </p:cNvPr>
          <p:cNvPicPr>
            <a:picLocks noChangeAspect="1"/>
          </p:cNvPicPr>
          <p:nvPr/>
        </p:nvPicPr>
        <p:blipFill>
          <a:blip r:embed="rId3"/>
          <a:stretch>
            <a:fillRect/>
          </a:stretch>
        </p:blipFill>
        <p:spPr>
          <a:xfrm>
            <a:off x="6097743" y="1914491"/>
            <a:ext cx="5253039" cy="2997993"/>
          </a:xfrm>
          <a:prstGeom prst="rect">
            <a:avLst/>
          </a:prstGeom>
        </p:spPr>
      </p:pic>
    </p:spTree>
    <p:extLst>
      <p:ext uri="{BB962C8B-B14F-4D97-AF65-F5344CB8AC3E}">
        <p14:creationId xmlns:p14="http://schemas.microsoft.com/office/powerpoint/2010/main" val="7116987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4" name="Rectangle 73">
            <a:extLst>
              <a:ext uri="{FF2B5EF4-FFF2-40B4-BE49-F238E27FC236}">
                <a16:creationId xmlns:a16="http://schemas.microsoft.com/office/drawing/2014/main" id="{7301F447-EEF7-48F5-AF73-7566EE7F64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29FA8B6-764F-E68E-E55C-9EED06FBE816}"/>
              </a:ext>
            </a:extLst>
          </p:cNvPr>
          <p:cNvSpPr>
            <a:spLocks noGrp="1"/>
          </p:cNvSpPr>
          <p:nvPr>
            <p:ph type="title"/>
          </p:nvPr>
        </p:nvSpPr>
        <p:spPr>
          <a:xfrm>
            <a:off x="841248" y="334644"/>
            <a:ext cx="10509504" cy="1076914"/>
          </a:xfrm>
        </p:spPr>
        <p:txBody>
          <a:bodyPr anchor="ctr">
            <a:normAutofit/>
          </a:bodyPr>
          <a:lstStyle/>
          <a:p>
            <a:r>
              <a:rPr lang="en-US" sz="4500">
                <a:latin typeface="Bahnschrift"/>
              </a:rPr>
              <a:t>The complete circuit</a:t>
            </a:r>
            <a:endParaRPr lang="en-US"/>
          </a:p>
        </p:txBody>
      </p:sp>
      <p:sp>
        <p:nvSpPr>
          <p:cNvPr id="78" name="Rectangle 77">
            <a:extLst>
              <a:ext uri="{FF2B5EF4-FFF2-40B4-BE49-F238E27FC236}">
                <a16:creationId xmlns:a16="http://schemas.microsoft.com/office/drawing/2014/main" id="{99F74EB5-E547-4FB4-95F5-BCC788F3C4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512994"/>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 name="Picture 2" descr="A diagram of a circuit board&#10;&#10;Description automatically generated">
            <a:extLst>
              <a:ext uri="{FF2B5EF4-FFF2-40B4-BE49-F238E27FC236}">
                <a16:creationId xmlns:a16="http://schemas.microsoft.com/office/drawing/2014/main" id="{25111B67-9267-AB64-81E6-C31EF7CCD027}"/>
              </a:ext>
            </a:extLst>
          </p:cNvPr>
          <p:cNvPicPr>
            <a:picLocks noChangeAspect="1"/>
          </p:cNvPicPr>
          <p:nvPr/>
        </p:nvPicPr>
        <p:blipFill rotWithShape="1">
          <a:blip r:embed="rId2"/>
          <a:srcRect l="689" t="27295" r="14122" b="32010"/>
          <a:stretch/>
        </p:blipFill>
        <p:spPr>
          <a:xfrm>
            <a:off x="842851" y="2365616"/>
            <a:ext cx="10505197" cy="3548770"/>
          </a:xfrm>
          <a:prstGeom prst="rect">
            <a:avLst/>
          </a:prstGeom>
        </p:spPr>
      </p:pic>
    </p:spTree>
    <p:extLst>
      <p:ext uri="{BB962C8B-B14F-4D97-AF65-F5344CB8AC3E}">
        <p14:creationId xmlns:p14="http://schemas.microsoft.com/office/powerpoint/2010/main" val="35677599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4" name="Rectangle 73">
            <a:extLst>
              <a:ext uri="{FF2B5EF4-FFF2-40B4-BE49-F238E27FC236}">
                <a16:creationId xmlns:a16="http://schemas.microsoft.com/office/drawing/2014/main" id="{7301F447-EEF7-48F5-AF73-7566EE7F64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29FA8B6-764F-E68E-E55C-9EED06FBE816}"/>
              </a:ext>
            </a:extLst>
          </p:cNvPr>
          <p:cNvSpPr>
            <a:spLocks noGrp="1"/>
          </p:cNvSpPr>
          <p:nvPr>
            <p:ph type="title"/>
          </p:nvPr>
        </p:nvSpPr>
        <p:spPr>
          <a:xfrm>
            <a:off x="841248" y="334644"/>
            <a:ext cx="10509504" cy="1076914"/>
          </a:xfrm>
        </p:spPr>
        <p:txBody>
          <a:bodyPr anchor="ctr">
            <a:normAutofit/>
          </a:bodyPr>
          <a:lstStyle/>
          <a:p>
            <a:r>
              <a:rPr lang="en-US" sz="4500">
                <a:latin typeface="Bahnschrift"/>
              </a:rPr>
              <a:t>Results</a:t>
            </a:r>
            <a:endParaRPr lang="en-US"/>
          </a:p>
        </p:txBody>
      </p:sp>
      <p:sp>
        <p:nvSpPr>
          <p:cNvPr id="78" name="Rectangle 77">
            <a:extLst>
              <a:ext uri="{FF2B5EF4-FFF2-40B4-BE49-F238E27FC236}">
                <a16:creationId xmlns:a16="http://schemas.microsoft.com/office/drawing/2014/main" id="{99F74EB5-E547-4FB4-95F5-BCC788F3C4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512994"/>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 name="Picture 2" descr="A graph of a graph&#10;&#10;Description automatically generated">
            <a:extLst>
              <a:ext uri="{FF2B5EF4-FFF2-40B4-BE49-F238E27FC236}">
                <a16:creationId xmlns:a16="http://schemas.microsoft.com/office/drawing/2014/main" id="{35DF3496-A3CA-3987-8704-656355041DFF}"/>
              </a:ext>
            </a:extLst>
          </p:cNvPr>
          <p:cNvPicPr>
            <a:picLocks noChangeAspect="1"/>
          </p:cNvPicPr>
          <p:nvPr/>
        </p:nvPicPr>
        <p:blipFill>
          <a:blip r:embed="rId2"/>
          <a:stretch>
            <a:fillRect/>
          </a:stretch>
        </p:blipFill>
        <p:spPr>
          <a:xfrm>
            <a:off x="836248" y="2109605"/>
            <a:ext cx="5262420" cy="2676525"/>
          </a:xfrm>
          <a:prstGeom prst="rect">
            <a:avLst/>
          </a:prstGeom>
        </p:spPr>
      </p:pic>
      <p:pic>
        <p:nvPicPr>
          <p:cNvPr id="4" name="Picture 3">
            <a:extLst>
              <a:ext uri="{FF2B5EF4-FFF2-40B4-BE49-F238E27FC236}">
                <a16:creationId xmlns:a16="http://schemas.microsoft.com/office/drawing/2014/main" id="{17620003-960B-07CF-3FE9-86205AA2EEDC}"/>
              </a:ext>
            </a:extLst>
          </p:cNvPr>
          <p:cNvPicPr>
            <a:picLocks noChangeAspect="1"/>
          </p:cNvPicPr>
          <p:nvPr/>
        </p:nvPicPr>
        <p:blipFill>
          <a:blip r:embed="rId3"/>
          <a:stretch>
            <a:fillRect/>
          </a:stretch>
        </p:blipFill>
        <p:spPr>
          <a:xfrm>
            <a:off x="6101138" y="2115296"/>
            <a:ext cx="5250873" cy="2676525"/>
          </a:xfrm>
          <a:prstGeom prst="rect">
            <a:avLst/>
          </a:prstGeom>
        </p:spPr>
      </p:pic>
      <p:sp>
        <p:nvSpPr>
          <p:cNvPr id="7" name="TextBox 6">
            <a:extLst>
              <a:ext uri="{FF2B5EF4-FFF2-40B4-BE49-F238E27FC236}">
                <a16:creationId xmlns:a16="http://schemas.microsoft.com/office/drawing/2014/main" id="{674286F6-9D9B-7141-AD53-51F07E6D9129}"/>
              </a:ext>
            </a:extLst>
          </p:cNvPr>
          <p:cNvSpPr txBox="1"/>
          <p:nvPr/>
        </p:nvSpPr>
        <p:spPr>
          <a:xfrm>
            <a:off x="732857" y="5295901"/>
            <a:ext cx="213480" cy="209853"/>
          </a:xfrm>
          <a:prstGeom prst="rect">
            <a:avLst/>
          </a:prstGeom>
          <a:solidFill>
            <a:srgbClr val="00B050"/>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8" name="TextBox 7">
            <a:extLst>
              <a:ext uri="{FF2B5EF4-FFF2-40B4-BE49-F238E27FC236}">
                <a16:creationId xmlns:a16="http://schemas.microsoft.com/office/drawing/2014/main" id="{C6261721-FE22-BF69-9A8A-61EB0A2990ED}"/>
              </a:ext>
            </a:extLst>
          </p:cNvPr>
          <p:cNvSpPr txBox="1"/>
          <p:nvPr/>
        </p:nvSpPr>
        <p:spPr>
          <a:xfrm>
            <a:off x="732857" y="5617635"/>
            <a:ext cx="213480" cy="209853"/>
          </a:xfrm>
          <a:prstGeom prst="rect">
            <a:avLst/>
          </a:prstGeom>
          <a:solidFill>
            <a:srgbClr val="002060"/>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9" name="TextBox 8">
            <a:extLst>
              <a:ext uri="{FF2B5EF4-FFF2-40B4-BE49-F238E27FC236}">
                <a16:creationId xmlns:a16="http://schemas.microsoft.com/office/drawing/2014/main" id="{A1A804ED-3182-9BF0-E9DE-CACAC7B67B9B}"/>
              </a:ext>
            </a:extLst>
          </p:cNvPr>
          <p:cNvSpPr txBox="1"/>
          <p:nvPr/>
        </p:nvSpPr>
        <p:spPr>
          <a:xfrm>
            <a:off x="5985629" y="5301987"/>
            <a:ext cx="213480" cy="209853"/>
          </a:xfrm>
          <a:prstGeom prst="rect">
            <a:avLst/>
          </a:prstGeom>
          <a:solidFill>
            <a:schemeClr val="accent3"/>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10" name="TextBox 9">
            <a:extLst>
              <a:ext uri="{FF2B5EF4-FFF2-40B4-BE49-F238E27FC236}">
                <a16:creationId xmlns:a16="http://schemas.microsoft.com/office/drawing/2014/main" id="{E5ED7866-3074-4DF5-6165-66914E446CCD}"/>
              </a:ext>
            </a:extLst>
          </p:cNvPr>
          <p:cNvSpPr txBox="1"/>
          <p:nvPr/>
        </p:nvSpPr>
        <p:spPr>
          <a:xfrm>
            <a:off x="6318739" y="5298813"/>
            <a:ext cx="213480" cy="209853"/>
          </a:xfrm>
          <a:prstGeom prst="rect">
            <a:avLst/>
          </a:prstGeom>
          <a:solidFill>
            <a:srgbClr val="002060"/>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11" name="TextBox 10">
            <a:extLst>
              <a:ext uri="{FF2B5EF4-FFF2-40B4-BE49-F238E27FC236}">
                <a16:creationId xmlns:a16="http://schemas.microsoft.com/office/drawing/2014/main" id="{4D0765CA-3818-2B5E-885F-F2D797C80518}"/>
              </a:ext>
            </a:extLst>
          </p:cNvPr>
          <p:cNvSpPr txBox="1"/>
          <p:nvPr/>
        </p:nvSpPr>
        <p:spPr>
          <a:xfrm>
            <a:off x="5985364" y="5620282"/>
            <a:ext cx="213480" cy="209853"/>
          </a:xfrm>
          <a:prstGeom prst="rect">
            <a:avLst/>
          </a:prstGeom>
          <a:solidFill>
            <a:srgbClr val="7030A0"/>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12" name="TextBox 11">
            <a:extLst>
              <a:ext uri="{FF2B5EF4-FFF2-40B4-BE49-F238E27FC236}">
                <a16:creationId xmlns:a16="http://schemas.microsoft.com/office/drawing/2014/main" id="{3B881EDA-04E6-0FE4-FACE-9B78E1B7ABB9}"/>
              </a:ext>
            </a:extLst>
          </p:cNvPr>
          <p:cNvSpPr txBox="1"/>
          <p:nvPr/>
        </p:nvSpPr>
        <p:spPr>
          <a:xfrm>
            <a:off x="892969" y="5231163"/>
            <a:ext cx="5107779"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latin typeface="Bahnschrift"/>
              </a:rPr>
              <a:t>Post-synaptic neuron spikes</a:t>
            </a:r>
          </a:p>
          <a:p>
            <a:r>
              <a:rPr lang="en-US" sz="2000">
                <a:latin typeface="Bahnschrift"/>
              </a:rPr>
              <a:t>Analog spike rate for post-synaptic neuron</a:t>
            </a:r>
          </a:p>
        </p:txBody>
      </p:sp>
      <p:sp>
        <p:nvSpPr>
          <p:cNvPr id="13" name="TextBox 12">
            <a:extLst>
              <a:ext uri="{FF2B5EF4-FFF2-40B4-BE49-F238E27FC236}">
                <a16:creationId xmlns:a16="http://schemas.microsoft.com/office/drawing/2014/main" id="{D0FB837A-4B69-791A-90D6-6B0060722888}"/>
              </a:ext>
            </a:extLst>
          </p:cNvPr>
          <p:cNvSpPr txBox="1"/>
          <p:nvPr/>
        </p:nvSpPr>
        <p:spPr>
          <a:xfrm>
            <a:off x="6536531" y="5219257"/>
            <a:ext cx="5298278"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latin typeface="Bahnschrift"/>
              </a:rPr>
              <a:t>Threshold voltages</a:t>
            </a:r>
            <a:endParaRPr lang="en-US"/>
          </a:p>
          <a:p>
            <a:r>
              <a:rPr lang="en-US" sz="2000">
                <a:latin typeface="Bahnschrift"/>
              </a:rPr>
              <a:t>Post-synaptic neuron Spike-rate derivative </a:t>
            </a:r>
          </a:p>
        </p:txBody>
      </p:sp>
    </p:spTree>
    <p:extLst>
      <p:ext uri="{BB962C8B-B14F-4D97-AF65-F5344CB8AC3E}">
        <p14:creationId xmlns:p14="http://schemas.microsoft.com/office/powerpoint/2010/main" val="41779571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4" name="Rectangle 73">
            <a:extLst>
              <a:ext uri="{FF2B5EF4-FFF2-40B4-BE49-F238E27FC236}">
                <a16:creationId xmlns:a16="http://schemas.microsoft.com/office/drawing/2014/main" id="{7301F447-EEF7-48F5-AF73-7566EE7F64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29FA8B6-764F-E68E-E55C-9EED06FBE816}"/>
              </a:ext>
            </a:extLst>
          </p:cNvPr>
          <p:cNvSpPr>
            <a:spLocks noGrp="1"/>
          </p:cNvSpPr>
          <p:nvPr>
            <p:ph type="title"/>
          </p:nvPr>
        </p:nvSpPr>
        <p:spPr>
          <a:xfrm>
            <a:off x="841248" y="334644"/>
            <a:ext cx="10509504" cy="1076914"/>
          </a:xfrm>
        </p:spPr>
        <p:txBody>
          <a:bodyPr anchor="ctr">
            <a:normAutofit/>
          </a:bodyPr>
          <a:lstStyle/>
          <a:p>
            <a:r>
              <a:rPr lang="en-US" sz="4500">
                <a:latin typeface="Bahnschrift"/>
              </a:rPr>
              <a:t>Results</a:t>
            </a:r>
            <a:endParaRPr lang="en-US"/>
          </a:p>
        </p:txBody>
      </p:sp>
      <p:sp>
        <p:nvSpPr>
          <p:cNvPr id="78" name="Rectangle 77">
            <a:extLst>
              <a:ext uri="{FF2B5EF4-FFF2-40B4-BE49-F238E27FC236}">
                <a16:creationId xmlns:a16="http://schemas.microsoft.com/office/drawing/2014/main" id="{99F74EB5-E547-4FB4-95F5-BCC788F3C4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512994"/>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A graph with different colored lines&#10;&#10;Description automatically generated">
            <a:extLst>
              <a:ext uri="{FF2B5EF4-FFF2-40B4-BE49-F238E27FC236}">
                <a16:creationId xmlns:a16="http://schemas.microsoft.com/office/drawing/2014/main" id="{34C7D668-5BFA-5764-3E5A-61075B1EF153}"/>
              </a:ext>
            </a:extLst>
          </p:cNvPr>
          <p:cNvPicPr>
            <a:picLocks noChangeAspect="1"/>
          </p:cNvPicPr>
          <p:nvPr/>
        </p:nvPicPr>
        <p:blipFill>
          <a:blip r:embed="rId2"/>
          <a:stretch>
            <a:fillRect/>
          </a:stretch>
        </p:blipFill>
        <p:spPr>
          <a:xfrm>
            <a:off x="837911" y="2005891"/>
            <a:ext cx="5253976" cy="2847781"/>
          </a:xfrm>
          <a:prstGeom prst="rect">
            <a:avLst/>
          </a:prstGeom>
        </p:spPr>
      </p:pic>
      <p:sp>
        <p:nvSpPr>
          <p:cNvPr id="9" name="TextBox 8">
            <a:extLst>
              <a:ext uri="{FF2B5EF4-FFF2-40B4-BE49-F238E27FC236}">
                <a16:creationId xmlns:a16="http://schemas.microsoft.com/office/drawing/2014/main" id="{EB9FC100-EEFB-C2A4-019D-06C3A019E98F}"/>
              </a:ext>
            </a:extLst>
          </p:cNvPr>
          <p:cNvSpPr txBox="1"/>
          <p:nvPr/>
        </p:nvSpPr>
        <p:spPr>
          <a:xfrm>
            <a:off x="817524" y="5263468"/>
            <a:ext cx="213480" cy="209853"/>
          </a:xfrm>
          <a:prstGeom prst="rect">
            <a:avLst/>
          </a:prstGeom>
          <a:solidFill>
            <a:srgbClr val="00B050"/>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11" name="TextBox 10">
            <a:extLst>
              <a:ext uri="{FF2B5EF4-FFF2-40B4-BE49-F238E27FC236}">
                <a16:creationId xmlns:a16="http://schemas.microsoft.com/office/drawing/2014/main" id="{D60F4D2B-951B-D720-030C-E70F4C1340B5}"/>
              </a:ext>
            </a:extLst>
          </p:cNvPr>
          <p:cNvSpPr txBox="1"/>
          <p:nvPr/>
        </p:nvSpPr>
        <p:spPr>
          <a:xfrm>
            <a:off x="821758" y="5913285"/>
            <a:ext cx="213480" cy="209853"/>
          </a:xfrm>
          <a:prstGeom prst="rect">
            <a:avLst/>
          </a:prstGeom>
          <a:solidFill>
            <a:srgbClr val="C00000"/>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13" name="TextBox 12">
            <a:extLst>
              <a:ext uri="{FF2B5EF4-FFF2-40B4-BE49-F238E27FC236}">
                <a16:creationId xmlns:a16="http://schemas.microsoft.com/office/drawing/2014/main" id="{0BF31465-4FF3-6588-8418-1894B73C7914}"/>
              </a:ext>
            </a:extLst>
          </p:cNvPr>
          <p:cNvSpPr txBox="1"/>
          <p:nvPr/>
        </p:nvSpPr>
        <p:spPr>
          <a:xfrm>
            <a:off x="1143491" y="5917519"/>
            <a:ext cx="213480" cy="209853"/>
          </a:xfrm>
          <a:prstGeom prst="rect">
            <a:avLst/>
          </a:prstGeom>
          <a:solidFill>
            <a:srgbClr val="00B0F0"/>
          </a:solid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15" name="TextBox 14">
            <a:extLst>
              <a:ext uri="{FF2B5EF4-FFF2-40B4-BE49-F238E27FC236}">
                <a16:creationId xmlns:a16="http://schemas.microsoft.com/office/drawing/2014/main" id="{E44879C7-57F1-9CD2-8BB9-988581DF69EB}"/>
              </a:ext>
            </a:extLst>
          </p:cNvPr>
          <p:cNvSpPr txBox="1"/>
          <p:nvPr/>
        </p:nvSpPr>
        <p:spPr>
          <a:xfrm>
            <a:off x="821757" y="5574618"/>
            <a:ext cx="213480" cy="209853"/>
          </a:xfrm>
          <a:prstGeom prst="rect">
            <a:avLst/>
          </a:prstGeom>
          <a:solidFill>
            <a:srgbClr val="002060"/>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16" name="TextBox 15">
            <a:extLst>
              <a:ext uri="{FF2B5EF4-FFF2-40B4-BE49-F238E27FC236}">
                <a16:creationId xmlns:a16="http://schemas.microsoft.com/office/drawing/2014/main" id="{B13096D4-35E5-2B0D-CA79-B8B9F0ECC414}"/>
              </a:ext>
            </a:extLst>
          </p:cNvPr>
          <p:cNvSpPr txBox="1"/>
          <p:nvPr/>
        </p:nvSpPr>
        <p:spPr>
          <a:xfrm>
            <a:off x="1359958" y="5154082"/>
            <a:ext cx="2973916"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latin typeface="Bahnschrift"/>
              </a:rPr>
              <a:t>Output capacitor voltage</a:t>
            </a:r>
          </a:p>
        </p:txBody>
      </p:sp>
      <p:sp>
        <p:nvSpPr>
          <p:cNvPr id="19" name="TextBox 18">
            <a:extLst>
              <a:ext uri="{FF2B5EF4-FFF2-40B4-BE49-F238E27FC236}">
                <a16:creationId xmlns:a16="http://schemas.microsoft.com/office/drawing/2014/main" id="{275447C8-57A6-3872-D308-740F50581093}"/>
              </a:ext>
            </a:extLst>
          </p:cNvPr>
          <p:cNvSpPr txBox="1"/>
          <p:nvPr/>
        </p:nvSpPr>
        <p:spPr>
          <a:xfrm>
            <a:off x="1359956" y="5820831"/>
            <a:ext cx="2973916"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latin typeface="Bahnschrift"/>
              </a:rPr>
              <a:t>Bias voltages</a:t>
            </a:r>
          </a:p>
        </p:txBody>
      </p:sp>
      <p:sp>
        <p:nvSpPr>
          <p:cNvPr id="20" name="TextBox 19">
            <a:extLst>
              <a:ext uri="{FF2B5EF4-FFF2-40B4-BE49-F238E27FC236}">
                <a16:creationId xmlns:a16="http://schemas.microsoft.com/office/drawing/2014/main" id="{7CABF7B8-61D0-2516-97EB-639451792258}"/>
              </a:ext>
            </a:extLst>
          </p:cNvPr>
          <p:cNvSpPr txBox="1"/>
          <p:nvPr/>
        </p:nvSpPr>
        <p:spPr>
          <a:xfrm>
            <a:off x="1359958" y="5471583"/>
            <a:ext cx="3333749"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latin typeface="Bahnschrift"/>
              </a:rPr>
              <a:t>Presynaptic neuron spikes</a:t>
            </a:r>
          </a:p>
        </p:txBody>
      </p:sp>
      <p:sp>
        <p:nvSpPr>
          <p:cNvPr id="3" name="TextBox 2">
            <a:extLst>
              <a:ext uri="{FF2B5EF4-FFF2-40B4-BE49-F238E27FC236}">
                <a16:creationId xmlns:a16="http://schemas.microsoft.com/office/drawing/2014/main" id="{5F9014DB-4183-28A2-C098-576B0F2AF4EA}"/>
              </a:ext>
            </a:extLst>
          </p:cNvPr>
          <p:cNvSpPr txBox="1"/>
          <p:nvPr/>
        </p:nvSpPr>
        <p:spPr>
          <a:xfrm>
            <a:off x="6286500" y="2577703"/>
            <a:ext cx="5342928" cy="17081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500" b="1" dirty="0">
                <a:latin typeface="Bahnschrift"/>
              </a:rPr>
              <a:t>Power values:</a:t>
            </a:r>
          </a:p>
          <a:p>
            <a:endParaRPr lang="en-US" sz="2000" dirty="0">
              <a:latin typeface="Bahnschrift"/>
            </a:endParaRPr>
          </a:p>
          <a:p>
            <a:r>
              <a:rPr lang="en-US" sz="2000" dirty="0">
                <a:latin typeface="Bahnschrift"/>
              </a:rPr>
              <a:t>Total power consumption=82.65uW</a:t>
            </a:r>
          </a:p>
          <a:p>
            <a:endParaRPr lang="en-US" sz="2000" dirty="0">
              <a:latin typeface="Bahnschrift"/>
            </a:endParaRPr>
          </a:p>
          <a:p>
            <a:r>
              <a:rPr lang="en-US" sz="2000" dirty="0">
                <a:latin typeface="Bahnschrift"/>
              </a:rPr>
              <a:t>Power consumed by synapse circuit=8.79uW</a:t>
            </a:r>
          </a:p>
        </p:txBody>
      </p:sp>
    </p:spTree>
    <p:extLst>
      <p:ext uri="{BB962C8B-B14F-4D97-AF65-F5344CB8AC3E}">
        <p14:creationId xmlns:p14="http://schemas.microsoft.com/office/powerpoint/2010/main" val="23502015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9" name="Rectangle 148">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29FA8B6-764F-E68E-E55C-9EED06FBE816}"/>
              </a:ext>
            </a:extLst>
          </p:cNvPr>
          <p:cNvSpPr>
            <a:spLocks noGrp="1"/>
          </p:cNvSpPr>
          <p:nvPr>
            <p:ph type="title"/>
          </p:nvPr>
        </p:nvSpPr>
        <p:spPr>
          <a:xfrm>
            <a:off x="841248" y="256032"/>
            <a:ext cx="10506456" cy="1014984"/>
          </a:xfrm>
        </p:spPr>
        <p:txBody>
          <a:bodyPr vert="horz" lIns="91440" tIns="45720" rIns="91440" bIns="45720" rtlCol="0" anchor="b">
            <a:normAutofit/>
          </a:bodyPr>
          <a:lstStyle/>
          <a:p>
            <a:r>
              <a:rPr lang="en-US"/>
              <a:t>Conclusion</a:t>
            </a:r>
          </a:p>
        </p:txBody>
      </p:sp>
      <p:sp>
        <p:nvSpPr>
          <p:cNvPr id="151" name="Rectangle 150">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9144"/>
          </a:xfrm>
          <a:prstGeom prst="rect">
            <a:avLst/>
          </a:prstGeom>
          <a:solidFill>
            <a:schemeClr val="tx1">
              <a:lumMod val="65000"/>
              <a:lumOff val="35000"/>
              <a:alpha val="30000"/>
            </a:schemeClr>
          </a:solidFill>
          <a:ln w="9525">
            <a:solidFill>
              <a:schemeClr val="tx1">
                <a:lumMod val="65000"/>
                <a:lumOff val="35000"/>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91" name="TextBox 2">
            <a:extLst>
              <a:ext uri="{FF2B5EF4-FFF2-40B4-BE49-F238E27FC236}">
                <a16:creationId xmlns:a16="http://schemas.microsoft.com/office/drawing/2014/main" id="{DA55A7B4-A84C-85BA-7947-8BD959BF349C}"/>
              </a:ext>
            </a:extLst>
          </p:cNvPr>
          <p:cNvGraphicFramePr/>
          <p:nvPr>
            <p:extLst>
              <p:ext uri="{D42A27DB-BD31-4B8C-83A1-F6EECF244321}">
                <p14:modId xmlns:p14="http://schemas.microsoft.com/office/powerpoint/2010/main" val="4145421257"/>
              </p:ext>
            </p:extLst>
          </p:nvPr>
        </p:nvGraphicFramePr>
        <p:xfrm>
          <a:off x="838200" y="1711953"/>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734261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4" name="Rectangle 73">
            <a:extLst>
              <a:ext uri="{FF2B5EF4-FFF2-40B4-BE49-F238E27FC236}">
                <a16:creationId xmlns:a16="http://schemas.microsoft.com/office/drawing/2014/main" id="{7301F447-EEF7-48F5-AF73-7566EE7F64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29FA8B6-764F-E68E-E55C-9EED06FBE816}"/>
              </a:ext>
            </a:extLst>
          </p:cNvPr>
          <p:cNvSpPr>
            <a:spLocks noGrp="1"/>
          </p:cNvSpPr>
          <p:nvPr>
            <p:ph type="title"/>
          </p:nvPr>
        </p:nvSpPr>
        <p:spPr>
          <a:xfrm>
            <a:off x="841248" y="334644"/>
            <a:ext cx="10509504" cy="1076914"/>
          </a:xfrm>
        </p:spPr>
        <p:txBody>
          <a:bodyPr anchor="ctr">
            <a:normAutofit/>
          </a:bodyPr>
          <a:lstStyle/>
          <a:p>
            <a:r>
              <a:rPr lang="en-US" sz="4500">
                <a:latin typeface="Bahnschrift"/>
              </a:rPr>
              <a:t>References</a:t>
            </a:r>
            <a:endParaRPr lang="en-US"/>
          </a:p>
        </p:txBody>
      </p:sp>
      <p:sp>
        <p:nvSpPr>
          <p:cNvPr id="78" name="Rectangle 77">
            <a:extLst>
              <a:ext uri="{FF2B5EF4-FFF2-40B4-BE49-F238E27FC236}">
                <a16:creationId xmlns:a16="http://schemas.microsoft.com/office/drawing/2014/main" id="{99F74EB5-E547-4FB4-95F5-BCC788F3C4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512994"/>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D83443D0-4CE2-DB42-566B-BDBF0134A6E1}"/>
              </a:ext>
            </a:extLst>
          </p:cNvPr>
          <p:cNvSpPr txBox="1"/>
          <p:nvPr/>
        </p:nvSpPr>
        <p:spPr>
          <a:xfrm>
            <a:off x="835741" y="2267565"/>
            <a:ext cx="10508225" cy="22467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i="1">
                <a:latin typeface="Bahnschrift"/>
                <a:ea typeface="+mn-lt"/>
                <a:cs typeface="+mn-lt"/>
              </a:rPr>
              <a:t>[1] B. </a:t>
            </a:r>
            <a:r>
              <a:rPr lang="en-US" sz="2000" i="1" err="1">
                <a:latin typeface="Bahnschrift"/>
                <a:ea typeface="+mn-lt"/>
                <a:cs typeface="+mn-lt"/>
              </a:rPr>
              <a:t>Scellier</a:t>
            </a:r>
            <a:r>
              <a:rPr lang="en-US" sz="2000" i="1">
                <a:latin typeface="Bahnschrift"/>
                <a:ea typeface="+mn-lt"/>
                <a:cs typeface="+mn-lt"/>
              </a:rPr>
              <a:t> and Y. Bengio, “Equilibrium propagation: Bridging the gap between energy-based models and backpropagation,” Frontiers in Computational Neuroscience, vol. 11, 2017. [Online]. Available: </a:t>
            </a:r>
            <a:r>
              <a:rPr lang="en-US" sz="2000" i="1">
                <a:latin typeface="Bahnschrift"/>
                <a:ea typeface="+mn-lt"/>
                <a:cs typeface="+mn-lt"/>
                <a:hlinkClick r:id="rId2">
                  <a:extLst>
                    <a:ext uri="{A12FA001-AC4F-418D-AE19-62706E023703}">
                      <ahyp:hlinkClr xmlns:ahyp="http://schemas.microsoft.com/office/drawing/2018/hyperlinkcolor" val="tx"/>
                    </a:ext>
                  </a:extLst>
                </a:hlinkClick>
              </a:rPr>
              <a:t>https://www.frontiersin.org/articles/10.3389/fncom.2017.00024</a:t>
            </a:r>
            <a:endParaRPr lang="en-US" sz="2000" i="1">
              <a:latin typeface="Bahnschrift"/>
              <a:ea typeface="+mn-lt"/>
              <a:cs typeface="+mn-lt"/>
            </a:endParaRPr>
          </a:p>
          <a:p>
            <a:br>
              <a:rPr lang="en-US" sz="2000" i="1">
                <a:latin typeface="Bahnschrift"/>
                <a:ea typeface="+mn-lt"/>
                <a:cs typeface="+mn-lt"/>
              </a:rPr>
            </a:br>
            <a:r>
              <a:rPr lang="en-US" sz="2000" i="1">
                <a:latin typeface="Bahnschrift"/>
                <a:ea typeface="+mn-lt"/>
                <a:cs typeface="+mn-lt"/>
              </a:rPr>
              <a:t>[2] B. Taylor, N. Ramos, E. Yeats, and H. Li, “CMOS implementation of spiking equilibrium propagation for real-time learning,” in 2022 IEEE 4th International Conference on Artificial Intelligence Circuits and Systems (AICAS), 2022, pp. 283–286.</a:t>
            </a:r>
            <a:endParaRPr lang="en-US" sz="2000" i="1">
              <a:latin typeface="Bahnschrift"/>
            </a:endParaRPr>
          </a:p>
        </p:txBody>
      </p:sp>
    </p:spTree>
    <p:extLst>
      <p:ext uri="{BB962C8B-B14F-4D97-AF65-F5344CB8AC3E}">
        <p14:creationId xmlns:p14="http://schemas.microsoft.com/office/powerpoint/2010/main" val="25943028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5" name="Rectangle 34">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7" name="Rectangle 36">
            <a:extLst>
              <a:ext uri="{FF2B5EF4-FFF2-40B4-BE49-F238E27FC236}">
                <a16:creationId xmlns:a16="http://schemas.microsoft.com/office/drawing/2014/main" id="{1ACA2EA0-FFD3-42EC-9406-B595015ED9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9" name="Rectangle 38">
            <a:extLst>
              <a:ext uri="{FF2B5EF4-FFF2-40B4-BE49-F238E27FC236}">
                <a16:creationId xmlns:a16="http://schemas.microsoft.com/office/drawing/2014/main" id="{D5288BCE-665C-472A-8C43-664BCFA31E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8762" y="1247775"/>
            <a:ext cx="9144000" cy="3007447"/>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CA6D8D5-2705-05E6-DF42-346AEF8B38CE}"/>
              </a:ext>
            </a:extLst>
          </p:cNvPr>
          <p:cNvSpPr>
            <a:spLocks noGrp="1"/>
          </p:cNvSpPr>
          <p:nvPr>
            <p:ph type="title"/>
          </p:nvPr>
        </p:nvSpPr>
        <p:spPr>
          <a:xfrm>
            <a:off x="1804988" y="1442172"/>
            <a:ext cx="8582025" cy="2177328"/>
          </a:xfrm>
        </p:spPr>
        <p:txBody>
          <a:bodyPr vert="horz" lIns="91440" tIns="45720" rIns="91440" bIns="45720" rtlCol="0" anchor="ctr">
            <a:normAutofit/>
          </a:bodyPr>
          <a:lstStyle/>
          <a:p>
            <a:pPr algn="ctr"/>
            <a:r>
              <a:rPr lang="en-US" sz="8000" dirty="0"/>
              <a:t>THANK YOU </a:t>
            </a:r>
          </a:p>
        </p:txBody>
      </p:sp>
      <p:sp>
        <p:nvSpPr>
          <p:cNvPr id="41" name="Rectangle: Rounded Corners 40">
            <a:extLst>
              <a:ext uri="{FF2B5EF4-FFF2-40B4-BE49-F238E27FC236}">
                <a16:creationId xmlns:a16="http://schemas.microsoft.com/office/drawing/2014/main" id="{46C57131-53A7-4C1A-BEA8-25F06A06AD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7872" y="3912322"/>
            <a:ext cx="7225780" cy="685800"/>
          </a:xfrm>
          <a:prstGeom prst="roundRect">
            <a:avLst>
              <a:gd name="adj" fmla="val 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453266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2" name="Rectangle 201">
            <a:extLst>
              <a:ext uri="{FF2B5EF4-FFF2-40B4-BE49-F238E27FC236}">
                <a16:creationId xmlns:a16="http://schemas.microsoft.com/office/drawing/2014/main" id="{AFF8D2E5-2C4E-47B1-930B-6C82B7C313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29FA8B6-764F-E68E-E55C-9EED06FBE816}"/>
              </a:ext>
            </a:extLst>
          </p:cNvPr>
          <p:cNvSpPr>
            <a:spLocks noGrp="1"/>
          </p:cNvSpPr>
          <p:nvPr>
            <p:ph type="title"/>
          </p:nvPr>
        </p:nvSpPr>
        <p:spPr>
          <a:xfrm>
            <a:off x="841248" y="251312"/>
            <a:ext cx="10506456" cy="1010264"/>
          </a:xfrm>
        </p:spPr>
        <p:txBody>
          <a:bodyPr anchor="ctr">
            <a:normAutofit/>
          </a:bodyPr>
          <a:lstStyle/>
          <a:p>
            <a:r>
              <a:rPr lang="en-US" sz="4500">
                <a:latin typeface="Bahnschrift"/>
              </a:rPr>
              <a:t>Introduction</a:t>
            </a:r>
          </a:p>
        </p:txBody>
      </p:sp>
      <p:sp>
        <p:nvSpPr>
          <p:cNvPr id="206" name="Rectangle 205">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380864"/>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2" name="Content Placeholder 2">
            <a:extLst>
              <a:ext uri="{FF2B5EF4-FFF2-40B4-BE49-F238E27FC236}">
                <a16:creationId xmlns:a16="http://schemas.microsoft.com/office/drawing/2014/main" id="{A7B343F2-EC82-B3BD-490E-1B065AF783D3}"/>
              </a:ext>
            </a:extLst>
          </p:cNvPr>
          <p:cNvGraphicFramePr>
            <a:graphicFrameLocks noGrp="1"/>
          </p:cNvGraphicFramePr>
          <p:nvPr>
            <p:ph idx="1"/>
            <p:extLst>
              <p:ext uri="{D42A27DB-BD31-4B8C-83A1-F6EECF244321}">
                <p14:modId xmlns:p14="http://schemas.microsoft.com/office/powerpoint/2010/main" val="3550806679"/>
              </p:ext>
            </p:extLst>
          </p:nvPr>
        </p:nvGraphicFramePr>
        <p:xfrm>
          <a:off x="801914" y="1807460"/>
          <a:ext cx="10566932" cy="44518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803317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4" name="Rectangle 73">
            <a:extLst>
              <a:ext uri="{FF2B5EF4-FFF2-40B4-BE49-F238E27FC236}">
                <a16:creationId xmlns:a16="http://schemas.microsoft.com/office/drawing/2014/main" id="{7301F447-EEF7-48F5-AF73-7566EE7F64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29FA8B6-764F-E68E-E55C-9EED06FBE816}"/>
              </a:ext>
            </a:extLst>
          </p:cNvPr>
          <p:cNvSpPr>
            <a:spLocks noGrp="1"/>
          </p:cNvSpPr>
          <p:nvPr>
            <p:ph type="title"/>
          </p:nvPr>
        </p:nvSpPr>
        <p:spPr>
          <a:xfrm>
            <a:off x="841248" y="334644"/>
            <a:ext cx="10509504" cy="1076914"/>
          </a:xfrm>
        </p:spPr>
        <p:txBody>
          <a:bodyPr anchor="ctr">
            <a:normAutofit/>
          </a:bodyPr>
          <a:lstStyle/>
          <a:p>
            <a:r>
              <a:rPr lang="en-US" sz="4500">
                <a:latin typeface="Bahnschrift"/>
              </a:rPr>
              <a:t>Background</a:t>
            </a:r>
            <a:endParaRPr lang="en-US"/>
          </a:p>
        </p:txBody>
      </p:sp>
      <p:sp>
        <p:nvSpPr>
          <p:cNvPr id="78" name="Rectangle 77">
            <a:extLst>
              <a:ext uri="{FF2B5EF4-FFF2-40B4-BE49-F238E27FC236}">
                <a16:creationId xmlns:a16="http://schemas.microsoft.com/office/drawing/2014/main" id="{99F74EB5-E547-4FB4-95F5-BCC788F3C4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512994"/>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69" name="Content Placeholder 2">
            <a:extLst>
              <a:ext uri="{FF2B5EF4-FFF2-40B4-BE49-F238E27FC236}">
                <a16:creationId xmlns:a16="http://schemas.microsoft.com/office/drawing/2014/main" id="{5A12D1D6-6192-E7A3-E67C-FA6E6D969AE1}"/>
              </a:ext>
            </a:extLst>
          </p:cNvPr>
          <p:cNvGraphicFramePr>
            <a:graphicFrameLocks noGrp="1"/>
          </p:cNvGraphicFramePr>
          <p:nvPr>
            <p:extLst>
              <p:ext uri="{D42A27DB-BD31-4B8C-83A1-F6EECF244321}">
                <p14:modId xmlns:p14="http://schemas.microsoft.com/office/powerpoint/2010/main" val="3523722540"/>
              </p:ext>
            </p:extLst>
          </p:nvPr>
        </p:nvGraphicFramePr>
        <p:xfrm>
          <a:off x="777724" y="1714681"/>
          <a:ext cx="10881407" cy="45421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356758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4" name="Rectangle 73">
            <a:extLst>
              <a:ext uri="{FF2B5EF4-FFF2-40B4-BE49-F238E27FC236}">
                <a16:creationId xmlns:a16="http://schemas.microsoft.com/office/drawing/2014/main" id="{7301F447-EEF7-48F5-AF73-7566EE7F64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29FA8B6-764F-E68E-E55C-9EED06FBE816}"/>
              </a:ext>
            </a:extLst>
          </p:cNvPr>
          <p:cNvSpPr>
            <a:spLocks noGrp="1"/>
          </p:cNvSpPr>
          <p:nvPr>
            <p:ph type="title"/>
          </p:nvPr>
        </p:nvSpPr>
        <p:spPr>
          <a:xfrm>
            <a:off x="841248" y="334644"/>
            <a:ext cx="10509504" cy="1076914"/>
          </a:xfrm>
        </p:spPr>
        <p:txBody>
          <a:bodyPr anchor="ctr">
            <a:normAutofit/>
          </a:bodyPr>
          <a:lstStyle/>
          <a:p>
            <a:r>
              <a:rPr lang="en-US" sz="4500">
                <a:latin typeface="Bahnschrift"/>
              </a:rPr>
              <a:t>Objectives</a:t>
            </a:r>
          </a:p>
        </p:txBody>
      </p:sp>
      <p:sp>
        <p:nvSpPr>
          <p:cNvPr id="78" name="Rectangle 77">
            <a:extLst>
              <a:ext uri="{FF2B5EF4-FFF2-40B4-BE49-F238E27FC236}">
                <a16:creationId xmlns:a16="http://schemas.microsoft.com/office/drawing/2014/main" id="{99F74EB5-E547-4FB4-95F5-BCC788F3C4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512994"/>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304" name="Content Placeholder 101">
            <a:extLst>
              <a:ext uri="{FF2B5EF4-FFF2-40B4-BE49-F238E27FC236}">
                <a16:creationId xmlns:a16="http://schemas.microsoft.com/office/drawing/2014/main" id="{7180617C-5539-5D25-1ED1-0F3FA44B45F9}"/>
              </a:ext>
            </a:extLst>
          </p:cNvPr>
          <p:cNvGraphicFramePr>
            <a:graphicFrameLocks noGrp="1"/>
          </p:cNvGraphicFramePr>
          <p:nvPr>
            <p:extLst>
              <p:ext uri="{D42A27DB-BD31-4B8C-83A1-F6EECF244321}">
                <p14:modId xmlns:p14="http://schemas.microsoft.com/office/powerpoint/2010/main" val="1503677543"/>
              </p:ext>
            </p:extLst>
          </p:nvPr>
        </p:nvGraphicFramePr>
        <p:xfrm>
          <a:off x="1171572" y="1876991"/>
          <a:ext cx="9951443" cy="42297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900597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4" name="Rectangle 73">
            <a:extLst>
              <a:ext uri="{FF2B5EF4-FFF2-40B4-BE49-F238E27FC236}">
                <a16:creationId xmlns:a16="http://schemas.microsoft.com/office/drawing/2014/main" id="{7301F447-EEF7-48F5-AF73-7566EE7F64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29FA8B6-764F-E68E-E55C-9EED06FBE816}"/>
              </a:ext>
            </a:extLst>
          </p:cNvPr>
          <p:cNvSpPr>
            <a:spLocks noGrp="1"/>
          </p:cNvSpPr>
          <p:nvPr>
            <p:ph type="title"/>
          </p:nvPr>
        </p:nvSpPr>
        <p:spPr>
          <a:xfrm>
            <a:off x="841248" y="334644"/>
            <a:ext cx="10509504" cy="1076914"/>
          </a:xfrm>
        </p:spPr>
        <p:txBody>
          <a:bodyPr anchor="ctr">
            <a:normAutofit/>
          </a:bodyPr>
          <a:lstStyle/>
          <a:p>
            <a:r>
              <a:rPr lang="en-US" sz="4500">
                <a:latin typeface="Bahnschrift"/>
              </a:rPr>
              <a:t>Experimentation flow</a:t>
            </a:r>
          </a:p>
        </p:txBody>
      </p:sp>
      <p:sp>
        <p:nvSpPr>
          <p:cNvPr id="78" name="Rectangle 77">
            <a:extLst>
              <a:ext uri="{FF2B5EF4-FFF2-40B4-BE49-F238E27FC236}">
                <a16:creationId xmlns:a16="http://schemas.microsoft.com/office/drawing/2014/main" id="{99F74EB5-E547-4FB4-95F5-BCC788F3C4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512994"/>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21" name="Diagram 20">
            <a:extLst>
              <a:ext uri="{FF2B5EF4-FFF2-40B4-BE49-F238E27FC236}">
                <a16:creationId xmlns:a16="http://schemas.microsoft.com/office/drawing/2014/main" id="{9EA426F4-C77E-6996-C71D-AC0BE243F2EE}"/>
              </a:ext>
            </a:extLst>
          </p:cNvPr>
          <p:cNvGraphicFramePr/>
          <p:nvPr>
            <p:extLst>
              <p:ext uri="{D42A27DB-BD31-4B8C-83A1-F6EECF244321}">
                <p14:modId xmlns:p14="http://schemas.microsoft.com/office/powerpoint/2010/main" val="2194561783"/>
              </p:ext>
            </p:extLst>
          </p:nvPr>
        </p:nvGraphicFramePr>
        <p:xfrm>
          <a:off x="440531" y="1516856"/>
          <a:ext cx="11310935" cy="5014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547288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4" name="Rectangle 73">
            <a:extLst>
              <a:ext uri="{FF2B5EF4-FFF2-40B4-BE49-F238E27FC236}">
                <a16:creationId xmlns:a16="http://schemas.microsoft.com/office/drawing/2014/main" id="{7301F447-EEF7-48F5-AF73-7566EE7F64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29FA8B6-764F-E68E-E55C-9EED06FBE816}"/>
              </a:ext>
            </a:extLst>
          </p:cNvPr>
          <p:cNvSpPr>
            <a:spLocks noGrp="1"/>
          </p:cNvSpPr>
          <p:nvPr>
            <p:ph type="title"/>
          </p:nvPr>
        </p:nvSpPr>
        <p:spPr>
          <a:xfrm>
            <a:off x="841248" y="334644"/>
            <a:ext cx="10509504" cy="1076914"/>
          </a:xfrm>
        </p:spPr>
        <p:txBody>
          <a:bodyPr anchor="ctr">
            <a:normAutofit/>
          </a:bodyPr>
          <a:lstStyle/>
          <a:p>
            <a:r>
              <a:rPr lang="en-US" sz="4500">
                <a:latin typeface="Bahnschrift"/>
              </a:rPr>
              <a:t>Integrate-and-Fire circuit</a:t>
            </a:r>
            <a:endParaRPr lang="en-US"/>
          </a:p>
        </p:txBody>
      </p:sp>
      <p:sp>
        <p:nvSpPr>
          <p:cNvPr id="78" name="Rectangle 77">
            <a:extLst>
              <a:ext uri="{FF2B5EF4-FFF2-40B4-BE49-F238E27FC236}">
                <a16:creationId xmlns:a16="http://schemas.microsoft.com/office/drawing/2014/main" id="{99F74EB5-E547-4FB4-95F5-BCC788F3C4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512994"/>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5AE78DF9-B59F-7714-6ED5-EF526A4EE8E7}"/>
              </a:ext>
            </a:extLst>
          </p:cNvPr>
          <p:cNvSpPr txBox="1"/>
          <p:nvPr/>
        </p:nvSpPr>
        <p:spPr>
          <a:xfrm>
            <a:off x="842130" y="5375718"/>
            <a:ext cx="10504761"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000">
                <a:latin typeface="Bahnschrift"/>
                <a:ea typeface="+mn-lt"/>
                <a:cs typeface="+mn-lt"/>
              </a:rPr>
              <a:t>This circuit simulates the spiking behavior of a LIF post-synaptic neuron</a:t>
            </a:r>
          </a:p>
          <a:p>
            <a:pPr marL="285750" indent="-285750">
              <a:buFont typeface="Arial"/>
              <a:buChar char="•"/>
            </a:pPr>
            <a:r>
              <a:rPr lang="en-US" sz="2000">
                <a:latin typeface="Bahnschrift"/>
                <a:ea typeface="+mn-lt"/>
                <a:cs typeface="+mn-lt"/>
              </a:rPr>
              <a:t>It employs a Schmitt trigger generating spikes through rapid switching when the input voltage reaches a threshold</a:t>
            </a:r>
            <a:endParaRPr lang="en-US" sz="2000">
              <a:latin typeface="Bahnschrift"/>
            </a:endParaRPr>
          </a:p>
        </p:txBody>
      </p:sp>
      <p:pic>
        <p:nvPicPr>
          <p:cNvPr id="7" name="Picture 6" descr="A diagram of a computer&#10;&#10;Description automatically generated">
            <a:extLst>
              <a:ext uri="{FF2B5EF4-FFF2-40B4-BE49-F238E27FC236}">
                <a16:creationId xmlns:a16="http://schemas.microsoft.com/office/drawing/2014/main" id="{4388AE44-7741-EE6D-5F12-BFF10C956133}"/>
              </a:ext>
            </a:extLst>
          </p:cNvPr>
          <p:cNvPicPr>
            <a:picLocks noChangeAspect="1"/>
          </p:cNvPicPr>
          <p:nvPr/>
        </p:nvPicPr>
        <p:blipFill rotWithShape="1">
          <a:blip r:embed="rId2"/>
          <a:srcRect l="9299" r="22102" b="12537"/>
          <a:stretch/>
        </p:blipFill>
        <p:spPr>
          <a:xfrm>
            <a:off x="836589" y="1794348"/>
            <a:ext cx="5264813" cy="3136332"/>
          </a:xfrm>
          <a:prstGeom prst="rect">
            <a:avLst/>
          </a:prstGeom>
        </p:spPr>
      </p:pic>
      <p:pic>
        <p:nvPicPr>
          <p:cNvPr id="10" name="Picture 9" descr="A graph of a function&#10;&#10;Description automatically generated">
            <a:extLst>
              <a:ext uri="{FF2B5EF4-FFF2-40B4-BE49-F238E27FC236}">
                <a16:creationId xmlns:a16="http://schemas.microsoft.com/office/drawing/2014/main" id="{52024DA7-39DC-B1BB-9A46-45F8F32B66E8}"/>
              </a:ext>
            </a:extLst>
          </p:cNvPr>
          <p:cNvPicPr>
            <a:picLocks noChangeAspect="1"/>
          </p:cNvPicPr>
          <p:nvPr/>
        </p:nvPicPr>
        <p:blipFill>
          <a:blip r:embed="rId3"/>
          <a:stretch>
            <a:fillRect/>
          </a:stretch>
        </p:blipFill>
        <p:spPr>
          <a:xfrm>
            <a:off x="6097075" y="1788219"/>
            <a:ext cx="5300661" cy="3140867"/>
          </a:xfrm>
          <a:prstGeom prst="rect">
            <a:avLst/>
          </a:prstGeom>
        </p:spPr>
      </p:pic>
    </p:spTree>
    <p:extLst>
      <p:ext uri="{BB962C8B-B14F-4D97-AF65-F5344CB8AC3E}">
        <p14:creationId xmlns:p14="http://schemas.microsoft.com/office/powerpoint/2010/main" val="27880233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4" name="Rectangle 73">
            <a:extLst>
              <a:ext uri="{FF2B5EF4-FFF2-40B4-BE49-F238E27FC236}">
                <a16:creationId xmlns:a16="http://schemas.microsoft.com/office/drawing/2014/main" id="{7301F447-EEF7-48F5-AF73-7566EE7F64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29FA8B6-764F-E68E-E55C-9EED06FBE816}"/>
              </a:ext>
            </a:extLst>
          </p:cNvPr>
          <p:cNvSpPr>
            <a:spLocks noGrp="1"/>
          </p:cNvSpPr>
          <p:nvPr>
            <p:ph type="title"/>
          </p:nvPr>
        </p:nvSpPr>
        <p:spPr>
          <a:xfrm>
            <a:off x="841248" y="334644"/>
            <a:ext cx="10509504" cy="1076914"/>
          </a:xfrm>
        </p:spPr>
        <p:txBody>
          <a:bodyPr anchor="ctr">
            <a:normAutofit/>
          </a:bodyPr>
          <a:lstStyle/>
          <a:p>
            <a:r>
              <a:rPr lang="en-US" sz="4500">
                <a:latin typeface="Bahnschrift"/>
              </a:rPr>
              <a:t>Two-stage Low-pass filter</a:t>
            </a:r>
            <a:endParaRPr lang="en-US"/>
          </a:p>
        </p:txBody>
      </p:sp>
      <p:sp>
        <p:nvSpPr>
          <p:cNvPr id="78" name="Rectangle 77">
            <a:extLst>
              <a:ext uri="{FF2B5EF4-FFF2-40B4-BE49-F238E27FC236}">
                <a16:creationId xmlns:a16="http://schemas.microsoft.com/office/drawing/2014/main" id="{99F74EB5-E547-4FB4-95F5-BCC788F3C4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512994"/>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D72B4055-D82D-675F-AB00-C92DB252EAC5}"/>
              </a:ext>
            </a:extLst>
          </p:cNvPr>
          <p:cNvSpPr txBox="1"/>
          <p:nvPr/>
        </p:nvSpPr>
        <p:spPr>
          <a:xfrm>
            <a:off x="842321" y="5257223"/>
            <a:ext cx="10804303"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000">
                <a:latin typeface="Bahnschrift"/>
                <a:ea typeface="+mn-lt"/>
                <a:cs typeface="+mn-lt"/>
              </a:rPr>
              <a:t>This circuit ensures rapid voltage increase with each spike and slow decay between spikes</a:t>
            </a:r>
          </a:p>
          <a:p>
            <a:pPr marL="285750" indent="-285750">
              <a:buFont typeface="Arial"/>
              <a:buChar char="•"/>
            </a:pPr>
            <a:r>
              <a:rPr lang="en-US" sz="2000">
                <a:latin typeface="Bahnschrift"/>
                <a:ea typeface="+mn-lt"/>
                <a:cs typeface="+mn-lt"/>
              </a:rPr>
              <a:t>It uses two diode-connected </a:t>
            </a:r>
            <a:r>
              <a:rPr lang="en-US" sz="2000" err="1">
                <a:latin typeface="Bahnschrift"/>
                <a:ea typeface="+mn-lt"/>
                <a:cs typeface="+mn-lt"/>
              </a:rPr>
              <a:t>nMOS</a:t>
            </a:r>
            <a:r>
              <a:rPr lang="en-US" sz="2000">
                <a:latin typeface="Bahnschrift"/>
                <a:ea typeface="+mn-lt"/>
                <a:cs typeface="+mn-lt"/>
              </a:rPr>
              <a:t> devices in series with capacitors from each diode's output to ground to leaky-integrate the IFC output</a:t>
            </a:r>
            <a:endParaRPr lang="en-US" sz="2000">
              <a:latin typeface="Bahnschrift"/>
            </a:endParaRPr>
          </a:p>
        </p:txBody>
      </p:sp>
      <p:pic>
        <p:nvPicPr>
          <p:cNvPr id="8" name="Picture 7" descr="A diagram of a circuit&#10;&#10;Description automatically generated">
            <a:extLst>
              <a:ext uri="{FF2B5EF4-FFF2-40B4-BE49-F238E27FC236}">
                <a16:creationId xmlns:a16="http://schemas.microsoft.com/office/drawing/2014/main" id="{7DD9636D-7FD7-1815-933A-FDD72C599E60}"/>
              </a:ext>
            </a:extLst>
          </p:cNvPr>
          <p:cNvPicPr>
            <a:picLocks noChangeAspect="1"/>
          </p:cNvPicPr>
          <p:nvPr/>
        </p:nvPicPr>
        <p:blipFill rotWithShape="1">
          <a:blip r:embed="rId2"/>
          <a:srcRect l="7361" t="4365" r="6104" b="12301"/>
          <a:stretch/>
        </p:blipFill>
        <p:spPr>
          <a:xfrm>
            <a:off x="845478" y="2090832"/>
            <a:ext cx="5250029" cy="2686468"/>
          </a:xfrm>
          <a:prstGeom prst="rect">
            <a:avLst/>
          </a:prstGeom>
        </p:spPr>
      </p:pic>
      <p:pic>
        <p:nvPicPr>
          <p:cNvPr id="3" name="Picture 2">
            <a:extLst>
              <a:ext uri="{FF2B5EF4-FFF2-40B4-BE49-F238E27FC236}">
                <a16:creationId xmlns:a16="http://schemas.microsoft.com/office/drawing/2014/main" id="{2BC9903F-8284-6218-AC5A-6E9EAF365FA7}"/>
              </a:ext>
            </a:extLst>
          </p:cNvPr>
          <p:cNvPicPr>
            <a:picLocks noChangeAspect="1"/>
          </p:cNvPicPr>
          <p:nvPr/>
        </p:nvPicPr>
        <p:blipFill>
          <a:blip r:embed="rId3"/>
          <a:stretch>
            <a:fillRect/>
          </a:stretch>
        </p:blipFill>
        <p:spPr>
          <a:xfrm>
            <a:off x="6098117" y="2090737"/>
            <a:ext cx="5245100" cy="2687108"/>
          </a:xfrm>
          <a:prstGeom prst="rect">
            <a:avLst/>
          </a:prstGeom>
        </p:spPr>
      </p:pic>
    </p:spTree>
    <p:extLst>
      <p:ext uri="{BB962C8B-B14F-4D97-AF65-F5344CB8AC3E}">
        <p14:creationId xmlns:p14="http://schemas.microsoft.com/office/powerpoint/2010/main" val="36572364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4" name="Rectangle 73">
            <a:extLst>
              <a:ext uri="{FF2B5EF4-FFF2-40B4-BE49-F238E27FC236}">
                <a16:creationId xmlns:a16="http://schemas.microsoft.com/office/drawing/2014/main" id="{7301F447-EEF7-48F5-AF73-7566EE7F64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29FA8B6-764F-E68E-E55C-9EED06FBE816}"/>
              </a:ext>
            </a:extLst>
          </p:cNvPr>
          <p:cNvSpPr>
            <a:spLocks noGrp="1"/>
          </p:cNvSpPr>
          <p:nvPr>
            <p:ph type="title"/>
          </p:nvPr>
        </p:nvSpPr>
        <p:spPr>
          <a:xfrm>
            <a:off x="841248" y="334644"/>
            <a:ext cx="10509504" cy="1076914"/>
          </a:xfrm>
        </p:spPr>
        <p:txBody>
          <a:bodyPr anchor="ctr">
            <a:normAutofit/>
          </a:bodyPr>
          <a:lstStyle/>
          <a:p>
            <a:r>
              <a:rPr lang="en-US" sz="4500">
                <a:latin typeface="Bahnschrift"/>
              </a:rPr>
              <a:t>Derivative circuit</a:t>
            </a:r>
            <a:endParaRPr lang="en-US"/>
          </a:p>
        </p:txBody>
      </p:sp>
      <p:sp>
        <p:nvSpPr>
          <p:cNvPr id="78" name="Rectangle 77">
            <a:extLst>
              <a:ext uri="{FF2B5EF4-FFF2-40B4-BE49-F238E27FC236}">
                <a16:creationId xmlns:a16="http://schemas.microsoft.com/office/drawing/2014/main" id="{99F74EB5-E547-4FB4-95F5-BCC788F3C4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512994"/>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Box 1">
            <a:extLst>
              <a:ext uri="{FF2B5EF4-FFF2-40B4-BE49-F238E27FC236}">
                <a16:creationId xmlns:a16="http://schemas.microsoft.com/office/drawing/2014/main" id="{9F076AF9-28A6-28FC-2B37-109D97ED150C}"/>
              </a:ext>
            </a:extLst>
          </p:cNvPr>
          <p:cNvSpPr txBox="1"/>
          <p:nvPr/>
        </p:nvSpPr>
        <p:spPr>
          <a:xfrm>
            <a:off x="837595" y="5748971"/>
            <a:ext cx="10511185" cy="707886"/>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a:buChar char="•"/>
            </a:pPr>
            <a:r>
              <a:rPr lang="en-US" sz="2000">
                <a:latin typeface="Bahnschrift"/>
                <a:ea typeface="+mn-lt"/>
                <a:cs typeface="+mn-lt"/>
              </a:rPr>
              <a:t>This</a:t>
            </a:r>
            <a:r>
              <a:rPr lang="en-US" sz="2000">
                <a:solidFill>
                  <a:srgbClr val="000000"/>
                </a:solidFill>
                <a:latin typeface="Bahnschrift"/>
                <a:ea typeface="+mn-lt"/>
                <a:cs typeface="+mn-lt"/>
              </a:rPr>
              <a:t> </a:t>
            </a:r>
            <a:r>
              <a:rPr lang="en-US" sz="2000">
                <a:latin typeface="Bahnschrift"/>
                <a:ea typeface="+mn-lt"/>
                <a:cs typeface="+mn-lt"/>
              </a:rPr>
              <a:t>circuit produces an output signal proportional to the derivative of the input signal</a:t>
            </a:r>
            <a:endParaRPr lang="en-US" sz="2000"/>
          </a:p>
          <a:p>
            <a:pPr marL="285750" indent="-285750">
              <a:buFont typeface="Arial"/>
              <a:buChar char="•"/>
            </a:pPr>
            <a:r>
              <a:rPr lang="en-US" sz="2000">
                <a:latin typeface="Bahnschrift"/>
              </a:rPr>
              <a:t>It is constructed using a differential amplifier connected in an RC feedback</a:t>
            </a:r>
          </a:p>
        </p:txBody>
      </p:sp>
      <p:pic>
        <p:nvPicPr>
          <p:cNvPr id="3" name="Picture 2" descr="A diagram of a circuit&#10;&#10;Description automatically generated">
            <a:extLst>
              <a:ext uri="{FF2B5EF4-FFF2-40B4-BE49-F238E27FC236}">
                <a16:creationId xmlns:a16="http://schemas.microsoft.com/office/drawing/2014/main" id="{39E19831-6AB3-D9D1-65AB-521B97C9C5F6}"/>
              </a:ext>
            </a:extLst>
          </p:cNvPr>
          <p:cNvPicPr>
            <a:picLocks noChangeAspect="1"/>
          </p:cNvPicPr>
          <p:nvPr/>
        </p:nvPicPr>
        <p:blipFill rotWithShape="1">
          <a:blip r:embed="rId2"/>
          <a:srcRect l="14376" t="4545" r="27330" b="2797"/>
          <a:stretch/>
        </p:blipFill>
        <p:spPr>
          <a:xfrm>
            <a:off x="839945" y="1719390"/>
            <a:ext cx="5261799" cy="3859272"/>
          </a:xfrm>
          <a:prstGeom prst="rect">
            <a:avLst/>
          </a:prstGeom>
        </p:spPr>
      </p:pic>
      <p:pic>
        <p:nvPicPr>
          <p:cNvPr id="5" name="Picture 4" descr="A graph with a red line&#10;&#10;Description automatically generated">
            <a:extLst>
              <a:ext uri="{FF2B5EF4-FFF2-40B4-BE49-F238E27FC236}">
                <a16:creationId xmlns:a16="http://schemas.microsoft.com/office/drawing/2014/main" id="{DBAFD50D-367E-45B4-E4B7-0F1D5064CC67}"/>
              </a:ext>
            </a:extLst>
          </p:cNvPr>
          <p:cNvPicPr>
            <a:picLocks noChangeAspect="1"/>
          </p:cNvPicPr>
          <p:nvPr/>
        </p:nvPicPr>
        <p:blipFill>
          <a:blip r:embed="rId3"/>
          <a:stretch>
            <a:fillRect/>
          </a:stretch>
        </p:blipFill>
        <p:spPr>
          <a:xfrm>
            <a:off x="6096066" y="1717954"/>
            <a:ext cx="5253039" cy="2021681"/>
          </a:xfrm>
          <a:prstGeom prst="rect">
            <a:avLst/>
          </a:prstGeom>
        </p:spPr>
      </p:pic>
      <p:pic>
        <p:nvPicPr>
          <p:cNvPr id="6" name="Picture 5">
            <a:extLst>
              <a:ext uri="{FF2B5EF4-FFF2-40B4-BE49-F238E27FC236}">
                <a16:creationId xmlns:a16="http://schemas.microsoft.com/office/drawing/2014/main" id="{3B6EC079-121D-988F-EB30-570F58905DB2}"/>
              </a:ext>
            </a:extLst>
          </p:cNvPr>
          <p:cNvPicPr>
            <a:picLocks noChangeAspect="1"/>
          </p:cNvPicPr>
          <p:nvPr/>
        </p:nvPicPr>
        <p:blipFill>
          <a:blip r:embed="rId4"/>
          <a:stretch>
            <a:fillRect/>
          </a:stretch>
        </p:blipFill>
        <p:spPr>
          <a:xfrm>
            <a:off x="6090198" y="3747548"/>
            <a:ext cx="5264945" cy="1843090"/>
          </a:xfrm>
          <a:prstGeom prst="rect">
            <a:avLst/>
          </a:prstGeom>
        </p:spPr>
      </p:pic>
    </p:spTree>
    <p:extLst>
      <p:ext uri="{BB962C8B-B14F-4D97-AF65-F5344CB8AC3E}">
        <p14:creationId xmlns:p14="http://schemas.microsoft.com/office/powerpoint/2010/main" val="787099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4" name="Rectangle 73">
            <a:extLst>
              <a:ext uri="{FF2B5EF4-FFF2-40B4-BE49-F238E27FC236}">
                <a16:creationId xmlns:a16="http://schemas.microsoft.com/office/drawing/2014/main" id="{7301F447-EEF7-48F5-AF73-7566EE7F64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29FA8B6-764F-E68E-E55C-9EED06FBE816}"/>
              </a:ext>
            </a:extLst>
          </p:cNvPr>
          <p:cNvSpPr>
            <a:spLocks noGrp="1"/>
          </p:cNvSpPr>
          <p:nvPr>
            <p:ph type="title"/>
          </p:nvPr>
        </p:nvSpPr>
        <p:spPr>
          <a:xfrm>
            <a:off x="841248" y="334644"/>
            <a:ext cx="10509504" cy="1076914"/>
          </a:xfrm>
        </p:spPr>
        <p:txBody>
          <a:bodyPr anchor="ctr">
            <a:normAutofit/>
          </a:bodyPr>
          <a:lstStyle/>
          <a:p>
            <a:r>
              <a:rPr lang="en-US" sz="4500">
                <a:latin typeface="Bahnschrift"/>
              </a:rPr>
              <a:t>Bias circuit</a:t>
            </a:r>
            <a:endParaRPr lang="en-US"/>
          </a:p>
        </p:txBody>
      </p:sp>
      <p:sp>
        <p:nvSpPr>
          <p:cNvPr id="78" name="Rectangle 77">
            <a:extLst>
              <a:ext uri="{FF2B5EF4-FFF2-40B4-BE49-F238E27FC236}">
                <a16:creationId xmlns:a16="http://schemas.microsoft.com/office/drawing/2014/main" id="{99F74EB5-E547-4FB4-95F5-BCC788F3C4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512994"/>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D72B4055-D82D-675F-AB00-C92DB252EAC5}"/>
              </a:ext>
            </a:extLst>
          </p:cNvPr>
          <p:cNvSpPr txBox="1"/>
          <p:nvPr/>
        </p:nvSpPr>
        <p:spPr>
          <a:xfrm>
            <a:off x="842697" y="5254576"/>
            <a:ext cx="10498332"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US" sz="2000">
                <a:solidFill>
                  <a:srgbClr val="000000"/>
                </a:solidFill>
                <a:latin typeface="Bahnschrift"/>
                <a:ea typeface="+mn-lt"/>
                <a:cs typeface="+mn-lt"/>
              </a:rPr>
              <a:t>This circuit takes the gradient of the spike rate as input and outputs bias voltages (</a:t>
            </a:r>
            <a:r>
              <a:rPr lang="en-US" sz="2000" err="1">
                <a:solidFill>
                  <a:srgbClr val="000000"/>
                </a:solidFill>
                <a:latin typeface="Bahnschrift"/>
                <a:ea typeface="+mn-lt"/>
                <a:cs typeface="+mn-lt"/>
              </a:rPr>
              <a:t>Vbp</a:t>
            </a:r>
            <a:r>
              <a:rPr lang="en-US" sz="2000">
                <a:solidFill>
                  <a:srgbClr val="000000"/>
                </a:solidFill>
                <a:latin typeface="Bahnschrift"/>
                <a:ea typeface="+mn-lt"/>
                <a:cs typeface="+mn-lt"/>
              </a:rPr>
              <a:t> and </a:t>
            </a:r>
            <a:r>
              <a:rPr lang="en-US" sz="2000" err="1">
                <a:solidFill>
                  <a:srgbClr val="000000"/>
                </a:solidFill>
                <a:latin typeface="Bahnschrift"/>
                <a:ea typeface="+mn-lt"/>
                <a:cs typeface="+mn-lt"/>
              </a:rPr>
              <a:t>Vbn</a:t>
            </a:r>
            <a:r>
              <a:rPr lang="en-US" sz="2000">
                <a:solidFill>
                  <a:srgbClr val="000000"/>
                </a:solidFill>
                <a:latin typeface="Bahnschrift"/>
                <a:ea typeface="+mn-lt"/>
                <a:cs typeface="+mn-lt"/>
              </a:rPr>
              <a:t>) to the synapse circuit. </a:t>
            </a:r>
            <a:endParaRPr lang="en-US"/>
          </a:p>
          <a:p>
            <a:pPr marL="342900" indent="-342900">
              <a:buFont typeface="Arial"/>
              <a:buChar char="•"/>
            </a:pPr>
            <a:r>
              <a:rPr lang="en-US" sz="2000">
                <a:latin typeface="Bahnschrift"/>
              </a:rPr>
              <a:t>Based on the gradient values, M3 &amp; M4 control </a:t>
            </a:r>
            <a:r>
              <a:rPr lang="en-US" sz="2000" err="1">
                <a:latin typeface="Bahnschrift"/>
              </a:rPr>
              <a:t>Vbp</a:t>
            </a:r>
            <a:r>
              <a:rPr lang="en-US" sz="2000">
                <a:latin typeface="Bahnschrift"/>
              </a:rPr>
              <a:t> and M2 &amp; M1 control </a:t>
            </a:r>
            <a:r>
              <a:rPr lang="en-US" sz="2000" err="1">
                <a:latin typeface="Bahnschrift"/>
              </a:rPr>
              <a:t>Vbn</a:t>
            </a:r>
            <a:r>
              <a:rPr lang="en-US" sz="2000">
                <a:latin typeface="Bahnschrift"/>
              </a:rPr>
              <a:t> </a:t>
            </a:r>
          </a:p>
        </p:txBody>
      </p:sp>
      <p:pic>
        <p:nvPicPr>
          <p:cNvPr id="3" name="Picture 2" descr="A diagram of a computer&#10;&#10;Description automatically generated">
            <a:extLst>
              <a:ext uri="{FF2B5EF4-FFF2-40B4-BE49-F238E27FC236}">
                <a16:creationId xmlns:a16="http://schemas.microsoft.com/office/drawing/2014/main" id="{4317E59B-58E5-C7B6-DD27-897D9FDE1BC3}"/>
              </a:ext>
            </a:extLst>
          </p:cNvPr>
          <p:cNvPicPr>
            <a:picLocks noChangeAspect="1"/>
          </p:cNvPicPr>
          <p:nvPr/>
        </p:nvPicPr>
        <p:blipFill rotWithShape="1">
          <a:blip r:embed="rId2"/>
          <a:srcRect l="14730" t="1087" r="30595" b="11956"/>
          <a:stretch/>
        </p:blipFill>
        <p:spPr>
          <a:xfrm>
            <a:off x="837094" y="1871823"/>
            <a:ext cx="5255691" cy="2996190"/>
          </a:xfrm>
          <a:prstGeom prst="rect">
            <a:avLst/>
          </a:prstGeom>
        </p:spPr>
      </p:pic>
      <p:pic>
        <p:nvPicPr>
          <p:cNvPr id="4" name="Picture 3" descr="A graph of a graph&#10;&#10;Description automatically generated">
            <a:extLst>
              <a:ext uri="{FF2B5EF4-FFF2-40B4-BE49-F238E27FC236}">
                <a16:creationId xmlns:a16="http://schemas.microsoft.com/office/drawing/2014/main" id="{43CFBE1A-F6B9-EB62-62E6-D66E4CB11869}"/>
              </a:ext>
            </a:extLst>
          </p:cNvPr>
          <p:cNvPicPr>
            <a:picLocks noChangeAspect="1"/>
          </p:cNvPicPr>
          <p:nvPr/>
        </p:nvPicPr>
        <p:blipFill>
          <a:blip r:embed="rId3"/>
          <a:stretch>
            <a:fillRect/>
          </a:stretch>
        </p:blipFill>
        <p:spPr>
          <a:xfrm>
            <a:off x="6089359" y="1871730"/>
            <a:ext cx="5241131" cy="2997993"/>
          </a:xfrm>
          <a:prstGeom prst="rect">
            <a:avLst/>
          </a:prstGeom>
        </p:spPr>
      </p:pic>
    </p:spTree>
    <p:extLst>
      <p:ext uri="{BB962C8B-B14F-4D97-AF65-F5344CB8AC3E}">
        <p14:creationId xmlns:p14="http://schemas.microsoft.com/office/powerpoint/2010/main" val="2388204445"/>
      </p:ext>
    </p:extLst>
  </p:cSld>
  <p:clrMapOvr>
    <a:masterClrMapping/>
  </p:clrMapOvr>
</p:sld>
</file>

<file path=ppt/theme/theme1.xml><?xml version="1.0" encoding="utf-8"?>
<a:theme xmlns:a="http://schemas.openxmlformats.org/drawingml/2006/main" name="AccentBoxVTI">
  <a:themeElements>
    <a:clrScheme name="AccentBoxVTI">
      <a:dk1>
        <a:srgbClr val="000000"/>
      </a:dk1>
      <a:lt1>
        <a:sysClr val="window" lastClr="FFFFFF"/>
      </a:lt1>
      <a:dk2>
        <a:srgbClr val="262626"/>
      </a:dk2>
      <a:lt2>
        <a:srgbClr val="FFFFFF"/>
      </a:lt2>
      <a:accent1>
        <a:srgbClr val="F5A700"/>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Avenir">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16</Slides>
  <Notes>1</Notes>
  <HiddenSlides>0</HiddenSlide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AccentBoxVTI</vt:lpstr>
      <vt:lpstr>SOI Implementation of Spiking Equilibrium Propagation for Real-Time Learning</vt:lpstr>
      <vt:lpstr>Introduction</vt:lpstr>
      <vt:lpstr>Background</vt:lpstr>
      <vt:lpstr>Objectives</vt:lpstr>
      <vt:lpstr>Experimentation flow</vt:lpstr>
      <vt:lpstr>Integrate-and-Fire circuit</vt:lpstr>
      <vt:lpstr>Two-stage Low-pass filter</vt:lpstr>
      <vt:lpstr>Derivative circuit</vt:lpstr>
      <vt:lpstr>Bias circuit</vt:lpstr>
      <vt:lpstr>Synapse circuit</vt:lpstr>
      <vt:lpstr>The complete circuit</vt:lpstr>
      <vt:lpstr>Results</vt:lpstr>
      <vt:lpstr>Results</vt:lpstr>
      <vt:lpstr>Conclusion</vt:lpstr>
      <vt:lpstr>References</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56</cp:revision>
  <dcterms:created xsi:type="dcterms:W3CDTF">2023-11-29T02:34:12Z</dcterms:created>
  <dcterms:modified xsi:type="dcterms:W3CDTF">2023-11-29T18:16:52Z</dcterms:modified>
</cp:coreProperties>
</file>