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3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2374" y="33906"/>
            <a:ext cx="699244" cy="681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8102" t="21063" r="7828" b="23554"/>
          <a:stretch>
            <a:fillRect/>
          </a:stretch>
        </p:blipFill>
        <p:spPr>
          <a:xfrm>
            <a:off x="10367484" y="761437"/>
            <a:ext cx="1834377" cy="631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7865" r="0" b="0"/>
          <a:stretch>
            <a:fillRect/>
          </a:stretch>
        </p:blipFill>
        <p:spPr>
          <a:xfrm>
            <a:off x="10996203" y="449424"/>
            <a:ext cx="1175955" cy="271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012376" y="808"/>
            <a:ext cx="1143608" cy="428853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EE724Nanoelectronics Course ProjectsCollaborator: Synopsys"/>
          <p:cNvSpPr txBox="1"/>
          <p:nvPr>
            <p:ph type="title" hasCustomPrompt="1"/>
          </p:nvPr>
        </p:nvSpPr>
        <p:spPr>
          <a:xfrm>
            <a:off x="1524000" y="1133120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5400"/>
            </a:lvl1pPr>
          </a:lstStyle>
          <a:p>
            <a:pPr/>
            <a:r>
              <a:t>EE724Nanoelectronics Course ProjectsCollaborator: Synopsys</a:t>
            </a:r>
          </a:p>
        </p:txBody>
      </p:sp>
      <p:sp>
        <p:nvSpPr>
          <p:cNvPr id="20" name="Body Level One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Project Name, Group Member Names and Mentor Names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" name="Rectangle 3"/>
          <p:cNvSpPr/>
          <p:nvPr/>
        </p:nvSpPr>
        <p:spPr>
          <a:xfrm>
            <a:off x="10258425" y="-1"/>
            <a:ext cx="1924050" cy="1163155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4800" y="997583"/>
            <a:ext cx="2324101" cy="581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Picture 6" descr="Picture 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725" y="28575"/>
            <a:ext cx="2952751" cy="87852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Rectangle 12"/>
          <p:cNvSpPr/>
          <p:nvPr/>
        </p:nvSpPr>
        <p:spPr>
          <a:xfrm>
            <a:off x="10401300" y="0"/>
            <a:ext cx="1782387" cy="1476375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8102" t="21408" r="7828" b="23554"/>
          <a:stretch>
            <a:fillRect/>
          </a:stretch>
        </p:blipFill>
        <p:spPr>
          <a:xfrm>
            <a:off x="8791575" y="48182"/>
            <a:ext cx="3400425" cy="11631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2374" y="33906"/>
            <a:ext cx="699244" cy="681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8102" t="21063" r="7828" b="23554"/>
          <a:stretch>
            <a:fillRect/>
          </a:stretch>
        </p:blipFill>
        <p:spPr>
          <a:xfrm>
            <a:off x="10367484" y="761437"/>
            <a:ext cx="1834377" cy="631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7865" r="0" b="0"/>
          <a:stretch>
            <a:fillRect/>
          </a:stretch>
        </p:blipFill>
        <p:spPr>
          <a:xfrm>
            <a:off x="10996203" y="449424"/>
            <a:ext cx="1175955" cy="271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012376" y="808"/>
            <a:ext cx="1143608" cy="428853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Title Text"/>
          <p:cNvSpPr txBox="1"/>
          <p:nvPr>
            <p:ph type="title"/>
          </p:nvPr>
        </p:nvSpPr>
        <p:spPr>
          <a:xfrm>
            <a:off x="164696" y="0"/>
            <a:ext cx="10941454" cy="61838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idx="1"/>
          </p:nvPr>
        </p:nvSpPr>
        <p:spPr>
          <a:xfrm>
            <a:off x="164696" y="701374"/>
            <a:ext cx="11817754" cy="51358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11884732" y="6551285"/>
            <a:ext cx="258624" cy="24830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" name="Text Placeholder 7"/>
          <p:cNvSpPr/>
          <p:nvPr>
            <p:ph type="body" sz="quarter" idx="21"/>
          </p:nvPr>
        </p:nvSpPr>
        <p:spPr>
          <a:xfrm>
            <a:off x="164696" y="5887544"/>
            <a:ext cx="11817754" cy="5381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b="1">
                <a:solidFill>
                  <a:srgbClr val="0070C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Text Placeholder 7"/>
          <p:cNvSpPr/>
          <p:nvPr>
            <p:ph type="body" sz="quarter" idx="21"/>
          </p:nvPr>
        </p:nvSpPr>
        <p:spPr>
          <a:xfrm>
            <a:off x="838200" y="5854032"/>
            <a:ext cx="10515600" cy="5381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b="1">
                <a:solidFill>
                  <a:srgbClr val="0070C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82374" y="33906"/>
            <a:ext cx="699244" cy="6817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8102" t="21063" r="7828" b="23554"/>
          <a:stretch>
            <a:fillRect/>
          </a:stretch>
        </p:blipFill>
        <p:spPr>
          <a:xfrm>
            <a:off x="10367484" y="761437"/>
            <a:ext cx="1834377" cy="631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7865" r="0" b="0"/>
          <a:stretch>
            <a:fillRect/>
          </a:stretch>
        </p:blipFill>
        <p:spPr>
          <a:xfrm>
            <a:off x="10996203" y="449424"/>
            <a:ext cx="1175955" cy="271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012376" y="808"/>
            <a:ext cx="1143608" cy="42885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/>
          <p:nvPr>
            <p:ph type="title"/>
          </p:nvPr>
        </p:nvSpPr>
        <p:spPr>
          <a:xfrm>
            <a:off x="132070" y="1"/>
            <a:ext cx="10967730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838200" y="734886"/>
            <a:ext cx="10515600" cy="5003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852106" y="6502953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70C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70C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70C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70C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70C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70C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70C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70C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70C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9"/>
          <p:cNvSpPr txBox="1"/>
          <p:nvPr>
            <p:ph type="ctrTitle"/>
          </p:nvPr>
        </p:nvSpPr>
        <p:spPr>
          <a:xfrm>
            <a:off x="1524000" y="1346186"/>
            <a:ext cx="9144000" cy="2387601"/>
          </a:xfrm>
          <a:prstGeom prst="rect">
            <a:avLst/>
          </a:prstGeom>
        </p:spPr>
        <p:txBody>
          <a:bodyPr/>
          <a:lstStyle/>
          <a:p>
            <a:pPr/>
            <a:r>
              <a:t>EE724</a:t>
            </a:r>
            <a:br/>
            <a:r>
              <a:t>Nanoelectronics Course Projects</a:t>
            </a:r>
            <a:br/>
            <a:r>
              <a:t>Collaborator: Synopsys</a:t>
            </a:r>
          </a:p>
        </p:txBody>
      </p:sp>
      <p:sp>
        <p:nvSpPr>
          <p:cNvPr id="60" name="Subtitle 10"/>
          <p:cNvSpPr txBox="1"/>
          <p:nvPr>
            <p:ph type="subTitle" sz="half" idx="1"/>
          </p:nvPr>
        </p:nvSpPr>
        <p:spPr>
          <a:xfrm>
            <a:off x="1524000" y="3856051"/>
            <a:ext cx="9144000" cy="2393950"/>
          </a:xfrm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Optimum Device Design for NIPIN Selector</a:t>
            </a:r>
          </a:p>
          <a:p>
            <a:pPr/>
            <a:r>
              <a:t>Anubhav Bhatla, Hemant Hajare and Nikhileshsing Rajput</a:t>
            </a:r>
          </a:p>
          <a:p>
            <a:pPr/>
          </a:p>
          <a:p>
            <a:pPr/>
            <a:br/>
            <a:r>
              <a:t>Mentored by Hemant Kumar and Shubham Patil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ooter Placeholder 5"/>
          <p:cNvSpPr txBox="1"/>
          <p:nvPr/>
        </p:nvSpPr>
        <p:spPr>
          <a:xfrm>
            <a:off x="2811755" y="6551285"/>
            <a:ext cx="7020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EE724 Nanoelectronics Course Projects, 2024</a:t>
            </a:r>
          </a:p>
        </p:txBody>
      </p:sp>
      <p:sp>
        <p:nvSpPr>
          <p:cNvPr id="179" name="Title 1"/>
          <p:cNvSpPr txBox="1"/>
          <p:nvPr>
            <p:ph type="title"/>
          </p:nvPr>
        </p:nvSpPr>
        <p:spPr>
          <a:xfrm>
            <a:off x="164696" y="0"/>
            <a:ext cx="10941454" cy="61838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Impact of parameter variation</a:t>
            </a:r>
          </a:p>
        </p:txBody>
      </p:sp>
      <p:sp>
        <p:nvSpPr>
          <p:cNvPr id="180" name="Content Placeholder 2"/>
          <p:cNvSpPr txBox="1"/>
          <p:nvPr>
            <p:ph type="body" sz="quarter" idx="1"/>
          </p:nvPr>
        </p:nvSpPr>
        <p:spPr>
          <a:xfrm>
            <a:off x="197825" y="624071"/>
            <a:ext cx="2243142" cy="56381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Bias voltages</a:t>
            </a:r>
          </a:p>
        </p:txBody>
      </p:sp>
      <p:sp>
        <p:nvSpPr>
          <p:cNvPr id="181" name="Text Placeholder 3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SzTx/>
              <a:buFontTx/>
              <a:buNone/>
              <a:defRPr b="1">
                <a:solidFill>
                  <a:srgbClr val="0070C0"/>
                </a:solidFill>
              </a:defRPr>
            </a:lvl1pPr>
          </a:lstStyle>
          <a:p>
            <a:pPr/>
            <a:r>
              <a:t>Barrier height increases with positive bias </a:t>
            </a:r>
          </a:p>
        </p:txBody>
      </p:sp>
      <p:sp>
        <p:nvSpPr>
          <p:cNvPr id="182" name="Date Placeholder 4"/>
          <p:cNvSpPr txBox="1"/>
          <p:nvPr/>
        </p:nvSpPr>
        <p:spPr>
          <a:xfrm>
            <a:off x="210416" y="6551285"/>
            <a:ext cx="11023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5 May 2024</a:t>
            </a:r>
          </a:p>
        </p:txBody>
      </p:sp>
      <p:sp>
        <p:nvSpPr>
          <p:cNvPr id="183" name="Slide Number Placeholder 6"/>
          <p:cNvSpPr txBox="1"/>
          <p:nvPr>
            <p:ph type="sldNum" sz="quarter" idx="2"/>
          </p:nvPr>
        </p:nvSpPr>
        <p:spPr>
          <a:xfrm>
            <a:off x="11884732" y="6551285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7" name="Picture 7"/>
          <p:cNvGrpSpPr/>
          <p:nvPr/>
        </p:nvGrpSpPr>
        <p:grpSpPr>
          <a:xfrm>
            <a:off x="252959" y="2030617"/>
            <a:ext cx="5788105" cy="3735485"/>
            <a:chOff x="0" y="0"/>
            <a:chExt cx="5788104" cy="3735484"/>
          </a:xfrm>
        </p:grpSpPr>
        <p:sp>
          <p:nvSpPr>
            <p:cNvPr id="184" name="Rectangle"/>
            <p:cNvSpPr/>
            <p:nvPr/>
          </p:nvSpPr>
          <p:spPr>
            <a:xfrm>
              <a:off x="44450" y="44450"/>
              <a:ext cx="5699205" cy="3646585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85" name="image18.jpeg" descr="image18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7246" b="301"/>
            <a:stretch>
              <a:fillRect/>
            </a:stretch>
          </p:blipFill>
          <p:spPr>
            <a:xfrm>
              <a:off x="89377" y="44449"/>
              <a:ext cx="5654278" cy="3646586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  <p:sp>
          <p:nvSpPr>
            <p:cNvPr id="186" name="Rectangle"/>
            <p:cNvSpPr/>
            <p:nvPr/>
          </p:nvSpPr>
          <p:spPr>
            <a:xfrm>
              <a:off x="0" y="0"/>
              <a:ext cx="5788105" cy="3735485"/>
            </a:xfrm>
            <a:prstGeom prst="rect">
              <a:avLst/>
            </a:prstGeom>
            <a:noFill/>
            <a:ln w="88900" cap="sq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90" name="Picture 8"/>
          <p:cNvGrpSpPr/>
          <p:nvPr/>
        </p:nvGrpSpPr>
        <p:grpSpPr>
          <a:xfrm>
            <a:off x="6168123" y="2071907"/>
            <a:ext cx="5689001" cy="3651666"/>
            <a:chOff x="0" y="0"/>
            <a:chExt cx="5689000" cy="3651665"/>
          </a:xfrm>
        </p:grpSpPr>
        <p:sp>
          <p:nvSpPr>
            <p:cNvPr id="188" name="Rectangle"/>
            <p:cNvSpPr/>
            <p:nvPr/>
          </p:nvSpPr>
          <p:spPr>
            <a:xfrm>
              <a:off x="0" y="0"/>
              <a:ext cx="5689001" cy="3651666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89" name="image19.jpeg" descr="image19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277" t="345" r="6398" b="77"/>
            <a:stretch>
              <a:fillRect/>
            </a:stretch>
          </p:blipFill>
          <p:spPr>
            <a:xfrm>
              <a:off x="0" y="-1"/>
              <a:ext cx="5689001" cy="3651667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ooter Placeholder 5"/>
          <p:cNvSpPr txBox="1"/>
          <p:nvPr/>
        </p:nvSpPr>
        <p:spPr>
          <a:xfrm>
            <a:off x="2811755" y="6551285"/>
            <a:ext cx="7020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EE724 Nanoelectronics Course Projects, 2024</a:t>
            </a:r>
          </a:p>
        </p:txBody>
      </p:sp>
      <p:sp>
        <p:nvSpPr>
          <p:cNvPr id="193" name="Title 1"/>
          <p:cNvSpPr txBox="1"/>
          <p:nvPr>
            <p:ph type="title"/>
          </p:nvPr>
        </p:nvSpPr>
        <p:spPr>
          <a:xfrm>
            <a:off x="164696" y="0"/>
            <a:ext cx="10941454" cy="61838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Impact of parameter variation</a:t>
            </a:r>
          </a:p>
        </p:txBody>
      </p:sp>
      <p:sp>
        <p:nvSpPr>
          <p:cNvPr id="194" name="Text Placeholder 3"/>
          <p:cNvSpPr txBox="1"/>
          <p:nvPr>
            <p:ph type="body" sz="quarter" idx="1"/>
          </p:nvPr>
        </p:nvSpPr>
        <p:spPr>
          <a:xfrm>
            <a:off x="164696" y="5887544"/>
            <a:ext cx="11817754" cy="5381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b="1">
                <a:solidFill>
                  <a:srgbClr val="0070C0"/>
                </a:solidFill>
              </a:defRPr>
            </a:lvl1pPr>
          </a:lstStyle>
          <a:p>
            <a:pPr/>
            <a:r>
              <a:t>The hole well can be modified without modifying the electron barrier</a:t>
            </a:r>
          </a:p>
        </p:txBody>
      </p:sp>
      <p:sp>
        <p:nvSpPr>
          <p:cNvPr id="195" name="Date Placeholder 4"/>
          <p:cNvSpPr txBox="1"/>
          <p:nvPr/>
        </p:nvSpPr>
        <p:spPr>
          <a:xfrm>
            <a:off x="210416" y="6551285"/>
            <a:ext cx="11023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5 May 2024</a:t>
            </a:r>
          </a:p>
        </p:txBody>
      </p:sp>
      <p:sp>
        <p:nvSpPr>
          <p:cNvPr id="196" name="Slide Number Placeholder 6"/>
          <p:cNvSpPr txBox="1"/>
          <p:nvPr>
            <p:ph type="sldNum" sz="quarter" idx="2"/>
          </p:nvPr>
        </p:nvSpPr>
        <p:spPr>
          <a:xfrm>
            <a:off x="11884732" y="6551285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9" name="Picture 7"/>
          <p:cNvGrpSpPr/>
          <p:nvPr/>
        </p:nvGrpSpPr>
        <p:grpSpPr>
          <a:xfrm>
            <a:off x="6206435" y="1920461"/>
            <a:ext cx="5775741" cy="3646557"/>
            <a:chOff x="0" y="0"/>
            <a:chExt cx="5775740" cy="3646556"/>
          </a:xfrm>
        </p:grpSpPr>
        <p:sp>
          <p:nvSpPr>
            <p:cNvPr id="197" name="Rectangle"/>
            <p:cNvSpPr/>
            <p:nvPr/>
          </p:nvSpPr>
          <p:spPr>
            <a:xfrm>
              <a:off x="0" y="0"/>
              <a:ext cx="5775741" cy="3646557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98" name="image20.jpeg" descr="image20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775741" cy="3646557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202" name="Picture 8"/>
          <p:cNvGrpSpPr/>
          <p:nvPr/>
        </p:nvGrpSpPr>
        <p:grpSpPr>
          <a:xfrm>
            <a:off x="165650" y="1909416"/>
            <a:ext cx="5797829" cy="3657599"/>
            <a:chOff x="0" y="0"/>
            <a:chExt cx="5797827" cy="3657598"/>
          </a:xfrm>
        </p:grpSpPr>
        <p:sp>
          <p:nvSpPr>
            <p:cNvPr id="200" name="Rectangle"/>
            <p:cNvSpPr/>
            <p:nvPr/>
          </p:nvSpPr>
          <p:spPr>
            <a:xfrm>
              <a:off x="0" y="0"/>
              <a:ext cx="5797828" cy="3657599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201" name="image21.jpeg" descr="image21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797828" cy="3657599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203" name="Content Placeholder 2"/>
          <p:cNvSpPr txBox="1"/>
          <p:nvPr/>
        </p:nvSpPr>
        <p:spPr>
          <a:xfrm>
            <a:off x="210416" y="624071"/>
            <a:ext cx="5586221" cy="1093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z="2800"/>
            </a:lvl1pPr>
          </a:lstStyle>
          <a:p>
            <a:pPr/>
            <a:r>
              <a:t>Proportion of Germanium in p-region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ooter Placeholder 5"/>
          <p:cNvSpPr txBox="1"/>
          <p:nvPr/>
        </p:nvSpPr>
        <p:spPr>
          <a:xfrm>
            <a:off x="2811755" y="6551285"/>
            <a:ext cx="7020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EE724 Nanoelectronics Course Projects, 2024</a:t>
            </a:r>
          </a:p>
        </p:txBody>
      </p:sp>
      <p:sp>
        <p:nvSpPr>
          <p:cNvPr id="206" name="Title 1"/>
          <p:cNvSpPr txBox="1"/>
          <p:nvPr>
            <p:ph type="title"/>
          </p:nvPr>
        </p:nvSpPr>
        <p:spPr>
          <a:xfrm>
            <a:off x="164696" y="0"/>
            <a:ext cx="10941454" cy="61838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Conclusion and future work</a:t>
            </a:r>
          </a:p>
        </p:txBody>
      </p:sp>
      <p:sp>
        <p:nvSpPr>
          <p:cNvPr id="207" name="Content Placeholder 2"/>
          <p:cNvSpPr txBox="1"/>
          <p:nvPr>
            <p:ph type="body" idx="1"/>
          </p:nvPr>
        </p:nvSpPr>
        <p:spPr>
          <a:xfrm>
            <a:off x="164696" y="701373"/>
            <a:ext cx="11817754" cy="5135815"/>
          </a:xfrm>
          <a:prstGeom prst="rect">
            <a:avLst/>
          </a:prstGeom>
        </p:spPr>
        <p:txBody>
          <a:bodyPr/>
          <a:lstStyle/>
          <a:p>
            <a:pPr/>
            <a:r>
              <a:t>NIPIN device</a:t>
            </a:r>
          </a:p>
          <a:p>
            <a:pPr lvl="1" marL="685800" indent="-228600">
              <a:spcBef>
                <a:spcPts val="500"/>
              </a:spcBef>
              <a:buFont typeface="Courier New"/>
              <a:buChar char="o"/>
              <a:defRPr sz="2400"/>
            </a:pPr>
            <a:r>
              <a:t>Symmetric and asymmetric properties</a:t>
            </a:r>
          </a:p>
          <a:p>
            <a:pPr lvl="1" marL="685800" indent="-228600">
              <a:spcBef>
                <a:spcPts val="500"/>
              </a:spcBef>
              <a:buFont typeface="Courier New"/>
              <a:buChar char="o"/>
              <a:defRPr sz="2400"/>
            </a:pPr>
            <a:r>
              <a:t>Number of controllable parameters</a:t>
            </a:r>
          </a:p>
          <a:p>
            <a:pPr lvl="2" marL="1143000" indent="-228600">
              <a:spcBef>
                <a:spcPts val="500"/>
              </a:spcBef>
              <a:buFontTx/>
              <a:buChar char="▪"/>
              <a:defRPr sz="2000"/>
            </a:pPr>
            <a:r>
              <a:t>Width of regions</a:t>
            </a:r>
          </a:p>
          <a:p>
            <a:pPr lvl="2" marL="1143000" indent="-228600">
              <a:spcBef>
                <a:spcPts val="500"/>
              </a:spcBef>
              <a:buFontTx/>
              <a:buChar char="▪"/>
              <a:defRPr sz="2000"/>
            </a:pPr>
            <a:r>
              <a:t>Doping concentration</a:t>
            </a:r>
          </a:p>
          <a:p>
            <a:pPr lvl="1" marL="685800" indent="-228600">
              <a:spcBef>
                <a:spcPts val="500"/>
              </a:spcBef>
              <a:buFont typeface="Courier New"/>
              <a:buChar char="o"/>
              <a:defRPr sz="2400"/>
            </a:pPr>
            <a:r>
              <a:t>Impact ionization</a:t>
            </a:r>
          </a:p>
          <a:p>
            <a:pPr/>
            <a:r>
              <a:t>Effect of using Si-Ge in i-regions</a:t>
            </a:r>
          </a:p>
        </p:txBody>
      </p:sp>
      <p:sp>
        <p:nvSpPr>
          <p:cNvPr id="208" name="Text Placeholder 3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b="1">
                <a:solidFill>
                  <a:srgbClr val="0070C0"/>
                </a:solidFill>
              </a:defRPr>
            </a:pPr>
          </a:p>
        </p:txBody>
      </p:sp>
      <p:sp>
        <p:nvSpPr>
          <p:cNvPr id="209" name="Date Placeholder 4"/>
          <p:cNvSpPr txBox="1"/>
          <p:nvPr/>
        </p:nvSpPr>
        <p:spPr>
          <a:xfrm>
            <a:off x="210416" y="6551285"/>
            <a:ext cx="11023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5 May 2024</a:t>
            </a:r>
          </a:p>
        </p:txBody>
      </p:sp>
      <p:sp>
        <p:nvSpPr>
          <p:cNvPr id="210" name="Slide Number Placeholder 6"/>
          <p:cNvSpPr txBox="1"/>
          <p:nvPr>
            <p:ph type="sldNum" sz="quarter" idx="2"/>
          </p:nvPr>
        </p:nvSpPr>
        <p:spPr>
          <a:xfrm>
            <a:off x="11884732" y="6551285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ooter Placeholder 5"/>
          <p:cNvSpPr txBox="1"/>
          <p:nvPr/>
        </p:nvSpPr>
        <p:spPr>
          <a:xfrm>
            <a:off x="2811755" y="6551285"/>
            <a:ext cx="7020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EE724 Nanoelectronics Course Projects, 2024</a:t>
            </a:r>
          </a:p>
        </p:txBody>
      </p:sp>
      <p:sp>
        <p:nvSpPr>
          <p:cNvPr id="213" name="Title 1"/>
          <p:cNvSpPr txBox="1"/>
          <p:nvPr>
            <p:ph type="title"/>
          </p:nvPr>
        </p:nvSpPr>
        <p:spPr>
          <a:xfrm>
            <a:off x="164696" y="0"/>
            <a:ext cx="10941454" cy="61838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Reference</a:t>
            </a:r>
          </a:p>
        </p:txBody>
      </p:sp>
      <p:sp>
        <p:nvSpPr>
          <p:cNvPr id="214" name="Content Placeholder 2"/>
          <p:cNvSpPr txBox="1"/>
          <p:nvPr>
            <p:ph type="body" idx="1"/>
          </p:nvPr>
        </p:nvSpPr>
        <p:spPr>
          <a:xfrm>
            <a:off x="164696" y="789720"/>
            <a:ext cx="11817754" cy="5080598"/>
          </a:xfrm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B. Das, S. Sushama, J. Schulze and U. Ganguly, "Sub-0.2 V Impact </a:t>
            </a:r>
            <a:br/>
            <a:r>
              <a:t>Ionization in Si n-i-p-i-n Diode," in </a:t>
            </a:r>
            <a:r>
              <a:rPr i="1"/>
              <a:t>IEEE Transactions on Electron Devices</a:t>
            </a:r>
            <a:endParaRPr i="1"/>
          </a:p>
          <a:p>
            <a:pPr>
              <a:defRPr sz="2600"/>
            </a:pPr>
            <a:r>
              <a:t>R. Meshram </a:t>
            </a:r>
            <a:r>
              <a:rPr i="1"/>
              <a:t>et al</a:t>
            </a:r>
            <a:r>
              <a:t>., "High performance triangular barrier engineered NIPIN selector for bipolar RRAM," </a:t>
            </a:r>
            <a:r>
              <a:rPr i="1"/>
              <a:t>2014 IEEE 6th International Memory Workshop (IMW)</a:t>
            </a:r>
          </a:p>
        </p:txBody>
      </p:sp>
      <p:sp>
        <p:nvSpPr>
          <p:cNvPr id="215" name="Text Placeholder 3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b="1">
                <a:solidFill>
                  <a:srgbClr val="0070C0"/>
                </a:solidFill>
              </a:defRPr>
            </a:pPr>
          </a:p>
        </p:txBody>
      </p:sp>
      <p:sp>
        <p:nvSpPr>
          <p:cNvPr id="216" name="Date Placeholder 4"/>
          <p:cNvSpPr txBox="1"/>
          <p:nvPr/>
        </p:nvSpPr>
        <p:spPr>
          <a:xfrm>
            <a:off x="210416" y="6551285"/>
            <a:ext cx="11023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5 May 2024</a:t>
            </a:r>
          </a:p>
        </p:txBody>
      </p:sp>
      <p:sp>
        <p:nvSpPr>
          <p:cNvPr id="217" name="Slide Number Placeholder 6"/>
          <p:cNvSpPr txBox="1"/>
          <p:nvPr>
            <p:ph type="sldNum" sz="quarter" idx="2"/>
          </p:nvPr>
        </p:nvSpPr>
        <p:spPr>
          <a:xfrm>
            <a:off x="11884732" y="6551285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ooter Placeholder 5"/>
          <p:cNvSpPr txBox="1"/>
          <p:nvPr/>
        </p:nvSpPr>
        <p:spPr>
          <a:xfrm>
            <a:off x="2811755" y="6551285"/>
            <a:ext cx="7020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EE724 Nanoelectronics Course Projects, 2024</a:t>
            </a:r>
          </a:p>
        </p:txBody>
      </p:sp>
      <p:sp>
        <p:nvSpPr>
          <p:cNvPr id="220" name="Title 1"/>
          <p:cNvSpPr txBox="1"/>
          <p:nvPr>
            <p:ph type="title"/>
          </p:nvPr>
        </p:nvSpPr>
        <p:spPr>
          <a:xfrm>
            <a:off x="164696" y="0"/>
            <a:ext cx="10941454" cy="61838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Appendix – Physics of Impact Ionization</a:t>
            </a:r>
          </a:p>
        </p:txBody>
      </p:sp>
      <p:sp>
        <p:nvSpPr>
          <p:cNvPr id="221" name="Text Placeholder 3"/>
          <p:cNvSpPr txBox="1"/>
          <p:nvPr>
            <p:ph type="body" sz="quarter" idx="1"/>
          </p:nvPr>
        </p:nvSpPr>
        <p:spPr>
          <a:xfrm>
            <a:off x="325602" y="5802341"/>
            <a:ext cx="11817754" cy="5381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0070C0"/>
                </a:solidFill>
              </a:defRPr>
            </a:pPr>
          </a:p>
        </p:txBody>
      </p:sp>
      <p:sp>
        <p:nvSpPr>
          <p:cNvPr id="222" name="Date Placeholder 4"/>
          <p:cNvSpPr txBox="1"/>
          <p:nvPr/>
        </p:nvSpPr>
        <p:spPr>
          <a:xfrm>
            <a:off x="210416" y="6551285"/>
            <a:ext cx="11023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5 May 2024</a:t>
            </a:r>
          </a:p>
        </p:txBody>
      </p:sp>
      <p:sp>
        <p:nvSpPr>
          <p:cNvPr id="223" name="Slide Number Placeholder 6"/>
          <p:cNvSpPr txBox="1"/>
          <p:nvPr>
            <p:ph type="sldNum" sz="quarter" idx="2"/>
          </p:nvPr>
        </p:nvSpPr>
        <p:spPr>
          <a:xfrm>
            <a:off x="11960113" y="6551285"/>
            <a:ext cx="18324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Straight Connector 8"/>
          <p:cNvSpPr/>
          <p:nvPr/>
        </p:nvSpPr>
        <p:spPr>
          <a:xfrm flipV="1">
            <a:off x="2248272" y="1359741"/>
            <a:ext cx="801893" cy="124773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5" name="Straight Connector 10"/>
          <p:cNvSpPr/>
          <p:nvPr/>
        </p:nvSpPr>
        <p:spPr>
          <a:xfrm flipH="1" flipV="1">
            <a:off x="3050163" y="1359741"/>
            <a:ext cx="989046" cy="159063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Straight Connector 13"/>
          <p:cNvSpPr/>
          <p:nvPr/>
        </p:nvSpPr>
        <p:spPr>
          <a:xfrm>
            <a:off x="4039208" y="2950378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Straight Connector 15"/>
          <p:cNvSpPr/>
          <p:nvPr/>
        </p:nvSpPr>
        <p:spPr>
          <a:xfrm>
            <a:off x="813926" y="2607478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8" name="Freeform: Shape 27"/>
          <p:cNvSpPr/>
          <p:nvPr/>
        </p:nvSpPr>
        <p:spPr>
          <a:xfrm>
            <a:off x="1497429" y="986552"/>
            <a:ext cx="699796" cy="1620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645" y="4412"/>
                  <a:pt x="3290" y="8824"/>
                  <a:pt x="6890" y="12424"/>
                </a:cubicBezTo>
                <a:cubicBezTo>
                  <a:pt x="10490" y="16024"/>
                  <a:pt x="21600" y="21600"/>
                  <a:pt x="21600" y="21600"/>
                </a:cubicBezTo>
              </a:path>
            </a:pathLst>
          </a:custGeom>
          <a:ln w="12700">
            <a:solidFill>
              <a:srgbClr val="1D305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9" name="Straight Connector 36"/>
          <p:cNvSpPr/>
          <p:nvPr/>
        </p:nvSpPr>
        <p:spPr>
          <a:xfrm flipH="1">
            <a:off x="1497430" y="975920"/>
            <a:ext cx="1" cy="1620927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Straight Connector 39"/>
          <p:cNvSpPr/>
          <p:nvPr/>
        </p:nvSpPr>
        <p:spPr>
          <a:xfrm>
            <a:off x="1497429" y="2596846"/>
            <a:ext cx="699797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Straight Connector 46"/>
          <p:cNvSpPr/>
          <p:nvPr/>
        </p:nvSpPr>
        <p:spPr>
          <a:xfrm flipH="1">
            <a:off x="1497429" y="1390220"/>
            <a:ext cx="78500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32" name="Ink 54" descr="Ink 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8672" y="974893"/>
            <a:ext cx="84146" cy="412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nk 55" descr="Ink 5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7983" y="1384213"/>
            <a:ext cx="79201" cy="20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nk 56" descr="Ink 5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94383" y="1032133"/>
            <a:ext cx="18001" cy="37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nk 57" descr="Ink 5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92224" y="983173"/>
            <a:ext cx="19801" cy="74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nk 58" descr="Ink 5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00143" y="995774"/>
            <a:ext cx="94321" cy="40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nk 59" descr="Ink 5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11303" y="1144468"/>
            <a:ext cx="50761" cy="248374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Oval 60"/>
          <p:cNvSpPr/>
          <p:nvPr/>
        </p:nvSpPr>
        <p:spPr>
          <a:xfrm>
            <a:off x="1707674" y="1049053"/>
            <a:ext cx="98681" cy="104397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9" name="Straight Connector 2"/>
          <p:cNvSpPr/>
          <p:nvPr/>
        </p:nvSpPr>
        <p:spPr>
          <a:xfrm flipV="1">
            <a:off x="2336619" y="3491131"/>
            <a:ext cx="801893" cy="124773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0" name="Straight Connector 7"/>
          <p:cNvSpPr/>
          <p:nvPr/>
        </p:nvSpPr>
        <p:spPr>
          <a:xfrm flipH="1" flipV="1">
            <a:off x="3138511" y="3491131"/>
            <a:ext cx="989045" cy="159063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Straight Connector 9"/>
          <p:cNvSpPr/>
          <p:nvPr/>
        </p:nvSpPr>
        <p:spPr>
          <a:xfrm>
            <a:off x="4127555" y="5081768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Straight Connector 11"/>
          <p:cNvSpPr/>
          <p:nvPr/>
        </p:nvSpPr>
        <p:spPr>
          <a:xfrm>
            <a:off x="902274" y="4738868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87239 0.000000" origin="layout" pathEditMode="relative">
                                      <p:cBhvr>
                                        <p:cTn id="6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Footer Placeholder 4"/>
          <p:cNvSpPr txBox="1"/>
          <p:nvPr/>
        </p:nvSpPr>
        <p:spPr>
          <a:xfrm>
            <a:off x="2811755" y="6551285"/>
            <a:ext cx="7020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EE724 Nanoelectronics Course Projects, 2024</a:t>
            </a:r>
          </a:p>
        </p:txBody>
      </p:sp>
      <p:sp>
        <p:nvSpPr>
          <p:cNvPr id="245" name="Date Placeholder 3"/>
          <p:cNvSpPr txBox="1"/>
          <p:nvPr/>
        </p:nvSpPr>
        <p:spPr>
          <a:xfrm>
            <a:off x="210416" y="6551285"/>
            <a:ext cx="11023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5 May 2024</a:t>
            </a:r>
          </a:p>
        </p:txBody>
      </p:sp>
      <p:sp>
        <p:nvSpPr>
          <p:cNvPr id="246" name="Slide Number Placeholder 5"/>
          <p:cNvSpPr txBox="1"/>
          <p:nvPr>
            <p:ph type="sldNum" sz="quarter" idx="2"/>
          </p:nvPr>
        </p:nvSpPr>
        <p:spPr>
          <a:xfrm>
            <a:off x="11960113" y="6551285"/>
            <a:ext cx="18324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7" name="Straight Connector 8"/>
          <p:cNvSpPr/>
          <p:nvPr/>
        </p:nvSpPr>
        <p:spPr>
          <a:xfrm flipV="1">
            <a:off x="2248272" y="1359741"/>
            <a:ext cx="801893" cy="124773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Straight Connector 10"/>
          <p:cNvSpPr/>
          <p:nvPr/>
        </p:nvSpPr>
        <p:spPr>
          <a:xfrm flipH="1" flipV="1">
            <a:off x="3050163" y="1359741"/>
            <a:ext cx="989046" cy="159063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Straight Connector 12"/>
          <p:cNvSpPr/>
          <p:nvPr/>
        </p:nvSpPr>
        <p:spPr>
          <a:xfrm>
            <a:off x="4039208" y="2950378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Straight Connector 14"/>
          <p:cNvSpPr/>
          <p:nvPr/>
        </p:nvSpPr>
        <p:spPr>
          <a:xfrm>
            <a:off x="813926" y="2607478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1" name="Freeform: Shape 16"/>
          <p:cNvSpPr/>
          <p:nvPr/>
        </p:nvSpPr>
        <p:spPr>
          <a:xfrm>
            <a:off x="1497429" y="986552"/>
            <a:ext cx="699796" cy="1620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645" y="4412"/>
                  <a:pt x="3290" y="8824"/>
                  <a:pt x="6890" y="12424"/>
                </a:cubicBezTo>
                <a:cubicBezTo>
                  <a:pt x="10490" y="16024"/>
                  <a:pt x="21600" y="21600"/>
                  <a:pt x="21600" y="21600"/>
                </a:cubicBezTo>
              </a:path>
            </a:pathLst>
          </a:custGeom>
          <a:ln w="12700">
            <a:solidFill>
              <a:srgbClr val="1D305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Straight Connector 18"/>
          <p:cNvSpPr/>
          <p:nvPr/>
        </p:nvSpPr>
        <p:spPr>
          <a:xfrm flipH="1">
            <a:off x="1497430" y="975920"/>
            <a:ext cx="1" cy="1620927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3" name="Straight Connector 20"/>
          <p:cNvSpPr/>
          <p:nvPr/>
        </p:nvSpPr>
        <p:spPr>
          <a:xfrm>
            <a:off x="1497429" y="2596846"/>
            <a:ext cx="699797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54" name="Straight Connector 22"/>
          <p:cNvSpPr/>
          <p:nvPr/>
        </p:nvSpPr>
        <p:spPr>
          <a:xfrm flipH="1">
            <a:off x="1497429" y="1390220"/>
            <a:ext cx="78500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55" name="Ink 24" descr="Ink 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8672" y="974893"/>
            <a:ext cx="84146" cy="412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Ink 26" descr="Ink 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7983" y="1384213"/>
            <a:ext cx="79201" cy="20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nk 28" descr="Ink 2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94383" y="1032133"/>
            <a:ext cx="18001" cy="37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nk 30" descr="Ink 3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92224" y="983173"/>
            <a:ext cx="19801" cy="74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Ink 32" descr="Ink 3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00143" y="995774"/>
            <a:ext cx="94321" cy="40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Ink 34" descr="Ink 3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11303" y="1144468"/>
            <a:ext cx="50761" cy="248374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Oval 36"/>
          <p:cNvSpPr/>
          <p:nvPr/>
        </p:nvSpPr>
        <p:spPr>
          <a:xfrm>
            <a:off x="1707674" y="1049053"/>
            <a:ext cx="98681" cy="104397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2" name="Straight Connector 38"/>
          <p:cNvSpPr/>
          <p:nvPr/>
        </p:nvSpPr>
        <p:spPr>
          <a:xfrm flipV="1">
            <a:off x="2336619" y="3491131"/>
            <a:ext cx="801893" cy="124773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3" name="Straight Connector 40"/>
          <p:cNvSpPr/>
          <p:nvPr/>
        </p:nvSpPr>
        <p:spPr>
          <a:xfrm flipH="1" flipV="1">
            <a:off x="3138511" y="3491131"/>
            <a:ext cx="989045" cy="159063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4" name="Straight Connector 42"/>
          <p:cNvSpPr/>
          <p:nvPr/>
        </p:nvSpPr>
        <p:spPr>
          <a:xfrm>
            <a:off x="4127555" y="5081768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Straight Connector 44"/>
          <p:cNvSpPr/>
          <p:nvPr/>
        </p:nvSpPr>
        <p:spPr>
          <a:xfrm>
            <a:off x="902274" y="4738868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66" name="Oval 45"/>
          <p:cNvSpPr/>
          <p:nvPr/>
        </p:nvSpPr>
        <p:spPr>
          <a:xfrm>
            <a:off x="3995387" y="1065409"/>
            <a:ext cx="98681" cy="104396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7" name="Right Brace 46"/>
          <p:cNvSpPr/>
          <p:nvPr/>
        </p:nvSpPr>
        <p:spPr>
          <a:xfrm>
            <a:off x="4218202" y="1133119"/>
            <a:ext cx="177283" cy="1828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78"/>
                  <a:pt x="10800" y="175"/>
                </a:cubicBezTo>
                <a:lnTo>
                  <a:pt x="10800" y="10625"/>
                </a:lnTo>
                <a:cubicBezTo>
                  <a:pt x="10800" y="10722"/>
                  <a:pt x="15635" y="10800"/>
                  <a:pt x="21600" y="10800"/>
                </a:cubicBezTo>
                <a:cubicBezTo>
                  <a:pt x="15635" y="10800"/>
                  <a:pt x="10800" y="10878"/>
                  <a:pt x="10800" y="10975"/>
                </a:cubicBezTo>
                <a:lnTo>
                  <a:pt x="10800" y="21425"/>
                </a:lnTo>
                <a:cubicBezTo>
                  <a:pt x="10800" y="21522"/>
                  <a:pt x="5965" y="21600"/>
                  <a:pt x="0" y="21600"/>
                </a:cubicBezTo>
              </a:path>
            </a:pathLst>
          </a:custGeom>
          <a:ln w="63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68" name="TextBox 7"/>
          <p:cNvSpPr txBox="1"/>
          <p:nvPr/>
        </p:nvSpPr>
        <p:spPr>
          <a:xfrm>
            <a:off x="4599824" y="1648137"/>
            <a:ext cx="512972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E&lt;E</a:t>
            </a:r>
            <a:r>
              <a:rPr baseline="-25000"/>
              <a:t>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87239 0.000000" origin="layout" pathEditMode="relative">
                                      <p:cBhvr>
                                        <p:cTn id="6" dur="2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Footer Placeholder 5"/>
          <p:cNvSpPr txBox="1"/>
          <p:nvPr/>
        </p:nvSpPr>
        <p:spPr>
          <a:xfrm>
            <a:off x="2811755" y="6551285"/>
            <a:ext cx="7020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EE724 Nanoelectronics Course Projects, 2024</a:t>
            </a:r>
          </a:p>
        </p:txBody>
      </p:sp>
      <p:sp>
        <p:nvSpPr>
          <p:cNvPr id="271" name="Text Placeholder 3"/>
          <p:cNvSpPr txBox="1"/>
          <p:nvPr>
            <p:ph type="body" sz="quarter" idx="1"/>
          </p:nvPr>
        </p:nvSpPr>
        <p:spPr>
          <a:xfrm>
            <a:off x="325602" y="5802341"/>
            <a:ext cx="11817754" cy="5381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0070C0"/>
                </a:solidFill>
              </a:defRPr>
            </a:pPr>
          </a:p>
        </p:txBody>
      </p:sp>
      <p:sp>
        <p:nvSpPr>
          <p:cNvPr id="272" name="Date Placeholder 4"/>
          <p:cNvSpPr txBox="1"/>
          <p:nvPr/>
        </p:nvSpPr>
        <p:spPr>
          <a:xfrm>
            <a:off x="210416" y="6551285"/>
            <a:ext cx="11023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5 May 2024</a:t>
            </a:r>
          </a:p>
        </p:txBody>
      </p:sp>
      <p:sp>
        <p:nvSpPr>
          <p:cNvPr id="273" name="Slide Number Placeholder 6"/>
          <p:cNvSpPr txBox="1"/>
          <p:nvPr>
            <p:ph type="sldNum" sz="quarter" idx="2"/>
          </p:nvPr>
        </p:nvSpPr>
        <p:spPr>
          <a:xfrm>
            <a:off x="11960113" y="6551285"/>
            <a:ext cx="18324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4" name="Straight Connector 8"/>
          <p:cNvSpPr/>
          <p:nvPr/>
        </p:nvSpPr>
        <p:spPr>
          <a:xfrm flipV="1">
            <a:off x="2336619" y="1602697"/>
            <a:ext cx="801893" cy="124773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5" name="Straight Connector 10"/>
          <p:cNvSpPr/>
          <p:nvPr/>
        </p:nvSpPr>
        <p:spPr>
          <a:xfrm flipH="1" flipV="1">
            <a:off x="3138511" y="1602697"/>
            <a:ext cx="989045" cy="159063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6" name="Straight Connector 13"/>
          <p:cNvSpPr/>
          <p:nvPr/>
        </p:nvSpPr>
        <p:spPr>
          <a:xfrm>
            <a:off x="4127555" y="3193333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7" name="Straight Connector 15"/>
          <p:cNvSpPr/>
          <p:nvPr/>
        </p:nvSpPr>
        <p:spPr>
          <a:xfrm>
            <a:off x="902274" y="2850433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8" name="Freeform: Shape 27"/>
          <p:cNvSpPr/>
          <p:nvPr/>
        </p:nvSpPr>
        <p:spPr>
          <a:xfrm>
            <a:off x="1585777" y="1229508"/>
            <a:ext cx="699796" cy="1620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645" y="4412"/>
                  <a:pt x="3290" y="8824"/>
                  <a:pt x="6890" y="12424"/>
                </a:cubicBezTo>
                <a:cubicBezTo>
                  <a:pt x="10490" y="16024"/>
                  <a:pt x="21600" y="21600"/>
                  <a:pt x="21600" y="21600"/>
                </a:cubicBezTo>
              </a:path>
            </a:pathLst>
          </a:custGeom>
          <a:ln w="12700">
            <a:solidFill>
              <a:srgbClr val="1D305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9" name="Straight Connector 36"/>
          <p:cNvSpPr/>
          <p:nvPr/>
        </p:nvSpPr>
        <p:spPr>
          <a:xfrm flipH="1">
            <a:off x="1585778" y="1218877"/>
            <a:ext cx="1" cy="162092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0" name="Straight Connector 39"/>
          <p:cNvSpPr/>
          <p:nvPr/>
        </p:nvSpPr>
        <p:spPr>
          <a:xfrm>
            <a:off x="1585777" y="2839803"/>
            <a:ext cx="699797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1" name="Straight Connector 46"/>
          <p:cNvSpPr/>
          <p:nvPr/>
        </p:nvSpPr>
        <p:spPr>
          <a:xfrm flipH="1">
            <a:off x="1585777" y="1633177"/>
            <a:ext cx="78500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82" name="Ink 54" descr="Ink 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7020" y="1217849"/>
            <a:ext cx="84146" cy="412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Ink 55" descr="Ink 5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6332" y="1627170"/>
            <a:ext cx="79201" cy="20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Ink 56" descr="Ink 5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82731" y="1275089"/>
            <a:ext cx="18001" cy="37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Ink 57" descr="Ink 5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80572" y="1226130"/>
            <a:ext cx="19801" cy="74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Ink 58" descr="Ink 5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88491" y="1238730"/>
            <a:ext cx="94321" cy="40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Ink 59" descr="Ink 5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99651" y="1387424"/>
            <a:ext cx="50761" cy="248374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Oval 60"/>
          <p:cNvSpPr/>
          <p:nvPr/>
        </p:nvSpPr>
        <p:spPr>
          <a:xfrm>
            <a:off x="4072690" y="1297321"/>
            <a:ext cx="98681" cy="104397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82430 0.000000 C -0.100725 0.000000 -0.121298 -0.017593 -0.137296 -0.041782 C -0.153295 -0.065972 -0.164720 -0.096760 -0.164720 -0.123150 L -0.164720 -0.254859" origin="layout" pathEditMode="relative">
                                      <p:cBhvr>
                                        <p:cTn id="6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Footer Placeholder 5"/>
          <p:cNvSpPr txBox="1"/>
          <p:nvPr/>
        </p:nvSpPr>
        <p:spPr>
          <a:xfrm>
            <a:off x="2811755" y="6551285"/>
            <a:ext cx="7020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EE724 Nanoelectronics Course Projects, 2024</a:t>
            </a:r>
          </a:p>
        </p:txBody>
      </p:sp>
      <p:sp>
        <p:nvSpPr>
          <p:cNvPr id="291" name="Title 1"/>
          <p:cNvSpPr txBox="1"/>
          <p:nvPr>
            <p:ph type="title"/>
          </p:nvPr>
        </p:nvSpPr>
        <p:spPr>
          <a:xfrm>
            <a:off x="164696" y="0"/>
            <a:ext cx="10941454" cy="618385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</a:p>
        </p:txBody>
      </p:sp>
      <p:sp>
        <p:nvSpPr>
          <p:cNvPr id="292" name="Text Placeholder 3"/>
          <p:cNvSpPr txBox="1"/>
          <p:nvPr>
            <p:ph type="body" sz="quarter" idx="1"/>
          </p:nvPr>
        </p:nvSpPr>
        <p:spPr>
          <a:xfrm>
            <a:off x="325602" y="5802341"/>
            <a:ext cx="11817754" cy="5381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0070C0"/>
                </a:solidFill>
              </a:defRPr>
            </a:pPr>
          </a:p>
        </p:txBody>
      </p:sp>
      <p:sp>
        <p:nvSpPr>
          <p:cNvPr id="293" name="Date Placeholder 4"/>
          <p:cNvSpPr txBox="1"/>
          <p:nvPr/>
        </p:nvSpPr>
        <p:spPr>
          <a:xfrm>
            <a:off x="210416" y="6551285"/>
            <a:ext cx="11023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5 May 2024</a:t>
            </a:r>
          </a:p>
        </p:txBody>
      </p:sp>
      <p:sp>
        <p:nvSpPr>
          <p:cNvPr id="294" name="Slide Number Placeholder 6"/>
          <p:cNvSpPr txBox="1"/>
          <p:nvPr>
            <p:ph type="sldNum" sz="quarter" idx="2"/>
          </p:nvPr>
        </p:nvSpPr>
        <p:spPr>
          <a:xfrm>
            <a:off x="11960113" y="6551285"/>
            <a:ext cx="18324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5" name="Straight Connector 8"/>
          <p:cNvSpPr/>
          <p:nvPr/>
        </p:nvSpPr>
        <p:spPr>
          <a:xfrm flipV="1">
            <a:off x="2314532" y="1934001"/>
            <a:ext cx="801893" cy="124773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Straight Connector 10"/>
          <p:cNvSpPr/>
          <p:nvPr/>
        </p:nvSpPr>
        <p:spPr>
          <a:xfrm flipH="1" flipV="1">
            <a:off x="3116425" y="1934001"/>
            <a:ext cx="989045" cy="159063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7" name="Straight Connector 13"/>
          <p:cNvSpPr/>
          <p:nvPr/>
        </p:nvSpPr>
        <p:spPr>
          <a:xfrm>
            <a:off x="4105469" y="3524639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Straight Connector 15"/>
          <p:cNvSpPr/>
          <p:nvPr/>
        </p:nvSpPr>
        <p:spPr>
          <a:xfrm>
            <a:off x="880188" y="3181738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99" name="Freeform: Shape 27"/>
          <p:cNvSpPr/>
          <p:nvPr/>
        </p:nvSpPr>
        <p:spPr>
          <a:xfrm>
            <a:off x="1563690" y="1560812"/>
            <a:ext cx="699796" cy="1620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645" y="4412"/>
                  <a:pt x="3290" y="8824"/>
                  <a:pt x="6890" y="12424"/>
                </a:cubicBezTo>
                <a:cubicBezTo>
                  <a:pt x="10490" y="16024"/>
                  <a:pt x="21600" y="21600"/>
                  <a:pt x="21600" y="21600"/>
                </a:cubicBezTo>
              </a:path>
            </a:pathLst>
          </a:custGeom>
          <a:ln w="12700">
            <a:solidFill>
              <a:srgbClr val="1D305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0" name="Straight Connector 36"/>
          <p:cNvSpPr/>
          <p:nvPr/>
        </p:nvSpPr>
        <p:spPr>
          <a:xfrm flipH="1">
            <a:off x="1563690" y="1550181"/>
            <a:ext cx="1" cy="162092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1" name="Straight Connector 39"/>
          <p:cNvSpPr/>
          <p:nvPr/>
        </p:nvSpPr>
        <p:spPr>
          <a:xfrm>
            <a:off x="1563690" y="3171107"/>
            <a:ext cx="69979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2" name="Straight Connector 46"/>
          <p:cNvSpPr/>
          <p:nvPr/>
        </p:nvSpPr>
        <p:spPr>
          <a:xfrm flipH="1">
            <a:off x="1563690" y="1964482"/>
            <a:ext cx="78500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03" name="Ink 54" descr="Ink 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4932" y="1549154"/>
            <a:ext cx="84146" cy="412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Ink 55" descr="Ink 5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4245" y="1958475"/>
            <a:ext cx="79201" cy="20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Ink 56" descr="Ink 5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60644" y="1606394"/>
            <a:ext cx="18001" cy="37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Ink 57" descr="Ink 5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58485" y="1557434"/>
            <a:ext cx="19801" cy="74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Ink 58" descr="Ink 5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66404" y="1570034"/>
            <a:ext cx="94321" cy="40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Ink 59" descr="Ink 5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77565" y="1718729"/>
            <a:ext cx="50761" cy="248373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Oval 60"/>
          <p:cNvSpPr/>
          <p:nvPr/>
        </p:nvSpPr>
        <p:spPr>
          <a:xfrm>
            <a:off x="4050603" y="1628625"/>
            <a:ext cx="98681" cy="104397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0" name="Right Brace 2"/>
          <p:cNvSpPr/>
          <p:nvPr/>
        </p:nvSpPr>
        <p:spPr>
          <a:xfrm>
            <a:off x="4273420" y="1696336"/>
            <a:ext cx="177283" cy="1828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5965" y="0"/>
                  <a:pt x="10800" y="78"/>
                  <a:pt x="10800" y="175"/>
                </a:cubicBezTo>
                <a:lnTo>
                  <a:pt x="10800" y="10625"/>
                </a:lnTo>
                <a:cubicBezTo>
                  <a:pt x="10800" y="10722"/>
                  <a:pt x="15635" y="10800"/>
                  <a:pt x="21600" y="10800"/>
                </a:cubicBezTo>
                <a:cubicBezTo>
                  <a:pt x="15635" y="10800"/>
                  <a:pt x="10800" y="10878"/>
                  <a:pt x="10800" y="10975"/>
                </a:cubicBezTo>
                <a:lnTo>
                  <a:pt x="10800" y="21425"/>
                </a:lnTo>
                <a:cubicBezTo>
                  <a:pt x="10800" y="21522"/>
                  <a:pt x="5965" y="21600"/>
                  <a:pt x="0" y="21600"/>
                </a:cubicBezTo>
              </a:path>
            </a:pathLst>
          </a:custGeom>
          <a:ln w="635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11" name="TextBox 7"/>
          <p:cNvSpPr txBox="1"/>
          <p:nvPr/>
        </p:nvSpPr>
        <p:spPr>
          <a:xfrm>
            <a:off x="4655042" y="2211354"/>
            <a:ext cx="512971" cy="3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0000"/>
                </a:solidFill>
              </a:defRPr>
            </a:pPr>
            <a:r>
              <a:t>E&gt;E</a:t>
            </a:r>
            <a:r>
              <a:rPr baseline="-25000"/>
              <a:t>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Footer Placeholder 5"/>
          <p:cNvSpPr txBox="1"/>
          <p:nvPr/>
        </p:nvSpPr>
        <p:spPr>
          <a:xfrm>
            <a:off x="2811755" y="6551285"/>
            <a:ext cx="7020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EE724 Nanoelectronics Course Projects, 2024</a:t>
            </a:r>
          </a:p>
        </p:txBody>
      </p:sp>
      <p:sp>
        <p:nvSpPr>
          <p:cNvPr id="314" name="Title 1"/>
          <p:cNvSpPr txBox="1"/>
          <p:nvPr>
            <p:ph type="title"/>
          </p:nvPr>
        </p:nvSpPr>
        <p:spPr>
          <a:xfrm>
            <a:off x="164696" y="0"/>
            <a:ext cx="10941454" cy="618385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</a:p>
        </p:txBody>
      </p:sp>
      <p:sp>
        <p:nvSpPr>
          <p:cNvPr id="315" name="Text Placeholder 3"/>
          <p:cNvSpPr txBox="1"/>
          <p:nvPr>
            <p:ph type="body" sz="quarter" idx="1"/>
          </p:nvPr>
        </p:nvSpPr>
        <p:spPr>
          <a:xfrm>
            <a:off x="325602" y="5802341"/>
            <a:ext cx="11817754" cy="5381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0070C0"/>
                </a:solidFill>
              </a:defRPr>
            </a:pPr>
          </a:p>
        </p:txBody>
      </p:sp>
      <p:sp>
        <p:nvSpPr>
          <p:cNvPr id="316" name="Date Placeholder 4"/>
          <p:cNvSpPr txBox="1"/>
          <p:nvPr/>
        </p:nvSpPr>
        <p:spPr>
          <a:xfrm>
            <a:off x="210416" y="6551285"/>
            <a:ext cx="11023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5 May 2024</a:t>
            </a:r>
          </a:p>
        </p:txBody>
      </p:sp>
      <p:sp>
        <p:nvSpPr>
          <p:cNvPr id="317" name="Slide Number Placeholder 6"/>
          <p:cNvSpPr txBox="1"/>
          <p:nvPr>
            <p:ph type="sldNum" sz="quarter" idx="2"/>
          </p:nvPr>
        </p:nvSpPr>
        <p:spPr>
          <a:xfrm>
            <a:off x="11960113" y="6551285"/>
            <a:ext cx="18324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8" name="Straight Connector 8"/>
          <p:cNvSpPr/>
          <p:nvPr/>
        </p:nvSpPr>
        <p:spPr>
          <a:xfrm flipV="1">
            <a:off x="2314532" y="1934001"/>
            <a:ext cx="801893" cy="124773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19" name="Straight Connector 10"/>
          <p:cNvSpPr/>
          <p:nvPr/>
        </p:nvSpPr>
        <p:spPr>
          <a:xfrm flipH="1" flipV="1">
            <a:off x="3116425" y="1934001"/>
            <a:ext cx="989045" cy="159063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0" name="Straight Connector 13"/>
          <p:cNvSpPr/>
          <p:nvPr/>
        </p:nvSpPr>
        <p:spPr>
          <a:xfrm>
            <a:off x="4105469" y="3524639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Straight Connector 15"/>
          <p:cNvSpPr/>
          <p:nvPr/>
        </p:nvSpPr>
        <p:spPr>
          <a:xfrm>
            <a:off x="880188" y="3181738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2" name="Freeform: Shape 27"/>
          <p:cNvSpPr/>
          <p:nvPr/>
        </p:nvSpPr>
        <p:spPr>
          <a:xfrm>
            <a:off x="1563690" y="1560812"/>
            <a:ext cx="699796" cy="1620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645" y="4412"/>
                  <a:pt x="3290" y="8824"/>
                  <a:pt x="6890" y="12424"/>
                </a:cubicBezTo>
                <a:cubicBezTo>
                  <a:pt x="10490" y="16024"/>
                  <a:pt x="21600" y="21600"/>
                  <a:pt x="21600" y="21600"/>
                </a:cubicBezTo>
              </a:path>
            </a:pathLst>
          </a:custGeom>
          <a:ln w="12700">
            <a:solidFill>
              <a:srgbClr val="1D305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3" name="Straight Connector 36"/>
          <p:cNvSpPr/>
          <p:nvPr/>
        </p:nvSpPr>
        <p:spPr>
          <a:xfrm flipH="1">
            <a:off x="1563690" y="1550181"/>
            <a:ext cx="1" cy="162092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4" name="Straight Connector 39"/>
          <p:cNvSpPr/>
          <p:nvPr/>
        </p:nvSpPr>
        <p:spPr>
          <a:xfrm>
            <a:off x="1563690" y="3171107"/>
            <a:ext cx="69979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25" name="Straight Connector 46"/>
          <p:cNvSpPr/>
          <p:nvPr/>
        </p:nvSpPr>
        <p:spPr>
          <a:xfrm flipH="1">
            <a:off x="1563690" y="1964482"/>
            <a:ext cx="78500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26" name="Ink 54" descr="Ink 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4932" y="1549154"/>
            <a:ext cx="84146" cy="412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Ink 55" descr="Ink 5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4245" y="1958475"/>
            <a:ext cx="79201" cy="20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Ink 56" descr="Ink 5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60644" y="1606394"/>
            <a:ext cx="18001" cy="37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Ink 57" descr="Ink 5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58485" y="1557434"/>
            <a:ext cx="19801" cy="74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Ink 58" descr="Ink 5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66404" y="1570034"/>
            <a:ext cx="94321" cy="40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Ink 59" descr="Ink 5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77565" y="1718729"/>
            <a:ext cx="50761" cy="248373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Oval 60"/>
          <p:cNvSpPr/>
          <p:nvPr/>
        </p:nvSpPr>
        <p:spPr>
          <a:xfrm>
            <a:off x="4050603" y="1628625"/>
            <a:ext cx="98681" cy="104397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8068 0.254859" origin="layout" pathEditMode="relative">
                                      <p:cBhvr>
                                        <p:cTn id="6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Footer Placeholder 5"/>
          <p:cNvSpPr txBox="1"/>
          <p:nvPr/>
        </p:nvSpPr>
        <p:spPr>
          <a:xfrm>
            <a:off x="2811755" y="6551285"/>
            <a:ext cx="7020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EE724 Nanoelectronics Course Projects, 2024</a:t>
            </a:r>
          </a:p>
        </p:txBody>
      </p:sp>
      <p:sp>
        <p:nvSpPr>
          <p:cNvPr id="335" name="Title 1"/>
          <p:cNvSpPr txBox="1"/>
          <p:nvPr>
            <p:ph type="title"/>
          </p:nvPr>
        </p:nvSpPr>
        <p:spPr>
          <a:xfrm>
            <a:off x="164696" y="0"/>
            <a:ext cx="10941454" cy="618385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</a:p>
        </p:txBody>
      </p:sp>
      <p:sp>
        <p:nvSpPr>
          <p:cNvPr id="336" name="Text Placeholder 3"/>
          <p:cNvSpPr txBox="1"/>
          <p:nvPr>
            <p:ph type="body" sz="quarter" idx="1"/>
          </p:nvPr>
        </p:nvSpPr>
        <p:spPr>
          <a:xfrm>
            <a:off x="325602" y="5802341"/>
            <a:ext cx="11817754" cy="5381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0070C0"/>
                </a:solidFill>
              </a:defRPr>
            </a:pPr>
          </a:p>
        </p:txBody>
      </p:sp>
      <p:sp>
        <p:nvSpPr>
          <p:cNvPr id="337" name="Date Placeholder 4"/>
          <p:cNvSpPr txBox="1"/>
          <p:nvPr/>
        </p:nvSpPr>
        <p:spPr>
          <a:xfrm>
            <a:off x="210416" y="6551285"/>
            <a:ext cx="11023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5 May 2024</a:t>
            </a:r>
          </a:p>
        </p:txBody>
      </p:sp>
      <p:sp>
        <p:nvSpPr>
          <p:cNvPr id="338" name="Slide Number Placeholder 6"/>
          <p:cNvSpPr txBox="1"/>
          <p:nvPr>
            <p:ph type="sldNum" sz="quarter" idx="2"/>
          </p:nvPr>
        </p:nvSpPr>
        <p:spPr>
          <a:xfrm>
            <a:off x="11960113" y="6551285"/>
            <a:ext cx="18324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9" name="Straight Connector 8"/>
          <p:cNvSpPr/>
          <p:nvPr/>
        </p:nvSpPr>
        <p:spPr>
          <a:xfrm flipV="1">
            <a:off x="2314532" y="1934001"/>
            <a:ext cx="801893" cy="124773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40" name="Straight Connector 10"/>
          <p:cNvSpPr/>
          <p:nvPr/>
        </p:nvSpPr>
        <p:spPr>
          <a:xfrm flipH="1" flipV="1">
            <a:off x="3116425" y="1934001"/>
            <a:ext cx="989045" cy="159063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41" name="Straight Connector 13"/>
          <p:cNvSpPr/>
          <p:nvPr/>
        </p:nvSpPr>
        <p:spPr>
          <a:xfrm>
            <a:off x="4105469" y="3524639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42" name="Straight Connector 15"/>
          <p:cNvSpPr/>
          <p:nvPr/>
        </p:nvSpPr>
        <p:spPr>
          <a:xfrm>
            <a:off x="880188" y="3181738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43" name="Freeform: Shape 27"/>
          <p:cNvSpPr/>
          <p:nvPr/>
        </p:nvSpPr>
        <p:spPr>
          <a:xfrm>
            <a:off x="1563690" y="1560812"/>
            <a:ext cx="699796" cy="1620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645" y="4412"/>
                  <a:pt x="3290" y="8824"/>
                  <a:pt x="6890" y="12424"/>
                </a:cubicBezTo>
                <a:cubicBezTo>
                  <a:pt x="10490" y="16024"/>
                  <a:pt x="21600" y="21600"/>
                  <a:pt x="21600" y="21600"/>
                </a:cubicBezTo>
              </a:path>
            </a:pathLst>
          </a:custGeom>
          <a:ln w="12700">
            <a:solidFill>
              <a:srgbClr val="1D305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4" name="Straight Connector 36"/>
          <p:cNvSpPr/>
          <p:nvPr/>
        </p:nvSpPr>
        <p:spPr>
          <a:xfrm flipH="1">
            <a:off x="1563690" y="1550181"/>
            <a:ext cx="1" cy="162092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45" name="Straight Connector 39"/>
          <p:cNvSpPr/>
          <p:nvPr/>
        </p:nvSpPr>
        <p:spPr>
          <a:xfrm>
            <a:off x="1563690" y="3171107"/>
            <a:ext cx="69979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46" name="Straight Connector 46"/>
          <p:cNvSpPr/>
          <p:nvPr/>
        </p:nvSpPr>
        <p:spPr>
          <a:xfrm flipH="1">
            <a:off x="1563690" y="1964482"/>
            <a:ext cx="78500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47" name="Ink 54" descr="Ink 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4932" y="1549154"/>
            <a:ext cx="84146" cy="412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Ink 55" descr="Ink 5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4245" y="1958475"/>
            <a:ext cx="79201" cy="20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Ink 56" descr="Ink 5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60644" y="1606394"/>
            <a:ext cx="18001" cy="37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Ink 57" descr="Ink 5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58485" y="1557434"/>
            <a:ext cx="19801" cy="74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Ink 58" descr="Ink 5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66404" y="1570034"/>
            <a:ext cx="94321" cy="40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nk 59" descr="Ink 5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77565" y="1718729"/>
            <a:ext cx="50761" cy="248373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Oval 60"/>
          <p:cNvSpPr/>
          <p:nvPr/>
        </p:nvSpPr>
        <p:spPr>
          <a:xfrm>
            <a:off x="4114798" y="3325402"/>
            <a:ext cx="98681" cy="104397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54" name="Picture 2" descr="Picture 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22808" y="3238986"/>
            <a:ext cx="109739" cy="115835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Oval 9"/>
          <p:cNvSpPr/>
          <p:nvPr/>
        </p:nvSpPr>
        <p:spPr>
          <a:xfrm>
            <a:off x="4164138" y="3629607"/>
            <a:ext cx="168409" cy="139951"/>
          </a:xfrm>
          <a:prstGeom prst="ellipse">
            <a:avLst/>
          </a:prstGeom>
          <a:solidFill>
            <a:srgbClr val="4DBFEE"/>
          </a:solidFill>
          <a:ln w="12700">
            <a:solidFill>
              <a:srgbClr val="4DBFE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78116 -0.000917" origin="layout" pathEditMode="relative">
                                      <p:cBhvr>
                                        <p:cTn id="6" dur="2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79561 0.000000" origin="layout" pathEditMode="relative">
                                      <p:cBhvr>
                                        <p:cTn id="9" dur="2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36980 -0.043520 C -0.045190 -0.052320 -0.054040 -0.068750 -0.061590 -0.088660 C -0.070190 -0.111120 -0.075000 -0.131020 -0.076440 -0.147690 L -0.084900 -0.223850" origin="layout" pathEditMode="relative">
                                      <p:cBhvr>
                                        <p:cTn id="13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oter Placeholder 5"/>
          <p:cNvSpPr txBox="1"/>
          <p:nvPr/>
        </p:nvSpPr>
        <p:spPr>
          <a:xfrm>
            <a:off x="2811755" y="6551285"/>
            <a:ext cx="7020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EE724 Nanoelectronics Course Projects, 2024</a:t>
            </a:r>
          </a:p>
        </p:txBody>
      </p:sp>
      <p:sp>
        <p:nvSpPr>
          <p:cNvPr id="63" name="Title 1"/>
          <p:cNvSpPr txBox="1"/>
          <p:nvPr>
            <p:ph type="title"/>
          </p:nvPr>
        </p:nvSpPr>
        <p:spPr>
          <a:xfrm>
            <a:off x="164696" y="0"/>
            <a:ext cx="10941454" cy="61838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Outline</a:t>
            </a:r>
          </a:p>
        </p:txBody>
      </p:sp>
      <p:sp>
        <p:nvSpPr>
          <p:cNvPr id="64" name="Content Placeholder 2"/>
          <p:cNvSpPr txBox="1"/>
          <p:nvPr>
            <p:ph type="body" idx="1"/>
          </p:nvPr>
        </p:nvSpPr>
        <p:spPr>
          <a:xfrm>
            <a:off x="164696" y="635113"/>
            <a:ext cx="11817754" cy="4307554"/>
          </a:xfrm>
          <a:prstGeom prst="rect">
            <a:avLst/>
          </a:prstGeom>
        </p:spPr>
        <p:txBody>
          <a:bodyPr/>
          <a:lstStyle/>
          <a:p>
            <a:pPr/>
            <a:r>
              <a:t>Understand Impact Ionization</a:t>
            </a:r>
          </a:p>
          <a:p>
            <a:pPr/>
            <a:r>
              <a:t>Analyse</a:t>
            </a:r>
          </a:p>
          <a:p>
            <a:pPr lvl="1" marL="685800" indent="-228600">
              <a:spcBef>
                <a:spcPts val="500"/>
              </a:spcBef>
              <a:buFont typeface="Courier New"/>
              <a:buChar char="o"/>
              <a:defRPr sz="2400"/>
            </a:pPr>
            <a:r>
              <a:t>PIN device</a:t>
            </a:r>
          </a:p>
          <a:p>
            <a:pPr lvl="1" marL="685800" indent="-228600">
              <a:spcBef>
                <a:spcPts val="500"/>
              </a:spcBef>
              <a:buFont typeface="Courier New"/>
              <a:buChar char="o"/>
              <a:defRPr sz="2400"/>
            </a:pPr>
            <a:r>
              <a:t>NIPIN device</a:t>
            </a:r>
          </a:p>
          <a:p>
            <a:pPr lvl="2" marL="1143000" indent="-228600">
              <a:spcBef>
                <a:spcPts val="500"/>
              </a:spcBef>
              <a:buFontTx/>
              <a:buChar char="▪"/>
              <a:defRPr sz="2000"/>
            </a:pPr>
            <a:r>
              <a:t>Uniform charge distribution</a:t>
            </a:r>
          </a:p>
          <a:p>
            <a:pPr lvl="2" marL="1143000" indent="-228600">
              <a:spcBef>
                <a:spcPts val="500"/>
              </a:spcBef>
              <a:buFontTx/>
              <a:buChar char="▪"/>
              <a:defRPr sz="2000"/>
            </a:pPr>
            <a:r>
              <a:t>Delta charge distribution</a:t>
            </a:r>
          </a:p>
          <a:p>
            <a:pPr/>
            <a:r>
              <a:t>Experiment NIPIN device for</a:t>
            </a:r>
          </a:p>
          <a:p>
            <a:pPr lvl="1" marL="685800" indent="-228600">
              <a:spcBef>
                <a:spcPts val="500"/>
              </a:spcBef>
              <a:buFont typeface="Courier New"/>
              <a:buChar char="o"/>
              <a:defRPr sz="2400"/>
            </a:pPr>
            <a:r>
              <a:t>Effect of varying lengths of i1 and i2 regions</a:t>
            </a:r>
          </a:p>
          <a:p>
            <a:pPr lvl="1" marL="685800" indent="-228600">
              <a:spcBef>
                <a:spcPts val="500"/>
              </a:spcBef>
              <a:buFont typeface="Courier New"/>
              <a:buChar char="o"/>
              <a:defRPr sz="2400"/>
            </a:pPr>
            <a:r>
              <a:t>Effect of temperature on IV characteristics</a:t>
            </a:r>
          </a:p>
          <a:p>
            <a:pPr lvl="1" marL="685800" indent="-228600">
              <a:spcBef>
                <a:spcPts val="500"/>
              </a:spcBef>
              <a:buFont typeface="Courier New"/>
              <a:buChar char="o"/>
              <a:defRPr sz="2400"/>
            </a:pPr>
            <a:r>
              <a:t>Effect of proportion of Germanium in p-region</a:t>
            </a:r>
          </a:p>
        </p:txBody>
      </p:sp>
      <p:sp>
        <p:nvSpPr>
          <p:cNvPr id="65" name="Text Placeholder 3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b="1">
                <a:solidFill>
                  <a:srgbClr val="0070C0"/>
                </a:solidFill>
              </a:defRPr>
            </a:pPr>
          </a:p>
        </p:txBody>
      </p:sp>
      <p:sp>
        <p:nvSpPr>
          <p:cNvPr id="66" name="Date Placeholder 4"/>
          <p:cNvSpPr txBox="1"/>
          <p:nvPr/>
        </p:nvSpPr>
        <p:spPr>
          <a:xfrm>
            <a:off x="210416" y="6551285"/>
            <a:ext cx="11023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5 May 2024</a:t>
            </a:r>
          </a:p>
        </p:txBody>
      </p:sp>
      <p:sp>
        <p:nvSpPr>
          <p:cNvPr id="67" name="Slide Number Placeholder 6"/>
          <p:cNvSpPr txBox="1"/>
          <p:nvPr>
            <p:ph type="sldNum" sz="quarter" idx="2"/>
          </p:nvPr>
        </p:nvSpPr>
        <p:spPr>
          <a:xfrm>
            <a:off x="11961973" y="6551285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Footer Placeholder 5"/>
          <p:cNvSpPr txBox="1"/>
          <p:nvPr/>
        </p:nvSpPr>
        <p:spPr>
          <a:xfrm>
            <a:off x="2811755" y="6551285"/>
            <a:ext cx="7020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EE724 Nanoelectronics Course Projects, 2024</a:t>
            </a:r>
          </a:p>
        </p:txBody>
      </p:sp>
      <p:sp>
        <p:nvSpPr>
          <p:cNvPr id="358" name="Title 1"/>
          <p:cNvSpPr txBox="1"/>
          <p:nvPr>
            <p:ph type="title"/>
          </p:nvPr>
        </p:nvSpPr>
        <p:spPr>
          <a:xfrm>
            <a:off x="164696" y="0"/>
            <a:ext cx="10941454" cy="618385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</a:p>
        </p:txBody>
      </p:sp>
      <p:sp>
        <p:nvSpPr>
          <p:cNvPr id="359" name="Text Placeholder 3"/>
          <p:cNvSpPr txBox="1"/>
          <p:nvPr>
            <p:ph type="body" sz="quarter" idx="1"/>
          </p:nvPr>
        </p:nvSpPr>
        <p:spPr>
          <a:xfrm>
            <a:off x="325602" y="5802341"/>
            <a:ext cx="11817754" cy="5381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0070C0"/>
                </a:solidFill>
              </a:defRPr>
            </a:pPr>
          </a:p>
        </p:txBody>
      </p:sp>
      <p:sp>
        <p:nvSpPr>
          <p:cNvPr id="360" name="Date Placeholder 4"/>
          <p:cNvSpPr txBox="1"/>
          <p:nvPr/>
        </p:nvSpPr>
        <p:spPr>
          <a:xfrm>
            <a:off x="210416" y="6551285"/>
            <a:ext cx="11023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5 May 2024</a:t>
            </a:r>
          </a:p>
        </p:txBody>
      </p:sp>
      <p:sp>
        <p:nvSpPr>
          <p:cNvPr id="361" name="Slide Number Placeholder 6"/>
          <p:cNvSpPr txBox="1"/>
          <p:nvPr>
            <p:ph type="sldNum" sz="quarter" idx="2"/>
          </p:nvPr>
        </p:nvSpPr>
        <p:spPr>
          <a:xfrm>
            <a:off x="11960113" y="6551285"/>
            <a:ext cx="18324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2" name="Straight Connector 8"/>
          <p:cNvSpPr/>
          <p:nvPr/>
        </p:nvSpPr>
        <p:spPr>
          <a:xfrm flipV="1">
            <a:off x="2314532" y="1934001"/>
            <a:ext cx="801893" cy="124773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3" name="Straight Connector 10"/>
          <p:cNvSpPr/>
          <p:nvPr/>
        </p:nvSpPr>
        <p:spPr>
          <a:xfrm flipH="1" flipV="1">
            <a:off x="3116425" y="1934001"/>
            <a:ext cx="989045" cy="159063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4" name="Straight Connector 13"/>
          <p:cNvSpPr/>
          <p:nvPr/>
        </p:nvSpPr>
        <p:spPr>
          <a:xfrm>
            <a:off x="4105469" y="3524639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5" name="Straight Connector 15"/>
          <p:cNvSpPr/>
          <p:nvPr/>
        </p:nvSpPr>
        <p:spPr>
          <a:xfrm>
            <a:off x="880188" y="3181738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6" name="Freeform: Shape 27"/>
          <p:cNvSpPr/>
          <p:nvPr/>
        </p:nvSpPr>
        <p:spPr>
          <a:xfrm>
            <a:off x="1563690" y="1560812"/>
            <a:ext cx="699796" cy="1620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645" y="4412"/>
                  <a:pt x="3290" y="8824"/>
                  <a:pt x="6890" y="12424"/>
                </a:cubicBezTo>
                <a:cubicBezTo>
                  <a:pt x="10490" y="16024"/>
                  <a:pt x="21600" y="21600"/>
                  <a:pt x="21600" y="21600"/>
                </a:cubicBezTo>
              </a:path>
            </a:pathLst>
          </a:custGeom>
          <a:ln w="12700">
            <a:solidFill>
              <a:srgbClr val="1D305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67" name="Straight Connector 36"/>
          <p:cNvSpPr/>
          <p:nvPr/>
        </p:nvSpPr>
        <p:spPr>
          <a:xfrm flipH="1">
            <a:off x="1563690" y="1550181"/>
            <a:ext cx="1" cy="162092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8" name="Straight Connector 39"/>
          <p:cNvSpPr/>
          <p:nvPr/>
        </p:nvSpPr>
        <p:spPr>
          <a:xfrm>
            <a:off x="1563690" y="3171107"/>
            <a:ext cx="69979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69" name="Straight Connector 46"/>
          <p:cNvSpPr/>
          <p:nvPr/>
        </p:nvSpPr>
        <p:spPr>
          <a:xfrm flipH="1">
            <a:off x="1563690" y="1964482"/>
            <a:ext cx="78500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70" name="Ink 54" descr="Ink 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4932" y="1549154"/>
            <a:ext cx="84146" cy="412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Ink 55" descr="Ink 5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4245" y="1958475"/>
            <a:ext cx="79201" cy="20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Ink 56" descr="Ink 5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60644" y="1606394"/>
            <a:ext cx="18001" cy="37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Ink 57" descr="Ink 5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58485" y="1557434"/>
            <a:ext cx="19801" cy="74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Ink 58" descr="Ink 5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66404" y="1570034"/>
            <a:ext cx="94321" cy="40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Ink 59" descr="Ink 5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77565" y="1718729"/>
            <a:ext cx="50761" cy="248373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Oval 9"/>
          <p:cNvSpPr/>
          <p:nvPr/>
        </p:nvSpPr>
        <p:spPr>
          <a:xfrm>
            <a:off x="3061417" y="2175342"/>
            <a:ext cx="168409" cy="139951"/>
          </a:xfrm>
          <a:prstGeom prst="ellipse">
            <a:avLst/>
          </a:prstGeom>
          <a:solidFill>
            <a:srgbClr val="4DBFEE"/>
          </a:solidFill>
          <a:ln w="12700">
            <a:solidFill>
              <a:srgbClr val="4DBFE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7" name="Straight Connector 14"/>
          <p:cNvSpPr/>
          <p:nvPr/>
        </p:nvSpPr>
        <p:spPr>
          <a:xfrm flipV="1">
            <a:off x="2313992" y="2294796"/>
            <a:ext cx="772090" cy="88694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378" name="Straight Connector 17"/>
          <p:cNvSpPr/>
          <p:nvPr/>
        </p:nvSpPr>
        <p:spPr>
          <a:xfrm flipH="1" flipV="1">
            <a:off x="3205163" y="2294796"/>
            <a:ext cx="877604" cy="122984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Footer Placeholder 5"/>
          <p:cNvSpPr txBox="1"/>
          <p:nvPr/>
        </p:nvSpPr>
        <p:spPr>
          <a:xfrm>
            <a:off x="2811755" y="6551285"/>
            <a:ext cx="7020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EE724 Nanoelectronics Course Projects, 2024</a:t>
            </a:r>
          </a:p>
        </p:txBody>
      </p:sp>
      <p:sp>
        <p:nvSpPr>
          <p:cNvPr id="381" name="Title 1"/>
          <p:cNvSpPr txBox="1"/>
          <p:nvPr>
            <p:ph type="title"/>
          </p:nvPr>
        </p:nvSpPr>
        <p:spPr>
          <a:xfrm>
            <a:off x="164696" y="0"/>
            <a:ext cx="10941454" cy="618385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</a:p>
        </p:txBody>
      </p:sp>
      <p:sp>
        <p:nvSpPr>
          <p:cNvPr id="382" name="Text Placeholder 3"/>
          <p:cNvSpPr txBox="1"/>
          <p:nvPr>
            <p:ph type="body" sz="quarter" idx="1"/>
          </p:nvPr>
        </p:nvSpPr>
        <p:spPr>
          <a:xfrm>
            <a:off x="325602" y="5802341"/>
            <a:ext cx="11817754" cy="5381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0070C0"/>
                </a:solidFill>
              </a:defRPr>
            </a:pPr>
          </a:p>
        </p:txBody>
      </p:sp>
      <p:sp>
        <p:nvSpPr>
          <p:cNvPr id="383" name="Date Placeholder 4"/>
          <p:cNvSpPr txBox="1"/>
          <p:nvPr/>
        </p:nvSpPr>
        <p:spPr>
          <a:xfrm>
            <a:off x="210416" y="6551285"/>
            <a:ext cx="11023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5 May 2024</a:t>
            </a:r>
          </a:p>
        </p:txBody>
      </p:sp>
      <p:sp>
        <p:nvSpPr>
          <p:cNvPr id="384" name="Slide Number Placeholder 6"/>
          <p:cNvSpPr txBox="1"/>
          <p:nvPr>
            <p:ph type="sldNum" sz="quarter" idx="2"/>
          </p:nvPr>
        </p:nvSpPr>
        <p:spPr>
          <a:xfrm>
            <a:off x="11960113" y="6551285"/>
            <a:ext cx="18324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5" name="Straight Connector 8"/>
          <p:cNvSpPr/>
          <p:nvPr/>
        </p:nvSpPr>
        <p:spPr>
          <a:xfrm flipV="1">
            <a:off x="2313552" y="2277129"/>
            <a:ext cx="791522" cy="92368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Straight Connector 10"/>
          <p:cNvSpPr/>
          <p:nvPr/>
        </p:nvSpPr>
        <p:spPr>
          <a:xfrm flipH="1" flipV="1">
            <a:off x="3105074" y="2290760"/>
            <a:ext cx="1000396" cy="1233880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7" name="Straight Connector 13"/>
          <p:cNvSpPr/>
          <p:nvPr/>
        </p:nvSpPr>
        <p:spPr>
          <a:xfrm>
            <a:off x="4105469" y="3524639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8" name="Straight Connector 15"/>
          <p:cNvSpPr/>
          <p:nvPr/>
        </p:nvSpPr>
        <p:spPr>
          <a:xfrm>
            <a:off x="880188" y="3181738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89" name="Freeform: Shape 27"/>
          <p:cNvSpPr/>
          <p:nvPr/>
        </p:nvSpPr>
        <p:spPr>
          <a:xfrm>
            <a:off x="1563690" y="1560812"/>
            <a:ext cx="699796" cy="1620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645" y="4412"/>
                  <a:pt x="3290" y="8824"/>
                  <a:pt x="6890" y="12424"/>
                </a:cubicBezTo>
                <a:cubicBezTo>
                  <a:pt x="10490" y="16024"/>
                  <a:pt x="21600" y="21600"/>
                  <a:pt x="21600" y="21600"/>
                </a:cubicBezTo>
              </a:path>
            </a:pathLst>
          </a:custGeom>
          <a:ln w="12700">
            <a:solidFill>
              <a:srgbClr val="1D305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0" name="Straight Connector 36"/>
          <p:cNvSpPr/>
          <p:nvPr/>
        </p:nvSpPr>
        <p:spPr>
          <a:xfrm flipH="1">
            <a:off x="1563690" y="1550181"/>
            <a:ext cx="1" cy="162092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1" name="Straight Connector 39"/>
          <p:cNvSpPr/>
          <p:nvPr/>
        </p:nvSpPr>
        <p:spPr>
          <a:xfrm>
            <a:off x="1563690" y="3171107"/>
            <a:ext cx="69979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2" name="Straight Connector 46"/>
          <p:cNvSpPr/>
          <p:nvPr/>
        </p:nvSpPr>
        <p:spPr>
          <a:xfrm flipH="1">
            <a:off x="1563690" y="1964482"/>
            <a:ext cx="78500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393" name="Ink 54" descr="Ink 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4932" y="1549154"/>
            <a:ext cx="84146" cy="412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Ink 55" descr="Ink 5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4245" y="1958475"/>
            <a:ext cx="79201" cy="20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Ink 56" descr="Ink 5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60644" y="1606394"/>
            <a:ext cx="18001" cy="37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Ink 57" descr="Ink 5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58485" y="1557434"/>
            <a:ext cx="19801" cy="74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Ink 58" descr="Ink 5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66404" y="1570034"/>
            <a:ext cx="94321" cy="40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Ink 59" descr="Ink 5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77565" y="1718729"/>
            <a:ext cx="50761" cy="248373"/>
          </a:xfrm>
          <a:prstGeom prst="rect">
            <a:avLst/>
          </a:prstGeom>
          <a:ln w="12700">
            <a:miter lim="400000"/>
          </a:ln>
        </p:spPr>
      </p:pic>
      <p:sp>
        <p:nvSpPr>
          <p:cNvPr id="399" name="Oval 9"/>
          <p:cNvSpPr/>
          <p:nvPr/>
        </p:nvSpPr>
        <p:spPr>
          <a:xfrm>
            <a:off x="3043571" y="2542575"/>
            <a:ext cx="168409" cy="139951"/>
          </a:xfrm>
          <a:prstGeom prst="ellipse">
            <a:avLst/>
          </a:prstGeom>
          <a:solidFill>
            <a:srgbClr val="4DBFEE"/>
          </a:solidFill>
          <a:ln w="12700">
            <a:solidFill>
              <a:srgbClr val="4DBFE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0" name="Straight Connector 14"/>
          <p:cNvSpPr/>
          <p:nvPr/>
        </p:nvSpPr>
        <p:spPr>
          <a:xfrm flipV="1">
            <a:off x="2316832" y="2290759"/>
            <a:ext cx="772091" cy="88694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401" name="Straight Connector 17"/>
          <p:cNvSpPr/>
          <p:nvPr/>
        </p:nvSpPr>
        <p:spPr>
          <a:xfrm flipH="1" flipV="1">
            <a:off x="3115445" y="2290759"/>
            <a:ext cx="967322" cy="122024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402" name="Straight Connector 16"/>
          <p:cNvSpPr/>
          <p:nvPr/>
        </p:nvSpPr>
        <p:spPr>
          <a:xfrm flipH="1">
            <a:off x="1570005" y="2290759"/>
            <a:ext cx="14640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403" name="Ink 23" descr="Ink 2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27290" y="1950929"/>
            <a:ext cx="101521" cy="334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Ink 25" descr="Ink 2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638553" y="1926450"/>
            <a:ext cx="48398" cy="1951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Group 33"/>
          <p:cNvGrpSpPr/>
          <p:nvPr/>
        </p:nvGrpSpPr>
        <p:grpSpPr>
          <a:xfrm>
            <a:off x="1551690" y="1953089"/>
            <a:ext cx="178561" cy="349201"/>
            <a:chOff x="0" y="0"/>
            <a:chExt cx="178560" cy="349200"/>
          </a:xfrm>
        </p:grpSpPr>
        <p:pic>
          <p:nvPicPr>
            <p:cNvPr id="405" name="Ink 20" descr="Ink 20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26641" cy="344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6" name="Ink 21" descr="Ink 21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6839" y="329400"/>
              <a:ext cx="171722" cy="19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7" name="Ink 26" descr="Ink 26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7560" y="19069"/>
              <a:ext cx="140041" cy="3146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8" name="Ink 29" descr="Ink 29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36440" y="317880"/>
              <a:ext cx="18001" cy="1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9" name="Ink 30" descr="Ink 30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88920" y="314280"/>
              <a:ext cx="18001" cy="1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0" name="Ink 31" descr="Ink 31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70200" y="190440"/>
              <a:ext cx="64081" cy="12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1" name="Ink 32" descr="Ink 32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85730" y="75240"/>
              <a:ext cx="29049" cy="741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13" name="Picture 43" descr="Picture 43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772847" y="1767431"/>
            <a:ext cx="349188" cy="3712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91526 0.000000" origin="layout" pathEditMode="relative">
                                      <p:cBhvr>
                                        <p:cTn id="6" dur="2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Footer Placeholder 5"/>
          <p:cNvSpPr txBox="1"/>
          <p:nvPr/>
        </p:nvSpPr>
        <p:spPr>
          <a:xfrm>
            <a:off x="2811755" y="6551285"/>
            <a:ext cx="7020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EE724 Nanoelectronics Course Projects, 2024</a:t>
            </a:r>
          </a:p>
        </p:txBody>
      </p:sp>
      <p:sp>
        <p:nvSpPr>
          <p:cNvPr id="416" name="Title 1"/>
          <p:cNvSpPr txBox="1"/>
          <p:nvPr>
            <p:ph type="title"/>
          </p:nvPr>
        </p:nvSpPr>
        <p:spPr>
          <a:xfrm>
            <a:off x="164696" y="0"/>
            <a:ext cx="10941454" cy="618385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</a:p>
        </p:txBody>
      </p:sp>
      <p:sp>
        <p:nvSpPr>
          <p:cNvPr id="417" name="Text Placeholder 3"/>
          <p:cNvSpPr txBox="1"/>
          <p:nvPr>
            <p:ph type="body" sz="quarter" idx="1"/>
          </p:nvPr>
        </p:nvSpPr>
        <p:spPr>
          <a:xfrm>
            <a:off x="325602" y="5802341"/>
            <a:ext cx="11817754" cy="5381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0070C0"/>
                </a:solidFill>
              </a:defRPr>
            </a:pPr>
          </a:p>
        </p:txBody>
      </p:sp>
      <p:sp>
        <p:nvSpPr>
          <p:cNvPr id="418" name="Date Placeholder 4"/>
          <p:cNvSpPr txBox="1"/>
          <p:nvPr/>
        </p:nvSpPr>
        <p:spPr>
          <a:xfrm>
            <a:off x="210416" y="6551285"/>
            <a:ext cx="11023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5 May 2024</a:t>
            </a:r>
          </a:p>
        </p:txBody>
      </p:sp>
      <p:sp>
        <p:nvSpPr>
          <p:cNvPr id="419" name="Slide Number Placeholder 6"/>
          <p:cNvSpPr txBox="1"/>
          <p:nvPr>
            <p:ph type="sldNum" sz="quarter" idx="2"/>
          </p:nvPr>
        </p:nvSpPr>
        <p:spPr>
          <a:xfrm>
            <a:off x="11960113" y="6551285"/>
            <a:ext cx="18324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0" name="Straight Connector 8"/>
          <p:cNvSpPr/>
          <p:nvPr/>
        </p:nvSpPr>
        <p:spPr>
          <a:xfrm flipV="1">
            <a:off x="2313552" y="2277129"/>
            <a:ext cx="791522" cy="92368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Straight Connector 10"/>
          <p:cNvSpPr/>
          <p:nvPr/>
        </p:nvSpPr>
        <p:spPr>
          <a:xfrm flipH="1" flipV="1">
            <a:off x="3105074" y="2290760"/>
            <a:ext cx="1000396" cy="1233880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2" name="Straight Connector 13"/>
          <p:cNvSpPr/>
          <p:nvPr/>
        </p:nvSpPr>
        <p:spPr>
          <a:xfrm>
            <a:off x="4105469" y="3524639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3" name="Straight Connector 15"/>
          <p:cNvSpPr/>
          <p:nvPr/>
        </p:nvSpPr>
        <p:spPr>
          <a:xfrm>
            <a:off x="880188" y="3181738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4" name="Freeform: Shape 27"/>
          <p:cNvSpPr/>
          <p:nvPr/>
        </p:nvSpPr>
        <p:spPr>
          <a:xfrm>
            <a:off x="1563690" y="1560812"/>
            <a:ext cx="699796" cy="1620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645" y="4412"/>
                  <a:pt x="3290" y="8824"/>
                  <a:pt x="6890" y="12424"/>
                </a:cubicBezTo>
                <a:cubicBezTo>
                  <a:pt x="10490" y="16024"/>
                  <a:pt x="21600" y="21600"/>
                  <a:pt x="21600" y="21600"/>
                </a:cubicBezTo>
              </a:path>
            </a:pathLst>
          </a:custGeom>
          <a:ln w="12700">
            <a:solidFill>
              <a:srgbClr val="1D305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5" name="Straight Connector 36"/>
          <p:cNvSpPr/>
          <p:nvPr/>
        </p:nvSpPr>
        <p:spPr>
          <a:xfrm flipH="1">
            <a:off x="1563690" y="1550181"/>
            <a:ext cx="1" cy="162092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6" name="Straight Connector 39"/>
          <p:cNvSpPr/>
          <p:nvPr/>
        </p:nvSpPr>
        <p:spPr>
          <a:xfrm>
            <a:off x="1563690" y="3171107"/>
            <a:ext cx="69979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7" name="Straight Connector 46"/>
          <p:cNvSpPr/>
          <p:nvPr/>
        </p:nvSpPr>
        <p:spPr>
          <a:xfrm flipH="1">
            <a:off x="1563690" y="1964482"/>
            <a:ext cx="78500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428" name="Ink 54" descr="Ink 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4932" y="1549154"/>
            <a:ext cx="84146" cy="412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9" name="Ink 55" descr="Ink 5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4245" y="1958475"/>
            <a:ext cx="79201" cy="20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Ink 56" descr="Ink 5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60644" y="1606394"/>
            <a:ext cx="18001" cy="37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1" name="Ink 57" descr="Ink 5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58485" y="1557434"/>
            <a:ext cx="19801" cy="74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Ink 58" descr="Ink 5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66404" y="1570034"/>
            <a:ext cx="94321" cy="40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Ink 59" descr="Ink 5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77565" y="1718729"/>
            <a:ext cx="50761" cy="248373"/>
          </a:xfrm>
          <a:prstGeom prst="rect">
            <a:avLst/>
          </a:prstGeom>
          <a:ln w="12700">
            <a:miter lim="400000"/>
          </a:ln>
        </p:spPr>
      </p:pic>
      <p:sp>
        <p:nvSpPr>
          <p:cNvPr id="434" name="Oval 9"/>
          <p:cNvSpPr/>
          <p:nvPr/>
        </p:nvSpPr>
        <p:spPr>
          <a:xfrm>
            <a:off x="3043571" y="2542575"/>
            <a:ext cx="168409" cy="139951"/>
          </a:xfrm>
          <a:prstGeom prst="ellipse">
            <a:avLst/>
          </a:prstGeom>
          <a:solidFill>
            <a:srgbClr val="4DBFEE"/>
          </a:solidFill>
          <a:ln w="12700">
            <a:solidFill>
              <a:srgbClr val="4DBFE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5" name="Straight Connector 14"/>
          <p:cNvSpPr/>
          <p:nvPr/>
        </p:nvSpPr>
        <p:spPr>
          <a:xfrm flipV="1">
            <a:off x="2316832" y="2290759"/>
            <a:ext cx="772091" cy="88694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436" name="Straight Connector 17"/>
          <p:cNvSpPr/>
          <p:nvPr/>
        </p:nvSpPr>
        <p:spPr>
          <a:xfrm flipH="1" flipV="1">
            <a:off x="3115445" y="2290759"/>
            <a:ext cx="967322" cy="122024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437" name="Straight Connector 16"/>
          <p:cNvSpPr/>
          <p:nvPr/>
        </p:nvSpPr>
        <p:spPr>
          <a:xfrm flipH="1">
            <a:off x="1570005" y="2290759"/>
            <a:ext cx="14640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438" name="Ink 23" descr="Ink 2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27290" y="1950929"/>
            <a:ext cx="101521" cy="334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Ink 25" descr="Ink 2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638553" y="1926450"/>
            <a:ext cx="48398" cy="1951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7" name="Group 33"/>
          <p:cNvGrpSpPr/>
          <p:nvPr/>
        </p:nvGrpSpPr>
        <p:grpSpPr>
          <a:xfrm>
            <a:off x="1551690" y="1953089"/>
            <a:ext cx="178561" cy="349201"/>
            <a:chOff x="0" y="0"/>
            <a:chExt cx="178560" cy="349200"/>
          </a:xfrm>
        </p:grpSpPr>
        <p:pic>
          <p:nvPicPr>
            <p:cNvPr id="440" name="Ink 20" descr="Ink 20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26641" cy="344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Ink 21" descr="Ink 21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6839" y="329400"/>
              <a:ext cx="171722" cy="19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2" name="Ink 26" descr="Ink 26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7560" y="19069"/>
              <a:ext cx="140041" cy="3146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3" name="Ink 29" descr="Ink 29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36440" y="317880"/>
              <a:ext cx="18001" cy="1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4" name="Ink 30" descr="Ink 30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88920" y="314280"/>
              <a:ext cx="18001" cy="1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5" name="Ink 31" descr="Ink 31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70200" y="190440"/>
              <a:ext cx="64081" cy="12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6" name="Ink 32" descr="Ink 32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85730" y="75240"/>
              <a:ext cx="29049" cy="741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48" name="Picture 43" descr="Picture 43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082767" y="1750504"/>
            <a:ext cx="349188" cy="3712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521 0.192127" origin="layout" pathEditMode="relative">
                                      <p:cBhvr>
                                        <p:cTn id="6" dur="2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Footer Placeholder 5"/>
          <p:cNvSpPr txBox="1"/>
          <p:nvPr/>
        </p:nvSpPr>
        <p:spPr>
          <a:xfrm>
            <a:off x="2811755" y="6551285"/>
            <a:ext cx="7020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EE724 Nanoelectronics Course Projects, 2024</a:t>
            </a:r>
          </a:p>
        </p:txBody>
      </p:sp>
      <p:sp>
        <p:nvSpPr>
          <p:cNvPr id="451" name="Title 1"/>
          <p:cNvSpPr txBox="1"/>
          <p:nvPr>
            <p:ph type="title"/>
          </p:nvPr>
        </p:nvSpPr>
        <p:spPr>
          <a:xfrm>
            <a:off x="164696" y="0"/>
            <a:ext cx="10941454" cy="618385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</a:p>
        </p:txBody>
      </p:sp>
      <p:sp>
        <p:nvSpPr>
          <p:cNvPr id="452" name="Text Placeholder 3"/>
          <p:cNvSpPr txBox="1"/>
          <p:nvPr>
            <p:ph type="body" sz="quarter" idx="1"/>
          </p:nvPr>
        </p:nvSpPr>
        <p:spPr>
          <a:xfrm>
            <a:off x="325602" y="5802341"/>
            <a:ext cx="11817754" cy="5381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0070C0"/>
                </a:solidFill>
              </a:defRPr>
            </a:pPr>
          </a:p>
        </p:txBody>
      </p:sp>
      <p:sp>
        <p:nvSpPr>
          <p:cNvPr id="453" name="Date Placeholder 4"/>
          <p:cNvSpPr txBox="1"/>
          <p:nvPr/>
        </p:nvSpPr>
        <p:spPr>
          <a:xfrm>
            <a:off x="210416" y="6551285"/>
            <a:ext cx="11023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5 May 2024</a:t>
            </a:r>
          </a:p>
        </p:txBody>
      </p:sp>
      <p:sp>
        <p:nvSpPr>
          <p:cNvPr id="454" name="Slide Number Placeholder 6"/>
          <p:cNvSpPr txBox="1"/>
          <p:nvPr>
            <p:ph type="sldNum" sz="quarter" idx="2"/>
          </p:nvPr>
        </p:nvSpPr>
        <p:spPr>
          <a:xfrm>
            <a:off x="11960113" y="6551285"/>
            <a:ext cx="18324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5" name="Straight Connector 8"/>
          <p:cNvSpPr/>
          <p:nvPr/>
        </p:nvSpPr>
        <p:spPr>
          <a:xfrm flipV="1">
            <a:off x="2313552" y="2277129"/>
            <a:ext cx="791522" cy="923683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6" name="Straight Connector 10"/>
          <p:cNvSpPr/>
          <p:nvPr/>
        </p:nvSpPr>
        <p:spPr>
          <a:xfrm flipH="1" flipV="1">
            <a:off x="3105074" y="2290760"/>
            <a:ext cx="1000396" cy="1233880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7" name="Straight Connector 13"/>
          <p:cNvSpPr/>
          <p:nvPr/>
        </p:nvSpPr>
        <p:spPr>
          <a:xfrm>
            <a:off x="4105469" y="3524639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8" name="Straight Connector 15"/>
          <p:cNvSpPr/>
          <p:nvPr/>
        </p:nvSpPr>
        <p:spPr>
          <a:xfrm>
            <a:off x="880188" y="3181738"/>
            <a:ext cx="1433805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9" name="Freeform: Shape 27"/>
          <p:cNvSpPr/>
          <p:nvPr/>
        </p:nvSpPr>
        <p:spPr>
          <a:xfrm>
            <a:off x="1563690" y="1560812"/>
            <a:ext cx="699796" cy="1620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645" y="4412"/>
                  <a:pt x="3290" y="8824"/>
                  <a:pt x="6890" y="12424"/>
                </a:cubicBezTo>
                <a:cubicBezTo>
                  <a:pt x="10490" y="16024"/>
                  <a:pt x="21600" y="21600"/>
                  <a:pt x="21600" y="21600"/>
                </a:cubicBezTo>
              </a:path>
            </a:pathLst>
          </a:custGeom>
          <a:ln w="12700">
            <a:solidFill>
              <a:srgbClr val="1D305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60" name="Straight Connector 36"/>
          <p:cNvSpPr/>
          <p:nvPr/>
        </p:nvSpPr>
        <p:spPr>
          <a:xfrm flipH="1">
            <a:off x="1563690" y="1550181"/>
            <a:ext cx="1" cy="1620928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61" name="Straight Connector 39"/>
          <p:cNvSpPr/>
          <p:nvPr/>
        </p:nvSpPr>
        <p:spPr>
          <a:xfrm>
            <a:off x="1563690" y="3171107"/>
            <a:ext cx="69979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62" name="Straight Connector 46"/>
          <p:cNvSpPr/>
          <p:nvPr/>
        </p:nvSpPr>
        <p:spPr>
          <a:xfrm flipH="1">
            <a:off x="1563690" y="1964482"/>
            <a:ext cx="78500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463" name="Ink 54" descr="Ink 5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4932" y="1549154"/>
            <a:ext cx="84146" cy="412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Ink 55" descr="Ink 5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64245" y="1958475"/>
            <a:ext cx="79201" cy="20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Ink 56" descr="Ink 5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60644" y="1606394"/>
            <a:ext cx="18001" cy="370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6" name="Ink 57" descr="Ink 5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58485" y="1557434"/>
            <a:ext cx="19801" cy="74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7" name="Ink 58" descr="Ink 5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566404" y="1570034"/>
            <a:ext cx="94321" cy="400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Ink 59" descr="Ink 5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577565" y="1718729"/>
            <a:ext cx="50761" cy="248373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Oval 9"/>
          <p:cNvSpPr/>
          <p:nvPr/>
        </p:nvSpPr>
        <p:spPr>
          <a:xfrm>
            <a:off x="3043571" y="2542575"/>
            <a:ext cx="168409" cy="139951"/>
          </a:xfrm>
          <a:prstGeom prst="ellipse">
            <a:avLst/>
          </a:prstGeom>
          <a:solidFill>
            <a:srgbClr val="4DBFEE"/>
          </a:solidFill>
          <a:ln w="12700">
            <a:solidFill>
              <a:srgbClr val="4DBFEE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0" name="Straight Connector 14"/>
          <p:cNvSpPr/>
          <p:nvPr/>
        </p:nvSpPr>
        <p:spPr>
          <a:xfrm flipV="1">
            <a:off x="2316832" y="2290759"/>
            <a:ext cx="772091" cy="886943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471" name="Straight Connector 17"/>
          <p:cNvSpPr/>
          <p:nvPr/>
        </p:nvSpPr>
        <p:spPr>
          <a:xfrm flipH="1" flipV="1">
            <a:off x="3115445" y="2290759"/>
            <a:ext cx="967322" cy="122024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/>
          </a:p>
        </p:txBody>
      </p:sp>
      <p:sp>
        <p:nvSpPr>
          <p:cNvPr id="472" name="Straight Connector 16"/>
          <p:cNvSpPr/>
          <p:nvPr/>
        </p:nvSpPr>
        <p:spPr>
          <a:xfrm flipH="1">
            <a:off x="1570005" y="2290759"/>
            <a:ext cx="14640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473" name="Ink 23" descr="Ink 2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27290" y="1950929"/>
            <a:ext cx="101521" cy="334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Ink 25" descr="Ink 2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638553" y="1926450"/>
            <a:ext cx="48398" cy="1951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2" name="Group 33"/>
          <p:cNvGrpSpPr/>
          <p:nvPr/>
        </p:nvGrpSpPr>
        <p:grpSpPr>
          <a:xfrm>
            <a:off x="1551690" y="1953089"/>
            <a:ext cx="178561" cy="349201"/>
            <a:chOff x="0" y="0"/>
            <a:chExt cx="178560" cy="349200"/>
          </a:xfrm>
        </p:grpSpPr>
        <p:pic>
          <p:nvPicPr>
            <p:cNvPr id="475" name="Ink 20" descr="Ink 20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26641" cy="344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6" name="Ink 21" descr="Ink 21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6839" y="329400"/>
              <a:ext cx="171722" cy="19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7" name="Ink 26" descr="Ink 26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7560" y="19069"/>
              <a:ext cx="140041" cy="3146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8" name="Ink 29" descr="Ink 29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36440" y="317880"/>
              <a:ext cx="18001" cy="1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9" name="Ink 30" descr="Ink 30"/>
            <p:cNvPicPr>
              <a:picLocks noChangeAspect="1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88920" y="314280"/>
              <a:ext cx="18001" cy="1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0" name="Ink 31" descr="Ink 31"/>
            <p:cNvPicPr>
              <a:picLocks noChangeAspect="1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70200" y="190440"/>
              <a:ext cx="64081" cy="122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1" name="Ink 32" descr="Ink 32"/>
            <p:cNvPicPr>
              <a:picLocks noChangeAspect="1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85730" y="75240"/>
              <a:ext cx="29049" cy="741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483" name="Picture 43" descr="Picture 43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047206" y="3034270"/>
            <a:ext cx="349188" cy="371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4" name="Picture 2" descr="Picture 2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396394" y="3043894"/>
            <a:ext cx="349188" cy="371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85" name="Picture 22" descr="Picture 22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4047206" y="3567553"/>
            <a:ext cx="657317" cy="457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00000 C -0.009240 -0.000930 -0.018490 -0.001390 -0.027600 -0.002780 C -0.030990 -0.003240 -0.034370 -0.003710 -0.037630 -0.005560 C -0.041015 -0.007410 -0.044302 -0.009783 -0.047590 -0.012214 C -0.050877 -0.014645 -0.054165 -0.017135 -0.057550 -0.019220 C -0.064060 -0.022920 -0.072780 -0.026620 -0.077470 -0.036810 C -0.080860 -0.044220 -0.085800 -0.052780 -0.087370 -0.062500 C -0.087890 -0.065740 -0.088410 -0.068990 -0.088930 -0.072230 C -0.089515 -0.075585 -0.090067 -0.079287 -0.091060 -0.082499 C -0.092052 -0.085710 -0.093485 -0.088430 -0.095830 -0.089820 L -0.098040 -0.091210 C -0.098300 -0.092135 -0.098595 -0.093003 -0.098874 -0.093870 C -0.099152 -0.094738 -0.099415 -0.095605 -0.099610 -0.096530 C -0.101430 -0.104170 -0.099090 -0.096990 -0.101950 -0.106020 C -0.103770 -0.111810 -0.103510 -0.108110 -0.103510 -0.112970 L -0.104160 -0.114120 L -0.104160 -0.114120" origin="layout" pathEditMode="relative">
                                      <p:cBhvr>
                                        <p:cTn id="6" dur="2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00000 C 0.004555 -0.001160 0.009112 -0.002665 0.013686 -0.003996 C 0.018260 -0.005327 0.022850 -0.006485 0.027470 -0.006950 L 0.064190 -0.009490 L 0.121610 -0.006950 C 0.123110 -0.006835 0.125160 -0.006025 0.127145 -0.005127 C 0.129130 -0.004230 0.131050 -0.003245 0.132290 -0.002780 C 0.133070 -0.002550 0.133850 -0.002320 0.134631 -0.002089 C 0.135412 -0.001858 0.136195 -0.001625 0.136980 -0.001390 C 0.137630 -0.001160 0.138247 -0.000872 0.138865 -0.000612 C 0.139482 -0.000352 0.140100 -0.000120 0.140750 0.000000 C 0.142315 0.000115 0.143845 0.000115 0.145375 0.000086 C 0.146905 0.000057 0.148435 0.000000 0.150000 0.000000 L 0.150780 0.002770" origin="layout" pathEditMode="relative">
                                      <p:cBhvr>
                                        <p:cTn id="10" dur="2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00 0.000000 C 0.004555 -0.001160 0.009112 -0.002665 0.013686 -0.003996 C 0.018260 -0.005327 0.022850 -0.006485 0.027470 -0.006950 L 0.064190 -0.009490 L 0.121610 -0.006950 C 0.123110 -0.006835 0.125160 -0.006025 0.127145 -0.005127 C 0.129130 -0.004230 0.131050 -0.003245 0.132290 -0.002780 C 0.133070 -0.002550 0.133850 -0.002320 0.134631 -0.002089 C 0.135412 -0.001858 0.136195 -0.001625 0.136980 -0.001390 C 0.137630 -0.001160 0.138247 -0.000872 0.138865 -0.000612 C 0.139482 -0.000352 0.140100 -0.000120 0.140750 0.000000 C 0.142315 0.000115 0.143845 0.000115 0.145375 0.000086 C 0.146905 0.000057 0.148435 0.000000 0.150000 0.000000 L 0.150780 0.002770" origin="layout" pathEditMode="relative">
                                      <p:cBhvr>
                                        <p:cTn id="13" dur="20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7"/>
          <p:cNvSpPr txBox="1"/>
          <p:nvPr/>
        </p:nvSpPr>
        <p:spPr>
          <a:xfrm>
            <a:off x="2811755" y="6551285"/>
            <a:ext cx="7020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EE724 Nanoelectronics Course Projects, 2024</a:t>
            </a:r>
          </a:p>
        </p:txBody>
      </p:sp>
      <p:sp>
        <p:nvSpPr>
          <p:cNvPr id="70" name="Title 3"/>
          <p:cNvSpPr txBox="1"/>
          <p:nvPr>
            <p:ph type="title"/>
          </p:nvPr>
        </p:nvSpPr>
        <p:spPr>
          <a:xfrm>
            <a:off x="164696" y="0"/>
            <a:ext cx="10941454" cy="61838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Motivation</a:t>
            </a:r>
          </a:p>
        </p:txBody>
      </p:sp>
      <p:sp>
        <p:nvSpPr>
          <p:cNvPr id="71" name="Content Placeholder 4"/>
          <p:cNvSpPr txBox="1"/>
          <p:nvPr>
            <p:ph type="body" sz="half" idx="1"/>
          </p:nvPr>
        </p:nvSpPr>
        <p:spPr>
          <a:xfrm>
            <a:off x="164695" y="900157"/>
            <a:ext cx="4109410" cy="4804509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2744"/>
            </a:pPr>
            <a:r>
              <a:t>Advantages of NIPIN selector over NPN selector</a:t>
            </a:r>
          </a:p>
          <a:p>
            <a:pPr lvl="1" marL="672084" indent="-224027" defTabSz="896111">
              <a:lnSpc>
                <a:spcPct val="81000"/>
              </a:lnSpc>
              <a:spcBef>
                <a:spcPts val="400"/>
              </a:spcBef>
              <a:buFont typeface="Courier New"/>
              <a:buChar char="o"/>
              <a:defRPr sz="2352"/>
            </a:pPr>
            <a:r>
              <a:t>NIPIN : linear band diagram, NPN : non-linear band diagram</a:t>
            </a:r>
          </a:p>
          <a:p>
            <a:pPr lvl="1" marL="672084" indent="-224027" defTabSz="896111">
              <a:lnSpc>
                <a:spcPct val="81000"/>
              </a:lnSpc>
              <a:spcBef>
                <a:spcPts val="400"/>
              </a:spcBef>
              <a:buFont typeface="Courier New"/>
              <a:buChar char="o"/>
              <a:defRPr sz="2352"/>
            </a:pPr>
            <a:r>
              <a:t>NIPIN : ideal subthreshold slope and negligible degradation, NPN : subthreshold slope degradation at high V</a:t>
            </a:r>
          </a:p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2744"/>
            </a:pPr>
            <a:r>
              <a:t>Experimental demonstration of impact ionization</a:t>
            </a:r>
          </a:p>
        </p:txBody>
      </p:sp>
      <p:sp>
        <p:nvSpPr>
          <p:cNvPr id="72" name="Text Placeholder 5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SzTx/>
              <a:buFontTx/>
              <a:buNone/>
              <a:defRPr b="1">
                <a:solidFill>
                  <a:srgbClr val="0070C0"/>
                </a:solidFill>
              </a:defRPr>
            </a:lvl1pPr>
          </a:lstStyle>
          <a:p>
            <a:pPr/>
            <a:r>
              <a:t>High current, sub ±2V operation, voltage asymmetry </a:t>
            </a:r>
          </a:p>
        </p:txBody>
      </p:sp>
      <p:sp>
        <p:nvSpPr>
          <p:cNvPr id="73" name="Date Placeholder 6"/>
          <p:cNvSpPr txBox="1"/>
          <p:nvPr/>
        </p:nvSpPr>
        <p:spPr>
          <a:xfrm>
            <a:off x="210416" y="6551285"/>
            <a:ext cx="11023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5 May 2024</a:t>
            </a:r>
          </a:p>
        </p:txBody>
      </p:sp>
      <p:sp>
        <p:nvSpPr>
          <p:cNvPr id="74" name="Slide Number Placeholder 8"/>
          <p:cNvSpPr txBox="1"/>
          <p:nvPr>
            <p:ph type="sldNum" sz="quarter" idx="2"/>
          </p:nvPr>
        </p:nvSpPr>
        <p:spPr>
          <a:xfrm>
            <a:off x="11961973" y="6551285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7" name="Picture 9"/>
          <p:cNvGrpSpPr/>
          <p:nvPr/>
        </p:nvGrpSpPr>
        <p:grpSpPr>
          <a:xfrm>
            <a:off x="4461673" y="248680"/>
            <a:ext cx="3507660" cy="5465572"/>
            <a:chOff x="0" y="0"/>
            <a:chExt cx="3507659" cy="5465571"/>
          </a:xfrm>
        </p:grpSpPr>
        <p:sp>
          <p:nvSpPr>
            <p:cNvPr id="75" name="Rectangle"/>
            <p:cNvSpPr/>
            <p:nvPr/>
          </p:nvSpPr>
          <p:spPr>
            <a:xfrm>
              <a:off x="0" y="0"/>
              <a:ext cx="3507660" cy="5465572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76" name="image6.jpeg" descr="image6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507660" cy="5465572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80" name="Picture 12"/>
          <p:cNvGrpSpPr/>
          <p:nvPr/>
        </p:nvGrpSpPr>
        <p:grpSpPr>
          <a:xfrm>
            <a:off x="8205954" y="2770766"/>
            <a:ext cx="3776497" cy="2941310"/>
            <a:chOff x="0" y="0"/>
            <a:chExt cx="3776495" cy="2941309"/>
          </a:xfrm>
        </p:grpSpPr>
        <p:sp>
          <p:nvSpPr>
            <p:cNvPr id="78" name="Rectangle"/>
            <p:cNvSpPr/>
            <p:nvPr/>
          </p:nvSpPr>
          <p:spPr>
            <a:xfrm>
              <a:off x="0" y="0"/>
              <a:ext cx="3776496" cy="2941310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79" name="image7.jpeg" descr="image7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776496" cy="2941310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ooter Placeholder 5"/>
          <p:cNvSpPr txBox="1"/>
          <p:nvPr/>
        </p:nvSpPr>
        <p:spPr>
          <a:xfrm>
            <a:off x="2811755" y="6551285"/>
            <a:ext cx="7020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EE724 Nanoelectronics Course Projects, 2024</a:t>
            </a:r>
          </a:p>
        </p:txBody>
      </p:sp>
      <p:sp>
        <p:nvSpPr>
          <p:cNvPr id="83" name="Title 1"/>
          <p:cNvSpPr txBox="1"/>
          <p:nvPr>
            <p:ph type="title"/>
          </p:nvPr>
        </p:nvSpPr>
        <p:spPr>
          <a:xfrm>
            <a:off x="164696" y="0"/>
            <a:ext cx="10941454" cy="61838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Device Details</a:t>
            </a:r>
          </a:p>
        </p:txBody>
      </p:sp>
      <p:sp>
        <p:nvSpPr>
          <p:cNvPr id="84" name="Content Placeholder 2"/>
          <p:cNvSpPr txBox="1"/>
          <p:nvPr>
            <p:ph type="body" sz="quarter" idx="1"/>
          </p:nvPr>
        </p:nvSpPr>
        <p:spPr>
          <a:xfrm>
            <a:off x="587537" y="2667112"/>
            <a:ext cx="4488388" cy="3059642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1919"/>
            </a:pPr>
            <a:r>
              <a:t>Device consists of 5 regions : n+, i1, p+, i2, n+</a:t>
            </a:r>
            <a:endParaRPr sz="2304"/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1919"/>
            </a:pPr>
            <a:r>
              <a:t>i1 are i2 are p-regions but relatively intrinsic w.r.t n+ and p+</a:t>
            </a:r>
            <a:endParaRPr sz="2304"/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1919"/>
            </a:pPr>
            <a:r>
              <a:t>Device is symmetric/asymmetric based on if i1 and i2 have equal lengths and doping concentration</a:t>
            </a:r>
            <a:endParaRPr sz="2304"/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1919"/>
            </a:pPr>
            <a:r>
              <a:t>Length of p region is very small (~1 nm) as compared to other regions (~10nm)</a:t>
            </a:r>
            <a:endParaRPr sz="2304"/>
          </a:p>
          <a:p>
            <a:pPr marL="219455" indent="-219455" defTabSz="877823">
              <a:lnSpc>
                <a:spcPct val="81000"/>
              </a:lnSpc>
              <a:spcBef>
                <a:spcPts val="900"/>
              </a:spcBef>
              <a:defRPr sz="1919"/>
            </a:pPr>
            <a:r>
              <a:t>p-region is delta-doped</a:t>
            </a:r>
          </a:p>
        </p:txBody>
      </p:sp>
      <p:sp>
        <p:nvSpPr>
          <p:cNvPr id="85" name="Text Placeholder 3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SzTx/>
              <a:buFontTx/>
              <a:buNone/>
              <a:defRPr b="1">
                <a:solidFill>
                  <a:srgbClr val="0070C0"/>
                </a:solidFill>
              </a:defRPr>
            </a:lvl1pPr>
          </a:lstStyle>
          <a:p>
            <a:pPr/>
            <a:r>
              <a:t>Highly p- doped intrinsic region and δ-doped p+ region</a:t>
            </a:r>
          </a:p>
        </p:txBody>
      </p:sp>
      <p:sp>
        <p:nvSpPr>
          <p:cNvPr id="86" name="Date Placeholder 4"/>
          <p:cNvSpPr txBox="1"/>
          <p:nvPr/>
        </p:nvSpPr>
        <p:spPr>
          <a:xfrm>
            <a:off x="210416" y="6551285"/>
            <a:ext cx="11023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5 May 2024</a:t>
            </a:r>
          </a:p>
        </p:txBody>
      </p:sp>
      <p:sp>
        <p:nvSpPr>
          <p:cNvPr id="87" name="Slide Number Placeholder 6"/>
          <p:cNvSpPr txBox="1"/>
          <p:nvPr>
            <p:ph type="sldNum" sz="quarter" idx="2"/>
          </p:nvPr>
        </p:nvSpPr>
        <p:spPr>
          <a:xfrm>
            <a:off x="11961973" y="6551285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" name="Rectangle 7"/>
          <p:cNvSpPr/>
          <p:nvPr/>
        </p:nvSpPr>
        <p:spPr>
          <a:xfrm>
            <a:off x="539057" y="959430"/>
            <a:ext cx="4770242" cy="1212981"/>
          </a:xfrm>
          <a:prstGeom prst="rect">
            <a:avLst/>
          </a:prstGeom>
          <a:solidFill>
            <a:srgbClr val="F64022"/>
          </a:solidFill>
          <a:ln w="12700">
            <a:solidFill>
              <a:srgbClr val="1D305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9" name="Rectangle 8"/>
          <p:cNvSpPr/>
          <p:nvPr/>
        </p:nvSpPr>
        <p:spPr>
          <a:xfrm>
            <a:off x="1480682" y="959430"/>
            <a:ext cx="2799592" cy="1212981"/>
          </a:xfrm>
          <a:prstGeom prst="rect">
            <a:avLst/>
          </a:prstGeom>
          <a:solidFill>
            <a:schemeClr val="accent4"/>
          </a:solidFill>
          <a:ln w="12700">
            <a:solidFill>
              <a:srgbClr val="6C51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Rectangle 9"/>
          <p:cNvSpPr/>
          <p:nvPr/>
        </p:nvSpPr>
        <p:spPr>
          <a:xfrm>
            <a:off x="2833861" y="959429"/>
            <a:ext cx="124123" cy="121298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1D3053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TextBox 10"/>
          <p:cNvSpPr txBox="1"/>
          <p:nvPr/>
        </p:nvSpPr>
        <p:spPr>
          <a:xfrm>
            <a:off x="817276" y="1452421"/>
            <a:ext cx="45582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N+</a:t>
            </a:r>
          </a:p>
        </p:txBody>
      </p:sp>
      <p:sp>
        <p:nvSpPr>
          <p:cNvPr id="92" name="TextBox 11"/>
          <p:cNvSpPr txBox="1"/>
          <p:nvPr/>
        </p:nvSpPr>
        <p:spPr>
          <a:xfrm>
            <a:off x="4664553" y="1452421"/>
            <a:ext cx="35643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N+</a:t>
            </a:r>
          </a:p>
        </p:txBody>
      </p:sp>
      <p:sp>
        <p:nvSpPr>
          <p:cNvPr id="93" name="TextBox 12"/>
          <p:cNvSpPr txBox="1"/>
          <p:nvPr/>
        </p:nvSpPr>
        <p:spPr>
          <a:xfrm>
            <a:off x="1856038" y="1386476"/>
            <a:ext cx="670847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i/p-</a:t>
            </a:r>
          </a:p>
        </p:txBody>
      </p:sp>
      <p:sp>
        <p:nvSpPr>
          <p:cNvPr id="94" name="TextBox 13"/>
          <p:cNvSpPr txBox="1"/>
          <p:nvPr/>
        </p:nvSpPr>
        <p:spPr>
          <a:xfrm>
            <a:off x="3357786" y="1379939"/>
            <a:ext cx="670847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/>
            <a:r>
              <a:t>i/p-</a:t>
            </a:r>
          </a:p>
        </p:txBody>
      </p:sp>
      <p:sp>
        <p:nvSpPr>
          <p:cNvPr id="95" name="TextBox 14"/>
          <p:cNvSpPr txBox="1"/>
          <p:nvPr/>
        </p:nvSpPr>
        <p:spPr>
          <a:xfrm>
            <a:off x="2668508" y="651330"/>
            <a:ext cx="57895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δ</a:t>
            </a:r>
            <a:r>
              <a:t>p+</a:t>
            </a:r>
          </a:p>
        </p:txBody>
      </p:sp>
      <p:sp>
        <p:nvSpPr>
          <p:cNvPr id="96" name="TextBox 19"/>
          <p:cNvSpPr txBox="1"/>
          <p:nvPr/>
        </p:nvSpPr>
        <p:spPr>
          <a:xfrm>
            <a:off x="511499" y="2170625"/>
            <a:ext cx="105622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10</a:t>
            </a:r>
            <a:r>
              <a:rPr baseline="30000"/>
              <a:t>20 </a:t>
            </a:r>
            <a:r>
              <a:t>cm</a:t>
            </a:r>
            <a:r>
              <a:rPr baseline="30000"/>
              <a:t>-1</a:t>
            </a:r>
          </a:p>
        </p:txBody>
      </p:sp>
      <p:sp>
        <p:nvSpPr>
          <p:cNvPr id="97" name="TextBox 20"/>
          <p:cNvSpPr txBox="1"/>
          <p:nvPr/>
        </p:nvSpPr>
        <p:spPr>
          <a:xfrm>
            <a:off x="2429872" y="2171077"/>
            <a:ext cx="1056224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10</a:t>
            </a:r>
            <a:r>
              <a:rPr baseline="30000"/>
              <a:t>19 </a:t>
            </a:r>
            <a:r>
              <a:t>cm</a:t>
            </a:r>
            <a:r>
              <a:rPr baseline="30000"/>
              <a:t>-1</a:t>
            </a:r>
          </a:p>
        </p:txBody>
      </p:sp>
      <p:sp>
        <p:nvSpPr>
          <p:cNvPr id="98" name="TextBox 22"/>
          <p:cNvSpPr txBox="1"/>
          <p:nvPr/>
        </p:nvSpPr>
        <p:spPr>
          <a:xfrm>
            <a:off x="3168704" y="596112"/>
            <a:ext cx="1056224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10</a:t>
            </a:r>
            <a:r>
              <a:rPr baseline="30000"/>
              <a:t>16 </a:t>
            </a:r>
            <a:r>
              <a:t>cm</a:t>
            </a:r>
            <a:r>
              <a:rPr baseline="30000"/>
              <a:t>-1</a:t>
            </a:r>
          </a:p>
        </p:txBody>
      </p:sp>
      <p:sp>
        <p:nvSpPr>
          <p:cNvPr id="99" name="TextBox 23"/>
          <p:cNvSpPr txBox="1"/>
          <p:nvPr/>
        </p:nvSpPr>
        <p:spPr>
          <a:xfrm>
            <a:off x="1667551" y="591404"/>
            <a:ext cx="105622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10</a:t>
            </a:r>
            <a:r>
              <a:rPr baseline="30000"/>
              <a:t>16 </a:t>
            </a:r>
            <a:r>
              <a:t>cm</a:t>
            </a:r>
            <a:r>
              <a:rPr baseline="30000"/>
              <a:t>-1</a:t>
            </a:r>
          </a:p>
        </p:txBody>
      </p:sp>
      <p:grpSp>
        <p:nvGrpSpPr>
          <p:cNvPr id="102" name="Picture 17"/>
          <p:cNvGrpSpPr/>
          <p:nvPr/>
        </p:nvGrpSpPr>
        <p:grpSpPr>
          <a:xfrm>
            <a:off x="5637045" y="1636889"/>
            <a:ext cx="6307760" cy="4079391"/>
            <a:chOff x="0" y="0"/>
            <a:chExt cx="6307759" cy="4079390"/>
          </a:xfrm>
        </p:grpSpPr>
        <p:sp>
          <p:nvSpPr>
            <p:cNvPr id="100" name="Rectangle"/>
            <p:cNvSpPr/>
            <p:nvPr/>
          </p:nvSpPr>
          <p:spPr>
            <a:xfrm>
              <a:off x="0" y="0"/>
              <a:ext cx="6307760" cy="4079391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01" name="image8.jpeg" descr="image8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307760" cy="4079391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</p:grpSp>
      <p:sp>
        <p:nvSpPr>
          <p:cNvPr id="103" name="TextBox 19"/>
          <p:cNvSpPr txBox="1"/>
          <p:nvPr/>
        </p:nvSpPr>
        <p:spPr>
          <a:xfrm>
            <a:off x="4314656" y="2170625"/>
            <a:ext cx="1056225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10</a:t>
            </a:r>
            <a:r>
              <a:rPr baseline="30000"/>
              <a:t>20 </a:t>
            </a:r>
            <a:r>
              <a:t>cm</a:t>
            </a:r>
            <a:r>
              <a:rPr baseline="30000"/>
              <a:t>-1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ooter Placeholder 5"/>
          <p:cNvSpPr txBox="1"/>
          <p:nvPr/>
        </p:nvSpPr>
        <p:spPr>
          <a:xfrm>
            <a:off x="2811755" y="6551285"/>
            <a:ext cx="7020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EE724 Nanoelectronics Course Projects, 2024</a:t>
            </a:r>
          </a:p>
        </p:txBody>
      </p:sp>
      <p:sp>
        <p:nvSpPr>
          <p:cNvPr id="106" name="Title 1"/>
          <p:cNvSpPr txBox="1"/>
          <p:nvPr>
            <p:ph type="title"/>
          </p:nvPr>
        </p:nvSpPr>
        <p:spPr>
          <a:xfrm>
            <a:off x="164696" y="0"/>
            <a:ext cx="10941454" cy="61838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TCAD calibration</a:t>
            </a:r>
          </a:p>
        </p:txBody>
      </p:sp>
      <p:sp>
        <p:nvSpPr>
          <p:cNvPr id="107" name="Text Placeholder 3"/>
          <p:cNvSpPr txBox="1"/>
          <p:nvPr>
            <p:ph type="body" sz="quarter" idx="1"/>
          </p:nvPr>
        </p:nvSpPr>
        <p:spPr>
          <a:xfrm>
            <a:off x="164696" y="5887544"/>
            <a:ext cx="11817754" cy="53816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0070C0"/>
                </a:solidFill>
              </a:defRPr>
            </a:pPr>
          </a:p>
        </p:txBody>
      </p:sp>
      <p:sp>
        <p:nvSpPr>
          <p:cNvPr id="108" name="Date Placeholder 4"/>
          <p:cNvSpPr txBox="1"/>
          <p:nvPr/>
        </p:nvSpPr>
        <p:spPr>
          <a:xfrm>
            <a:off x="210416" y="6551285"/>
            <a:ext cx="11023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5 May 2024</a:t>
            </a:r>
          </a:p>
        </p:txBody>
      </p:sp>
      <p:sp>
        <p:nvSpPr>
          <p:cNvPr id="109" name="Slide Number Placeholder 6"/>
          <p:cNvSpPr txBox="1"/>
          <p:nvPr>
            <p:ph type="sldNum" sz="quarter" idx="2"/>
          </p:nvPr>
        </p:nvSpPr>
        <p:spPr>
          <a:xfrm>
            <a:off x="11961973" y="6551285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12" name="Content Placeholder 9"/>
          <p:cNvGrpSpPr/>
          <p:nvPr/>
        </p:nvGrpSpPr>
        <p:grpSpPr>
          <a:xfrm>
            <a:off x="164696" y="1198332"/>
            <a:ext cx="9575928" cy="1646074"/>
            <a:chOff x="0" y="0"/>
            <a:chExt cx="9575927" cy="1646073"/>
          </a:xfrm>
        </p:grpSpPr>
        <p:sp>
          <p:nvSpPr>
            <p:cNvPr id="110" name="Rectangle"/>
            <p:cNvSpPr/>
            <p:nvPr/>
          </p:nvSpPr>
          <p:spPr>
            <a:xfrm>
              <a:off x="0" y="0"/>
              <a:ext cx="9575928" cy="164607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1000"/>
                </a:spcBef>
                <a:defRPr sz="2800"/>
              </a:pPr>
            </a:p>
          </p:txBody>
        </p:sp>
        <p:sp>
          <p:nvSpPr>
            <p:cNvPr id="111" name="(sdegeo:create-rectangle…"/>
            <p:cNvSpPr txBox="1"/>
            <p:nvPr/>
          </p:nvSpPr>
          <p:spPr>
            <a:xfrm>
              <a:off x="52070" y="6350"/>
              <a:ext cx="9471788" cy="16333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/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(sdegeo:create-rectangle</a:t>
              </a:r>
            </a:p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        (position xminp yminp 0) (position xmaxp ymaxp 0)</a:t>
              </a:r>
              <a:endParaRPr sz="2800"/>
            </a:p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        "SiliconGermanium" "p"</a:t>
              </a:r>
              <a:endParaRPr sz="2800"/>
            </a:p>
            <a:p>
              <a:pPr>
                <a:lnSpc>
                  <a:spcPct val="90000"/>
                </a:lnSpc>
                <a:spcBef>
                  <a:spcPts val="1000"/>
                </a:spcBef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)</a:t>
              </a:r>
            </a:p>
          </p:txBody>
        </p:sp>
      </p:grpSp>
      <p:grpSp>
        <p:nvGrpSpPr>
          <p:cNvPr id="115" name="Content Placeholder 9"/>
          <p:cNvGrpSpPr/>
          <p:nvPr/>
        </p:nvGrpSpPr>
        <p:grpSpPr>
          <a:xfrm>
            <a:off x="162487" y="2841601"/>
            <a:ext cx="9575928" cy="1292684"/>
            <a:chOff x="0" y="0"/>
            <a:chExt cx="9575927" cy="1292683"/>
          </a:xfrm>
        </p:grpSpPr>
        <p:sp>
          <p:nvSpPr>
            <p:cNvPr id="113" name="Rectangle"/>
            <p:cNvSpPr/>
            <p:nvPr/>
          </p:nvSpPr>
          <p:spPr>
            <a:xfrm>
              <a:off x="0" y="-1"/>
              <a:ext cx="9575928" cy="129268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14" name="HeteroInterface…"/>
            <p:cNvSpPr txBox="1"/>
            <p:nvPr/>
          </p:nvSpPr>
          <p:spPr>
            <a:xfrm>
              <a:off x="52070" y="6349"/>
              <a:ext cx="9471788" cy="1279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/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HeteroInterface</a:t>
              </a:r>
              <a:endParaRPr sz="2800"/>
            </a:p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MoleFraction( RegionName = ["p"]</a:t>
              </a:r>
              <a:endParaRPr sz="2800"/>
            </a:p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xFraction = 1.00)</a:t>
              </a:r>
            </a:p>
          </p:txBody>
        </p:sp>
      </p:grpSp>
      <p:grpSp>
        <p:nvGrpSpPr>
          <p:cNvPr id="118" name="Content Placeholder 9"/>
          <p:cNvGrpSpPr/>
          <p:nvPr/>
        </p:nvGrpSpPr>
        <p:grpSpPr>
          <a:xfrm>
            <a:off x="162487" y="4730036"/>
            <a:ext cx="9575928" cy="895119"/>
            <a:chOff x="0" y="0"/>
            <a:chExt cx="9575927" cy="895118"/>
          </a:xfrm>
        </p:grpSpPr>
        <p:sp>
          <p:nvSpPr>
            <p:cNvPr id="116" name="Rectangle"/>
            <p:cNvSpPr/>
            <p:nvPr/>
          </p:nvSpPr>
          <p:spPr>
            <a:xfrm>
              <a:off x="0" y="-1"/>
              <a:ext cx="9575928" cy="89512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defRPr sz="28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17" name="eAvalanche…"/>
            <p:cNvSpPr txBox="1"/>
            <p:nvPr/>
          </p:nvSpPr>
          <p:spPr>
            <a:xfrm>
              <a:off x="52070" y="6349"/>
              <a:ext cx="9471788" cy="8824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/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eAvalanche</a:t>
              </a:r>
              <a:endParaRPr sz="2800"/>
            </a:p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hAvalanche</a:t>
              </a:r>
            </a:p>
          </p:txBody>
        </p:sp>
      </p:grpSp>
      <p:grpSp>
        <p:nvGrpSpPr>
          <p:cNvPr id="121" name="Content Placeholder 9"/>
          <p:cNvGrpSpPr/>
          <p:nvPr/>
        </p:nvGrpSpPr>
        <p:grpSpPr>
          <a:xfrm>
            <a:off x="162487" y="4321426"/>
            <a:ext cx="9575928" cy="409206"/>
            <a:chOff x="0" y="0"/>
            <a:chExt cx="9575927" cy="409205"/>
          </a:xfrm>
        </p:grpSpPr>
        <p:sp>
          <p:nvSpPr>
            <p:cNvPr id="119" name="Rectangle"/>
            <p:cNvSpPr/>
            <p:nvPr/>
          </p:nvSpPr>
          <p:spPr>
            <a:xfrm>
              <a:off x="0" y="-1"/>
              <a:ext cx="9575928" cy="4092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defRPr b="1"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0" name="Impact Ionization:"/>
            <p:cNvSpPr txBox="1"/>
            <p:nvPr/>
          </p:nvSpPr>
          <p:spPr>
            <a:xfrm>
              <a:off x="52070" y="6349"/>
              <a:ext cx="9471788" cy="3965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defRPr b="1"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Impact Ionization:</a:t>
              </a:r>
            </a:p>
          </p:txBody>
        </p:sp>
      </p:grpSp>
      <p:grpSp>
        <p:nvGrpSpPr>
          <p:cNvPr id="124" name="Content Placeholder 9"/>
          <p:cNvGrpSpPr/>
          <p:nvPr/>
        </p:nvGrpSpPr>
        <p:grpSpPr>
          <a:xfrm>
            <a:off x="162487" y="787513"/>
            <a:ext cx="9575928" cy="409207"/>
            <a:chOff x="0" y="0"/>
            <a:chExt cx="9575927" cy="409205"/>
          </a:xfrm>
        </p:grpSpPr>
        <p:sp>
          <p:nvSpPr>
            <p:cNvPr id="122" name="Rectangle"/>
            <p:cNvSpPr/>
            <p:nvPr/>
          </p:nvSpPr>
          <p:spPr>
            <a:xfrm>
              <a:off x="0" y="-1"/>
              <a:ext cx="9575928" cy="4092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228600" indent="-228600">
                <a:lnSpc>
                  <a:spcPct val="90000"/>
                </a:lnSpc>
                <a:spcBef>
                  <a:spcPts val="1000"/>
                </a:spcBef>
                <a:defRPr b="1" sz="2000">
                  <a:latin typeface="Courier New"/>
                  <a:ea typeface="Courier New"/>
                  <a:cs typeface="Courier New"/>
                  <a:sym typeface="Courier New"/>
                </a:defRPr>
              </a:pPr>
            </a:p>
          </p:txBody>
        </p:sp>
        <p:sp>
          <p:nvSpPr>
            <p:cNvPr id="123" name="Si-Ge in p-region:"/>
            <p:cNvSpPr txBox="1"/>
            <p:nvPr/>
          </p:nvSpPr>
          <p:spPr>
            <a:xfrm>
              <a:off x="52070" y="6349"/>
              <a:ext cx="9471788" cy="3965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marL="228600" indent="-228600">
                <a:lnSpc>
                  <a:spcPct val="90000"/>
                </a:lnSpc>
                <a:spcBef>
                  <a:spcPts val="1000"/>
                </a:spcBef>
                <a:defRPr b="1"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Si-Ge in p-region: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ooter Placeholder 4"/>
          <p:cNvSpPr txBox="1"/>
          <p:nvPr/>
        </p:nvSpPr>
        <p:spPr>
          <a:xfrm>
            <a:off x="2811755" y="6551285"/>
            <a:ext cx="7020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EE724 Nanoelectronics Course Projects, 2024</a:t>
            </a:r>
          </a:p>
        </p:txBody>
      </p:sp>
      <p:sp>
        <p:nvSpPr>
          <p:cNvPr id="127" name="Title 1"/>
          <p:cNvSpPr txBox="1"/>
          <p:nvPr>
            <p:ph type="title"/>
          </p:nvPr>
        </p:nvSpPr>
        <p:spPr>
          <a:xfrm>
            <a:off x="164696" y="0"/>
            <a:ext cx="10941454" cy="61838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Impact Ionization</a:t>
            </a:r>
          </a:p>
        </p:txBody>
      </p:sp>
      <p:sp>
        <p:nvSpPr>
          <p:cNvPr id="128" name="Date Placeholder 3"/>
          <p:cNvSpPr txBox="1"/>
          <p:nvPr/>
        </p:nvSpPr>
        <p:spPr>
          <a:xfrm>
            <a:off x="210416" y="6551285"/>
            <a:ext cx="11023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5 May 2024</a:t>
            </a:r>
          </a:p>
        </p:txBody>
      </p:sp>
      <p:sp>
        <p:nvSpPr>
          <p:cNvPr id="129" name="Slide Number Placeholder 5"/>
          <p:cNvSpPr txBox="1"/>
          <p:nvPr>
            <p:ph type="sldNum" sz="quarter" idx="2"/>
          </p:nvPr>
        </p:nvSpPr>
        <p:spPr>
          <a:xfrm>
            <a:off x="11961973" y="6551285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Text Placeholder 6"/>
          <p:cNvSpPr txBox="1"/>
          <p:nvPr>
            <p:ph type="body" sz="quarter" idx="1"/>
          </p:nvPr>
        </p:nvSpPr>
        <p:spPr>
          <a:xfrm>
            <a:off x="164696" y="5887544"/>
            <a:ext cx="11817754" cy="538163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b="1">
                <a:solidFill>
                  <a:srgbClr val="0070C0"/>
                </a:solidFill>
              </a:defRPr>
            </a:pPr>
          </a:p>
        </p:txBody>
      </p:sp>
      <p:grpSp>
        <p:nvGrpSpPr>
          <p:cNvPr id="133" name="Picture 7"/>
          <p:cNvGrpSpPr/>
          <p:nvPr/>
        </p:nvGrpSpPr>
        <p:grpSpPr>
          <a:xfrm>
            <a:off x="1369391" y="623611"/>
            <a:ext cx="8536608" cy="5113821"/>
            <a:chOff x="0" y="0"/>
            <a:chExt cx="8536607" cy="5113820"/>
          </a:xfrm>
        </p:grpSpPr>
        <p:sp>
          <p:nvSpPr>
            <p:cNvPr id="131" name="Rectangle"/>
            <p:cNvSpPr/>
            <p:nvPr/>
          </p:nvSpPr>
          <p:spPr>
            <a:xfrm>
              <a:off x="0" y="0"/>
              <a:ext cx="8536608" cy="5113821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32" name="image9.jpeg" descr="image9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536608" cy="5113821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ooter Placeholder 5"/>
          <p:cNvSpPr txBox="1"/>
          <p:nvPr/>
        </p:nvSpPr>
        <p:spPr>
          <a:xfrm>
            <a:off x="2811755" y="6551285"/>
            <a:ext cx="7020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EE724 Nanoelectronics Course Projects, 2024</a:t>
            </a:r>
          </a:p>
        </p:txBody>
      </p:sp>
      <p:sp>
        <p:nvSpPr>
          <p:cNvPr id="136" name="Title 1"/>
          <p:cNvSpPr txBox="1"/>
          <p:nvPr>
            <p:ph type="title"/>
          </p:nvPr>
        </p:nvSpPr>
        <p:spPr>
          <a:xfrm>
            <a:off x="164696" y="0"/>
            <a:ext cx="10941454" cy="61838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Impact of parameter variation</a:t>
            </a:r>
          </a:p>
        </p:txBody>
      </p:sp>
      <p:sp>
        <p:nvSpPr>
          <p:cNvPr id="137" name="Content Placeholder 2"/>
          <p:cNvSpPr txBox="1"/>
          <p:nvPr>
            <p:ph type="body" sz="half" idx="1"/>
          </p:nvPr>
        </p:nvSpPr>
        <p:spPr>
          <a:xfrm>
            <a:off x="264086" y="624070"/>
            <a:ext cx="4054273" cy="515789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Length of i1 and i2 regions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Device is symmetric/asymmetric if length of i1, i2 are equal/unequal respectively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IV characteristics/Band diagram are symmetric/asymmetric likewise</a:t>
            </a:r>
          </a:p>
        </p:txBody>
      </p:sp>
      <p:sp>
        <p:nvSpPr>
          <p:cNvPr id="138" name="Text Placeholder 3"/>
          <p:cNvSpPr/>
          <p:nvPr>
            <p:ph type="body" idx="21"/>
          </p:nvPr>
        </p:nvSpPr>
        <p:spPr>
          <a:xfrm>
            <a:off x="164696" y="5953805"/>
            <a:ext cx="11817754" cy="5381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SzTx/>
              <a:buFontTx/>
              <a:buNone/>
              <a:defRPr b="1">
                <a:solidFill>
                  <a:srgbClr val="0070C0"/>
                </a:solidFill>
              </a:defRPr>
            </a:lvl1pPr>
          </a:lstStyle>
          <a:p>
            <a:pPr/>
            <a:r>
              <a:t>Symmetric and asymmetric IV characteristics</a:t>
            </a:r>
          </a:p>
        </p:txBody>
      </p:sp>
      <p:sp>
        <p:nvSpPr>
          <p:cNvPr id="139" name="Date Placeholder 4"/>
          <p:cNvSpPr txBox="1"/>
          <p:nvPr/>
        </p:nvSpPr>
        <p:spPr>
          <a:xfrm>
            <a:off x="210416" y="6551285"/>
            <a:ext cx="11023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5 May 2024</a:t>
            </a:r>
          </a:p>
        </p:txBody>
      </p:sp>
      <p:sp>
        <p:nvSpPr>
          <p:cNvPr id="140" name="Slide Number Placeholder 6"/>
          <p:cNvSpPr txBox="1"/>
          <p:nvPr>
            <p:ph type="sldNum" sz="quarter" idx="2"/>
          </p:nvPr>
        </p:nvSpPr>
        <p:spPr>
          <a:xfrm>
            <a:off x="11961973" y="6551285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43" name="Picture 19"/>
          <p:cNvGrpSpPr/>
          <p:nvPr/>
        </p:nvGrpSpPr>
        <p:grpSpPr>
          <a:xfrm>
            <a:off x="4572001" y="1464435"/>
            <a:ext cx="7067827" cy="4337740"/>
            <a:chOff x="0" y="0"/>
            <a:chExt cx="7067825" cy="4337739"/>
          </a:xfrm>
        </p:grpSpPr>
        <p:sp>
          <p:nvSpPr>
            <p:cNvPr id="141" name="Rectangle"/>
            <p:cNvSpPr/>
            <p:nvPr/>
          </p:nvSpPr>
          <p:spPr>
            <a:xfrm>
              <a:off x="0" y="0"/>
              <a:ext cx="7067826" cy="4337740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42" name="image10.jpeg" descr="image10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067826" cy="4337740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ooter Placeholder 4"/>
          <p:cNvSpPr txBox="1"/>
          <p:nvPr/>
        </p:nvSpPr>
        <p:spPr>
          <a:xfrm>
            <a:off x="2811755" y="6551285"/>
            <a:ext cx="7020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EE724 Nanoelectronics Course Projects, 2024</a:t>
            </a:r>
          </a:p>
        </p:txBody>
      </p:sp>
      <p:grpSp>
        <p:nvGrpSpPr>
          <p:cNvPr id="149" name="Content Placeholder 7"/>
          <p:cNvGrpSpPr/>
          <p:nvPr/>
        </p:nvGrpSpPr>
        <p:grpSpPr>
          <a:xfrm>
            <a:off x="87733" y="3372811"/>
            <a:ext cx="5036378" cy="3083900"/>
            <a:chOff x="0" y="0"/>
            <a:chExt cx="5036377" cy="3083898"/>
          </a:xfrm>
        </p:grpSpPr>
        <p:sp>
          <p:nvSpPr>
            <p:cNvPr id="146" name="Rectangle"/>
            <p:cNvSpPr/>
            <p:nvPr/>
          </p:nvSpPr>
          <p:spPr>
            <a:xfrm>
              <a:off x="44450" y="44450"/>
              <a:ext cx="4947478" cy="2994999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47" name="image11.jpeg" descr="image11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44450" y="44450"/>
              <a:ext cx="4947478" cy="2985982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  <p:sp>
          <p:nvSpPr>
            <p:cNvPr id="148" name="Rectangle"/>
            <p:cNvSpPr/>
            <p:nvPr/>
          </p:nvSpPr>
          <p:spPr>
            <a:xfrm>
              <a:off x="0" y="0"/>
              <a:ext cx="5036378" cy="3083899"/>
            </a:xfrm>
            <a:prstGeom prst="rect">
              <a:avLst/>
            </a:prstGeom>
            <a:noFill/>
            <a:ln w="88900" cap="sq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50" name="Date Placeholder 3"/>
          <p:cNvSpPr txBox="1"/>
          <p:nvPr/>
        </p:nvSpPr>
        <p:spPr>
          <a:xfrm>
            <a:off x="210416" y="6551285"/>
            <a:ext cx="11023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5 May 2024</a:t>
            </a:r>
          </a:p>
        </p:txBody>
      </p:sp>
      <p:sp>
        <p:nvSpPr>
          <p:cNvPr id="151" name="Slide Number Placeholder 5"/>
          <p:cNvSpPr txBox="1"/>
          <p:nvPr>
            <p:ph type="sldNum" sz="quarter" idx="2"/>
          </p:nvPr>
        </p:nvSpPr>
        <p:spPr>
          <a:xfrm>
            <a:off x="11961973" y="6551285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4" name="Picture 8"/>
          <p:cNvGrpSpPr/>
          <p:nvPr/>
        </p:nvGrpSpPr>
        <p:grpSpPr>
          <a:xfrm>
            <a:off x="132521" y="197678"/>
            <a:ext cx="4947481" cy="3017079"/>
            <a:chOff x="0" y="0"/>
            <a:chExt cx="4947479" cy="3017078"/>
          </a:xfrm>
        </p:grpSpPr>
        <p:sp>
          <p:nvSpPr>
            <p:cNvPr id="152" name="Rectangle"/>
            <p:cNvSpPr/>
            <p:nvPr/>
          </p:nvSpPr>
          <p:spPr>
            <a:xfrm>
              <a:off x="0" y="0"/>
              <a:ext cx="4947480" cy="3017079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53" name="image12.jpeg" descr="image12.jpe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947480" cy="3017079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157" name="Picture 9"/>
          <p:cNvGrpSpPr/>
          <p:nvPr/>
        </p:nvGrpSpPr>
        <p:grpSpPr>
          <a:xfrm>
            <a:off x="5267736" y="197681"/>
            <a:ext cx="4859134" cy="3028121"/>
            <a:chOff x="0" y="0"/>
            <a:chExt cx="4859132" cy="3028119"/>
          </a:xfrm>
        </p:grpSpPr>
        <p:sp>
          <p:nvSpPr>
            <p:cNvPr id="155" name="Rectangle"/>
            <p:cNvSpPr/>
            <p:nvPr/>
          </p:nvSpPr>
          <p:spPr>
            <a:xfrm>
              <a:off x="0" y="0"/>
              <a:ext cx="4859133" cy="3028120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56" name="image13.jpeg" descr="image13.jpe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859133" cy="3028120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160" name="Picture 10"/>
          <p:cNvGrpSpPr/>
          <p:nvPr/>
        </p:nvGrpSpPr>
        <p:grpSpPr>
          <a:xfrm>
            <a:off x="5289825" y="3422374"/>
            <a:ext cx="4837045" cy="2994992"/>
            <a:chOff x="0" y="0"/>
            <a:chExt cx="4837043" cy="2994991"/>
          </a:xfrm>
        </p:grpSpPr>
        <p:sp>
          <p:nvSpPr>
            <p:cNvPr id="158" name="Rectangle"/>
            <p:cNvSpPr/>
            <p:nvPr/>
          </p:nvSpPr>
          <p:spPr>
            <a:xfrm>
              <a:off x="0" y="0"/>
              <a:ext cx="4837044" cy="2994992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59" name="image14.jpeg" descr="image14.jpe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4837044" cy="2994992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oter Placeholder 5"/>
          <p:cNvSpPr txBox="1"/>
          <p:nvPr/>
        </p:nvSpPr>
        <p:spPr>
          <a:xfrm>
            <a:off x="2811755" y="6551285"/>
            <a:ext cx="70205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EE724 Nanoelectronics Course Projects, 2024</a:t>
            </a:r>
          </a:p>
        </p:txBody>
      </p:sp>
      <p:sp>
        <p:nvSpPr>
          <p:cNvPr id="163" name="Title 1"/>
          <p:cNvSpPr txBox="1"/>
          <p:nvPr>
            <p:ph type="title"/>
          </p:nvPr>
        </p:nvSpPr>
        <p:spPr>
          <a:xfrm>
            <a:off x="164696" y="0"/>
            <a:ext cx="10941454" cy="618385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Impact of parameter variation</a:t>
            </a:r>
          </a:p>
        </p:txBody>
      </p:sp>
      <p:sp>
        <p:nvSpPr>
          <p:cNvPr id="164" name="Content Placeholder 2"/>
          <p:cNvSpPr txBox="1"/>
          <p:nvPr>
            <p:ph type="body" sz="half" idx="1"/>
          </p:nvPr>
        </p:nvSpPr>
        <p:spPr>
          <a:xfrm>
            <a:off x="164695" y="624070"/>
            <a:ext cx="4904620" cy="525729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Temperature of operation</a:t>
            </a:r>
          </a:p>
        </p:txBody>
      </p:sp>
      <p:sp>
        <p:nvSpPr>
          <p:cNvPr id="165" name="Text Placeholder 3"/>
          <p:cNvSpPr/>
          <p:nvPr>
            <p:ph type="body" idx="21"/>
          </p:nvPr>
        </p:nvSpPr>
        <p:spPr>
          <a:xfrm>
            <a:off x="5067999" y="5887544"/>
            <a:ext cx="6914451" cy="58233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SzTx/>
              <a:buFontTx/>
              <a:buNone/>
              <a:defRPr b="1">
                <a:solidFill>
                  <a:srgbClr val="0070C0"/>
                </a:solidFill>
              </a:defRPr>
            </a:lvl1pPr>
          </a:lstStyle>
          <a:p>
            <a:pPr/>
            <a:r>
              <a:t>Existence of cross over point</a:t>
            </a:r>
          </a:p>
        </p:txBody>
      </p:sp>
      <p:sp>
        <p:nvSpPr>
          <p:cNvPr id="166" name="Date Placeholder 4"/>
          <p:cNvSpPr txBox="1"/>
          <p:nvPr/>
        </p:nvSpPr>
        <p:spPr>
          <a:xfrm>
            <a:off x="210416" y="6551285"/>
            <a:ext cx="1102361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5 May 2024</a:t>
            </a:r>
          </a:p>
        </p:txBody>
      </p:sp>
      <p:sp>
        <p:nvSpPr>
          <p:cNvPr id="167" name="Slide Number Placeholder 6"/>
          <p:cNvSpPr txBox="1"/>
          <p:nvPr>
            <p:ph type="sldNum" sz="quarter" idx="2"/>
          </p:nvPr>
        </p:nvSpPr>
        <p:spPr>
          <a:xfrm>
            <a:off x="11961973" y="6551285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70" name="Picture 7"/>
          <p:cNvGrpSpPr/>
          <p:nvPr/>
        </p:nvGrpSpPr>
        <p:grpSpPr>
          <a:xfrm>
            <a:off x="4991651" y="1595437"/>
            <a:ext cx="6891131" cy="4141995"/>
            <a:chOff x="0" y="0"/>
            <a:chExt cx="6891129" cy="4141994"/>
          </a:xfrm>
        </p:grpSpPr>
        <p:sp>
          <p:nvSpPr>
            <p:cNvPr id="168" name="Rectangle"/>
            <p:cNvSpPr/>
            <p:nvPr/>
          </p:nvSpPr>
          <p:spPr>
            <a:xfrm>
              <a:off x="0" y="0"/>
              <a:ext cx="6891130" cy="4141995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69" name="image15.jpeg" descr="image15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891130" cy="4141995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173" name="Picture 10"/>
          <p:cNvGrpSpPr/>
          <p:nvPr/>
        </p:nvGrpSpPr>
        <p:grpSpPr>
          <a:xfrm>
            <a:off x="165653" y="1158460"/>
            <a:ext cx="4538871" cy="2453861"/>
            <a:chOff x="0" y="0"/>
            <a:chExt cx="4538869" cy="2453859"/>
          </a:xfrm>
        </p:grpSpPr>
        <p:sp>
          <p:nvSpPr>
            <p:cNvPr id="171" name="Rectangle"/>
            <p:cNvSpPr/>
            <p:nvPr/>
          </p:nvSpPr>
          <p:spPr>
            <a:xfrm>
              <a:off x="0" y="0"/>
              <a:ext cx="4538870" cy="2453860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72" name="image16.png" descr="image16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538870" cy="2453860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176" name="Picture 11"/>
          <p:cNvGrpSpPr/>
          <p:nvPr/>
        </p:nvGrpSpPr>
        <p:grpSpPr>
          <a:xfrm>
            <a:off x="187739" y="3864112"/>
            <a:ext cx="4516784" cy="2619513"/>
            <a:chOff x="0" y="0"/>
            <a:chExt cx="4516782" cy="2619512"/>
          </a:xfrm>
        </p:grpSpPr>
        <p:sp>
          <p:nvSpPr>
            <p:cNvPr id="174" name="Rectangle"/>
            <p:cNvSpPr/>
            <p:nvPr/>
          </p:nvSpPr>
          <p:spPr>
            <a:xfrm>
              <a:off x="0" y="0"/>
              <a:ext cx="4516783" cy="2619513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pic>
          <p:nvPicPr>
            <p:cNvPr id="175" name="image17.png" descr="image17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516783" cy="2619513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ustom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ustom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