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3278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3302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677840" y="299160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7840" y="1266480"/>
            <a:ext cx="415764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2012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" name="Group 3"/>
          <p:cNvGrpSpPr/>
          <p:nvPr/>
        </p:nvGrpSpPr>
        <p:grpSpPr>
          <a:xfrm>
            <a:off x="1004400" y="1021680"/>
            <a:ext cx="7136280" cy="152640"/>
            <a:chOff x="1004400" y="1021680"/>
            <a:chExt cx="7136280" cy="152640"/>
          </a:xfrm>
        </p:grpSpPr>
        <p:sp>
          <p:nvSpPr>
            <p:cNvPr id="3" name="CustomShape 4"/>
            <p:cNvSpPr/>
            <p:nvPr/>
          </p:nvSpPr>
          <p:spPr>
            <a:xfrm rot="10800000">
              <a:off x="1004400" y="102132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 rot="10800000">
              <a:off x="1004400" y="11736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" name="Group 6"/>
          <p:cNvGrpSpPr/>
          <p:nvPr/>
        </p:nvGrpSpPr>
        <p:grpSpPr>
          <a:xfrm>
            <a:off x="1004040" y="3969000"/>
            <a:ext cx="7136280" cy="153000"/>
            <a:chOff x="1004040" y="3969000"/>
            <a:chExt cx="7136280" cy="153000"/>
          </a:xfrm>
        </p:grpSpPr>
        <p:sp>
          <p:nvSpPr>
            <p:cNvPr id="6" name="CustomShape 7"/>
            <p:cNvSpPr/>
            <p:nvPr/>
          </p:nvSpPr>
          <p:spPr>
            <a:xfrm>
              <a:off x="1004040" y="412164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7632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" name="CustomShape 8"/>
            <p:cNvSpPr/>
            <p:nvPr/>
          </p:nvSpPr>
          <p:spPr>
            <a:xfrm>
              <a:off x="1004040" y="3969000"/>
              <a:ext cx="7136280" cy="36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360">
              <a:solidFill>
                <a:schemeClr val="accent3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" name="PlaceHolder 9"/>
          <p:cNvSpPr>
            <a:spLocks noGrp="1"/>
          </p:cNvSpPr>
          <p:nvPr>
            <p:ph type="title"/>
          </p:nvPr>
        </p:nvSpPr>
        <p:spPr>
          <a:xfrm>
            <a:off x="1004040" y="1751760"/>
            <a:ext cx="7136280" cy="1022040"/>
          </a:xfrm>
          <a:prstGeom prst="rect">
            <a:avLst/>
          </a:prstGeom>
        </p:spPr>
        <p:txBody>
          <a:bodyPr tIns="91440" bIns="91440" anchor="b">
            <a:normAutofit fontScale="35000"/>
          </a:bodyPr>
          <a:p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5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10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1634B3A-1362-46F9-AECE-6A6350DE3734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5045760"/>
            <a:ext cx="9143640" cy="975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707040"/>
          </a:xfrm>
          <a:prstGeom prst="rect">
            <a:avLst/>
          </a:prstGeom>
        </p:spPr>
        <p:txBody>
          <a:bodyPr tIns="91440" bIns="91440">
            <a:normAutofit/>
          </a:bodyPr>
          <a:p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36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20120" cy="3302280"/>
          </a:xfrm>
          <a:prstGeom prst="rect">
            <a:avLst/>
          </a:prstGeom>
        </p:spPr>
        <p:txBody>
          <a:bodyPr tIns="91440" bIns="9144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9DE1D34-9ECD-4859-A0ED-744365304E17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Shape 1"/>
          <p:cNvSpPr txBox="1"/>
          <p:nvPr/>
        </p:nvSpPr>
        <p:spPr>
          <a:xfrm>
            <a:off x="1003680" y="1397880"/>
            <a:ext cx="7136280" cy="1531080"/>
          </a:xfrm>
          <a:prstGeom prst="rect">
            <a:avLst/>
          </a:prstGeom>
          <a:noFill/>
          <a:ln>
            <a:noFill/>
          </a:ln>
        </p:spPr>
        <p:txBody>
          <a:bodyPr tIns="91440" bIns="9144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ll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y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 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 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-</a:t>
            </a:r>
            <a:r>
              <a:rPr b="1" lang="en" sz="48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Shape 2"/>
          <p:cNvSpPr txBox="1"/>
          <p:nvPr/>
        </p:nvSpPr>
        <p:spPr>
          <a:xfrm>
            <a:off x="2136600" y="3367800"/>
            <a:ext cx="4870080" cy="546120"/>
          </a:xfrm>
          <a:prstGeom prst="rect">
            <a:avLst/>
          </a:prstGeom>
          <a:noFill/>
          <a:ln>
            <a:noFill/>
          </a:ln>
          <a:effectLst>
            <a:outerShdw dist="19080" dir="5400000">
              <a:srgbClr val="000000">
                <a:alpha val="0"/>
              </a:srgbClr>
            </a:outerShdw>
          </a:effectLst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Prese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nted 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by 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Anub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hav, 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2000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7000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8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Supe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rvisor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: Prof. 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Viren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dra </a:t>
            </a: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Singh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9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B9BE1AF-563D-4402-A515-CA32DC1FC9DA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798720" y="590040"/>
            <a:ext cx="1546200" cy="54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EE691: R&amp;D Project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1" name="CustomShape 5"/>
          <p:cNvSpPr/>
          <p:nvPr/>
        </p:nvSpPr>
        <p:spPr>
          <a:xfrm>
            <a:off x="2370600" y="4217400"/>
            <a:ext cx="4419720" cy="54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Computer Architecture and Dependable Systems Lab</a:t>
            </a:r>
            <a:endParaRPr b="0" lang="en-IN" sz="1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695d46"/>
                </a:solidFill>
                <a:latin typeface="Open Sans"/>
                <a:ea typeface="Open Sans"/>
              </a:rPr>
              <a:t>Department of Electrical Engineering, IIT Bombay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Performance And Security Sensitive DCP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Security with Invalidation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Invalidates all cache lines reallocated from one core to another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Side channel attacks cannot be mounted in such a system: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  <a:tabLst>
                <a:tab algn="l" pos="0"/>
              </a:tabLst>
            </a:pPr>
            <a:r>
              <a:rPr b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Flush + Reload</a:t>
            </a: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: All the lines reallocated to the attacker after the </a:t>
            </a:r>
            <a:r>
              <a:rPr b="0" i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Execute</a:t>
            </a: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 step will be invalidated and the attacker gets a miss for every targeted address in </a:t>
            </a:r>
            <a:r>
              <a:rPr b="0" i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Reload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  <a:tabLst>
                <a:tab algn="l" pos="0"/>
              </a:tabLst>
            </a:pPr>
            <a:r>
              <a:rPr b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Prime + Probe</a:t>
            </a: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: The lines primed by the attacker in the </a:t>
            </a:r>
            <a:r>
              <a:rPr b="0" i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Prime </a:t>
            </a: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step are invalidated upon reallocation and the attacker gets a miss in the </a:t>
            </a:r>
            <a:r>
              <a:rPr b="0" i="1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Probe </a:t>
            </a: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step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Differential timing analysis fails!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8009EF2-9AEC-44E1-A872-4CE4C0763C82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10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225360" y="4569120"/>
            <a:ext cx="852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PASS-P: Performance and security sensitive dynamic cache partitioning,” in Proceedings of the 19th International Conference on Security and Cryptography - Volume 1: SECRYPT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Flush + Reload on PASS-P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A89B8F9-DC21-4DA2-BC6C-1520305AEA8A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11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155" name="Table 3"/>
          <p:cNvGraphicFramePr/>
          <p:nvPr/>
        </p:nvGraphicFramePr>
        <p:xfrm>
          <a:off x="3133080" y="173196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Table 4"/>
          <p:cNvGraphicFramePr/>
          <p:nvPr/>
        </p:nvGraphicFramePr>
        <p:xfrm>
          <a:off x="3133080" y="242676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Table 5"/>
          <p:cNvGraphicFramePr/>
          <p:nvPr/>
        </p:nvGraphicFramePr>
        <p:xfrm>
          <a:off x="3133080" y="317664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58" name="CustomShape 6"/>
          <p:cNvSpPr/>
          <p:nvPr/>
        </p:nvSpPr>
        <p:spPr>
          <a:xfrm>
            <a:off x="2123280" y="1752840"/>
            <a:ext cx="857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FLUSH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59" name="CustomShape 7"/>
          <p:cNvSpPr/>
          <p:nvPr/>
        </p:nvSpPr>
        <p:spPr>
          <a:xfrm>
            <a:off x="1951560" y="2854440"/>
            <a:ext cx="1201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EXECUTE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0" name="CustomShape 8"/>
          <p:cNvSpPr/>
          <p:nvPr/>
        </p:nvSpPr>
        <p:spPr>
          <a:xfrm>
            <a:off x="2037240" y="3955680"/>
            <a:ext cx="102996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RELOAD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61" name="CustomShape 9"/>
          <p:cNvSpPr/>
          <p:nvPr/>
        </p:nvSpPr>
        <p:spPr>
          <a:xfrm>
            <a:off x="3759120" y="251496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10"/>
          <p:cNvSpPr/>
          <p:nvPr/>
        </p:nvSpPr>
        <p:spPr>
          <a:xfrm>
            <a:off x="427140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11"/>
          <p:cNvSpPr/>
          <p:nvPr/>
        </p:nvSpPr>
        <p:spPr>
          <a:xfrm>
            <a:off x="478332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12"/>
          <p:cNvSpPr/>
          <p:nvPr/>
        </p:nvSpPr>
        <p:spPr>
          <a:xfrm>
            <a:off x="529524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CustomShape 13"/>
          <p:cNvSpPr/>
          <p:nvPr/>
        </p:nvSpPr>
        <p:spPr>
          <a:xfrm>
            <a:off x="579024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4"/>
          <p:cNvSpPr/>
          <p:nvPr/>
        </p:nvSpPr>
        <p:spPr>
          <a:xfrm>
            <a:off x="628560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67" name="Table 15"/>
          <p:cNvGraphicFramePr/>
          <p:nvPr/>
        </p:nvGraphicFramePr>
        <p:xfrm>
          <a:off x="3133080" y="3926520"/>
          <a:ext cx="4046400" cy="42912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291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8" name="CustomShape 16"/>
          <p:cNvSpPr/>
          <p:nvPr/>
        </p:nvSpPr>
        <p:spPr>
          <a:xfrm>
            <a:off x="375912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17"/>
          <p:cNvSpPr/>
          <p:nvPr/>
        </p:nvSpPr>
        <p:spPr>
          <a:xfrm>
            <a:off x="427140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0" name="CustomShape 18"/>
          <p:cNvSpPr/>
          <p:nvPr/>
        </p:nvSpPr>
        <p:spPr>
          <a:xfrm>
            <a:off x="478332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19"/>
          <p:cNvSpPr/>
          <p:nvPr/>
        </p:nvSpPr>
        <p:spPr>
          <a:xfrm>
            <a:off x="529524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CustomShape 20"/>
          <p:cNvSpPr/>
          <p:nvPr/>
        </p:nvSpPr>
        <p:spPr>
          <a:xfrm>
            <a:off x="579024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21"/>
          <p:cNvSpPr/>
          <p:nvPr/>
        </p:nvSpPr>
        <p:spPr>
          <a:xfrm>
            <a:off x="628560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5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6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9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Prime + Probe on PASS-P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8CC45FA-1B7D-451E-9DEE-3E66C5145987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12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176" name="Table 3"/>
          <p:cNvGraphicFramePr/>
          <p:nvPr/>
        </p:nvGraphicFramePr>
        <p:xfrm>
          <a:off x="3133080" y="173196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Table 4"/>
          <p:cNvGraphicFramePr/>
          <p:nvPr/>
        </p:nvGraphicFramePr>
        <p:xfrm>
          <a:off x="3133080" y="242676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Table 5"/>
          <p:cNvGraphicFramePr/>
          <p:nvPr/>
        </p:nvGraphicFramePr>
        <p:xfrm>
          <a:off x="3133080" y="317664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79" name="CustomShape 6"/>
          <p:cNvSpPr/>
          <p:nvPr/>
        </p:nvSpPr>
        <p:spPr>
          <a:xfrm>
            <a:off x="2116800" y="1752840"/>
            <a:ext cx="85824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PRIME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0" name="CustomShape 7"/>
          <p:cNvSpPr/>
          <p:nvPr/>
        </p:nvSpPr>
        <p:spPr>
          <a:xfrm>
            <a:off x="1897920" y="2854440"/>
            <a:ext cx="12952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EXECUTE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1" name="CustomShape 8"/>
          <p:cNvSpPr/>
          <p:nvPr/>
        </p:nvSpPr>
        <p:spPr>
          <a:xfrm>
            <a:off x="2051280" y="3955680"/>
            <a:ext cx="9889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PROBE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82" name="CustomShape 9"/>
          <p:cNvSpPr/>
          <p:nvPr/>
        </p:nvSpPr>
        <p:spPr>
          <a:xfrm>
            <a:off x="3759120" y="251496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10"/>
          <p:cNvSpPr/>
          <p:nvPr/>
        </p:nvSpPr>
        <p:spPr>
          <a:xfrm>
            <a:off x="427140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11"/>
          <p:cNvSpPr/>
          <p:nvPr/>
        </p:nvSpPr>
        <p:spPr>
          <a:xfrm>
            <a:off x="478332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12"/>
          <p:cNvSpPr/>
          <p:nvPr/>
        </p:nvSpPr>
        <p:spPr>
          <a:xfrm>
            <a:off x="529524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CustomShape 13"/>
          <p:cNvSpPr/>
          <p:nvPr/>
        </p:nvSpPr>
        <p:spPr>
          <a:xfrm>
            <a:off x="579024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7" name="CustomShape 14"/>
          <p:cNvSpPr/>
          <p:nvPr/>
        </p:nvSpPr>
        <p:spPr>
          <a:xfrm>
            <a:off x="6285600" y="251460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188" name="Table 15"/>
          <p:cNvGraphicFramePr/>
          <p:nvPr/>
        </p:nvGraphicFramePr>
        <p:xfrm>
          <a:off x="3133080" y="392652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89" name="CustomShape 16"/>
          <p:cNvSpPr/>
          <p:nvPr/>
        </p:nvSpPr>
        <p:spPr>
          <a:xfrm>
            <a:off x="375912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17"/>
          <p:cNvSpPr/>
          <p:nvPr/>
        </p:nvSpPr>
        <p:spPr>
          <a:xfrm>
            <a:off x="427140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18"/>
          <p:cNvSpPr/>
          <p:nvPr/>
        </p:nvSpPr>
        <p:spPr>
          <a:xfrm>
            <a:off x="478332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19"/>
          <p:cNvSpPr/>
          <p:nvPr/>
        </p:nvSpPr>
        <p:spPr>
          <a:xfrm>
            <a:off x="529524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20"/>
          <p:cNvSpPr/>
          <p:nvPr/>
        </p:nvSpPr>
        <p:spPr>
          <a:xfrm>
            <a:off x="579024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CustomShape 21"/>
          <p:cNvSpPr/>
          <p:nvPr/>
        </p:nvSpPr>
        <p:spPr>
          <a:xfrm>
            <a:off x="6285600" y="401472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22"/>
          <p:cNvSpPr/>
          <p:nvPr/>
        </p:nvSpPr>
        <p:spPr>
          <a:xfrm>
            <a:off x="3759120" y="326484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6" name="CustomShape 23"/>
          <p:cNvSpPr/>
          <p:nvPr/>
        </p:nvSpPr>
        <p:spPr>
          <a:xfrm>
            <a:off x="4783320" y="326484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7" name="CustomShape 24"/>
          <p:cNvSpPr/>
          <p:nvPr/>
        </p:nvSpPr>
        <p:spPr>
          <a:xfrm>
            <a:off x="6285600" y="3264840"/>
            <a:ext cx="271080" cy="273960"/>
          </a:xfrm>
          <a:prstGeom prst="noSmoking">
            <a:avLst>
              <a:gd name="adj" fmla="val 18750"/>
            </a:avLst>
          </a:prstGeom>
          <a:solidFill>
            <a:srgbClr val="ff0000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0" dur="indefinite" restart="never" nodeType="tmRoot">
          <p:childTnLst>
            <p:seq>
              <p:cTn id="131" dur="indefinite" nodeType="mainSeq">
                <p:childTnLst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9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4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7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3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6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9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2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4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7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0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6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9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2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5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PASS-P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86000"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Modified-LRU Reallocation Policy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UCP: first process can still access reallocated lines until the second process overwrites them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PASS-P: due to invalidation, first process gets additional misses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Dirty reallocated lines must be written to the main memory before invalidation =&gt; surge in memory traffic at the start of each UCP phase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PASS-P preferentially re-allocates clean lines over dirty lines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978082F-8D99-4058-BB02-4B3B1F07C76C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13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Modified-LRU Reallocation Policy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311760" y="1512000"/>
            <a:ext cx="8160480" cy="24379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Threshold fraction </a:t>
            </a:r>
            <a:r>
              <a:rPr b="0" i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(f)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 ∈ [0,1]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Reallocate LRU-Clean line if one exists and is in the ‘f’ fraction of the least recently used lines allocated to the process, else reallocate the LRU-Dirty line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Threshold </a:t>
            </a:r>
            <a:r>
              <a:rPr b="0" i="1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(thr) </a:t>
            </a: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=&gt; number of cache accesses after which the UCP is called =&gt; decides number of ways for each core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0C5EFE5-4F80-435E-8476-0495A052CE6F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14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57D2874-CAB8-4754-A13B-F10F98D500E0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15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205" name="Table 2"/>
          <p:cNvGraphicFramePr/>
          <p:nvPr/>
        </p:nvGraphicFramePr>
        <p:xfrm>
          <a:off x="2823120" y="727560"/>
          <a:ext cx="4850280" cy="616320"/>
        </p:xfrm>
        <a:graphic>
          <a:graphicData uri="http://schemas.openxmlformats.org/drawingml/2006/table">
            <a:tbl>
              <a:tblPr/>
              <a:tblGrid>
                <a:gridCol w="606240"/>
                <a:gridCol w="606240"/>
                <a:gridCol w="606240"/>
                <a:gridCol w="606240"/>
                <a:gridCol w="606240"/>
                <a:gridCol w="606240"/>
                <a:gridCol w="606240"/>
                <a:gridCol w="606600"/>
              </a:tblGrid>
              <a:tr h="616680"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06" name="CustomShape 3"/>
          <p:cNvSpPr/>
          <p:nvPr/>
        </p:nvSpPr>
        <p:spPr>
          <a:xfrm>
            <a:off x="5491800" y="1445400"/>
            <a:ext cx="759600" cy="4273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207" name="Table 4"/>
          <p:cNvGraphicFramePr/>
          <p:nvPr/>
        </p:nvGraphicFramePr>
        <p:xfrm>
          <a:off x="2823120" y="2657520"/>
          <a:ext cx="4850280" cy="616320"/>
        </p:xfrm>
        <a:graphic>
          <a:graphicData uri="http://schemas.openxmlformats.org/drawingml/2006/table">
            <a:tbl>
              <a:tblPr/>
              <a:tblGrid>
                <a:gridCol w="606240"/>
                <a:gridCol w="606240"/>
                <a:gridCol w="606240"/>
                <a:gridCol w="606240"/>
                <a:gridCol w="606240"/>
                <a:gridCol w="606240"/>
                <a:gridCol w="606240"/>
                <a:gridCol w="606600"/>
              </a:tblGrid>
              <a:tr h="616680"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>
                      <a:noAutofit/>
                    </a:bodyPr>
                    <a:p>
                      <a:pPr algn="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1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*</a:t>
                      </a:r>
                      <a:endParaRPr b="0" lang="en-IN" sz="21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6fa8dc"/>
                      </a:solidFill>
                    </a:lnL>
                    <a:lnR w="18720">
                      <a:solidFill>
                        <a:srgbClr val="6fa8dc"/>
                      </a:solidFill>
                    </a:lnR>
                    <a:lnT w="18720">
                      <a:solidFill>
                        <a:srgbClr val="6fa8dc"/>
                      </a:solidFill>
                    </a:lnT>
                    <a:lnB w="18720">
                      <a:solidFill>
                        <a:srgbClr val="6fa8dc"/>
                      </a:solidFill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  <p:sp>
        <p:nvSpPr>
          <p:cNvPr id="208" name="CustomShape 5"/>
          <p:cNvSpPr/>
          <p:nvPr/>
        </p:nvSpPr>
        <p:spPr>
          <a:xfrm>
            <a:off x="4324680" y="3375360"/>
            <a:ext cx="1926720" cy="61632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0000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6"/>
          <p:cNvSpPr/>
          <p:nvPr/>
        </p:nvSpPr>
        <p:spPr>
          <a:xfrm>
            <a:off x="777960" y="712800"/>
            <a:ext cx="141552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695d46"/>
                </a:solidFill>
                <a:latin typeface="Open Sans"/>
                <a:ea typeface="Open Sans"/>
              </a:rPr>
              <a:t>UCP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10" name="CustomShape 7"/>
          <p:cNvSpPr/>
          <p:nvPr/>
        </p:nvSpPr>
        <p:spPr>
          <a:xfrm>
            <a:off x="631080" y="2642760"/>
            <a:ext cx="1883880" cy="640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695d46"/>
                </a:solidFill>
                <a:latin typeface="Open Sans"/>
                <a:ea typeface="Open Sans"/>
              </a:rPr>
              <a:t>PASS-P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211" name="CustomShape 8"/>
          <p:cNvSpPr/>
          <p:nvPr/>
        </p:nvSpPr>
        <p:spPr>
          <a:xfrm>
            <a:off x="2823120" y="332640"/>
            <a:ext cx="605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MRU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2" name="CustomShape 9"/>
          <p:cNvSpPr/>
          <p:nvPr/>
        </p:nvSpPr>
        <p:spPr>
          <a:xfrm>
            <a:off x="2823120" y="2257560"/>
            <a:ext cx="605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MRU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3" name="CustomShape 10"/>
          <p:cNvSpPr/>
          <p:nvPr/>
        </p:nvSpPr>
        <p:spPr>
          <a:xfrm>
            <a:off x="5248440" y="332640"/>
            <a:ext cx="605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LRU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4" name="CustomShape 11"/>
          <p:cNvSpPr/>
          <p:nvPr/>
        </p:nvSpPr>
        <p:spPr>
          <a:xfrm>
            <a:off x="5248440" y="2257560"/>
            <a:ext cx="605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LRU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5" name="CustomShape 12"/>
          <p:cNvSpPr/>
          <p:nvPr/>
        </p:nvSpPr>
        <p:spPr>
          <a:xfrm>
            <a:off x="3978000" y="2042280"/>
            <a:ext cx="721440" cy="60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LRU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Clean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216" name="CustomShape 13"/>
          <p:cNvSpPr/>
          <p:nvPr/>
        </p:nvSpPr>
        <p:spPr>
          <a:xfrm>
            <a:off x="196920" y="4451400"/>
            <a:ext cx="2318040" cy="615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*</a:t>
            </a: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represents dirty block</a:t>
            </a:r>
            <a:endParaRPr b="0" lang="en-IN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i="1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f</a:t>
            </a:r>
            <a:r>
              <a:rPr b="0" lang="en" sz="1400" spc="-1" strike="noStrike">
                <a:solidFill>
                  <a:srgbClr val="000000"/>
                </a:solidFill>
                <a:latin typeface="Open Sans"/>
                <a:ea typeface="Open Sans"/>
              </a:rPr>
              <a:t> is assumed to be 0.75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6" dur="indefinite" restart="never" nodeType="tmRoot">
          <p:childTnLst>
            <p:seq>
              <p:cTn id="207" dur="indefinite" nodeType="mainSeq">
                <p:childTnLst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2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5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1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4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4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0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3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1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Benchmarks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DCB3514-3939-4F82-8562-25CECA11ED07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16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19" name="CustomShape 3"/>
          <p:cNvSpPr/>
          <p:nvPr/>
        </p:nvSpPr>
        <p:spPr>
          <a:xfrm>
            <a:off x="173880" y="4690800"/>
            <a:ext cx="85201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Memory hierarchy characterization of SPEC CPU2006 and SPEC CPU2017 on the intel xeon Skylake-SP,” PLoS One</a:t>
            </a:r>
            <a:endParaRPr b="0" lang="en-IN" sz="1000" spc="-1" strike="noStrike">
              <a:latin typeface="Arial"/>
            </a:endParaRPr>
          </a:p>
        </p:txBody>
      </p:sp>
      <p:graphicFrame>
        <p:nvGraphicFramePr>
          <p:cNvPr id="220" name="Table 4"/>
          <p:cNvGraphicFramePr/>
          <p:nvPr/>
        </p:nvGraphicFramePr>
        <p:xfrm>
          <a:off x="1269000" y="3039120"/>
          <a:ext cx="6714360" cy="1462680"/>
        </p:xfrm>
        <a:graphic>
          <a:graphicData uri="http://schemas.openxmlformats.org/drawingml/2006/table">
            <a:tbl>
              <a:tblPr/>
              <a:tblGrid>
                <a:gridCol w="1647360"/>
                <a:gridCol w="5067000"/>
              </a:tblGrid>
              <a:tr h="57852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MC Pairs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gcc_gromacs, sphinx_gromacs, astar_h264ref, omnetpp_gromacs, bzip_gobmk, wrf_h264ref, libq_sjeng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8841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6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MM pairs</a:t>
                      </a:r>
                      <a:endParaRPr b="0" lang="en-IN" sz="16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leslie_sphinx, astar_libq, gcc_lbm, milc_bzip, libq_milc, zeusmp_omnetpp, mcf_zeusmp, bzip_lbm, gcc_milc, omnetpp_libq, gcc_libq, gcc_soplex, leslie_astar, wrf_bwaves</a:t>
                      </a:r>
                      <a:endParaRPr b="0" lang="en-IN" sz="13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1" name="TextShape 5"/>
          <p:cNvSpPr txBox="1"/>
          <p:nvPr/>
        </p:nvSpPr>
        <p:spPr>
          <a:xfrm>
            <a:off x="420480" y="1152360"/>
            <a:ext cx="8411400" cy="1841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Benchmarks running on two separate cores: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5000"/>
              </a:lnSpc>
              <a:spcBef>
                <a:spcPts val="1199"/>
              </a:spcBef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Both benchmarks are memory-intensive (MM pairs)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First benchmark is memory-intensive while the second is compute-intensive (MC pairs)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2720">
              <a:lnSpc>
                <a:spcPct val="105000"/>
              </a:lnSpc>
              <a:buClr>
                <a:srgbClr val="695d46"/>
              </a:buClr>
              <a:buFont typeface="Open Sans"/>
              <a:buChar char="➔"/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Distinction is made based on the APKI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Simulation Setup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8EA04E0-48BF-4A3A-8558-E5FBD323AB61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17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224" name="Table 3"/>
          <p:cNvGraphicFramePr/>
          <p:nvPr/>
        </p:nvGraphicFramePr>
        <p:xfrm>
          <a:off x="1402920" y="1497240"/>
          <a:ext cx="6338160" cy="3011040"/>
        </p:xfrm>
        <a:graphic>
          <a:graphicData uri="http://schemas.openxmlformats.org/drawingml/2006/table">
            <a:tbl>
              <a:tblPr/>
              <a:tblGrid>
                <a:gridCol w="2157120"/>
                <a:gridCol w="4181040"/>
              </a:tblGrid>
              <a:tr h="464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Simulator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Sniper Multicore Simulator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4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L1-D / L1-I Cache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32 KB, 4-Way, LRU, Private, 4 cycles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4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L2 Cache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256 KB, 8-Way, LRU, Private, 8 cycles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4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Last Level Cache (L3)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4MB, 16-way, Shared, 30 cycles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4647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Main Memory Latency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175 cycles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68724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Baseline Processor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x86 Nehalem microarchitecture, 2.67 GHz,</a:t>
                      </a:r>
                      <a:endParaRPr b="0" lang="en-IN" sz="14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Open Sans"/>
                          <a:ea typeface="Open Sans"/>
                        </a:rPr>
                        <a:t>4-wide fetch,128-entry ROB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34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Choosing the threshold fraction (f)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FEBB19A-A09E-4797-B440-A10C538D98BC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27" name="Google Shape;286;p31" descr=""/>
          <p:cNvPicPr/>
          <p:nvPr/>
        </p:nvPicPr>
        <p:blipFill>
          <a:blip r:embed="rId1"/>
          <a:stretch/>
        </p:blipFill>
        <p:spPr>
          <a:xfrm>
            <a:off x="1733040" y="1152360"/>
            <a:ext cx="5677560" cy="3510360"/>
          </a:xfrm>
          <a:prstGeom prst="rect">
            <a:avLst/>
          </a:prstGeom>
          <a:ln>
            <a:noFill/>
          </a:ln>
        </p:spPr>
      </p:pic>
      <p:sp>
        <p:nvSpPr>
          <p:cNvPr id="228" name="CustomShape 3"/>
          <p:cNvSpPr/>
          <p:nvPr/>
        </p:nvSpPr>
        <p:spPr>
          <a:xfrm>
            <a:off x="0" y="2124000"/>
            <a:ext cx="9143640" cy="8953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f = 0.75</a:t>
            </a:r>
            <a:r>
              <a:rPr b="0" lang="en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 will be considered for further evaluation</a:t>
            </a:r>
            <a:endParaRPr b="0" lang="en-IN" sz="2200" spc="-1" strike="noStrike">
              <a:latin typeface="Arial"/>
            </a:endParaRPr>
          </a:p>
        </p:txBody>
      </p:sp>
      <p:sp>
        <p:nvSpPr>
          <p:cNvPr id="229" name="CustomShape 4"/>
          <p:cNvSpPr/>
          <p:nvPr/>
        </p:nvSpPr>
        <p:spPr>
          <a:xfrm>
            <a:off x="153720" y="4663080"/>
            <a:ext cx="23180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*</a:t>
            </a:r>
            <a:r>
              <a:rPr b="0" i="1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thr</a:t>
            </a: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 is assumed to be 10k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2" dur="indefinite" restart="never" nodeType="tmRoot">
          <p:childTnLst>
            <p:seq>
              <p:cTn id="253" dur="indefinite" nodeType="mainSeq">
                <p:childTnLst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Choosing the threshold (thr)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7567A3F-1585-42AF-8C8B-E1D0017796D9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232" name="Google Shape;295;p32" descr=""/>
          <p:cNvPicPr/>
          <p:nvPr/>
        </p:nvPicPr>
        <p:blipFill>
          <a:blip r:embed="rId1"/>
          <a:stretch/>
        </p:blipFill>
        <p:spPr>
          <a:xfrm>
            <a:off x="1733040" y="1152360"/>
            <a:ext cx="5677560" cy="3510360"/>
          </a:xfrm>
          <a:prstGeom prst="rect">
            <a:avLst/>
          </a:prstGeom>
          <a:ln>
            <a:noFill/>
          </a:ln>
        </p:spPr>
      </p:pic>
      <p:sp>
        <p:nvSpPr>
          <p:cNvPr id="233" name="CustomShape 3"/>
          <p:cNvSpPr/>
          <p:nvPr/>
        </p:nvSpPr>
        <p:spPr>
          <a:xfrm>
            <a:off x="0" y="2124000"/>
            <a:ext cx="9143640" cy="8953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thr = 10k</a:t>
            </a:r>
            <a:r>
              <a:rPr b="0" lang="en" sz="2200" spc="-1" strike="noStrike">
                <a:solidFill>
                  <a:srgbClr val="ffffff"/>
                </a:solidFill>
                <a:latin typeface="Open Sans"/>
                <a:ea typeface="Open Sans"/>
              </a:rPr>
              <a:t> will be considered for further evaluation</a:t>
            </a:r>
            <a:endParaRPr b="0" lang="en-IN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71B2ADB-7333-4FD1-AB82-EEAE9B809079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2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3047760" y="1068120"/>
            <a:ext cx="1121040" cy="54648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9900ff"/>
                </a:solidFill>
                <a:latin typeface="Open Sans"/>
                <a:ea typeface="Open Sans"/>
              </a:rPr>
              <a:t>CORE 1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297240" y="3183480"/>
            <a:ext cx="2430720" cy="990000"/>
          </a:xfrm>
          <a:prstGeom prst="rect">
            <a:avLst/>
          </a:prstGeom>
          <a:solidFill>
            <a:srgbClr val="c9daf8"/>
          </a:solidFill>
          <a:ln w="936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3000" spc="-1" strike="noStrike">
                <a:solidFill>
                  <a:srgbClr val="9900ff"/>
                </a:solidFill>
                <a:latin typeface="Open Sans"/>
                <a:ea typeface="Open Sans"/>
              </a:rPr>
              <a:t>L3 Cache</a:t>
            </a:r>
            <a:endParaRPr b="0" lang="en-IN" sz="3000" spc="-1" strike="noStrike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421200" y="4330800"/>
            <a:ext cx="8183160" cy="45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LLC is shared between the two cores =&gt; Vulnerable to side-channel attacks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6" name="CustomShape 5"/>
          <p:cNvSpPr/>
          <p:nvPr/>
        </p:nvSpPr>
        <p:spPr>
          <a:xfrm>
            <a:off x="3047760" y="1614960"/>
            <a:ext cx="1121040" cy="26172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9900ff"/>
                </a:solidFill>
                <a:latin typeface="Open Sans"/>
                <a:ea typeface="Open Sans"/>
              </a:rPr>
              <a:t>L1 Cache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3047760" y="1877040"/>
            <a:ext cx="1121040" cy="54648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9900ff"/>
                </a:solidFill>
                <a:latin typeface="Open Sans"/>
                <a:ea typeface="Open Sans"/>
              </a:rPr>
              <a:t>L2 Cache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98" name="CustomShape 7"/>
          <p:cNvSpPr/>
          <p:nvPr/>
        </p:nvSpPr>
        <p:spPr>
          <a:xfrm>
            <a:off x="4856760" y="1068120"/>
            <a:ext cx="1121040" cy="54648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800" spc="-1" strike="noStrike">
                <a:solidFill>
                  <a:srgbClr val="9900ff"/>
                </a:solidFill>
                <a:latin typeface="Open Sans"/>
                <a:ea typeface="Open Sans"/>
              </a:rPr>
              <a:t>CORE 2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4856760" y="1614960"/>
            <a:ext cx="1121040" cy="26172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pc="-1" strike="noStrike">
                <a:solidFill>
                  <a:srgbClr val="9900ff"/>
                </a:solidFill>
                <a:latin typeface="Open Sans"/>
                <a:ea typeface="Open Sans"/>
              </a:rPr>
              <a:t>L1 Cache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100" name="CustomShape 9"/>
          <p:cNvSpPr/>
          <p:nvPr/>
        </p:nvSpPr>
        <p:spPr>
          <a:xfrm>
            <a:off x="4856760" y="1877040"/>
            <a:ext cx="1121040" cy="546480"/>
          </a:xfrm>
          <a:prstGeom prst="rect">
            <a:avLst/>
          </a:prstGeom>
          <a:solidFill>
            <a:srgbClr val="c9daf8"/>
          </a:solidFill>
          <a:ln w="936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pc="-1" strike="noStrike">
                <a:solidFill>
                  <a:srgbClr val="9900ff"/>
                </a:solidFill>
                <a:latin typeface="Open Sans"/>
                <a:ea typeface="Open Sans"/>
              </a:rPr>
              <a:t>L2 Cache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101" name="TextShape 10"/>
          <p:cNvSpPr txBox="1"/>
          <p:nvPr/>
        </p:nvSpPr>
        <p:spPr>
          <a:xfrm>
            <a:off x="311760" y="2037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y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11"/>
          <p:cNvSpPr/>
          <p:nvPr/>
        </p:nvSpPr>
        <p:spPr>
          <a:xfrm>
            <a:off x="3041640" y="2737080"/>
            <a:ext cx="294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2"/>
          <p:cNvSpPr/>
          <p:nvPr/>
        </p:nvSpPr>
        <p:spPr>
          <a:xfrm>
            <a:off x="3041640" y="2870640"/>
            <a:ext cx="2942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86e8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3"/>
          <p:cNvSpPr/>
          <p:nvPr/>
        </p:nvSpPr>
        <p:spPr>
          <a:xfrm>
            <a:off x="3608640" y="2423880"/>
            <a:ext cx="360" cy="3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4"/>
          <p:cNvSpPr/>
          <p:nvPr/>
        </p:nvSpPr>
        <p:spPr>
          <a:xfrm flipH="1" rot="10800000">
            <a:off x="3607560" y="2414160"/>
            <a:ext cx="36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5"/>
          <p:cNvSpPr/>
          <p:nvPr/>
        </p:nvSpPr>
        <p:spPr>
          <a:xfrm>
            <a:off x="5417640" y="2417400"/>
            <a:ext cx="360" cy="3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6"/>
          <p:cNvSpPr/>
          <p:nvPr/>
        </p:nvSpPr>
        <p:spPr>
          <a:xfrm flipH="1" rot="10800000">
            <a:off x="5416200" y="2424240"/>
            <a:ext cx="360" cy="306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17"/>
          <p:cNvSpPr/>
          <p:nvPr/>
        </p:nvSpPr>
        <p:spPr>
          <a:xfrm>
            <a:off x="4513320" y="2880000"/>
            <a:ext cx="360" cy="31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18"/>
          <p:cNvSpPr/>
          <p:nvPr/>
        </p:nvSpPr>
        <p:spPr>
          <a:xfrm flipH="1" rot="10800000">
            <a:off x="4512240" y="2870640"/>
            <a:ext cx="360" cy="32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rgbClr val="4a86e8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19"/>
          <p:cNvSpPr/>
          <p:nvPr/>
        </p:nvSpPr>
        <p:spPr>
          <a:xfrm>
            <a:off x="4314960" y="2652840"/>
            <a:ext cx="396000" cy="30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800" spc="-1" strike="noStrike">
                <a:solidFill>
                  <a:srgbClr val="9900ff"/>
                </a:solidFill>
                <a:latin typeface="Open Sans"/>
                <a:ea typeface="Open Sans"/>
              </a:rPr>
              <a:t>BUS</a:t>
            </a:r>
            <a:endParaRPr b="0" lang="en-IN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301;p33" descr=""/>
          <p:cNvPicPr/>
          <p:nvPr/>
        </p:nvPicPr>
        <p:blipFill>
          <a:blip r:embed="rId1"/>
          <a:stretch/>
        </p:blipFill>
        <p:spPr>
          <a:xfrm>
            <a:off x="1543680" y="1141200"/>
            <a:ext cx="6056280" cy="3742200"/>
          </a:xfrm>
          <a:prstGeom prst="rect">
            <a:avLst/>
          </a:prstGeom>
          <a:ln>
            <a:noFill/>
          </a:ln>
        </p:spPr>
      </p:pic>
      <p:sp>
        <p:nvSpPr>
          <p:cNvPr id="23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5205F51-BB59-4D8F-A661-970F41B361DC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36" name="TextShape 2"/>
          <p:cNvSpPr txBox="1"/>
          <p:nvPr/>
        </p:nvSpPr>
        <p:spPr>
          <a:xfrm>
            <a:off x="311760" y="43380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Evaluation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Performance gain of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up to 43%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and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5% on average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for MM pairs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Choice of partitioning doesn’t affect compute-intensive programs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Overall gain of 3.12%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38" name="CustomShape 4"/>
          <p:cNvSpPr/>
          <p:nvPr/>
        </p:nvSpPr>
        <p:spPr>
          <a:xfrm>
            <a:off x="3745080" y="1141200"/>
            <a:ext cx="421920" cy="32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900" spc="-1" strike="noStrike">
                <a:solidFill>
                  <a:srgbClr val="000000"/>
                </a:solidFill>
                <a:latin typeface="Open Sans"/>
                <a:ea typeface="Open Sans"/>
              </a:rPr>
              <a:t>1.43</a:t>
            </a:r>
            <a:endParaRPr b="0" lang="en-IN" sz="900" spc="-1" strike="noStrike">
              <a:latin typeface="Arial"/>
            </a:endParaRPr>
          </a:p>
        </p:txBody>
      </p:sp>
      <p:pic>
        <p:nvPicPr>
          <p:cNvPr id="239" name="Google Shape;306;p33" descr=""/>
          <p:cNvPicPr/>
          <p:nvPr/>
        </p:nvPicPr>
        <p:blipFill>
          <a:blip r:embed="rId2"/>
          <a:stretch/>
        </p:blipFill>
        <p:spPr>
          <a:xfrm>
            <a:off x="5541480" y="1464120"/>
            <a:ext cx="1783800" cy="26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6" dur="indefinite" restart="never" nodeType="tmRoot">
          <p:childTnLst>
            <p:seq>
              <p:cTn id="267" dur="indefinite" nodeType="mainSeq">
                <p:childTnLst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2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6672F5F-4C08-4B14-B992-FE0823699CB0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41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Sensitivity to LLC Associativity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2" name="Google Shape;313;p34" descr=""/>
          <p:cNvPicPr/>
          <p:nvPr/>
        </p:nvPicPr>
        <p:blipFill>
          <a:blip r:embed="rId1"/>
          <a:stretch/>
        </p:blipFill>
        <p:spPr>
          <a:xfrm>
            <a:off x="1706760" y="1152360"/>
            <a:ext cx="5730480" cy="3510360"/>
          </a:xfrm>
          <a:prstGeom prst="rect">
            <a:avLst/>
          </a:prstGeom>
          <a:ln>
            <a:noFill/>
          </a:ln>
        </p:spPr>
      </p:pic>
      <p:sp>
        <p:nvSpPr>
          <p:cNvPr id="243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Average performance gain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increases to 4.09%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for 4 ways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Lower associativity benefits more from PASS-P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=&gt; more efficient utilization of the cache sets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4" name="CustomShape 4"/>
          <p:cNvSpPr/>
          <p:nvPr/>
        </p:nvSpPr>
        <p:spPr>
          <a:xfrm>
            <a:off x="153720" y="4663080"/>
            <a:ext cx="42584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* Associativity is changed while keeping cache size same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3" dur="indefinite" restart="never" nodeType="tmRoot">
          <p:childTnLst>
            <p:seq>
              <p:cTn id="274" dur="indefinite" nodeType="mainSeq">
                <p:childTnLst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54FB5F2-1F10-45D1-B089-546288976518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46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Sensitivity to LLC Size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Google Shape;322;p35" descr=""/>
          <p:cNvPicPr/>
          <p:nvPr/>
        </p:nvPicPr>
        <p:blipFill>
          <a:blip r:embed="rId1"/>
          <a:stretch/>
        </p:blipFill>
        <p:spPr>
          <a:xfrm>
            <a:off x="1761480" y="1152360"/>
            <a:ext cx="5620680" cy="3510360"/>
          </a:xfrm>
          <a:prstGeom prst="rect">
            <a:avLst/>
          </a:prstGeom>
          <a:ln>
            <a:noFill/>
          </a:ln>
        </p:spPr>
      </p:pic>
      <p:sp>
        <p:nvSpPr>
          <p:cNvPr id="248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Performance gain decreases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with increasing cache size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Higher cache size =&gt; working set fits better =&gt; less conflicts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=&gt; less dependence on reallocation policy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49" name="CustomShape 4"/>
          <p:cNvSpPr/>
          <p:nvPr/>
        </p:nvSpPr>
        <p:spPr>
          <a:xfrm>
            <a:off x="153720" y="4663080"/>
            <a:ext cx="42847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Open Sans"/>
                <a:ea typeface="Open Sans"/>
              </a:rPr>
              <a:t>* Cache size is changed while keeping associativity same</a:t>
            </a:r>
            <a:endParaRPr b="0" lang="en-IN" sz="1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0" dur="indefinite" restart="never" nodeType="tmRoot">
          <p:childTnLst>
            <p:seq>
              <p:cTn id="281" dur="indefinite" nodeType="mainSeq">
                <p:childTnLst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6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CAAB9AE-53B0-4D3E-8803-8DE330E52A0A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51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Analysis of Clean Blocks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2" name="Google Shape;331;p36" descr=""/>
          <p:cNvPicPr/>
          <p:nvPr/>
        </p:nvPicPr>
        <p:blipFill>
          <a:blip r:embed="rId1"/>
          <a:stretch/>
        </p:blipFill>
        <p:spPr>
          <a:xfrm>
            <a:off x="1733040" y="1152360"/>
            <a:ext cx="5677560" cy="3510360"/>
          </a:xfrm>
          <a:prstGeom prst="rect">
            <a:avLst/>
          </a:prstGeom>
          <a:ln>
            <a:noFill/>
          </a:ln>
        </p:spPr>
      </p:pic>
      <p:sp>
        <p:nvSpPr>
          <p:cNvPr id="253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Percentage of Clean reallocated blocks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increases from 53.8% to 59.1%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for M-M pairs as we move from UCP to PASS-P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7" dur="indefinite" restart="never" nodeType="tmRoot">
          <p:childTnLst>
            <p:seq>
              <p:cTn id="288" dur="indefinite" nodeType="mainSeq">
                <p:childTnLst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337;p37" descr=""/>
          <p:cNvPicPr/>
          <p:nvPr/>
        </p:nvPicPr>
        <p:blipFill>
          <a:blip r:embed="rId1"/>
          <a:stretch/>
        </p:blipFill>
        <p:spPr>
          <a:xfrm>
            <a:off x="1733040" y="1152360"/>
            <a:ext cx="5677560" cy="3510360"/>
          </a:xfrm>
          <a:prstGeom prst="rect">
            <a:avLst/>
          </a:prstGeom>
          <a:ln>
            <a:noFill/>
          </a:ln>
        </p:spPr>
      </p:pic>
      <p:sp>
        <p:nvSpPr>
          <p:cNvPr id="25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19491D5-D28C-4E87-9EB4-8FAB45C2207F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56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Analysis of Clean Blocks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Percentage of Clean reallocated blocks increases from 42.2% to 42.3% for M-C pairs as we move from UCP to PASS-P =&gt;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M-C pairs are insensitive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to the reallocation policy used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4" dur="indefinite" restart="never" nodeType="tmRoot">
          <p:childTnLst>
            <p:seq>
              <p:cTn id="295" dur="indefinite" nodeType="mainSeq">
                <p:childTnLst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345;p38" descr=""/>
          <p:cNvPicPr/>
          <p:nvPr/>
        </p:nvPicPr>
        <p:blipFill>
          <a:blip r:embed="rId1"/>
          <a:stretch/>
        </p:blipFill>
        <p:spPr>
          <a:xfrm>
            <a:off x="1733040" y="1152360"/>
            <a:ext cx="5574960" cy="3447000"/>
          </a:xfrm>
          <a:prstGeom prst="rect">
            <a:avLst/>
          </a:prstGeom>
          <a:ln>
            <a:noFill/>
          </a:ln>
        </p:spPr>
      </p:pic>
      <p:sp>
        <p:nvSpPr>
          <p:cNvPr id="25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94D751C-BBD7-4D28-8234-77126CCA4D18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60" name="TextShape 2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Analysis of Dead Blocks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0" y="1726920"/>
            <a:ext cx="9143640" cy="1689120"/>
          </a:xfrm>
          <a:prstGeom prst="rect">
            <a:avLst/>
          </a:prstGeom>
          <a:solidFill>
            <a:srgbClr val="8e7cc3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14 out of the 21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benchmark pairs have a Dead block percentage of 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more than 25%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=&gt; dead blocks can be used for reallocation</a:t>
            </a:r>
            <a:endParaRPr b="0" lang="en-IN" sz="2000" spc="-1" strike="noStrike">
              <a:latin typeface="Arial"/>
            </a:endParaRPr>
          </a:p>
          <a:p>
            <a:pPr algn="ctr">
              <a:lnSpc>
                <a:spcPct val="125000"/>
              </a:lnSpc>
              <a:tabLst>
                <a:tab algn="l" pos="0"/>
              </a:tabLst>
            </a:pP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 </a:t>
            </a:r>
            <a:r>
              <a:rPr b="0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=&gt; dead block aware policies such as </a:t>
            </a:r>
            <a:r>
              <a:rPr b="1" lang="en" sz="2000" spc="-1" strike="noStrike">
                <a:solidFill>
                  <a:srgbClr val="ffffff"/>
                </a:solidFill>
                <a:latin typeface="Open Sans"/>
                <a:ea typeface="Open Sans"/>
              </a:rPr>
              <a:t>DAAIP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262" name="CustomShape 4"/>
          <p:cNvSpPr/>
          <p:nvPr/>
        </p:nvSpPr>
        <p:spPr>
          <a:xfrm>
            <a:off x="165240" y="4613760"/>
            <a:ext cx="852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DAAIP: deadblock aware adaptive insertion policy for high performance caching,” in 2017 IEEE International Conference on Computer Design, ICCD 2017</a:t>
            </a:r>
            <a:endParaRPr b="0" lang="en-IN" sz="1000" spc="-1" strike="noStrike">
              <a:latin typeface="Arial"/>
            </a:endParaRPr>
          </a:p>
        </p:txBody>
      </p:sp>
      <p:pic>
        <p:nvPicPr>
          <p:cNvPr id="263" name="Google Shape;350;p38" descr=""/>
          <p:cNvPicPr/>
          <p:nvPr/>
        </p:nvPicPr>
        <p:blipFill>
          <a:blip r:embed="rId2"/>
          <a:stretch/>
        </p:blipFill>
        <p:spPr>
          <a:xfrm>
            <a:off x="5274360" y="1464120"/>
            <a:ext cx="1783800" cy="262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7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0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Conclusion and Future Work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PASS-P proposes invalidation of reallocated blocks to ensure security =&gt; performance loss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Preference to clean blocks helps increase the clean reallocated block percentage =&gt; performance increases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Using deadblocks for reallocation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Deadblock Aware Adaptive Insertion Policy (DAAIP)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Preference to dead blocks for reallocation and analyze the performance with respect to PASS-P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3A919F7-B608-4AA1-A21B-DAB4DF44FC39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Shape 1"/>
          <p:cNvSpPr txBox="1"/>
          <p:nvPr/>
        </p:nvSpPr>
        <p:spPr>
          <a:xfrm>
            <a:off x="2737080" y="1124280"/>
            <a:ext cx="3669840" cy="237672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72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THANK YOU!</a:t>
            </a:r>
            <a:endParaRPr b="0" lang="en-IN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E5BEF7A-9E06-4E4D-A278-B57EB8E03B2F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+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Monitored cache lines are flushed from the cache hierarchy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waits for the victim to access cache lines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reloads flushed lines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Hit / Miss can be inferred by the access time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If access hits =&gt; victim brought the block into the cache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If access misses =&gt; victim did not access the line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067557-1FE9-4293-B2C0-5B007650C072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3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216720" y="4569120"/>
            <a:ext cx="852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Flush+reload: A high resolution, low noise, l3 cache side-channel attack,” in Proceedings of the 23rd USENIX Conference on Security Symposium, SEC’14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m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+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b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C1DC241-868D-4727-8B8D-4E80DB311D89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4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199440" y="4690800"/>
            <a:ext cx="85201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Last-level cache side-channel attacks are practical,” in 2015 IEEE Symposium on Security and Privacy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fills (primes) cache sets with its own data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wait for the victim to access cache lines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reloads primed lines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Hit / Miss can be inferred by the access time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If access hits =&gt; victim did not access the line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If access misses =&gt; victim evicted the line =&gt; cache line was accessed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y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311760" y="1266480"/>
            <a:ext cx="8520120" cy="33022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Cache Randomization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address mapping from main memory to the cache subsystem is randomized =&gt; attacker process cannot detect accesses made by the victim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Cache Partitioning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Static Partitioning: guarantees security, heavy performance penalty, cache lines remain under-utilized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2976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600" spc="-1" strike="noStrike">
                <a:solidFill>
                  <a:srgbClr val="695d46"/>
                </a:solidFill>
                <a:latin typeface="Open Sans"/>
                <a:ea typeface="Open Sans"/>
              </a:rPr>
              <a:t>Dynamic Partitioning: performs better than static partitioning, susceptible to side-channel attacks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8E76370-C9CD-4A7E-975E-1FA5717FD350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5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122" name="CustomShape 4"/>
          <p:cNvSpPr/>
          <p:nvPr/>
        </p:nvSpPr>
        <p:spPr>
          <a:xfrm>
            <a:off x="173880" y="4690800"/>
            <a:ext cx="8520120" cy="335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Partitioned cache architecture as a side-channel defence mechanism.” Cryptology ePrint Archive, Paper 2005/280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U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il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y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-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b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o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87840" y="1309320"/>
            <a:ext cx="8520120" cy="184356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UCP allots more lines to the process that has a higher ‘utility’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36240">
              <a:lnSpc>
                <a:spcPct val="115000"/>
              </a:lnSpc>
              <a:buClr>
                <a:srgbClr val="695d46"/>
              </a:buClr>
              <a:buFont typeface="Open Sans"/>
              <a:buChar char="◆"/>
            </a:pPr>
            <a:r>
              <a:rPr b="0" lang="en" sz="1700" spc="-1" strike="noStrike">
                <a:solidFill>
                  <a:srgbClr val="695d46"/>
                </a:solidFill>
                <a:latin typeface="Open Sans"/>
                <a:ea typeface="Open Sans"/>
              </a:rPr>
              <a:t>Utility: increase in cache hit-rate if the process was given an additional cache line</a:t>
            </a:r>
            <a:endParaRPr b="0" lang="en-IN" sz="17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Performs better than Static partitioning in all benchmarks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B14B663-BEB9-4B90-9356-70D90FE63D68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6</a:t>
            </a:fld>
            <a:endParaRPr b="0" lang="en-IN" sz="1000" spc="-1" strike="noStrike">
              <a:latin typeface="Times New Roman"/>
            </a:endParaRPr>
          </a:p>
        </p:txBody>
      </p:sp>
      <p:pic>
        <p:nvPicPr>
          <p:cNvPr id="126" name="Google Shape;137;p19" descr=""/>
          <p:cNvPicPr/>
          <p:nvPr/>
        </p:nvPicPr>
        <p:blipFill>
          <a:blip r:embed="rId1"/>
          <a:stretch/>
        </p:blipFill>
        <p:spPr>
          <a:xfrm>
            <a:off x="1516680" y="2858040"/>
            <a:ext cx="5662080" cy="1632240"/>
          </a:xfrm>
          <a:prstGeom prst="rect">
            <a:avLst/>
          </a:prstGeom>
          <a:ln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173880" y="4564080"/>
            <a:ext cx="8520120" cy="48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“</a:t>
            </a:r>
            <a:r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Utility-based cache partitioning: A low-overhead, high-performance, runtime mechanism to partition shared caches,” in MICRO 39: Proceedings of the 39th Annual IEEE/ACM International Symposium on Microarchitecture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i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d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-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n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l 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e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a</a:t>
            </a: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t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311760" y="1266480"/>
            <a:ext cx="8520120" cy="249408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/>
          </a:bodyPr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Reallocated lines can still be accessed by the first process until the second process overwrites them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Any side-channel attack on DCP is possible due to this reallocation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355320">
              <a:lnSpc>
                <a:spcPct val="115000"/>
              </a:lnSpc>
              <a:buClr>
                <a:srgbClr val="695d46"/>
              </a:buClr>
              <a:buFont typeface="Open Sans"/>
              <a:buChar char="➔"/>
            </a:pPr>
            <a:r>
              <a:rPr b="0" lang="en" sz="2000" spc="-1" strike="noStrike">
                <a:solidFill>
                  <a:srgbClr val="695d46"/>
                </a:solidFill>
                <a:latin typeface="Open Sans"/>
                <a:ea typeface="Open Sans"/>
              </a:rPr>
              <a:t>Attacker program can artificially increase or decrease its ‘utility’ to cause reallocation of cache lines to and from itself respectively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EB4AA41-2831-4DE2-85C3-E539BAA75A49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7</a:t>
            </a:fld>
            <a:endParaRPr b="0" lang="en-IN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Flush + Reload on UCP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6CB3BBE-A495-4E32-871A-7162FB60E57C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8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133" name="Table 3"/>
          <p:cNvGraphicFramePr/>
          <p:nvPr/>
        </p:nvGraphicFramePr>
        <p:xfrm>
          <a:off x="3183840" y="157104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4" name="Table 4"/>
          <p:cNvGraphicFramePr/>
          <p:nvPr/>
        </p:nvGraphicFramePr>
        <p:xfrm>
          <a:off x="3183840" y="229320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5" name="Table 5"/>
          <p:cNvGraphicFramePr/>
          <p:nvPr/>
        </p:nvGraphicFramePr>
        <p:xfrm>
          <a:off x="3183840" y="301572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6" name="Table 6"/>
          <p:cNvGraphicFramePr/>
          <p:nvPr/>
        </p:nvGraphicFramePr>
        <p:xfrm>
          <a:off x="3183840" y="373824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37" name="CustomShape 7"/>
          <p:cNvSpPr/>
          <p:nvPr/>
        </p:nvSpPr>
        <p:spPr>
          <a:xfrm>
            <a:off x="2152800" y="1596240"/>
            <a:ext cx="8578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FLUSH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13400" y="2692440"/>
            <a:ext cx="13363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EXECUTE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2070000" y="3763440"/>
            <a:ext cx="10231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RELOAD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311760" y="444960"/>
            <a:ext cx="8520120" cy="707040"/>
          </a:xfrm>
          <a:prstGeom prst="rect">
            <a:avLst/>
          </a:prstGeom>
          <a:noFill/>
          <a:ln>
            <a:noFill/>
          </a:ln>
        </p:spPr>
        <p:txBody>
          <a:bodyPr tIns="91440" bIns="91440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Prime + Probe on UCP</a:t>
            </a:r>
            <a:endParaRPr b="0" lang="en-IN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8FA4D44-552E-4FBA-8C8E-E42FE577B4E4}" type="slidenum">
              <a:rPr b="0" lang="en" sz="1000" spc="-1" strike="noStrike">
                <a:solidFill>
                  <a:srgbClr val="695d46"/>
                </a:solidFill>
                <a:latin typeface="Open Sans"/>
                <a:ea typeface="Open Sans"/>
              </a:rPr>
              <a:t>9</a:t>
            </a:fld>
            <a:endParaRPr b="0" lang="en-IN" sz="1000" spc="-1" strike="noStrike">
              <a:latin typeface="Times New Roman"/>
            </a:endParaRPr>
          </a:p>
        </p:txBody>
      </p:sp>
      <p:graphicFrame>
        <p:nvGraphicFramePr>
          <p:cNvPr id="142" name="Table 3"/>
          <p:cNvGraphicFramePr/>
          <p:nvPr/>
        </p:nvGraphicFramePr>
        <p:xfrm>
          <a:off x="3143880" y="159876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3" name="Table 4"/>
          <p:cNvGraphicFramePr/>
          <p:nvPr/>
        </p:nvGraphicFramePr>
        <p:xfrm>
          <a:off x="3143880" y="232128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Table 5"/>
          <p:cNvGraphicFramePr/>
          <p:nvPr/>
        </p:nvGraphicFramePr>
        <p:xfrm>
          <a:off x="3143880" y="305748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93c47d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Table 6"/>
          <p:cNvGraphicFramePr/>
          <p:nvPr/>
        </p:nvGraphicFramePr>
        <p:xfrm>
          <a:off x="3143880" y="3793680"/>
          <a:ext cx="4046400" cy="450000"/>
        </p:xfrm>
        <a:graphic>
          <a:graphicData uri="http://schemas.openxmlformats.org/drawingml/2006/table">
            <a:tbl>
              <a:tblPr/>
              <a:tblGrid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  <a:gridCol w="505800"/>
              </a:tblGrid>
              <a:tr h="450360"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V0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93c47d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93c47d"/>
                      </a:solidFill>
                    </a:lnT>
                    <a:lnB w="18720">
                      <a:solidFill>
                        <a:srgbClr val="93c47d"/>
                      </a:solidFill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A1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V2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A3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V4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V5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A6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 lIns="91080" rIns="91080" tIns="91080" b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A7</a:t>
                      </a:r>
                      <a:endParaRPr b="0" lang="en-IN" sz="1400" spc="-1" strike="noStrike">
                        <a:latin typeface="Arial"/>
                      </a:endParaRPr>
                    </a:p>
                  </a:txBody>
                  <a:tcPr marL="91080" marR="91080">
                    <a:lnL w="18720">
                      <a:solidFill>
                        <a:srgbClr val="e06666"/>
                      </a:solidFill>
                    </a:lnL>
                    <a:lnR w="18720">
                      <a:solidFill>
                        <a:srgbClr val="e06666"/>
                      </a:solidFill>
                    </a:lnR>
                    <a:lnT w="18720">
                      <a:solidFill>
                        <a:srgbClr val="e06666"/>
                      </a:solidFill>
                    </a:lnT>
                    <a:lnB w="18720">
                      <a:solidFill>
                        <a:srgbClr val="e06666"/>
                      </a:solidFill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46" name="CustomShape 7"/>
          <p:cNvSpPr/>
          <p:nvPr/>
        </p:nvSpPr>
        <p:spPr>
          <a:xfrm>
            <a:off x="2108160" y="1623960"/>
            <a:ext cx="897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PRIME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1953360" y="2721600"/>
            <a:ext cx="120672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EXECUTE</a:t>
            </a:r>
            <a:endParaRPr b="0" lang="en-IN" sz="1400" spc="-1" strike="noStrike">
              <a:latin typeface="Arial"/>
            </a:endParaRPr>
          </a:p>
        </p:txBody>
      </p:sp>
      <p:sp>
        <p:nvSpPr>
          <p:cNvPr id="148" name="CustomShape 9"/>
          <p:cNvSpPr/>
          <p:nvPr/>
        </p:nvSpPr>
        <p:spPr>
          <a:xfrm>
            <a:off x="2108160" y="3818880"/>
            <a:ext cx="897480" cy="39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PROBE</a:t>
            </a:r>
            <a:endParaRPr b="0" lang="en-IN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4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2023-10-06T20:49:14Z</dcterms:modified>
  <cp:revision>1</cp:revision>
  <dc:subject/>
  <dc:title/>
</cp:coreProperties>
</file>