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9D6D75-ACE7-483E-96FD-09B68328756D}">
  <a:tblStyle styleId="{DF9D6D75-ACE7-483E-96FD-09B683287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0ca38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0ca38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1c98b361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1c98b361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31c98b361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31c98b361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10ca38e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10ca38e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31c98b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31c98b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31c98b361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31c98b361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1c98b3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1c98b3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dd5ae98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dd5ae98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31c98b3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31c98b3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2ca59168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2ca5916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dd5ae9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dd5ae9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31c98b3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31c98b3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1c98b3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1c98b3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2ca59168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2ca59168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2ca59168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b2ca5916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2ca59168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2ca59168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2ca59168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b2ca59168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31c98b361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31c98b361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2ca59168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b2ca59168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dd5ae98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dd5ae98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dd5ae981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dd5ae981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0830d544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0830d54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31c98b361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31c98b361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0830d544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0830d544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1c98b3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31c98b3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1c98b361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1c98b361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" name="Google Shape;65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6" name="Google Shape;66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" name="Google Shape;68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9" name="Google Shape;69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1" name="Google Shape;71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003650" y="1397893"/>
            <a:ext cx="7136700" cy="15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Modelling and Analysis of PASS-P</a:t>
            </a:r>
            <a:endParaRPr sz="48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136750" y="3367850"/>
            <a:ext cx="48705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/>
              <a:t>Presented by Anubhav, 200070008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/>
              <a:t>Supervisor: Prof. Virendra Singh</a:t>
            </a:r>
            <a:endParaRPr sz="1200"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798750" y="590150"/>
            <a:ext cx="15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EE691: R&amp;D Project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370725" y="4217325"/>
            <a:ext cx="44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Computer Architecture and Dependable Systems Lab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Department of Electrical Engineering, IIT Bombay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Security Sensitive DCP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Security with Invalidation</a:t>
            </a:r>
            <a:endParaRPr sz="24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Invalidates all cache lines reallocated from one core to another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Side channel attacks cannot be mounted in such a system: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Flush + Reload</a:t>
            </a:r>
            <a:r>
              <a:rPr lang="en" sz="1600"/>
              <a:t>: All the lines reallocated to the attacker after the </a:t>
            </a:r>
            <a:r>
              <a:rPr i="1" lang="en" sz="1600"/>
              <a:t>Execute</a:t>
            </a:r>
            <a:r>
              <a:rPr lang="en" sz="1600"/>
              <a:t> step will be invalidated and the attacker gets a miss for every targeted address in </a:t>
            </a:r>
            <a:r>
              <a:rPr i="1" lang="en" sz="1600"/>
              <a:t>Reload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Prime + Probe</a:t>
            </a:r>
            <a:r>
              <a:rPr lang="en" sz="1600"/>
              <a:t>: The lines primed by the attacker in the </a:t>
            </a:r>
            <a:r>
              <a:rPr i="1" lang="en" sz="1600"/>
              <a:t>Prime </a:t>
            </a:r>
            <a:r>
              <a:rPr lang="en" sz="1600"/>
              <a:t>step are invalidated upon reallocation and the attacker gets a miss in the </a:t>
            </a:r>
            <a:r>
              <a:rPr i="1" lang="en" sz="1600"/>
              <a:t>Probe </a:t>
            </a:r>
            <a:r>
              <a:rPr lang="en" sz="1600"/>
              <a:t>step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Differential timing analysis fails!</a:t>
            </a:r>
            <a:endParaRPr sz="2000"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25425" y="45690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“PASS-P: Performance and security sensitive dynamic cache partitioning,” in Proceedings of the 19th International Conference on Security and Cryptography - Volume 1: SECRYPT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 + Reload on PASS-P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6" name="Google Shape;186;p24"/>
          <p:cNvGraphicFramePr/>
          <p:nvPr/>
        </p:nvGraphicFramePr>
        <p:xfrm>
          <a:off x="3133025" y="1731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4"/>
          <p:cNvGraphicFramePr/>
          <p:nvPr/>
        </p:nvGraphicFramePr>
        <p:xfrm>
          <a:off x="3133025" y="24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4"/>
          <p:cNvGraphicFramePr/>
          <p:nvPr/>
        </p:nvGraphicFramePr>
        <p:xfrm>
          <a:off x="3133025" y="317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4"/>
          <p:cNvSpPr txBox="1"/>
          <p:nvPr/>
        </p:nvSpPr>
        <p:spPr>
          <a:xfrm>
            <a:off x="2123225" y="1752975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FLUSH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951625" y="2854375"/>
            <a:ext cx="12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037275" y="3955775"/>
            <a:ext cx="1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RELOAD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759175" y="2514788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4271225" y="251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783275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5295325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5790413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285500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24"/>
          <p:cNvGraphicFramePr/>
          <p:nvPr/>
        </p:nvGraphicFramePr>
        <p:xfrm>
          <a:off x="3133025" y="39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4"/>
          <p:cNvSpPr/>
          <p:nvPr/>
        </p:nvSpPr>
        <p:spPr>
          <a:xfrm>
            <a:off x="3759175" y="4014788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271225" y="401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4783275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5295325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5790413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6285500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</a:t>
            </a:r>
            <a:r>
              <a:rPr lang="en"/>
              <a:t> + Probe on PASS-P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3133025" y="1731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25"/>
          <p:cNvGraphicFramePr/>
          <p:nvPr/>
        </p:nvGraphicFramePr>
        <p:xfrm>
          <a:off x="3133025" y="24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Google Shape;213;p25"/>
          <p:cNvGraphicFramePr/>
          <p:nvPr/>
        </p:nvGraphicFramePr>
        <p:xfrm>
          <a:off x="3133025" y="317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5"/>
          <p:cNvSpPr txBox="1"/>
          <p:nvPr/>
        </p:nvSpPr>
        <p:spPr>
          <a:xfrm>
            <a:off x="2116625" y="1752975"/>
            <a:ext cx="8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PRIME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898075" y="2854375"/>
            <a:ext cx="12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051375" y="3955775"/>
            <a:ext cx="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759175" y="2514788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271225" y="251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4783275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5295325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5790413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6285500" y="25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3133025" y="39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5"/>
          <p:cNvSpPr/>
          <p:nvPr/>
        </p:nvSpPr>
        <p:spPr>
          <a:xfrm>
            <a:off x="3759175" y="4014788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271225" y="401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783275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295325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790413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285500" y="4014763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3759175" y="326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783275" y="326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285500" y="3264775"/>
            <a:ext cx="271500" cy="2742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PASS-P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Modified-LRU Reallocation Policy</a:t>
            </a:r>
            <a:endParaRPr sz="24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UCP: first process can still access reallocated lines until the second process overwrites them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PASS-P: due to invalidation, first process gets additional misses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Dirty reallocated lines must be written to the main memory before invalidation =&gt; surge in memory traffic at the start of each UCP phase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PASS-P preferentially re-allocates clean lines over dirty lines</a:t>
            </a:r>
            <a:endParaRPr sz="2000"/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Modified-LRU Reallocation Policy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11700" y="1512025"/>
            <a:ext cx="81609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Threshold fraction </a:t>
            </a:r>
            <a:r>
              <a:rPr i="1" lang="en"/>
              <a:t>(f)</a:t>
            </a:r>
            <a:r>
              <a:rPr lang="en"/>
              <a:t> ∈ [0,1]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Reallocate LRU-Clean line if one exists and is in the ‘f’ fraction of the least recently used lines allocated to the process, else reallocate the LRU-Dirty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Threshold </a:t>
            </a:r>
            <a:r>
              <a:rPr i="1" lang="en"/>
              <a:t>(</a:t>
            </a:r>
            <a:r>
              <a:rPr i="1" lang="en"/>
              <a:t>thr) </a:t>
            </a:r>
            <a:r>
              <a:rPr lang="en"/>
              <a:t>=&gt; number of cache accesses after which the UCP is called =&gt; decides number of ways for each core</a:t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2" name="Google Shape;252;p28"/>
          <p:cNvGraphicFramePr/>
          <p:nvPr/>
        </p:nvGraphicFramePr>
        <p:xfrm>
          <a:off x="2823125" y="727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606325"/>
                <a:gridCol w="606325"/>
                <a:gridCol w="606325"/>
                <a:gridCol w="606325"/>
                <a:gridCol w="606325"/>
                <a:gridCol w="606325"/>
                <a:gridCol w="606325"/>
                <a:gridCol w="606325"/>
              </a:tblGrid>
              <a:tr h="61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*</a:t>
                      </a:r>
                      <a:endParaRPr b="1" sz="2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28"/>
          <p:cNvSpPr/>
          <p:nvPr/>
        </p:nvSpPr>
        <p:spPr>
          <a:xfrm>
            <a:off x="5491825" y="1445350"/>
            <a:ext cx="759900" cy="427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28"/>
          <p:cNvGraphicFramePr/>
          <p:nvPr/>
        </p:nvGraphicFramePr>
        <p:xfrm>
          <a:off x="2823125" y="26576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606325"/>
                <a:gridCol w="606325"/>
                <a:gridCol w="606325"/>
                <a:gridCol w="606325"/>
                <a:gridCol w="606325"/>
                <a:gridCol w="606325"/>
                <a:gridCol w="606325"/>
                <a:gridCol w="606325"/>
              </a:tblGrid>
              <a:tr h="61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8"/>
          <p:cNvSpPr/>
          <p:nvPr/>
        </p:nvSpPr>
        <p:spPr>
          <a:xfrm>
            <a:off x="4324675" y="3375525"/>
            <a:ext cx="1927200" cy="616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778025" y="712650"/>
            <a:ext cx="141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UCP</a:t>
            </a:r>
            <a:endParaRPr b="1"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30975" y="2642825"/>
            <a:ext cx="188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PASS-P</a:t>
            </a:r>
            <a:endParaRPr b="1"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823125" y="3325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MRU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2823125" y="22575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MRU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248425" y="3325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5248425" y="2257500"/>
            <a:ext cx="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LRU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3978013" y="2042100"/>
            <a:ext cx="7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LRU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96775" y="4451375"/>
            <a:ext cx="23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represents dirty block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assumed to be 0.75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73750" y="469067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“Memory hierarchy characterization of SPEC CPU2006 and SPEC CPU2017 on the intel xeon Skylake-SP,” PLoS One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1" name="Google Shape;271;p29"/>
          <p:cNvGraphicFramePr/>
          <p:nvPr/>
        </p:nvGraphicFramePr>
        <p:xfrm>
          <a:off x="1269100" y="303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1647650"/>
                <a:gridCol w="50670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MC Pairs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cc_gromacs, sphinx_gromacs, astar_h264ref, omnetpp_gromacs, bzip_gobmk, wrf_h264ref, libq_sjeng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MM pairs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leslie_sphinx, astar_libq, gcc_lbm, milc_bzip, libq_milc, zeusmp_omnetpp, mcf_zeusmp, bzip_lbm, gcc_milc, omnetpp_libq, gcc_libq, gcc_soplex, leslie_astar, wrf_bwaves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420600" y="1152425"/>
            <a:ext cx="8411700" cy="18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 running on two separate cores: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Both benchmarks are memory-intensive (MM pairs)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First benchmark is memory-intensive while the second is compute-intensive (MC pairs)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Distinction is made based on the APKI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Setup</a:t>
            </a:r>
            <a:endParaRPr/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9" name="Google Shape;279;p30"/>
          <p:cNvGraphicFramePr/>
          <p:nvPr/>
        </p:nvGraphicFramePr>
        <p:xfrm>
          <a:off x="1402750" y="149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2157175"/>
                <a:gridCol w="4181325"/>
              </a:tblGrid>
              <a:tr h="4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Simulator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Sniper Multicore Simulator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L1-D / L1-I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 KB, 4-Way, LRU, Private, 4 cycles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L2 Cache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256 KB, 8-Way, LRU, Private, 8 cycles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Last Level Cache (L3)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4MB, 16-way, Shared, 30 cycles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Memory Latency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175 cycles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Baseline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x86 Nehalem microarchitecture, 2.67 GHz,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4-wide fetch,128-entry ROB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threshold fraction (f)</a:t>
            </a:r>
            <a:endParaRPr/>
          </a:p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6" name="Google Shape;286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96" y="1152425"/>
            <a:ext cx="5677866" cy="35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13" y="2123850"/>
            <a:ext cx="9144000" cy="895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 = 0.75</a:t>
            </a:r>
            <a:r>
              <a:rPr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will be considered for further evaluation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153700" y="4663225"/>
            <a:ext cx="231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thr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is assumed to be 10k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threshold (thr)</a:t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12" y="1152426"/>
            <a:ext cx="5677836" cy="35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13" y="2123850"/>
            <a:ext cx="9144000" cy="895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thr</a:t>
            </a:r>
            <a:r>
              <a:rPr b="1"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= 10k</a:t>
            </a:r>
            <a:r>
              <a:rPr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will be considered for further evaluation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047799" y="1068100"/>
            <a:ext cx="1121400" cy="54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CORE 1</a:t>
            </a:r>
            <a:endParaRPr b="1"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297375" y="3183552"/>
            <a:ext cx="2431200" cy="990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L3 Cache</a:t>
            </a:r>
            <a:endParaRPr b="1" sz="30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21275" y="4330775"/>
            <a:ext cx="81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LLC is shared between the two cores =&gt; Vulnerable to side-channel attacks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047811" y="1615106"/>
            <a:ext cx="1121400" cy="26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L1 Cache</a:t>
            </a:r>
            <a:endParaRPr b="1" sz="12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047799" y="1876874"/>
            <a:ext cx="1121400" cy="54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L2 Cache</a:t>
            </a:r>
            <a:endParaRPr b="1" sz="15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856727" y="1068100"/>
            <a:ext cx="1121400" cy="54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CORE 2</a:t>
            </a:r>
            <a:endParaRPr b="1"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856738" y="1615106"/>
            <a:ext cx="1121400" cy="26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L1 Cache</a:t>
            </a:r>
            <a:endParaRPr b="1" sz="12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856727" y="1876874"/>
            <a:ext cx="1121400" cy="54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L2 Cache</a:t>
            </a:r>
            <a:endParaRPr b="1" sz="15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203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Multicore System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3041625" y="2737225"/>
            <a:ext cx="29427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3041625" y="2870525"/>
            <a:ext cx="29427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92" idx="2"/>
          </p:cNvCxnSpPr>
          <p:nvPr/>
        </p:nvCxnSpPr>
        <p:spPr>
          <a:xfrm>
            <a:off x="3608499" y="2423774"/>
            <a:ext cx="0" cy="319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flipH="1" rot="10800000">
            <a:off x="3607899" y="2414124"/>
            <a:ext cx="600" cy="323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417724" y="2417424"/>
            <a:ext cx="0" cy="319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endCxn id="95" idx="2"/>
          </p:cNvCxnSpPr>
          <p:nvPr/>
        </p:nvCxnSpPr>
        <p:spPr>
          <a:xfrm flipH="1" rot="10800000">
            <a:off x="5417127" y="2423774"/>
            <a:ext cx="300" cy="307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4513274" y="2880174"/>
            <a:ext cx="0" cy="319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flipH="1" rot="10800000">
            <a:off x="4512674" y="2870524"/>
            <a:ext cx="600" cy="323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4314950" y="2652750"/>
            <a:ext cx="39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BUS</a:t>
            </a:r>
            <a:endParaRPr sz="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675" y="1141124"/>
            <a:ext cx="6056649" cy="374238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3"/>
          <p:cNvSpPr txBox="1"/>
          <p:nvPr>
            <p:ph type="title"/>
          </p:nvPr>
        </p:nvSpPr>
        <p:spPr>
          <a:xfrm>
            <a:off x="311700" y="43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0" y="1726950"/>
            <a:ext cx="9144000" cy="1689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formance gain of 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up to 43%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5% on average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for MM pairs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Choice of partitioning doesn’t affect compute-intensive programs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Overall gain of 3.12%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3744975" y="1141125"/>
            <a:ext cx="42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1.43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584" y="1464225"/>
            <a:ext cx="1784140" cy="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to LLC Associativity</a:t>
            </a:r>
            <a:endParaRPr/>
          </a:p>
        </p:txBody>
      </p:sp>
      <p:pic>
        <p:nvPicPr>
          <p:cNvPr id="313" name="Google Shape;313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39" y="1152425"/>
            <a:ext cx="5730734" cy="3510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0" y="1726950"/>
            <a:ext cx="9144000" cy="1689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Average p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erformance gain 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increases to 4.09%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for 4 ways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Lower associativity benefits more from PASS-P 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=&gt; more efficient utilization of the cache sets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153700" y="4663225"/>
            <a:ext cx="425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Associativity is changed while keeping cache size same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to LLC Size</a:t>
            </a:r>
            <a:endParaRPr/>
          </a:p>
        </p:txBody>
      </p:sp>
      <p:pic>
        <p:nvPicPr>
          <p:cNvPr id="322" name="Google Shape;322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00" y="1152425"/>
            <a:ext cx="5621024" cy="35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/>
        </p:nvSpPr>
        <p:spPr>
          <a:xfrm>
            <a:off x="0" y="1726950"/>
            <a:ext cx="9144000" cy="1689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erformance gain decreases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with increasing cache size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Higher cache size =&gt; working set fits better =&gt; less conflicts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=&gt; less dependence on reallocation policy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53700" y="4663225"/>
            <a:ext cx="428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* C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ache size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is changed while keeping a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ssociativity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same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Clean Blocks</a:t>
            </a:r>
            <a:endParaRPr/>
          </a:p>
        </p:txBody>
      </p:sp>
      <p:pic>
        <p:nvPicPr>
          <p:cNvPr id="331" name="Google Shape;331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76" y="1152425"/>
            <a:ext cx="5677851" cy="35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/>
        </p:nvSpPr>
        <p:spPr>
          <a:xfrm>
            <a:off x="0" y="1726950"/>
            <a:ext cx="9144000" cy="1689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Percentage of Clean reallocated blocks 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increases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from 53.8% to 59.1%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M-M pairs as we move from UCP to PASS-P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73" y="1152425"/>
            <a:ext cx="5677854" cy="35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Clean Blocks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0" y="1726950"/>
            <a:ext cx="9144000" cy="1689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Percentage of Clean reallocated blocks increases from 42.2% to 42.3% for M-C pairs as we move from UCP to PASS-P =&gt; 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M-C pairs are insensitive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to the reallocation policy used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75" y="1152425"/>
            <a:ext cx="5575401" cy="344745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Dead Blocks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0" y="1726950"/>
            <a:ext cx="9144000" cy="1689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14 out of the 21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benchmark pairs have a Dead block p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ercentage of 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more than 25%</a:t>
            </a: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=&gt; dead blocks can be used for reallocation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=&gt; dead block aware policies such as </a:t>
            </a: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DAAIP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165150" y="46137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DAAIP: deadblock aware adaptive insertion policy for high performance caching,” in 2017 IEEE International Conference on Computer Design, ICCD 2017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484" y="1464225"/>
            <a:ext cx="1784140" cy="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PASS-P proposes invalidation of reallocated blocks to ensure security =&gt; performance loss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Preference to clean </a:t>
            </a:r>
            <a:r>
              <a:rPr lang="en" sz="2000"/>
              <a:t>blocks helps increase the clean reallocated block percentage =&gt; performance increases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Using deadblocks for reallocation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Deadblock Aware Adaptive Insertion Policy (DAAIP)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2000"/>
              <a:t>Preference to dead blocks for reallocation and analyze the performance with respect to PASS-P</a:t>
            </a:r>
            <a:endParaRPr sz="1600"/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2736900" y="1124350"/>
            <a:ext cx="3670200" cy="23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 + Reload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Monitored cache lines are flushed </a:t>
            </a:r>
            <a:r>
              <a:rPr lang="en" sz="2000"/>
              <a:t>from the cache hierarchy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Attacker waits for the victim to access cache 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Attacker reloads flushed 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Hit / Miss can be inferred by the access time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If access hits =&gt; victim brought the block into the cache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If access misses =&gt; victim did not access the line</a:t>
            </a:r>
            <a:endParaRPr sz="16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16825" y="45690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“Flush+reload: A high resolution, low noise, l3 cache side-channel attack,” in Proceedings of the 23rd USENIX Conference on Security Symposium, SEC’14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+ Probe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99600" y="469067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“Last-level cache side-channel attacks are practical,” in 2015 IEEE Symposium on Security and Privacy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Attacker fills</a:t>
            </a:r>
            <a:r>
              <a:rPr lang="en" sz="2000"/>
              <a:t> (primes) cache sets with its own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Attacker wait for the victim to access cache 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Attacker reloads primed 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Hit / Miss can be inferred by the access time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If access hits =&gt; victim did not access the line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If access misses =&gt; victim evicted the line =&gt; cache line was accessed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Security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Cache Randomization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address mapping from main memory to the cache subsystem is randomized =&gt; attacker process cannot detect accesses made by the victim process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Cache Partitioning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Static Partitioning: guarantees security, heavy performance penalty, cache lines remain under-utilized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Dynamic Partitioning: </a:t>
            </a:r>
            <a:r>
              <a:rPr lang="en" sz="1600"/>
              <a:t>performs better than static partitioning, susceptible to side-channel attacks</a:t>
            </a:r>
            <a:endParaRPr sz="1600"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73750" y="469067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Partitioned cache architecture as a side-channel defence mechanism.” Cryptology ePrint Archive, Paper 2005/280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Cache Partitioning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7700" y="1309400"/>
            <a:ext cx="85206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UCP allots more lines to the process that has a higher ‘utility’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Utility: increase in cache hit-rate if the process was given an additional cache line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Performs better than Static partitioning in all benchmarks</a:t>
            </a:r>
            <a:endParaRPr sz="2000"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26" y="2858200"/>
            <a:ext cx="5662549" cy="1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73750" y="456422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“Utility-based cache partitioning: A low-overhead, high-performance, runtime mechanism to partition shared caches,” in MICRO 39: Proceedings of the 39th Annual IEEE/ACM International Symposium on Microarchitecture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Side-Channel Threat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266325"/>
            <a:ext cx="85206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Reallocated lines can still be accessed by the first process until the second process overwrites them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Any side-channel attack on DCP is possible due to this reallocation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Attacker program can artificially increase or decrease its ‘utility’ to cause reallocation of cache lines to and from itself respectively</a:t>
            </a:r>
            <a:endParaRPr sz="2000"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 + Reload on UCP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2" name="Google Shape;152;p21"/>
          <p:cNvGraphicFramePr/>
          <p:nvPr/>
        </p:nvGraphicFramePr>
        <p:xfrm>
          <a:off x="3183850" y="1570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3183850" y="22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1"/>
          <p:cNvGraphicFramePr/>
          <p:nvPr/>
        </p:nvGraphicFramePr>
        <p:xfrm>
          <a:off x="3183850" y="30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21"/>
          <p:cNvGraphicFramePr/>
          <p:nvPr/>
        </p:nvGraphicFramePr>
        <p:xfrm>
          <a:off x="3183850" y="373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1"/>
          <p:cNvSpPr txBox="1"/>
          <p:nvPr/>
        </p:nvSpPr>
        <p:spPr>
          <a:xfrm>
            <a:off x="2152650" y="1596125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FLUSH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913550" y="2692300"/>
            <a:ext cx="13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070150" y="376335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RELOAD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+ Probe on UCP</a:t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3144050" y="1598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22"/>
          <p:cNvGraphicFramePr/>
          <p:nvPr/>
        </p:nvGraphicFramePr>
        <p:xfrm>
          <a:off x="3144050" y="232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2"/>
          <p:cNvGraphicFramePr/>
          <p:nvPr/>
        </p:nvGraphicFramePr>
        <p:xfrm>
          <a:off x="3144050" y="305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22"/>
          <p:cNvGraphicFramePr/>
          <p:nvPr/>
        </p:nvGraphicFramePr>
        <p:xfrm>
          <a:off x="3144050" y="37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{DF9D6D75-ACE7-483E-96FD-09B68328756D}</a:tableStyleId>
              </a:tblPr>
              <a:tblGrid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  <a:gridCol w="505825"/>
              </a:tblGrid>
              <a:tr h="4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2"/>
          <p:cNvSpPr txBox="1"/>
          <p:nvPr/>
        </p:nvSpPr>
        <p:spPr>
          <a:xfrm>
            <a:off x="2108000" y="1624038"/>
            <a:ext cx="8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PRIME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953350" y="2721450"/>
            <a:ext cx="12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108000" y="3818850"/>
            <a:ext cx="8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